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5"/>
  </p:notesMasterIdLst>
  <p:sldIdLst>
    <p:sldId id="256" r:id="rId3"/>
    <p:sldId id="275" r:id="rId4"/>
    <p:sldId id="269" r:id="rId5"/>
    <p:sldId id="276" r:id="rId6"/>
    <p:sldId id="262" r:id="rId7"/>
    <p:sldId id="259" r:id="rId8"/>
    <p:sldId id="280" r:id="rId9"/>
    <p:sldId id="277" r:id="rId10"/>
    <p:sldId id="278" r:id="rId11"/>
    <p:sldId id="283" r:id="rId12"/>
    <p:sldId id="263" r:id="rId13"/>
    <p:sldId id="28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Century Gothic" panose="020B050202020202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ExtraBold" panose="020F0502020204030204" pitchFamily="34" charset="0"/>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hvj/howcuxJ5F+xFBOksSbOGiSP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us Esiri" initials="JE" lastIdx="1" clrIdx="0">
    <p:extLst>
      <p:ext uri="{19B8F6BF-5375-455C-9EA6-DF929625EA0E}">
        <p15:presenceInfo xmlns:p15="http://schemas.microsoft.com/office/powerpoint/2012/main" userId="f50f1cbfe85f35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97B"/>
    <a:srgbClr val="CE1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6059F-D8C5-2C45-8D68-B24EAC189AFD}" v="143" dt="2021-06-22T07:43:33.758"/>
  </p1510:revLst>
</p1510:revInfo>
</file>

<file path=ppt/tableStyles.xml><?xml version="1.0" encoding="utf-8"?>
<a:tblStyleLst xmlns:a="http://schemas.openxmlformats.org/drawingml/2006/main" def="{ED1EA801-93B8-4542-90FD-A466867F5BF3}">
  <a:tblStyle styleId="{ED1EA801-93B8-4542-90FD-A466867F5BF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85034" autoAdjust="0"/>
  </p:normalViewPr>
  <p:slideViewPr>
    <p:cSldViewPr snapToGrid="0">
      <p:cViewPr varScale="1">
        <p:scale>
          <a:sx n="103" d="100"/>
          <a:sy n="103" d="100"/>
        </p:scale>
        <p:origin x="1392" y="184"/>
      </p:cViewPr>
      <p:guideLst>
        <p:guide orient="horz" pos="2160"/>
        <p:guide pos="3840"/>
      </p:guideLst>
    </p:cSldViewPr>
  </p:slideViewPr>
  <p:notesTextViewPr>
    <p:cViewPr>
      <p:scale>
        <a:sx n="3" d="2"/>
        <a:sy n="3" d="2"/>
      </p:scale>
      <p:origin x="0" y="0"/>
    </p:cViewPr>
  </p:notesTextViewPr>
  <p:sorterViewPr>
    <p:cViewPr>
      <p:scale>
        <a:sx n="100" d="100"/>
        <a:sy n="100" d="100"/>
      </p:scale>
      <p:origin x="0" y="-1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64"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6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1T13:22:55.791" idx="1">
    <p:pos x="7348" y="2966"/>
    <p:text>Modification will remove contract from IFRS 17 scope, contract boundary, Contract Group, no longer meets definition of insurance contract, changes measurement model</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984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6544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c94ca9a8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c94ca9a8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1" name="Google Shape;721;gc94ca9a8b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94915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c94ca9a8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c94ca9a8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1" name="Google Shape;721;gc94ca9a8b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50510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33" name="Google Shape;8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61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55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1" name="Google Shape;6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5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08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8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72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02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7" name="Google Shape;6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32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2"/>
          <p:cNvSpPr txBox="1">
            <a:spLocks noGrp="1"/>
          </p:cNvSpPr>
          <p:nvPr>
            <p:ph type="subTitle" idx="1"/>
          </p:nvPr>
        </p:nvSpPr>
        <p:spPr>
          <a:xfrm>
            <a:off x="1524000" y="366009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3"/>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6"/>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7"/>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Google Shape;14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2" name="Google Shape;14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8"/>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Google Shape;14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0" name="Google Shape;15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9"/>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0"/>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1"/>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subTitle" idx="1"/>
          </p:nvPr>
        </p:nvSpPr>
        <p:spPr>
          <a:xfrm>
            <a:off x="1524000" y="366009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516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10948436" y="6337613"/>
            <a:ext cx="419725" cy="419725"/>
          </a:xfrm>
          <a:prstGeom prst="ellipse">
            <a:avLst/>
          </a:prstGeom>
          <a:solidFill>
            <a:srgbClr val="29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i="0" u="none" strike="noStrike" cap="none">
                <a:solidFill>
                  <a:srgbClr val="29397B"/>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10918456" y="6349923"/>
            <a:ext cx="4197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8"/>
          <p:cNvPicPr preferRelativeResize="0"/>
          <p:nvPr/>
        </p:nvPicPr>
        <p:blipFill rotWithShape="1">
          <a:blip r:embed="rId11">
            <a:alphaModFix/>
          </a:blip>
          <a:srcRect/>
          <a:stretch/>
        </p:blipFill>
        <p:spPr>
          <a:xfrm>
            <a:off x="754929" y="6284054"/>
            <a:ext cx="918547" cy="508382"/>
          </a:xfrm>
          <a:prstGeom prst="rect">
            <a:avLst/>
          </a:prstGeom>
          <a:noFill/>
          <a:ln>
            <a:noFill/>
          </a:ln>
        </p:spPr>
      </p:pic>
      <p:sp>
        <p:nvSpPr>
          <p:cNvPr id="16" name="Google Shape;16;p18"/>
          <p:cNvSpPr/>
          <p:nvPr/>
        </p:nvSpPr>
        <p:spPr>
          <a:xfrm>
            <a:off x="0" y="0"/>
            <a:ext cx="12192000" cy="204475"/>
          </a:xfrm>
          <a:prstGeom prst="rect">
            <a:avLst/>
          </a:prstGeom>
          <a:solidFill>
            <a:srgbClr val="29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8"/>
          <p:cNvSpPr/>
          <p:nvPr/>
        </p:nvSpPr>
        <p:spPr>
          <a:xfrm>
            <a:off x="0" y="204475"/>
            <a:ext cx="12192000" cy="204475"/>
          </a:xfrm>
          <a:prstGeom prst="rect">
            <a:avLst/>
          </a:prstGeom>
          <a:solidFill>
            <a:srgbClr val="CE18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7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21"/>
          <p:cNvPicPr preferRelativeResize="0"/>
          <p:nvPr/>
        </p:nvPicPr>
        <p:blipFill rotWithShape="1">
          <a:blip r:embed="rId12">
            <a:alphaModFix/>
          </a:blip>
          <a:srcRect/>
          <a:stretch/>
        </p:blipFill>
        <p:spPr>
          <a:xfrm>
            <a:off x="1587" y="0"/>
            <a:ext cx="12190413" cy="6858000"/>
          </a:xfrm>
          <a:prstGeom prst="rect">
            <a:avLst/>
          </a:prstGeom>
          <a:noFill/>
          <a:ln>
            <a:noFill/>
          </a:ln>
        </p:spPr>
      </p:pic>
      <p:sp>
        <p:nvSpPr>
          <p:cNvPr id="89" name="Google Shape;89;p21"/>
          <p:cNvSpPr/>
          <p:nvPr/>
        </p:nvSpPr>
        <p:spPr>
          <a:xfrm>
            <a:off x="-1587" y="-50332"/>
            <a:ext cx="12192000" cy="6908331"/>
          </a:xfrm>
          <a:prstGeom prst="rect">
            <a:avLst/>
          </a:prstGeom>
          <a:solidFill>
            <a:srgbClr val="29397B">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21"/>
          <p:cNvSpPr/>
          <p:nvPr/>
        </p:nvSpPr>
        <p:spPr>
          <a:xfrm>
            <a:off x="10948436" y="6337613"/>
            <a:ext cx="419725" cy="41972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chemeClr val="lt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1"/>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29397B"/>
                </a:solidFill>
                <a:latin typeface="Calibri"/>
                <a:ea typeface="Calibri"/>
                <a:cs typeface="Calibri"/>
                <a:sym typeface="Calibri"/>
              </a:defRPr>
            </a:lvl1pPr>
            <a:lvl2pPr marL="0" marR="0" lvl="1" indent="0" algn="r" rtl="0">
              <a:spcBef>
                <a:spcPts val="0"/>
              </a:spcBef>
              <a:buNone/>
              <a:defRPr sz="1200">
                <a:solidFill>
                  <a:srgbClr val="29397B"/>
                </a:solidFill>
                <a:latin typeface="Calibri"/>
                <a:ea typeface="Calibri"/>
                <a:cs typeface="Calibri"/>
                <a:sym typeface="Calibri"/>
              </a:defRPr>
            </a:lvl2pPr>
            <a:lvl3pPr marL="0" marR="0" lvl="2" indent="0" algn="r" rtl="0">
              <a:spcBef>
                <a:spcPts val="0"/>
              </a:spcBef>
              <a:buNone/>
              <a:defRPr sz="1200">
                <a:solidFill>
                  <a:srgbClr val="29397B"/>
                </a:solidFill>
                <a:latin typeface="Calibri"/>
                <a:ea typeface="Calibri"/>
                <a:cs typeface="Calibri"/>
                <a:sym typeface="Calibri"/>
              </a:defRPr>
            </a:lvl3pPr>
            <a:lvl4pPr marL="0" marR="0" lvl="3" indent="0" algn="r" rtl="0">
              <a:spcBef>
                <a:spcPts val="0"/>
              </a:spcBef>
              <a:buNone/>
              <a:defRPr sz="1200">
                <a:solidFill>
                  <a:srgbClr val="29397B"/>
                </a:solidFill>
                <a:latin typeface="Calibri"/>
                <a:ea typeface="Calibri"/>
                <a:cs typeface="Calibri"/>
                <a:sym typeface="Calibri"/>
              </a:defRPr>
            </a:lvl4pPr>
            <a:lvl5pPr marL="0" marR="0" lvl="4" indent="0" algn="r" rtl="0">
              <a:spcBef>
                <a:spcPts val="0"/>
              </a:spcBef>
              <a:buNone/>
              <a:defRPr sz="1200">
                <a:solidFill>
                  <a:srgbClr val="29397B"/>
                </a:solidFill>
                <a:latin typeface="Calibri"/>
                <a:ea typeface="Calibri"/>
                <a:cs typeface="Calibri"/>
                <a:sym typeface="Calibri"/>
              </a:defRPr>
            </a:lvl5pPr>
            <a:lvl6pPr marL="0" marR="0" lvl="5" indent="0" algn="r" rtl="0">
              <a:spcBef>
                <a:spcPts val="0"/>
              </a:spcBef>
              <a:buNone/>
              <a:defRPr sz="1200">
                <a:solidFill>
                  <a:srgbClr val="29397B"/>
                </a:solidFill>
                <a:latin typeface="Calibri"/>
                <a:ea typeface="Calibri"/>
                <a:cs typeface="Calibri"/>
                <a:sym typeface="Calibri"/>
              </a:defRPr>
            </a:lvl6pPr>
            <a:lvl7pPr marL="0" marR="0" lvl="6" indent="0" algn="r" rtl="0">
              <a:spcBef>
                <a:spcPts val="0"/>
              </a:spcBef>
              <a:buNone/>
              <a:defRPr sz="1200">
                <a:solidFill>
                  <a:srgbClr val="29397B"/>
                </a:solidFill>
                <a:latin typeface="Calibri"/>
                <a:ea typeface="Calibri"/>
                <a:cs typeface="Calibri"/>
                <a:sym typeface="Calibri"/>
              </a:defRPr>
            </a:lvl7pPr>
            <a:lvl8pPr marL="0" marR="0" lvl="7" indent="0" algn="r" rtl="0">
              <a:spcBef>
                <a:spcPts val="0"/>
              </a:spcBef>
              <a:buNone/>
              <a:defRPr sz="1200">
                <a:solidFill>
                  <a:srgbClr val="29397B"/>
                </a:solidFill>
                <a:latin typeface="Calibri"/>
                <a:ea typeface="Calibri"/>
                <a:cs typeface="Calibri"/>
                <a:sym typeface="Calibri"/>
              </a:defRPr>
            </a:lvl8pPr>
            <a:lvl9pPr marL="0" marR="0" lvl="8" indent="0" algn="r" rtl="0">
              <a:spcBef>
                <a:spcPts val="0"/>
              </a:spcBef>
              <a:buNone/>
              <a:defRPr sz="1200">
                <a:solidFill>
                  <a:srgbClr val="29397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21"/>
          <p:cNvPicPr preferRelativeResize="0"/>
          <p:nvPr/>
        </p:nvPicPr>
        <p:blipFill rotWithShape="1">
          <a:blip r:embed="rId13">
            <a:alphaModFix/>
          </a:blip>
          <a:srcRect t="7248"/>
          <a:stretch/>
        </p:blipFill>
        <p:spPr>
          <a:xfrm>
            <a:off x="853819" y="6223462"/>
            <a:ext cx="1019951" cy="5950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13" Type="http://schemas.openxmlformats.org/officeDocument/2006/relationships/image" Target="../media/image15.tiff"/><Relationship Id="rId3" Type="http://schemas.openxmlformats.org/officeDocument/2006/relationships/image" Target="../media/image5.jpg"/><Relationship Id="rId7" Type="http://schemas.openxmlformats.org/officeDocument/2006/relationships/image" Target="../media/image9.tiff"/><Relationship Id="rId12"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png"/><Relationship Id="rId10" Type="http://schemas.openxmlformats.org/officeDocument/2006/relationships/image" Target="../media/image12.tiff"/><Relationship Id="rId4" Type="http://schemas.openxmlformats.org/officeDocument/2006/relationships/image" Target="../media/image6.jpg"/><Relationship Id="rId9" Type="http://schemas.openxmlformats.org/officeDocument/2006/relationships/image" Target="../media/image11.tiff"/><Relationship Id="rId14" Type="http://schemas.openxmlformats.org/officeDocument/2006/relationships/image" Target="../media/image16.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1"/>
          <p:cNvSpPr txBox="1"/>
          <p:nvPr/>
        </p:nvSpPr>
        <p:spPr>
          <a:xfrm>
            <a:off x="1872846" y="2511653"/>
            <a:ext cx="7925672"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rgbClr val="AEABAB"/>
                </a:solidFill>
                <a:latin typeface="Open Sans ExtraBold"/>
                <a:ea typeface="Open Sans ExtraBold"/>
                <a:cs typeface="Open Sans ExtraBold"/>
                <a:sym typeface="Open Sans ExtraBold"/>
              </a:rPr>
              <a:t>NAS 2021 VIRTUAL CONFERENCE</a:t>
            </a:r>
            <a:endParaRPr sz="4800" dirty="0">
              <a:solidFill>
                <a:srgbClr val="AEABAB"/>
              </a:solidFill>
              <a:latin typeface="Open Sans ExtraBold"/>
              <a:ea typeface="Open Sans ExtraBold"/>
              <a:cs typeface="Open Sans ExtraBold"/>
              <a:sym typeface="Open Sans ExtraBold"/>
            </a:endParaRPr>
          </a:p>
        </p:txBody>
      </p:sp>
      <p:sp>
        <p:nvSpPr>
          <p:cNvPr id="172" name="Google Shape;172;p1"/>
          <p:cNvSpPr txBox="1"/>
          <p:nvPr/>
        </p:nvSpPr>
        <p:spPr>
          <a:xfrm>
            <a:off x="692868" y="5347414"/>
            <a:ext cx="745331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CE1839"/>
                </a:solidFill>
                <a:latin typeface="Open Sans"/>
                <a:ea typeface="Open Sans"/>
                <a:cs typeface="Open Sans"/>
                <a:sym typeface="Open Sans"/>
              </a:rPr>
              <a:t>Justus Esiri (Consultant)</a:t>
            </a:r>
            <a:br>
              <a:rPr lang="en-US" sz="1800" dirty="0">
                <a:solidFill>
                  <a:srgbClr val="CE1839"/>
                </a:solidFill>
                <a:latin typeface="Open Sans"/>
                <a:ea typeface="Open Sans"/>
                <a:cs typeface="Open Sans"/>
                <a:sym typeface="Open Sans"/>
              </a:rPr>
            </a:br>
            <a:r>
              <a:rPr lang="en-US" sz="1800" dirty="0" err="1">
                <a:solidFill>
                  <a:srgbClr val="CE1839"/>
                </a:solidFill>
                <a:latin typeface="Open Sans"/>
                <a:ea typeface="Open Sans"/>
                <a:cs typeface="Open Sans"/>
                <a:sym typeface="Open Sans"/>
              </a:rPr>
              <a:t>AvE</a:t>
            </a:r>
            <a:r>
              <a:rPr lang="en-US" sz="1800" dirty="0">
                <a:solidFill>
                  <a:srgbClr val="CE1839"/>
                </a:solidFill>
                <a:latin typeface="Open Sans"/>
                <a:ea typeface="Open Sans"/>
                <a:cs typeface="Open Sans"/>
                <a:sym typeface="Open Sans"/>
              </a:rPr>
              <a:t> Consulting</a:t>
            </a:r>
            <a:br>
              <a:rPr lang="en-US" sz="1800" dirty="0">
                <a:solidFill>
                  <a:srgbClr val="CE1839"/>
                </a:solidFill>
                <a:latin typeface="Open Sans"/>
                <a:ea typeface="Open Sans"/>
                <a:cs typeface="Open Sans"/>
                <a:sym typeface="Open Sans"/>
              </a:rPr>
            </a:br>
            <a:br>
              <a:rPr lang="en-US" sz="1800" dirty="0">
                <a:solidFill>
                  <a:srgbClr val="CE1839"/>
                </a:solidFill>
                <a:latin typeface="Open Sans"/>
                <a:ea typeface="Open Sans"/>
                <a:cs typeface="Open Sans"/>
                <a:sym typeface="Open Sans"/>
              </a:rPr>
            </a:br>
            <a:r>
              <a:rPr lang="en-US" sz="1800" dirty="0">
                <a:solidFill>
                  <a:srgbClr val="CE1839"/>
                </a:solidFill>
                <a:latin typeface="Open Sans"/>
                <a:ea typeface="Open Sans"/>
                <a:cs typeface="Open Sans"/>
                <a:sym typeface="Open Sans"/>
              </a:rPr>
              <a:t>30 June 2021</a:t>
            </a:r>
            <a:endParaRPr sz="1800" dirty="0">
              <a:solidFill>
                <a:srgbClr val="CE1839"/>
              </a:solidFill>
              <a:latin typeface="Open Sans"/>
              <a:ea typeface="Open Sans"/>
              <a:cs typeface="Open Sans"/>
              <a:sym typeface="Open Sans"/>
            </a:endParaRPr>
          </a:p>
        </p:txBody>
      </p:sp>
      <p:sp>
        <p:nvSpPr>
          <p:cNvPr id="173" name="Google Shape;173;p1"/>
          <p:cNvSpPr/>
          <p:nvPr/>
        </p:nvSpPr>
        <p:spPr>
          <a:xfrm>
            <a:off x="1529977" y="2929769"/>
            <a:ext cx="82550" cy="1726172"/>
          </a:xfrm>
          <a:prstGeom prst="rect">
            <a:avLst/>
          </a:prstGeom>
          <a:solidFill>
            <a:srgbClr val="C6C4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
          <p:cNvSpPr/>
          <p:nvPr/>
        </p:nvSpPr>
        <p:spPr>
          <a:xfrm>
            <a:off x="10358811" y="2929769"/>
            <a:ext cx="82550" cy="1726172"/>
          </a:xfrm>
          <a:prstGeom prst="rect">
            <a:avLst/>
          </a:prstGeom>
          <a:solidFill>
            <a:srgbClr val="C6C4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
          <p:cNvSpPr txBox="1">
            <a:spLocks noGrp="1"/>
          </p:cNvSpPr>
          <p:nvPr>
            <p:ph type="sldNum" idx="12"/>
          </p:nvPr>
        </p:nvSpPr>
        <p:spPr>
          <a:xfrm>
            <a:off x="10867657"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grpSp>
        <p:nvGrpSpPr>
          <p:cNvPr id="177" name="Google Shape;177;p1"/>
          <p:cNvGrpSpPr/>
          <p:nvPr/>
        </p:nvGrpSpPr>
        <p:grpSpPr>
          <a:xfrm>
            <a:off x="5037666" y="515517"/>
            <a:ext cx="1740505" cy="1740505"/>
            <a:chOff x="-2881656" y="892542"/>
            <a:chExt cx="2116667" cy="2116667"/>
          </a:xfrm>
        </p:grpSpPr>
        <p:sp>
          <p:nvSpPr>
            <p:cNvPr id="178" name="Google Shape;178;p1"/>
            <p:cNvSpPr/>
            <p:nvPr/>
          </p:nvSpPr>
          <p:spPr>
            <a:xfrm>
              <a:off x="-2881656" y="892542"/>
              <a:ext cx="2116667" cy="2116667"/>
            </a:xfrm>
            <a:prstGeom prst="ellipse">
              <a:avLst/>
            </a:prstGeom>
            <a:solidFill>
              <a:srgbClr val="29397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1"/>
            <p:cNvPicPr preferRelativeResize="0"/>
            <p:nvPr/>
          </p:nvPicPr>
          <p:blipFill rotWithShape="1">
            <a:blip r:embed="rId3">
              <a:alphaModFix/>
            </a:blip>
            <a:srcRect t="6987" b="9371"/>
            <a:stretch/>
          </p:blipFill>
          <p:spPr>
            <a:xfrm>
              <a:off x="-2673455" y="1490870"/>
              <a:ext cx="1700266" cy="89452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fade">
                                      <p:cBhvr>
                                        <p:cTn id="11" dur="500"/>
                                        <p:tgtEl>
                                          <p:spTgt spid="172"/>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500"/>
                                        <p:tgtEl>
                                          <p:spTgt spid="173"/>
                                        </p:tgtEl>
                                      </p:cBhvr>
                                    </p:animEffect>
                                  </p:childTnLst>
                                </p:cTn>
                              </p:par>
                              <p:par>
                                <p:cTn id="16" presetID="10" presetClass="entr" presetSubtype="0" fill="hold" nodeType="withEffect">
                                  <p:stCondLst>
                                    <p:cond delay="1000"/>
                                  </p:stCondLst>
                                  <p:childTnLst>
                                    <p:set>
                                      <p:cBhvr>
                                        <p:cTn id="17" dur="1" fill="hold">
                                          <p:stCondLst>
                                            <p:cond delay="0"/>
                                          </p:stCondLst>
                                        </p:cTn>
                                        <p:tgtEl>
                                          <p:spTgt spid="174"/>
                                        </p:tgtEl>
                                        <p:attrNameLst>
                                          <p:attrName>style.visibility</p:attrName>
                                        </p:attrNameLst>
                                      </p:cBhvr>
                                      <p:to>
                                        <p:strVal val="visible"/>
                                      </p:to>
                                    </p:set>
                                    <p:animEffect transition="in" filter="fade">
                                      <p:cBhvr>
                                        <p:cTn id="18"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4"/>
          <p:cNvSpPr txBox="1"/>
          <p:nvPr/>
        </p:nvSpPr>
        <p:spPr>
          <a:xfrm>
            <a:off x="1" y="549119"/>
            <a:ext cx="11800701" cy="769401"/>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4400" dirty="0">
                <a:solidFill>
                  <a:srgbClr val="AEABAB"/>
                </a:solidFill>
                <a:latin typeface="Open Sans"/>
                <a:ea typeface="Open Sans"/>
                <a:cs typeface="Open Sans"/>
                <a:sym typeface="Open Sans"/>
              </a:rPr>
              <a:t>Key Consideration for General Insurers</a:t>
            </a:r>
            <a:endParaRPr sz="4400" dirty="0">
              <a:solidFill>
                <a:srgbClr val="AEABAB"/>
              </a:solidFill>
              <a:latin typeface="Open Sans"/>
              <a:ea typeface="Open Sans"/>
              <a:cs typeface="Open Sans"/>
              <a:sym typeface="Open Sans"/>
            </a:endParaRPr>
          </a:p>
        </p:txBody>
      </p:sp>
      <p:cxnSp>
        <p:nvCxnSpPr>
          <p:cNvPr id="631" name="Google Shape;631;p4"/>
          <p:cNvCxnSpPr/>
          <p:nvPr/>
        </p:nvCxnSpPr>
        <p:spPr>
          <a:xfrm>
            <a:off x="727745" y="714744"/>
            <a:ext cx="0" cy="438150"/>
          </a:xfrm>
          <a:prstGeom prst="straightConnector1">
            <a:avLst/>
          </a:prstGeom>
          <a:noFill/>
          <a:ln w="19050" cap="flat" cmpd="sng">
            <a:solidFill>
              <a:srgbClr val="D0CECE"/>
            </a:solidFill>
            <a:prstDash val="solid"/>
            <a:miter lim="800000"/>
            <a:headEnd type="none" w="sm" len="sm"/>
            <a:tailEnd type="none" w="sm" len="sm"/>
          </a:ln>
        </p:spPr>
      </p:cxnSp>
      <p:cxnSp>
        <p:nvCxnSpPr>
          <p:cNvPr id="632" name="Google Shape;632;p4"/>
          <p:cNvCxnSpPr/>
          <p:nvPr/>
        </p:nvCxnSpPr>
        <p:spPr>
          <a:xfrm>
            <a:off x="11111385" y="714744"/>
            <a:ext cx="0" cy="438150"/>
          </a:xfrm>
          <a:prstGeom prst="straightConnector1">
            <a:avLst/>
          </a:prstGeom>
          <a:noFill/>
          <a:ln w="19050" cap="flat" cmpd="sng">
            <a:solidFill>
              <a:srgbClr val="D0CECE"/>
            </a:solidFill>
            <a:prstDash val="solid"/>
            <a:miter lim="800000"/>
            <a:headEnd type="none" w="sm" len="sm"/>
            <a:tailEnd type="none" w="sm" len="sm"/>
          </a:ln>
        </p:spPr>
      </p:cxnSp>
      <p:sp>
        <p:nvSpPr>
          <p:cNvPr id="664" name="Google Shape;664;p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pSp>
        <p:nvGrpSpPr>
          <p:cNvPr id="9" name="Group 8">
            <a:extLst>
              <a:ext uri="{FF2B5EF4-FFF2-40B4-BE49-F238E27FC236}">
                <a16:creationId xmlns:a16="http://schemas.microsoft.com/office/drawing/2014/main" id="{C7662799-FFE9-3446-8B6D-7BED8DFBC4EC}"/>
              </a:ext>
            </a:extLst>
          </p:cNvPr>
          <p:cNvGrpSpPr/>
          <p:nvPr/>
        </p:nvGrpSpPr>
        <p:grpSpPr>
          <a:xfrm>
            <a:off x="3447487" y="1315048"/>
            <a:ext cx="5400000" cy="5400000"/>
            <a:chOff x="3731740" y="1318520"/>
            <a:chExt cx="5400000" cy="5400000"/>
          </a:xfrm>
        </p:grpSpPr>
        <p:sp>
          <p:nvSpPr>
            <p:cNvPr id="7" name="Oval 6">
              <a:extLst>
                <a:ext uri="{FF2B5EF4-FFF2-40B4-BE49-F238E27FC236}">
                  <a16:creationId xmlns:a16="http://schemas.microsoft.com/office/drawing/2014/main" id="{5330540E-C426-EF42-AF66-6FEED93BCF45}"/>
                </a:ext>
              </a:extLst>
            </p:cNvPr>
            <p:cNvSpPr/>
            <p:nvPr/>
          </p:nvSpPr>
          <p:spPr>
            <a:xfrm>
              <a:off x="3731740" y="1318520"/>
              <a:ext cx="5400000" cy="5400000"/>
            </a:xfrm>
            <a:prstGeom prst="ellipse">
              <a:avLst/>
            </a:prstGeom>
            <a:solidFill>
              <a:schemeClr val="bg1"/>
            </a:solidFill>
            <a:ln>
              <a:solidFill>
                <a:srgbClr val="293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ABCC21D-3144-5D42-8B94-20CB25AA6939}"/>
                </a:ext>
              </a:extLst>
            </p:cNvPr>
            <p:cNvSpPr/>
            <p:nvPr/>
          </p:nvSpPr>
          <p:spPr>
            <a:xfrm>
              <a:off x="5621740" y="3034143"/>
              <a:ext cx="1620000" cy="1620000"/>
            </a:xfrm>
            <a:prstGeom prst="ellipse">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Open Sans" panose="020B0606030504020204" pitchFamily="34" charset="0"/>
                  <a:ea typeface="Open Sans" panose="020B0606030504020204" pitchFamily="34" charset="0"/>
                  <a:cs typeface="Open Sans" panose="020B0606030504020204" pitchFamily="34" charset="0"/>
                </a:rPr>
                <a:t>PAA</a:t>
              </a:r>
            </a:p>
          </p:txBody>
        </p:sp>
      </p:grpSp>
      <p:sp>
        <p:nvSpPr>
          <p:cNvPr id="46" name="Oval 45">
            <a:extLst>
              <a:ext uri="{FF2B5EF4-FFF2-40B4-BE49-F238E27FC236}">
                <a16:creationId xmlns:a16="http://schemas.microsoft.com/office/drawing/2014/main" id="{EA0AAF29-DE6F-4E48-BD6D-0001438EF007}"/>
              </a:ext>
            </a:extLst>
          </p:cNvPr>
          <p:cNvSpPr>
            <a:spLocks noChangeAspect="1"/>
          </p:cNvSpPr>
          <p:nvPr/>
        </p:nvSpPr>
        <p:spPr>
          <a:xfrm>
            <a:off x="5439268" y="1349728"/>
            <a:ext cx="1188000" cy="1188000"/>
          </a:xfrm>
          <a:prstGeom prst="ellipse">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PAA Eligibility</a:t>
            </a:r>
          </a:p>
        </p:txBody>
      </p:sp>
      <p:sp>
        <p:nvSpPr>
          <p:cNvPr id="47" name="Oval 46">
            <a:extLst>
              <a:ext uri="{FF2B5EF4-FFF2-40B4-BE49-F238E27FC236}">
                <a16:creationId xmlns:a16="http://schemas.microsoft.com/office/drawing/2014/main" id="{F284FF55-6A08-2943-A8BC-A7E7F2612C10}"/>
              </a:ext>
            </a:extLst>
          </p:cNvPr>
          <p:cNvSpPr>
            <a:spLocks noChangeAspect="1"/>
          </p:cNvSpPr>
          <p:nvPr/>
        </p:nvSpPr>
        <p:spPr>
          <a:xfrm>
            <a:off x="6627268" y="1631913"/>
            <a:ext cx="1152000" cy="1152000"/>
          </a:xfrm>
          <a:prstGeom prst="ellipse">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Best Est. Claims</a:t>
            </a:r>
          </a:p>
        </p:txBody>
      </p:sp>
      <p:sp>
        <p:nvSpPr>
          <p:cNvPr id="48" name="Oval 47">
            <a:extLst>
              <a:ext uri="{FF2B5EF4-FFF2-40B4-BE49-F238E27FC236}">
                <a16:creationId xmlns:a16="http://schemas.microsoft.com/office/drawing/2014/main" id="{2707D588-8A72-8C41-A96E-85572514D46C}"/>
              </a:ext>
            </a:extLst>
          </p:cNvPr>
          <p:cNvSpPr>
            <a:spLocks noChangeAspect="1"/>
          </p:cNvSpPr>
          <p:nvPr/>
        </p:nvSpPr>
        <p:spPr>
          <a:xfrm>
            <a:off x="4332030" y="1751338"/>
            <a:ext cx="1152000" cy="1152000"/>
          </a:xfrm>
          <a:prstGeom prst="ellipse">
            <a:avLst/>
          </a:prstGeom>
          <a:solidFill>
            <a:srgbClr val="C00000"/>
          </a:solidFill>
          <a:ln w="25400">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Risk Adjust.</a:t>
            </a:r>
          </a:p>
        </p:txBody>
      </p:sp>
      <p:sp>
        <p:nvSpPr>
          <p:cNvPr id="49" name="Oval 48">
            <a:extLst>
              <a:ext uri="{FF2B5EF4-FFF2-40B4-BE49-F238E27FC236}">
                <a16:creationId xmlns:a16="http://schemas.microsoft.com/office/drawing/2014/main" id="{54DF0ECD-42BF-0049-AF30-3E06BB0E5638}"/>
              </a:ext>
            </a:extLst>
          </p:cNvPr>
          <p:cNvSpPr>
            <a:spLocks noChangeAspect="1"/>
          </p:cNvSpPr>
          <p:nvPr/>
        </p:nvSpPr>
        <p:spPr>
          <a:xfrm>
            <a:off x="3616219" y="2688671"/>
            <a:ext cx="1152000" cy="1152000"/>
          </a:xfrm>
          <a:prstGeom prst="ellipse">
            <a:avLst/>
          </a:prstGeom>
          <a:solidFill>
            <a:schemeClr val="bg1">
              <a:lumMod val="50000"/>
            </a:schemeClr>
          </a:solidFill>
          <a:ln w="25400">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Reins.</a:t>
            </a:r>
          </a:p>
        </p:txBody>
      </p:sp>
      <p:sp>
        <p:nvSpPr>
          <p:cNvPr id="50" name="Oval 49">
            <a:extLst>
              <a:ext uri="{FF2B5EF4-FFF2-40B4-BE49-F238E27FC236}">
                <a16:creationId xmlns:a16="http://schemas.microsoft.com/office/drawing/2014/main" id="{D00F5327-2EE8-AD44-BB02-EFB1A27C4003}"/>
              </a:ext>
            </a:extLst>
          </p:cNvPr>
          <p:cNvSpPr>
            <a:spLocks noChangeAspect="1"/>
          </p:cNvSpPr>
          <p:nvPr/>
        </p:nvSpPr>
        <p:spPr>
          <a:xfrm>
            <a:off x="7442490" y="2490098"/>
            <a:ext cx="1152000" cy="1152000"/>
          </a:xfrm>
          <a:prstGeom prst="ellipse">
            <a:avLst/>
          </a:prstGeom>
          <a:solidFill>
            <a:srgbClr val="C00000"/>
          </a:solidFill>
          <a:ln w="25400">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Discount Rate</a:t>
            </a:r>
          </a:p>
        </p:txBody>
      </p:sp>
      <p:sp>
        <p:nvSpPr>
          <p:cNvPr id="51" name="Oval 50">
            <a:extLst>
              <a:ext uri="{FF2B5EF4-FFF2-40B4-BE49-F238E27FC236}">
                <a16:creationId xmlns:a16="http://schemas.microsoft.com/office/drawing/2014/main" id="{9C4BF468-9C6E-B24E-A26D-E3800EB5D25B}"/>
              </a:ext>
            </a:extLst>
          </p:cNvPr>
          <p:cNvSpPr>
            <a:spLocks noChangeAspect="1"/>
          </p:cNvSpPr>
          <p:nvPr/>
        </p:nvSpPr>
        <p:spPr>
          <a:xfrm>
            <a:off x="3544219" y="3877889"/>
            <a:ext cx="1224000" cy="1224000"/>
          </a:xfrm>
          <a:prstGeom prst="ellipse">
            <a:avLst/>
          </a:prstGeom>
          <a:solidFill>
            <a:schemeClr val="bg1">
              <a:lumMod val="50000"/>
            </a:schemeClr>
          </a:solidFill>
          <a:ln w="25400">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Onerous Contracts</a:t>
            </a:r>
          </a:p>
        </p:txBody>
      </p:sp>
      <p:sp>
        <p:nvSpPr>
          <p:cNvPr id="52" name="Oval 51">
            <a:extLst>
              <a:ext uri="{FF2B5EF4-FFF2-40B4-BE49-F238E27FC236}">
                <a16:creationId xmlns:a16="http://schemas.microsoft.com/office/drawing/2014/main" id="{9C28E3F1-7A11-514D-81CE-56CECC1EFCFC}"/>
              </a:ext>
            </a:extLst>
          </p:cNvPr>
          <p:cNvSpPr/>
          <p:nvPr/>
        </p:nvSpPr>
        <p:spPr>
          <a:xfrm>
            <a:off x="7525702" y="3678031"/>
            <a:ext cx="1260000" cy="1260000"/>
          </a:xfrm>
          <a:prstGeom prst="ellipse">
            <a:avLst/>
          </a:prstGeom>
          <a:solidFill>
            <a:schemeClr val="accent6">
              <a:lumMod val="75000"/>
            </a:schemeClr>
          </a:solidFill>
          <a:ln w="25400">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Premium, Claims &amp; Expenses</a:t>
            </a:r>
          </a:p>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(Actual)</a:t>
            </a:r>
          </a:p>
        </p:txBody>
      </p:sp>
      <p:sp>
        <p:nvSpPr>
          <p:cNvPr id="53" name="Oval 52">
            <a:extLst>
              <a:ext uri="{FF2B5EF4-FFF2-40B4-BE49-F238E27FC236}">
                <a16:creationId xmlns:a16="http://schemas.microsoft.com/office/drawing/2014/main" id="{E8B75309-DFE9-2F4F-8692-1D4DE57462BD}"/>
              </a:ext>
            </a:extLst>
          </p:cNvPr>
          <p:cNvSpPr>
            <a:spLocks noChangeAspect="1"/>
          </p:cNvSpPr>
          <p:nvPr/>
        </p:nvSpPr>
        <p:spPr>
          <a:xfrm>
            <a:off x="7088595" y="4860263"/>
            <a:ext cx="1152000" cy="1152000"/>
          </a:xfrm>
          <a:prstGeom prst="ellipse">
            <a:avLst/>
          </a:prstGeom>
          <a:solidFill>
            <a:schemeClr val="accent6">
              <a:lumMod val="75000"/>
            </a:schemeClr>
          </a:solidFill>
          <a:ln w="25400">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Expense</a:t>
            </a:r>
          </a:p>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&amp;</a:t>
            </a:r>
          </a:p>
          <a:p>
            <a:pPr algn="ctr"/>
            <a:r>
              <a:rPr lang="en-GB"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Acq</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 Cost</a:t>
            </a:r>
          </a:p>
        </p:txBody>
      </p:sp>
      <p:sp>
        <p:nvSpPr>
          <p:cNvPr id="54" name="Oval 53">
            <a:extLst>
              <a:ext uri="{FF2B5EF4-FFF2-40B4-BE49-F238E27FC236}">
                <a16:creationId xmlns:a16="http://schemas.microsoft.com/office/drawing/2014/main" id="{0CF9FCA9-D6A2-724A-BEF7-529A14E209C1}"/>
              </a:ext>
            </a:extLst>
          </p:cNvPr>
          <p:cNvSpPr>
            <a:spLocks noChangeAspect="1"/>
          </p:cNvSpPr>
          <p:nvPr/>
        </p:nvSpPr>
        <p:spPr>
          <a:xfrm>
            <a:off x="5913488" y="5382263"/>
            <a:ext cx="1260000" cy="1260000"/>
          </a:xfrm>
          <a:prstGeom prst="ellipse">
            <a:avLst/>
          </a:prstGeom>
          <a:solidFill>
            <a:schemeClr val="accent6">
              <a:lumMod val="75000"/>
            </a:schemeClr>
          </a:solidFill>
          <a:ln w="25400">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Accting</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 &amp; Reporting</a:t>
            </a:r>
          </a:p>
        </p:txBody>
      </p:sp>
      <mc:AlternateContent xmlns:mc="http://schemas.openxmlformats.org/markup-compatibility/2006">
        <mc:Choice xmlns:a14="http://schemas.microsoft.com/office/drawing/2010/main" Requires="a14">
          <p:sp>
            <p:nvSpPr>
              <p:cNvPr id="12" name="Rectangular Callout 11">
                <a:extLst>
                  <a:ext uri="{FF2B5EF4-FFF2-40B4-BE49-F238E27FC236}">
                    <a16:creationId xmlns:a16="http://schemas.microsoft.com/office/drawing/2014/main" id="{E4C0E243-FCDA-104D-A576-564445D4318C}"/>
                  </a:ext>
                </a:extLst>
              </p:cNvPr>
              <p:cNvSpPr/>
              <p:nvPr/>
            </p:nvSpPr>
            <p:spPr>
              <a:xfrm>
                <a:off x="8317921" y="1271933"/>
                <a:ext cx="3821426" cy="518536"/>
              </a:xfrm>
              <a:prstGeom prst="wedgeRectCallout">
                <a:avLst>
                  <a:gd name="adj1" fmla="val -99076"/>
                  <a:gd name="adj2" fmla="val -11940"/>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Contract Duration = 12mths or less</a:t>
                </a:r>
              </a:p>
              <a:p>
                <a:pPr marL="184150" indent="-184150">
                  <a:buFont typeface="Arial" panose="020B0604020202020204" pitchFamily="34" charset="0"/>
                  <a:buChar char="•"/>
                </a:pPr>
                <a:r>
                  <a:rPr lang="en-GB" dirty="0"/>
                  <a:t>PAA LRC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GMM LRC</a:t>
                </a:r>
              </a:p>
            </p:txBody>
          </p:sp>
        </mc:Choice>
        <mc:Fallback>
          <p:sp>
            <p:nvSpPr>
              <p:cNvPr id="12" name="Rectangular Callout 11">
                <a:extLst>
                  <a:ext uri="{FF2B5EF4-FFF2-40B4-BE49-F238E27FC236}">
                    <a16:creationId xmlns:a16="http://schemas.microsoft.com/office/drawing/2014/main" id="{E4C0E243-FCDA-104D-A576-564445D4318C}"/>
                  </a:ext>
                </a:extLst>
              </p:cNvPr>
              <p:cNvSpPr>
                <a:spLocks noRot="1" noChangeAspect="1" noMove="1" noResize="1" noEditPoints="1" noAdjustHandles="1" noChangeArrowheads="1" noChangeShapeType="1" noTextEdit="1"/>
              </p:cNvSpPr>
              <p:nvPr/>
            </p:nvSpPr>
            <p:spPr>
              <a:xfrm>
                <a:off x="8317921" y="1271933"/>
                <a:ext cx="3821426" cy="518536"/>
              </a:xfrm>
              <a:prstGeom prst="wedgeRectCallout">
                <a:avLst>
                  <a:gd name="adj1" fmla="val -99076"/>
                  <a:gd name="adj2" fmla="val -11940"/>
                </a:avLst>
              </a:prstGeom>
              <a:blipFill>
                <a:blip r:embed="rId3"/>
                <a:stretch>
                  <a:fillRect b="-6818"/>
                </a:stretch>
              </a:blipFill>
              <a:ln>
                <a:solidFill>
                  <a:schemeClr val="bg1">
                    <a:lumMod val="50000"/>
                  </a:schemeClr>
                </a:solidFill>
              </a:ln>
            </p:spPr>
            <p:txBody>
              <a:bodyPr/>
              <a:lstStyle/>
              <a:p>
                <a:r>
                  <a:rPr lang="en-GB">
                    <a:noFill/>
                  </a:rPr>
                  <a:t> </a:t>
                </a:r>
              </a:p>
            </p:txBody>
          </p:sp>
        </mc:Fallback>
      </mc:AlternateContent>
      <p:sp>
        <p:nvSpPr>
          <p:cNvPr id="55" name="Oval 54">
            <a:extLst>
              <a:ext uri="{FF2B5EF4-FFF2-40B4-BE49-F238E27FC236}">
                <a16:creationId xmlns:a16="http://schemas.microsoft.com/office/drawing/2014/main" id="{7333DDE4-465F-6A45-8922-FDADBDD77277}"/>
              </a:ext>
            </a:extLst>
          </p:cNvPr>
          <p:cNvSpPr>
            <a:spLocks noChangeAspect="1"/>
          </p:cNvSpPr>
          <p:nvPr/>
        </p:nvSpPr>
        <p:spPr>
          <a:xfrm>
            <a:off x="4216381" y="4955557"/>
            <a:ext cx="1260000" cy="1260000"/>
          </a:xfrm>
          <a:prstGeom prst="ellipse">
            <a:avLst/>
          </a:prstGeom>
          <a:solidFill>
            <a:schemeClr val="bg1">
              <a:lumMod val="50000"/>
            </a:schemeClr>
          </a:solidFill>
          <a:ln w="25400">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Contract Groups</a:t>
            </a:r>
          </a:p>
        </p:txBody>
      </p:sp>
      <p:grpSp>
        <p:nvGrpSpPr>
          <p:cNvPr id="16" name="Group 15">
            <a:extLst>
              <a:ext uri="{FF2B5EF4-FFF2-40B4-BE49-F238E27FC236}">
                <a16:creationId xmlns:a16="http://schemas.microsoft.com/office/drawing/2014/main" id="{CEEC4E0A-58B9-904B-BAF4-C24ECD5200BE}"/>
              </a:ext>
            </a:extLst>
          </p:cNvPr>
          <p:cNvGrpSpPr/>
          <p:nvPr/>
        </p:nvGrpSpPr>
        <p:grpSpPr>
          <a:xfrm>
            <a:off x="7661432" y="6486423"/>
            <a:ext cx="3132183" cy="311679"/>
            <a:chOff x="1927654" y="6484472"/>
            <a:chExt cx="3132183" cy="311679"/>
          </a:xfrm>
        </p:grpSpPr>
        <p:grpSp>
          <p:nvGrpSpPr>
            <p:cNvPr id="15" name="Group 14">
              <a:extLst>
                <a:ext uri="{FF2B5EF4-FFF2-40B4-BE49-F238E27FC236}">
                  <a16:creationId xmlns:a16="http://schemas.microsoft.com/office/drawing/2014/main" id="{1D5B5715-5A81-F74E-BC03-DD8451E8E4E2}"/>
                </a:ext>
              </a:extLst>
            </p:cNvPr>
            <p:cNvGrpSpPr/>
            <p:nvPr/>
          </p:nvGrpSpPr>
          <p:grpSpPr>
            <a:xfrm>
              <a:off x="1927654" y="6488374"/>
              <a:ext cx="1197135" cy="307777"/>
              <a:chOff x="2174789" y="6486595"/>
              <a:chExt cx="1197135" cy="307777"/>
            </a:xfrm>
          </p:grpSpPr>
          <p:sp>
            <p:nvSpPr>
              <p:cNvPr id="13" name="Rounded Rectangle 12">
                <a:extLst>
                  <a:ext uri="{FF2B5EF4-FFF2-40B4-BE49-F238E27FC236}">
                    <a16:creationId xmlns:a16="http://schemas.microsoft.com/office/drawing/2014/main" id="{5A1C44F9-3F29-D04C-B162-5817E25501BC}"/>
                  </a:ext>
                </a:extLst>
              </p:cNvPr>
              <p:cNvSpPr/>
              <p:nvPr/>
            </p:nvSpPr>
            <p:spPr>
              <a:xfrm>
                <a:off x="2174789" y="6532484"/>
                <a:ext cx="216000" cy="216000"/>
              </a:xfrm>
              <a:prstGeom prst="roundRect">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B615417-06B1-FC4F-99B9-CD6E2C35786C}"/>
                  </a:ext>
                </a:extLst>
              </p:cNvPr>
              <p:cNvSpPr txBox="1"/>
              <p:nvPr/>
            </p:nvSpPr>
            <p:spPr>
              <a:xfrm>
                <a:off x="2364917" y="6486595"/>
                <a:ext cx="1007007" cy="307777"/>
              </a:xfrm>
              <a:prstGeom prst="rect">
                <a:avLst/>
              </a:prstGeom>
              <a:noFill/>
            </p:spPr>
            <p:txBody>
              <a:bodyPr wrap="none" rtlCol="0" anchor="ctr">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Actuarial</a:t>
                </a:r>
              </a:p>
            </p:txBody>
          </p:sp>
        </p:grpSp>
        <p:grpSp>
          <p:nvGrpSpPr>
            <p:cNvPr id="56" name="Group 55">
              <a:extLst>
                <a:ext uri="{FF2B5EF4-FFF2-40B4-BE49-F238E27FC236}">
                  <a16:creationId xmlns:a16="http://schemas.microsoft.com/office/drawing/2014/main" id="{A6F812E6-215E-4C4E-BF46-F9E6BC0260BD}"/>
                </a:ext>
              </a:extLst>
            </p:cNvPr>
            <p:cNvGrpSpPr/>
            <p:nvPr/>
          </p:nvGrpSpPr>
          <p:grpSpPr>
            <a:xfrm>
              <a:off x="3134895" y="6484472"/>
              <a:ext cx="1072101" cy="307777"/>
              <a:chOff x="2174789" y="6486595"/>
              <a:chExt cx="1072101" cy="307777"/>
            </a:xfrm>
          </p:grpSpPr>
          <p:sp>
            <p:nvSpPr>
              <p:cNvPr id="57" name="Rounded Rectangle 56">
                <a:extLst>
                  <a:ext uri="{FF2B5EF4-FFF2-40B4-BE49-F238E27FC236}">
                    <a16:creationId xmlns:a16="http://schemas.microsoft.com/office/drawing/2014/main" id="{98B09A13-004D-564C-95DF-03C729DFE469}"/>
                  </a:ext>
                </a:extLst>
              </p:cNvPr>
              <p:cNvSpPr/>
              <p:nvPr/>
            </p:nvSpPr>
            <p:spPr>
              <a:xfrm>
                <a:off x="2174789" y="6532484"/>
                <a:ext cx="216000" cy="216000"/>
              </a:xfrm>
              <a:prstGeom prst="round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AD304E62-C215-1742-88F0-174B3A861037}"/>
                  </a:ext>
                </a:extLst>
              </p:cNvPr>
              <p:cNvSpPr txBox="1"/>
              <p:nvPr/>
            </p:nvSpPr>
            <p:spPr>
              <a:xfrm>
                <a:off x="2364917" y="6486595"/>
                <a:ext cx="881973" cy="307777"/>
              </a:xfrm>
              <a:prstGeom prst="rect">
                <a:avLst/>
              </a:prstGeom>
              <a:noFill/>
            </p:spPr>
            <p:txBody>
              <a:bodyPr wrap="none" rtlCol="0" anchor="ctr">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Finance</a:t>
                </a:r>
              </a:p>
            </p:txBody>
          </p:sp>
        </p:grpSp>
        <p:grpSp>
          <p:nvGrpSpPr>
            <p:cNvPr id="59" name="Group 58">
              <a:extLst>
                <a:ext uri="{FF2B5EF4-FFF2-40B4-BE49-F238E27FC236}">
                  <a16:creationId xmlns:a16="http://schemas.microsoft.com/office/drawing/2014/main" id="{39F7C65D-E7A7-FE41-93CC-7EBBCC416041}"/>
                </a:ext>
              </a:extLst>
            </p:cNvPr>
            <p:cNvGrpSpPr/>
            <p:nvPr/>
          </p:nvGrpSpPr>
          <p:grpSpPr>
            <a:xfrm>
              <a:off x="4257041" y="6484472"/>
              <a:ext cx="802796" cy="307777"/>
              <a:chOff x="2174789" y="6486595"/>
              <a:chExt cx="802796" cy="307777"/>
            </a:xfrm>
          </p:grpSpPr>
          <p:sp>
            <p:nvSpPr>
              <p:cNvPr id="60" name="Rounded Rectangle 59">
                <a:extLst>
                  <a:ext uri="{FF2B5EF4-FFF2-40B4-BE49-F238E27FC236}">
                    <a16:creationId xmlns:a16="http://schemas.microsoft.com/office/drawing/2014/main" id="{ECB1A039-9AE1-114E-81FF-4CBE64A73026}"/>
                  </a:ext>
                </a:extLst>
              </p:cNvPr>
              <p:cNvSpPr/>
              <p:nvPr/>
            </p:nvSpPr>
            <p:spPr>
              <a:xfrm>
                <a:off x="2174789" y="6532484"/>
                <a:ext cx="216000" cy="216000"/>
              </a:xfrm>
              <a:prstGeom prst="roundRect">
                <a:avLst/>
              </a:prstGeom>
              <a:solidFill>
                <a:schemeClr val="bg1">
                  <a:lumMod val="50000"/>
                </a:schemeClr>
              </a:solidFill>
              <a:ln>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B8A0261-ECC2-9346-A70D-9DEC710C9C17}"/>
                  </a:ext>
                </a:extLst>
              </p:cNvPr>
              <p:cNvSpPr txBox="1"/>
              <p:nvPr/>
            </p:nvSpPr>
            <p:spPr>
              <a:xfrm>
                <a:off x="2364917" y="6486595"/>
                <a:ext cx="612668" cy="307777"/>
              </a:xfrm>
              <a:prstGeom prst="rect">
                <a:avLst/>
              </a:prstGeom>
              <a:noFill/>
            </p:spPr>
            <p:txBody>
              <a:bodyPr wrap="none" rtlCol="0" anchor="ctr">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Both</a:t>
                </a:r>
              </a:p>
            </p:txBody>
          </p:sp>
        </p:grpSp>
      </p:grpSp>
      <p:sp>
        <p:nvSpPr>
          <p:cNvPr id="62" name="Rectangular Callout 61">
            <a:extLst>
              <a:ext uri="{FF2B5EF4-FFF2-40B4-BE49-F238E27FC236}">
                <a16:creationId xmlns:a16="http://schemas.microsoft.com/office/drawing/2014/main" id="{BF803F3F-81A3-D347-9ED4-E4DA82C1BE1D}"/>
              </a:ext>
            </a:extLst>
          </p:cNvPr>
          <p:cNvSpPr/>
          <p:nvPr/>
        </p:nvSpPr>
        <p:spPr>
          <a:xfrm>
            <a:off x="8785702" y="1893788"/>
            <a:ext cx="3353647" cy="890126"/>
          </a:xfrm>
          <a:prstGeom prst="wedgeRectCallout">
            <a:avLst>
              <a:gd name="adj1" fmla="val -79586"/>
              <a:gd name="adj2" fmla="val -36301"/>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Claims &amp; Claims Handling Cost</a:t>
            </a:r>
          </a:p>
          <a:p>
            <a:pPr marL="184150" indent="-184150">
              <a:buFont typeface="Arial" panose="020B0604020202020204" pitchFamily="34" charset="0"/>
              <a:buChar char="•"/>
            </a:pPr>
            <a:r>
              <a:rPr lang="en-GB" dirty="0"/>
              <a:t>Unbiased amount, timing &amp; uncertainty</a:t>
            </a:r>
          </a:p>
          <a:p>
            <a:pPr marL="184150" indent="-184150">
              <a:buFont typeface="Arial" panose="020B0604020202020204" pitchFamily="34" charset="0"/>
              <a:buChar char="•"/>
            </a:pPr>
            <a:r>
              <a:rPr lang="en-GB" dirty="0"/>
              <a:t>Organisational perspective</a:t>
            </a:r>
          </a:p>
          <a:p>
            <a:pPr marL="184150" indent="-184150">
              <a:buFont typeface="Arial" panose="020B0604020202020204" pitchFamily="34" charset="0"/>
              <a:buChar char="•"/>
            </a:pPr>
            <a:r>
              <a:rPr lang="en-GB" dirty="0"/>
              <a:t>Current estimates &amp; explicit</a:t>
            </a:r>
          </a:p>
        </p:txBody>
      </p:sp>
      <p:sp>
        <p:nvSpPr>
          <p:cNvPr id="64" name="Rectangular Callout 63">
            <a:extLst>
              <a:ext uri="{FF2B5EF4-FFF2-40B4-BE49-F238E27FC236}">
                <a16:creationId xmlns:a16="http://schemas.microsoft.com/office/drawing/2014/main" id="{D7DED56B-5EC4-404E-B91A-8C63794F360E}"/>
              </a:ext>
            </a:extLst>
          </p:cNvPr>
          <p:cNvSpPr/>
          <p:nvPr/>
        </p:nvSpPr>
        <p:spPr>
          <a:xfrm>
            <a:off x="8831499" y="4721387"/>
            <a:ext cx="3311563" cy="890126"/>
          </a:xfrm>
          <a:prstGeom prst="wedgeRectCallout">
            <a:avLst>
              <a:gd name="adj1" fmla="val -68019"/>
              <a:gd name="adj2" fmla="val 9509"/>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Policy admin &amp; maintenance costs</a:t>
            </a:r>
          </a:p>
          <a:p>
            <a:pPr marL="184150" indent="-184150">
              <a:buFont typeface="Arial" panose="020B0604020202020204" pitchFamily="34" charset="0"/>
              <a:buChar char="•"/>
            </a:pPr>
            <a:r>
              <a:rPr lang="en-GB" dirty="0"/>
              <a:t>Insurance acquisition expenses</a:t>
            </a:r>
          </a:p>
          <a:p>
            <a:pPr marL="184150" indent="-184150">
              <a:buFont typeface="Arial" panose="020B0604020202020204" pitchFamily="34" charset="0"/>
              <a:buChar char="•"/>
            </a:pPr>
            <a:r>
              <a:rPr lang="en-GB" dirty="0"/>
              <a:t>Directly attributable overheads </a:t>
            </a:r>
          </a:p>
          <a:p>
            <a:pPr marL="184150" indent="-184150">
              <a:buFont typeface="Arial" panose="020B0604020202020204" pitchFamily="34" charset="0"/>
              <a:buChar char="•"/>
            </a:pPr>
            <a:r>
              <a:rPr lang="en-GB" dirty="0"/>
              <a:t>Allocated to all contract groups</a:t>
            </a:r>
          </a:p>
        </p:txBody>
      </p:sp>
      <p:sp>
        <p:nvSpPr>
          <p:cNvPr id="65" name="Rectangular Callout 64">
            <a:extLst>
              <a:ext uri="{FF2B5EF4-FFF2-40B4-BE49-F238E27FC236}">
                <a16:creationId xmlns:a16="http://schemas.microsoft.com/office/drawing/2014/main" id="{3D1F183B-78CD-A549-B68E-A4661ABAC8CB}"/>
              </a:ext>
            </a:extLst>
          </p:cNvPr>
          <p:cNvSpPr/>
          <p:nvPr/>
        </p:nvSpPr>
        <p:spPr>
          <a:xfrm>
            <a:off x="8890959" y="2910463"/>
            <a:ext cx="3248390" cy="890125"/>
          </a:xfrm>
          <a:prstGeom prst="wedgeRectCallout">
            <a:avLst>
              <a:gd name="adj1" fmla="val -59895"/>
              <a:gd name="adj2" fmla="val -33387"/>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Top-down: Mkt return – Non ins. Factors</a:t>
            </a:r>
          </a:p>
          <a:p>
            <a:pPr marL="184150" indent="-184150">
              <a:buFont typeface="Arial" panose="020B0604020202020204" pitchFamily="34" charset="0"/>
              <a:buChar char="•"/>
            </a:pPr>
            <a:r>
              <a:rPr lang="en-GB" dirty="0"/>
              <a:t>Bottom-up = Risk free + Illiquidity Premium</a:t>
            </a:r>
          </a:p>
        </p:txBody>
      </p:sp>
      <p:sp>
        <p:nvSpPr>
          <p:cNvPr id="66" name="Rectangular Callout 65">
            <a:extLst>
              <a:ext uri="{FF2B5EF4-FFF2-40B4-BE49-F238E27FC236}">
                <a16:creationId xmlns:a16="http://schemas.microsoft.com/office/drawing/2014/main" id="{D5734AF0-D0D4-ED44-B90D-BBFDEEC81240}"/>
              </a:ext>
            </a:extLst>
          </p:cNvPr>
          <p:cNvSpPr/>
          <p:nvPr/>
        </p:nvSpPr>
        <p:spPr>
          <a:xfrm>
            <a:off x="8976673" y="3895530"/>
            <a:ext cx="3162676" cy="755142"/>
          </a:xfrm>
          <a:prstGeom prst="wedgeRectCallout">
            <a:avLst>
              <a:gd name="adj1" fmla="val -57941"/>
              <a:gd name="adj2" fmla="val 13812"/>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Premium Received</a:t>
            </a:r>
          </a:p>
          <a:p>
            <a:pPr marL="184150" indent="-184150">
              <a:buFont typeface="Arial" panose="020B0604020202020204" pitchFamily="34" charset="0"/>
              <a:buChar char="•"/>
            </a:pPr>
            <a:r>
              <a:rPr lang="en-GB" dirty="0"/>
              <a:t>Claims &amp; Expenses Paid</a:t>
            </a:r>
          </a:p>
          <a:p>
            <a:pPr marL="184150" indent="-184150">
              <a:buFont typeface="Arial" panose="020B0604020202020204" pitchFamily="34" charset="0"/>
              <a:buChar char="•"/>
            </a:pPr>
            <a:r>
              <a:rPr lang="en-GB" dirty="0"/>
              <a:t>Acquisition Costs Paid</a:t>
            </a:r>
          </a:p>
        </p:txBody>
      </p:sp>
      <p:sp>
        <p:nvSpPr>
          <p:cNvPr id="67" name="Rectangular Callout 66">
            <a:extLst>
              <a:ext uri="{FF2B5EF4-FFF2-40B4-BE49-F238E27FC236}">
                <a16:creationId xmlns:a16="http://schemas.microsoft.com/office/drawing/2014/main" id="{81E3993F-FD3D-9A4E-A43F-0AD88A73C999}"/>
              </a:ext>
            </a:extLst>
          </p:cNvPr>
          <p:cNvSpPr/>
          <p:nvPr/>
        </p:nvSpPr>
        <p:spPr>
          <a:xfrm>
            <a:off x="8868673" y="5657402"/>
            <a:ext cx="3270676" cy="651479"/>
          </a:xfrm>
          <a:prstGeom prst="wedgeRectCallout">
            <a:avLst>
              <a:gd name="adj1" fmla="val -101011"/>
              <a:gd name="adj2" fmla="val 25267"/>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Accounting system &amp; granularity</a:t>
            </a:r>
          </a:p>
          <a:p>
            <a:pPr marL="184150" indent="-184150">
              <a:buFont typeface="Arial" panose="020B0604020202020204" pitchFamily="34" charset="0"/>
              <a:buChar char="•"/>
            </a:pPr>
            <a:r>
              <a:rPr lang="en-GB" dirty="0"/>
              <a:t>Reporting &amp; Disclosure requirements</a:t>
            </a:r>
          </a:p>
        </p:txBody>
      </p:sp>
      <p:sp>
        <p:nvSpPr>
          <p:cNvPr id="68" name="Rectangular Callout 67">
            <a:extLst>
              <a:ext uri="{FF2B5EF4-FFF2-40B4-BE49-F238E27FC236}">
                <a16:creationId xmlns:a16="http://schemas.microsoft.com/office/drawing/2014/main" id="{C471F2CC-37A9-4841-B145-BB66C8837F9F}"/>
              </a:ext>
            </a:extLst>
          </p:cNvPr>
          <p:cNvSpPr/>
          <p:nvPr/>
        </p:nvSpPr>
        <p:spPr>
          <a:xfrm>
            <a:off x="52651" y="1288149"/>
            <a:ext cx="3792846" cy="1162476"/>
          </a:xfrm>
          <a:prstGeom prst="wedgeRectCallout">
            <a:avLst>
              <a:gd name="adj1" fmla="val 65353"/>
              <a:gd name="adj2" fmla="val -2393"/>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Risk of uncertainty in future cashflows</a:t>
            </a:r>
          </a:p>
          <a:p>
            <a:pPr marL="184150" indent="-184150">
              <a:buFont typeface="Arial" panose="020B0604020202020204" pitchFamily="34" charset="0"/>
              <a:buChar char="•"/>
            </a:pPr>
            <a:r>
              <a:rPr lang="en-GB" dirty="0"/>
              <a:t>Ins. &amp; non-financial risks (e.g. Cat risks)</a:t>
            </a:r>
          </a:p>
          <a:p>
            <a:pPr marL="184150" indent="-184150">
              <a:buFont typeface="Arial" panose="020B0604020202020204" pitchFamily="34" charset="0"/>
              <a:buChar char="•"/>
            </a:pPr>
            <a:r>
              <a:rPr lang="en-GB" dirty="0"/>
              <a:t>Operational &amp; default risks are not included</a:t>
            </a:r>
          </a:p>
          <a:p>
            <a:pPr marL="184150" indent="-184150">
              <a:buFont typeface="Arial" panose="020B0604020202020204" pitchFamily="34" charset="0"/>
              <a:buChar char="•"/>
            </a:pPr>
            <a:r>
              <a:rPr lang="en-GB" dirty="0"/>
              <a:t>Estimation techniques (</a:t>
            </a:r>
            <a:r>
              <a:rPr lang="en-GB" dirty="0" err="1"/>
              <a:t>CoC</a:t>
            </a:r>
            <a:r>
              <a:rPr lang="en-GB" dirty="0"/>
              <a:t>, </a:t>
            </a:r>
            <a:r>
              <a:rPr lang="en-GB" dirty="0" err="1"/>
              <a:t>VaR</a:t>
            </a:r>
            <a:r>
              <a:rPr lang="en-GB" dirty="0"/>
              <a:t> etc.)</a:t>
            </a:r>
          </a:p>
          <a:p>
            <a:pPr marL="184150" indent="-184150">
              <a:buFont typeface="Arial" panose="020B0604020202020204" pitchFamily="34" charset="0"/>
              <a:buChar char="•"/>
            </a:pPr>
            <a:r>
              <a:rPr lang="en-GB" dirty="0"/>
              <a:t>Confidence level disclosures</a:t>
            </a:r>
          </a:p>
        </p:txBody>
      </p:sp>
      <p:sp>
        <p:nvSpPr>
          <p:cNvPr id="69" name="Rectangular Callout 68">
            <a:extLst>
              <a:ext uri="{FF2B5EF4-FFF2-40B4-BE49-F238E27FC236}">
                <a16:creationId xmlns:a16="http://schemas.microsoft.com/office/drawing/2014/main" id="{39D6171D-B654-6642-A3E1-778495B82F71}"/>
              </a:ext>
            </a:extLst>
          </p:cNvPr>
          <p:cNvSpPr/>
          <p:nvPr/>
        </p:nvSpPr>
        <p:spPr>
          <a:xfrm>
            <a:off x="50228" y="2583018"/>
            <a:ext cx="3301653" cy="1312511"/>
          </a:xfrm>
          <a:prstGeom prst="wedgeRectCallout">
            <a:avLst>
              <a:gd name="adj1" fmla="val 60862"/>
              <a:gd name="adj2" fmla="val -20463"/>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Contract groups (net gain or net loss)</a:t>
            </a:r>
          </a:p>
          <a:p>
            <a:pPr marL="184150" indent="-184150">
              <a:buFont typeface="Arial" panose="020B0604020202020204" pitchFamily="34" charset="0"/>
              <a:buChar char="•"/>
            </a:pPr>
            <a:r>
              <a:rPr lang="en-GB" dirty="0"/>
              <a:t>Recognition (Proportional vs </a:t>
            </a:r>
            <a:r>
              <a:rPr lang="en-GB" dirty="0" err="1"/>
              <a:t>XoL</a:t>
            </a:r>
            <a:r>
              <a:rPr lang="en-GB" dirty="0"/>
              <a:t>)</a:t>
            </a:r>
          </a:p>
          <a:p>
            <a:pPr marL="184150" indent="-184150">
              <a:buFont typeface="Arial" panose="020B0604020202020204" pitchFamily="34" charset="0"/>
              <a:buChar char="•"/>
            </a:pPr>
            <a:r>
              <a:rPr lang="en-GB" dirty="0"/>
              <a:t>Measurement model (PAA vs. GMM)</a:t>
            </a:r>
          </a:p>
          <a:p>
            <a:pPr marL="184150" indent="-184150">
              <a:buFont typeface="Arial" panose="020B0604020202020204" pitchFamily="34" charset="0"/>
              <a:buChar char="•"/>
            </a:pPr>
            <a:r>
              <a:rPr lang="en-GB" dirty="0"/>
              <a:t>Cashflow independence &amp; timing</a:t>
            </a:r>
          </a:p>
          <a:p>
            <a:pPr marL="184150" indent="-184150">
              <a:buFont typeface="Arial" panose="020B0604020202020204" pitchFamily="34" charset="0"/>
              <a:buChar char="•"/>
            </a:pPr>
            <a:r>
              <a:rPr lang="en-GB" dirty="0"/>
              <a:t>Loss component adjustment </a:t>
            </a:r>
          </a:p>
          <a:p>
            <a:pPr marL="184150" indent="-184150">
              <a:buFont typeface="Arial" panose="020B0604020202020204" pitchFamily="34" charset="0"/>
              <a:buChar char="•"/>
            </a:pPr>
            <a:r>
              <a:rPr lang="en-GB" dirty="0"/>
              <a:t>Presentation &amp; Disclosure </a:t>
            </a:r>
          </a:p>
        </p:txBody>
      </p:sp>
      <p:sp>
        <p:nvSpPr>
          <p:cNvPr id="70" name="Rectangular Callout 69">
            <a:extLst>
              <a:ext uri="{FF2B5EF4-FFF2-40B4-BE49-F238E27FC236}">
                <a16:creationId xmlns:a16="http://schemas.microsoft.com/office/drawing/2014/main" id="{7D7E1D77-9792-2547-97F9-C35249664EDB}"/>
              </a:ext>
            </a:extLst>
          </p:cNvPr>
          <p:cNvSpPr/>
          <p:nvPr/>
        </p:nvSpPr>
        <p:spPr>
          <a:xfrm>
            <a:off x="58241" y="3994415"/>
            <a:ext cx="3301653" cy="1162477"/>
          </a:xfrm>
          <a:prstGeom prst="wedgeRectCallout">
            <a:avLst>
              <a:gd name="adj1" fmla="val 57494"/>
              <a:gd name="adj2" fmla="val 10605"/>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Cash outflows exceeds Inflows</a:t>
            </a:r>
          </a:p>
          <a:p>
            <a:pPr marL="184150" indent="-184150">
              <a:buFont typeface="Arial" panose="020B0604020202020204" pitchFamily="34" charset="0"/>
              <a:buChar char="•"/>
            </a:pPr>
            <a:r>
              <a:rPr lang="en-GB" dirty="0"/>
              <a:t>Loss component recognition in LRC</a:t>
            </a:r>
          </a:p>
          <a:p>
            <a:pPr marL="184150" indent="-184150">
              <a:buFont typeface="Arial" panose="020B0604020202020204" pitchFamily="34" charset="0"/>
              <a:buChar char="•"/>
            </a:pPr>
            <a:r>
              <a:rPr lang="en-GB" dirty="0"/>
              <a:t>Amortise/ release of LC in results</a:t>
            </a:r>
          </a:p>
          <a:p>
            <a:pPr marL="184150" indent="-184150">
              <a:buFont typeface="Arial" panose="020B0604020202020204" pitchFamily="34" charset="0"/>
              <a:buChar char="•"/>
            </a:pPr>
            <a:r>
              <a:rPr lang="en-GB" dirty="0"/>
              <a:t>PAA assumes no contract is onerous</a:t>
            </a:r>
          </a:p>
          <a:p>
            <a:pPr marL="184150" indent="-184150">
              <a:buFont typeface="Arial" panose="020B0604020202020204" pitchFamily="34" charset="0"/>
              <a:buChar char="•"/>
            </a:pPr>
            <a:r>
              <a:rPr lang="en-GB" dirty="0"/>
              <a:t>Facts &amp; Circumstances change</a:t>
            </a:r>
          </a:p>
        </p:txBody>
      </p:sp>
      <p:sp>
        <p:nvSpPr>
          <p:cNvPr id="71" name="Rectangular Callout 70">
            <a:extLst>
              <a:ext uri="{FF2B5EF4-FFF2-40B4-BE49-F238E27FC236}">
                <a16:creationId xmlns:a16="http://schemas.microsoft.com/office/drawing/2014/main" id="{89AE4CD3-886C-444D-B380-331C207B2BBC}"/>
              </a:ext>
            </a:extLst>
          </p:cNvPr>
          <p:cNvSpPr/>
          <p:nvPr/>
        </p:nvSpPr>
        <p:spPr>
          <a:xfrm>
            <a:off x="58241" y="5226668"/>
            <a:ext cx="3670196" cy="955810"/>
          </a:xfrm>
          <a:prstGeom prst="wedgeRectCallout">
            <a:avLst>
              <a:gd name="adj1" fmla="val 66554"/>
              <a:gd name="adj2" fmla="val 28704"/>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Portfolio: Similar risks &amp; managed together</a:t>
            </a:r>
          </a:p>
          <a:p>
            <a:pPr marL="184150" indent="-184150">
              <a:buFont typeface="Arial" panose="020B0604020202020204" pitchFamily="34" charset="0"/>
              <a:buChar char="•"/>
            </a:pPr>
            <a:r>
              <a:rPr lang="en-GB" dirty="0"/>
              <a:t>Cohort: Issued no more than 1yr apart</a:t>
            </a:r>
          </a:p>
          <a:p>
            <a:pPr marL="184150" indent="-184150">
              <a:buFont typeface="Arial" panose="020B0604020202020204" pitchFamily="34" charset="0"/>
              <a:buChar char="•"/>
            </a:pPr>
            <a:r>
              <a:rPr lang="en-GB" dirty="0"/>
              <a:t>Profitability: Onerous, Profitable &amp; Other</a:t>
            </a:r>
          </a:p>
          <a:p>
            <a:pPr marL="184150" indent="-184150">
              <a:buFont typeface="Arial" panose="020B0604020202020204" pitchFamily="34" charset="0"/>
              <a:buChar char="•"/>
            </a:pPr>
            <a:endParaRPr lang="en-GB" dirty="0"/>
          </a:p>
        </p:txBody>
      </p:sp>
    </p:spTree>
    <p:extLst>
      <p:ext uri="{BB962C8B-B14F-4D97-AF65-F5344CB8AC3E}">
        <p14:creationId xmlns:p14="http://schemas.microsoft.com/office/powerpoint/2010/main" val="27419509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5" name="Google Shape;725;gc94ca9a8ba_0_0"/>
          <p:cNvSpPr txBox="1">
            <a:spLocks noGrp="1"/>
          </p:cNvSpPr>
          <p:nvPr>
            <p:ph type="sldNum" idx="12"/>
          </p:nvPr>
        </p:nvSpPr>
        <p:spPr>
          <a:xfrm>
            <a:off x="10901523" y="6349923"/>
            <a:ext cx="419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pSp>
        <p:nvGrpSpPr>
          <p:cNvPr id="10" name="Google Shape;671;p5">
            <a:extLst>
              <a:ext uri="{FF2B5EF4-FFF2-40B4-BE49-F238E27FC236}">
                <a16:creationId xmlns:a16="http://schemas.microsoft.com/office/drawing/2014/main" id="{B24B2B78-8DFA-4905-946B-F91A9E745BFD}"/>
              </a:ext>
            </a:extLst>
          </p:cNvPr>
          <p:cNvGrpSpPr/>
          <p:nvPr/>
        </p:nvGrpSpPr>
        <p:grpSpPr>
          <a:xfrm>
            <a:off x="1887650" y="226113"/>
            <a:ext cx="8220075" cy="676095"/>
            <a:chOff x="1960166" y="208398"/>
            <a:chExt cx="8220075" cy="769401"/>
          </a:xfrm>
        </p:grpSpPr>
        <p:sp>
          <p:nvSpPr>
            <p:cNvPr id="11" name="Google Shape;672;p5">
              <a:extLst>
                <a:ext uri="{FF2B5EF4-FFF2-40B4-BE49-F238E27FC236}">
                  <a16:creationId xmlns:a16="http://schemas.microsoft.com/office/drawing/2014/main" id="{C2827047-836E-4770-AE54-8434729CC0C5}"/>
                </a:ext>
              </a:extLst>
            </p:cNvPr>
            <p:cNvSpPr txBox="1"/>
            <p:nvPr/>
          </p:nvSpPr>
          <p:spPr>
            <a:xfrm>
              <a:off x="1960166" y="208398"/>
              <a:ext cx="8220075" cy="769401"/>
            </a:xfrm>
            <a:prstGeom prst="rect">
              <a:avLst/>
            </a:prstGeom>
            <a:noFill/>
            <a:ln>
              <a:noFill/>
            </a:ln>
          </p:spPr>
          <p:txBody>
            <a:bodyPr spcFirstLastPara="1" wrap="square" lIns="91425" tIns="45700" rIns="91425" bIns="45700" anchor="t" anchorCtr="0">
              <a:spAutoFit/>
            </a:bodyPr>
            <a:lstStyle/>
            <a:p>
              <a:pPr lvl="0" algn="ctr"/>
              <a:r>
                <a:rPr lang="en-US" sz="4400" dirty="0">
                  <a:solidFill>
                    <a:srgbClr val="AEABAB"/>
                  </a:solidFill>
                  <a:latin typeface="Open Sans"/>
                  <a:ea typeface="Open Sans"/>
                  <a:cs typeface="Open Sans"/>
                  <a:sym typeface="Open Sans"/>
                </a:rPr>
                <a:t>Questions &amp; AOB</a:t>
              </a:r>
              <a:endParaRPr sz="4400" dirty="0">
                <a:solidFill>
                  <a:srgbClr val="AEABAB"/>
                </a:solidFill>
                <a:latin typeface="Open Sans"/>
                <a:ea typeface="Open Sans"/>
                <a:cs typeface="Open Sans"/>
                <a:sym typeface="Open Sans"/>
              </a:endParaRPr>
            </a:p>
          </p:txBody>
        </p:sp>
        <p:cxnSp>
          <p:nvCxnSpPr>
            <p:cNvPr id="12" name="Google Shape;673;p5">
              <a:extLst>
                <a:ext uri="{FF2B5EF4-FFF2-40B4-BE49-F238E27FC236}">
                  <a16:creationId xmlns:a16="http://schemas.microsoft.com/office/drawing/2014/main" id="{6F2EB2C8-C9E9-4C7C-B948-A2ECA5AD25FB}"/>
                </a:ext>
              </a:extLst>
            </p:cNvPr>
            <p:cNvCxnSpPr>
              <a:cxnSpLocks/>
            </p:cNvCxnSpPr>
            <p:nvPr/>
          </p:nvCxnSpPr>
          <p:spPr>
            <a:xfrm>
              <a:off x="3192144" y="358412"/>
              <a:ext cx="0" cy="619386"/>
            </a:xfrm>
            <a:prstGeom prst="straightConnector1">
              <a:avLst/>
            </a:prstGeom>
            <a:noFill/>
            <a:ln w="19050" cap="flat" cmpd="sng">
              <a:solidFill>
                <a:srgbClr val="D0CECE"/>
              </a:solidFill>
              <a:prstDash val="solid"/>
              <a:miter lim="800000"/>
              <a:headEnd type="none" w="sm" len="sm"/>
              <a:tailEnd type="none" w="sm" len="sm"/>
            </a:ln>
          </p:spPr>
        </p:cxnSp>
        <p:cxnSp>
          <p:nvCxnSpPr>
            <p:cNvPr id="13" name="Google Shape;674;p5">
              <a:extLst>
                <a:ext uri="{FF2B5EF4-FFF2-40B4-BE49-F238E27FC236}">
                  <a16:creationId xmlns:a16="http://schemas.microsoft.com/office/drawing/2014/main" id="{8BFF7DF8-99FB-40FC-877B-633A07B8E135}"/>
                </a:ext>
              </a:extLst>
            </p:cNvPr>
            <p:cNvCxnSpPr>
              <a:cxnSpLocks/>
            </p:cNvCxnSpPr>
            <p:nvPr/>
          </p:nvCxnSpPr>
          <p:spPr>
            <a:xfrm>
              <a:off x="9006205" y="358412"/>
              <a:ext cx="0" cy="619386"/>
            </a:xfrm>
            <a:prstGeom prst="straightConnector1">
              <a:avLst/>
            </a:prstGeom>
            <a:noFill/>
            <a:ln w="19050" cap="flat" cmpd="sng">
              <a:solidFill>
                <a:srgbClr val="D0CECE"/>
              </a:solidFill>
              <a:prstDash val="solid"/>
              <a:miter lim="800000"/>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5" name="Google Shape;725;gc94ca9a8ba_0_0"/>
          <p:cNvSpPr txBox="1">
            <a:spLocks noGrp="1"/>
          </p:cNvSpPr>
          <p:nvPr>
            <p:ph type="sldNum" idx="12"/>
          </p:nvPr>
        </p:nvSpPr>
        <p:spPr>
          <a:xfrm>
            <a:off x="10901523" y="6349923"/>
            <a:ext cx="419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grpSp>
        <p:nvGrpSpPr>
          <p:cNvPr id="10" name="Google Shape;671;p5">
            <a:extLst>
              <a:ext uri="{FF2B5EF4-FFF2-40B4-BE49-F238E27FC236}">
                <a16:creationId xmlns:a16="http://schemas.microsoft.com/office/drawing/2014/main" id="{B24B2B78-8DFA-4905-946B-F91A9E745BFD}"/>
              </a:ext>
            </a:extLst>
          </p:cNvPr>
          <p:cNvGrpSpPr/>
          <p:nvPr/>
        </p:nvGrpSpPr>
        <p:grpSpPr>
          <a:xfrm>
            <a:off x="1887650" y="226113"/>
            <a:ext cx="8220075" cy="769401"/>
            <a:chOff x="1960166" y="208398"/>
            <a:chExt cx="8220075" cy="875584"/>
          </a:xfrm>
        </p:grpSpPr>
        <p:sp>
          <p:nvSpPr>
            <p:cNvPr id="11" name="Google Shape;672;p5">
              <a:extLst>
                <a:ext uri="{FF2B5EF4-FFF2-40B4-BE49-F238E27FC236}">
                  <a16:creationId xmlns:a16="http://schemas.microsoft.com/office/drawing/2014/main" id="{C2827047-836E-4770-AE54-8434729CC0C5}"/>
                </a:ext>
              </a:extLst>
            </p:cNvPr>
            <p:cNvSpPr txBox="1"/>
            <p:nvPr/>
          </p:nvSpPr>
          <p:spPr>
            <a:xfrm>
              <a:off x="1960166" y="208398"/>
              <a:ext cx="8220075" cy="875584"/>
            </a:xfrm>
            <a:prstGeom prst="rect">
              <a:avLst/>
            </a:prstGeom>
            <a:noFill/>
            <a:ln>
              <a:noFill/>
            </a:ln>
          </p:spPr>
          <p:txBody>
            <a:bodyPr spcFirstLastPara="1" wrap="square" lIns="91425" tIns="45700" rIns="91425" bIns="45700" anchor="t" anchorCtr="0">
              <a:spAutoFit/>
            </a:bodyPr>
            <a:lstStyle/>
            <a:p>
              <a:pPr lvl="0" algn="ctr"/>
              <a:r>
                <a:rPr lang="en-GB" sz="4400" dirty="0">
                  <a:solidFill>
                    <a:srgbClr val="AEABAB"/>
                  </a:solidFill>
                  <a:latin typeface="Open Sans"/>
                  <a:ea typeface="Open Sans"/>
                  <a:cs typeface="Open Sans"/>
                  <a:sym typeface="Open Sans"/>
                </a:rPr>
                <a:t>Contact Us</a:t>
              </a:r>
              <a:endParaRPr sz="4400" dirty="0">
                <a:solidFill>
                  <a:srgbClr val="AEABAB"/>
                </a:solidFill>
                <a:latin typeface="Open Sans"/>
                <a:ea typeface="Open Sans"/>
                <a:cs typeface="Open Sans"/>
                <a:sym typeface="Open Sans"/>
              </a:endParaRPr>
            </a:p>
          </p:txBody>
        </p:sp>
        <p:cxnSp>
          <p:nvCxnSpPr>
            <p:cNvPr id="12" name="Google Shape;673;p5">
              <a:extLst>
                <a:ext uri="{FF2B5EF4-FFF2-40B4-BE49-F238E27FC236}">
                  <a16:creationId xmlns:a16="http://schemas.microsoft.com/office/drawing/2014/main" id="{6F2EB2C8-C9E9-4C7C-B948-A2ECA5AD25FB}"/>
                </a:ext>
              </a:extLst>
            </p:cNvPr>
            <p:cNvCxnSpPr>
              <a:cxnSpLocks/>
            </p:cNvCxnSpPr>
            <p:nvPr/>
          </p:nvCxnSpPr>
          <p:spPr>
            <a:xfrm>
              <a:off x="3192144" y="358412"/>
              <a:ext cx="0" cy="619386"/>
            </a:xfrm>
            <a:prstGeom prst="straightConnector1">
              <a:avLst/>
            </a:prstGeom>
            <a:noFill/>
            <a:ln w="19050" cap="flat" cmpd="sng">
              <a:solidFill>
                <a:srgbClr val="D0CECE"/>
              </a:solidFill>
              <a:prstDash val="solid"/>
              <a:miter lim="800000"/>
              <a:headEnd type="none" w="sm" len="sm"/>
              <a:tailEnd type="none" w="sm" len="sm"/>
            </a:ln>
          </p:spPr>
        </p:cxnSp>
        <p:cxnSp>
          <p:nvCxnSpPr>
            <p:cNvPr id="13" name="Google Shape;674;p5">
              <a:extLst>
                <a:ext uri="{FF2B5EF4-FFF2-40B4-BE49-F238E27FC236}">
                  <a16:creationId xmlns:a16="http://schemas.microsoft.com/office/drawing/2014/main" id="{8BFF7DF8-99FB-40FC-877B-633A07B8E135}"/>
                </a:ext>
              </a:extLst>
            </p:cNvPr>
            <p:cNvCxnSpPr>
              <a:cxnSpLocks/>
            </p:cNvCxnSpPr>
            <p:nvPr/>
          </p:nvCxnSpPr>
          <p:spPr>
            <a:xfrm>
              <a:off x="9006205" y="358412"/>
              <a:ext cx="0" cy="619386"/>
            </a:xfrm>
            <a:prstGeom prst="straightConnector1">
              <a:avLst/>
            </a:prstGeom>
            <a:noFill/>
            <a:ln w="19050" cap="flat" cmpd="sng">
              <a:solidFill>
                <a:srgbClr val="D0CECE"/>
              </a:solidFill>
              <a:prstDash val="solid"/>
              <a:miter lim="800000"/>
              <a:headEnd type="none" w="sm" len="sm"/>
              <a:tailEnd type="none" w="sm" len="sm"/>
            </a:ln>
          </p:spPr>
        </p:cxnSp>
      </p:grpSp>
      <p:sp>
        <p:nvSpPr>
          <p:cNvPr id="2" name="Rectangle 1">
            <a:extLst>
              <a:ext uri="{FF2B5EF4-FFF2-40B4-BE49-F238E27FC236}">
                <a16:creationId xmlns:a16="http://schemas.microsoft.com/office/drawing/2014/main" id="{AE01B458-9125-3B4C-9CD3-5C20A9B29DD3}"/>
              </a:ext>
            </a:extLst>
          </p:cNvPr>
          <p:cNvSpPr/>
          <p:nvPr/>
        </p:nvSpPr>
        <p:spPr>
          <a:xfrm>
            <a:off x="1567249" y="2967335"/>
            <a:ext cx="9057502" cy="923330"/>
          </a:xfrm>
          <a:prstGeom prst="rect">
            <a:avLst/>
          </a:prstGeom>
        </p:spPr>
        <p:txBody>
          <a:bodyPr wrap="square" anchor="ctr">
            <a:spAutoFit/>
          </a:bodyPr>
          <a:lstStyle/>
          <a:p>
            <a:pPr algn="ctr"/>
            <a:r>
              <a:rPr lang="en-GB" sz="5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info@aveconsultingltd.com</a:t>
            </a:r>
            <a:endParaRPr lang="en-GB" sz="5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88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094FCC-14A3-4E4D-BBEA-34B6163D213D}"/>
              </a:ext>
            </a:extLst>
          </p:cNvPr>
          <p:cNvSpPr>
            <a:spLocks noGrp="1"/>
          </p:cNvSpPr>
          <p:nvPr>
            <p:ph type="body" idx="1"/>
          </p:nvPr>
        </p:nvSpPr>
        <p:spPr/>
        <p:txBody>
          <a:bodyPr>
            <a:normAutofit/>
          </a:bodyPr>
          <a:lstStyle/>
          <a:p>
            <a:pPr marL="628650" lvl="0" indent="-514350">
              <a:buClr>
                <a:srgbClr val="29397B"/>
              </a:buClr>
              <a:buFont typeface="+mj-lt"/>
              <a:buAutoNum type="arabicPeriod"/>
            </a:pPr>
            <a:r>
              <a:rPr lang="en-US" sz="24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Introduction</a:t>
            </a:r>
          </a:p>
          <a:p>
            <a:pPr marL="628650" lvl="0" indent="-514350">
              <a:buClr>
                <a:srgbClr val="29397B"/>
              </a:buClr>
              <a:buFont typeface="+mj-lt"/>
              <a:buAutoNum type="arabicPeriod"/>
            </a:pPr>
            <a:r>
              <a:rPr lang="en-US" sz="24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Review of NAICOM Implementation Roadmap</a:t>
            </a:r>
          </a:p>
          <a:p>
            <a:pPr marL="628650" lvl="0" indent="-514350">
              <a:buClr>
                <a:srgbClr val="29397B"/>
              </a:buClr>
              <a:buFont typeface="+mj-lt"/>
              <a:buAutoNum type="arabicPeriod"/>
            </a:pPr>
            <a:r>
              <a:rPr lang="en-US" sz="24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Insurance Contracts </a:t>
            </a:r>
          </a:p>
          <a:p>
            <a:pPr marL="628650" lvl="0" indent="-514350">
              <a:buClr>
                <a:srgbClr val="29397B"/>
              </a:buClr>
              <a:buFont typeface="+mj-lt"/>
              <a:buAutoNum type="arabicPeriod"/>
            </a:pPr>
            <a:r>
              <a:rPr lang="en-US" sz="24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Measurement Of Insurance Contracts</a:t>
            </a:r>
          </a:p>
          <a:p>
            <a:pPr marL="628650" lvl="0" indent="-514350">
              <a:buClr>
                <a:srgbClr val="29397B"/>
              </a:buClr>
              <a:buFont typeface="+mj-lt"/>
              <a:buAutoNum type="arabicPeriod"/>
            </a:pPr>
            <a:r>
              <a:rPr lang="en-US" sz="24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Key Consideration for General Insurers</a:t>
            </a:r>
          </a:p>
          <a:p>
            <a:pPr marL="628650" lvl="0" indent="-514350">
              <a:buClr>
                <a:srgbClr val="29397B"/>
              </a:buClr>
              <a:buFont typeface="+mj-lt"/>
              <a:buAutoNum type="arabicPeriod"/>
            </a:pPr>
            <a:r>
              <a:rPr lang="en-US" sz="24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Questions &amp; AOB</a:t>
            </a:r>
            <a:endParaRPr lang="en-US" sz="2400"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3C00B1C6-AFC6-4BC8-9296-81E92038BFBB}"/>
              </a:ext>
            </a:extLst>
          </p:cNvPr>
          <p:cNvSpPr>
            <a:spLocks noGrp="1"/>
          </p:cNvSpPr>
          <p:nvPr>
            <p:ph type="sldNum" idx="12"/>
          </p:nvPr>
        </p:nvSpPr>
        <p:spPr>
          <a:xfrm>
            <a:off x="10857981" y="6349923"/>
            <a:ext cx="419725" cy="365125"/>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grpSp>
        <p:nvGrpSpPr>
          <p:cNvPr id="5" name="Google Shape;225;p3">
            <a:extLst>
              <a:ext uri="{FF2B5EF4-FFF2-40B4-BE49-F238E27FC236}">
                <a16:creationId xmlns:a16="http://schemas.microsoft.com/office/drawing/2014/main" id="{E1CE8124-09FF-4D14-870A-0512E85E68A5}"/>
              </a:ext>
            </a:extLst>
          </p:cNvPr>
          <p:cNvGrpSpPr/>
          <p:nvPr/>
        </p:nvGrpSpPr>
        <p:grpSpPr>
          <a:xfrm>
            <a:off x="1975802" y="712196"/>
            <a:ext cx="8220075" cy="789355"/>
            <a:chOff x="1985962" y="371475"/>
            <a:chExt cx="8220075" cy="789355"/>
          </a:xfrm>
        </p:grpSpPr>
        <p:sp>
          <p:nvSpPr>
            <p:cNvPr id="6" name="Google Shape;226;p3">
              <a:extLst>
                <a:ext uri="{FF2B5EF4-FFF2-40B4-BE49-F238E27FC236}">
                  <a16:creationId xmlns:a16="http://schemas.microsoft.com/office/drawing/2014/main" id="{9AE248E4-006D-4E5D-BEF5-6E1CE930F5FA}"/>
                </a:ext>
              </a:extLst>
            </p:cNvPr>
            <p:cNvSpPr txBox="1"/>
            <p:nvPr/>
          </p:nvSpPr>
          <p:spPr>
            <a:xfrm>
              <a:off x="1985962" y="391429"/>
              <a:ext cx="8220075" cy="769401"/>
            </a:xfrm>
            <a:prstGeom prst="rect">
              <a:avLst/>
            </a:prstGeom>
            <a:noFill/>
            <a:ln>
              <a:noFill/>
            </a:ln>
          </p:spPr>
          <p:txBody>
            <a:bodyPr spcFirstLastPara="1" wrap="square" lIns="91425" tIns="45700" rIns="91425" bIns="45700" anchor="t" anchorCtr="0">
              <a:spAutoFit/>
            </a:bodyPr>
            <a:lstStyle/>
            <a:p>
              <a:pPr lvl="0" algn="ctr"/>
              <a:r>
                <a:rPr lang="en-US" sz="4400" dirty="0">
                  <a:solidFill>
                    <a:srgbClr val="AEABAB"/>
                  </a:solidFill>
                  <a:latin typeface="Open Sans"/>
                  <a:ea typeface="Open Sans"/>
                  <a:cs typeface="Open Sans"/>
                  <a:sym typeface="Open Sans"/>
                </a:rPr>
                <a:t>AGENDA </a:t>
              </a:r>
              <a:endParaRPr lang="en-US" dirty="0"/>
            </a:p>
          </p:txBody>
        </p:sp>
        <p:cxnSp>
          <p:nvCxnSpPr>
            <p:cNvPr id="7" name="Google Shape;227;p3">
              <a:extLst>
                <a:ext uri="{FF2B5EF4-FFF2-40B4-BE49-F238E27FC236}">
                  <a16:creationId xmlns:a16="http://schemas.microsoft.com/office/drawing/2014/main" id="{FDE08F4B-B2FB-40DF-9B60-02215ED7669B}"/>
                </a:ext>
              </a:extLst>
            </p:cNvPr>
            <p:cNvCxnSpPr>
              <a:cxnSpLocks/>
            </p:cNvCxnSpPr>
            <p:nvPr/>
          </p:nvCxnSpPr>
          <p:spPr>
            <a:xfrm>
              <a:off x="3832225" y="371475"/>
              <a:ext cx="0" cy="789355"/>
            </a:xfrm>
            <a:prstGeom prst="straightConnector1">
              <a:avLst/>
            </a:prstGeom>
            <a:noFill/>
            <a:ln w="19050" cap="flat" cmpd="sng">
              <a:solidFill>
                <a:srgbClr val="D0CECE"/>
              </a:solidFill>
              <a:prstDash val="solid"/>
              <a:miter lim="800000"/>
              <a:headEnd type="none" w="sm" len="sm"/>
              <a:tailEnd type="none" w="sm" len="sm"/>
            </a:ln>
          </p:spPr>
        </p:cxnSp>
        <p:cxnSp>
          <p:nvCxnSpPr>
            <p:cNvPr id="8" name="Google Shape;228;p3">
              <a:extLst>
                <a:ext uri="{FF2B5EF4-FFF2-40B4-BE49-F238E27FC236}">
                  <a16:creationId xmlns:a16="http://schemas.microsoft.com/office/drawing/2014/main" id="{CD2F48B2-A89C-4EF1-8CBF-B031199E32E3}"/>
                </a:ext>
              </a:extLst>
            </p:cNvPr>
            <p:cNvCxnSpPr>
              <a:cxnSpLocks/>
            </p:cNvCxnSpPr>
            <p:nvPr/>
          </p:nvCxnSpPr>
          <p:spPr>
            <a:xfrm>
              <a:off x="8366125" y="371475"/>
              <a:ext cx="0" cy="789355"/>
            </a:xfrm>
            <a:prstGeom prst="straightConnector1">
              <a:avLst/>
            </a:prstGeom>
            <a:noFill/>
            <a:ln w="19050" cap="flat" cmpd="sng">
              <a:solidFill>
                <a:srgbClr val="D0CECE"/>
              </a:solidFill>
              <a:prstDash val="solid"/>
              <a:miter lim="800000"/>
              <a:headEnd type="none" w="sm" len="sm"/>
              <a:tailEnd type="none" w="sm" len="sm"/>
            </a:ln>
          </p:spPr>
        </p:cxnSp>
      </p:grpSp>
    </p:spTree>
    <p:extLst>
      <p:ext uri="{BB962C8B-B14F-4D97-AF65-F5344CB8AC3E}">
        <p14:creationId xmlns:p14="http://schemas.microsoft.com/office/powerpoint/2010/main" val="19404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grpSp>
        <p:nvGrpSpPr>
          <p:cNvPr id="835" name="Google Shape;835;p13"/>
          <p:cNvGrpSpPr/>
          <p:nvPr/>
        </p:nvGrpSpPr>
        <p:grpSpPr>
          <a:xfrm>
            <a:off x="1850289" y="640512"/>
            <a:ext cx="8220075" cy="1077416"/>
            <a:chOff x="1786974" y="358412"/>
            <a:chExt cx="8220075" cy="1077416"/>
          </a:xfrm>
        </p:grpSpPr>
        <p:sp>
          <p:nvSpPr>
            <p:cNvPr id="836" name="Google Shape;836;p13"/>
            <p:cNvSpPr txBox="1"/>
            <p:nvPr/>
          </p:nvSpPr>
          <p:spPr>
            <a:xfrm>
              <a:off x="1786974" y="533018"/>
              <a:ext cx="82200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AEABAB"/>
                  </a:solidFill>
                  <a:latin typeface="Open Sans"/>
                  <a:ea typeface="Open Sans"/>
                  <a:cs typeface="Open Sans"/>
                  <a:sym typeface="Open Sans"/>
                </a:rPr>
                <a:t>Introduction</a:t>
              </a:r>
              <a:endParaRPr sz="3600" dirty="0">
                <a:solidFill>
                  <a:srgbClr val="AEABAB"/>
                </a:solidFill>
                <a:latin typeface="Open Sans"/>
                <a:ea typeface="Open Sans"/>
                <a:cs typeface="Open Sans"/>
                <a:sym typeface="Open Sans"/>
              </a:endParaRPr>
            </a:p>
          </p:txBody>
        </p:sp>
        <p:cxnSp>
          <p:nvCxnSpPr>
            <p:cNvPr id="837" name="Google Shape;837;p13"/>
            <p:cNvCxnSpPr/>
            <p:nvPr/>
          </p:nvCxnSpPr>
          <p:spPr>
            <a:xfrm>
              <a:off x="3192144" y="358412"/>
              <a:ext cx="0" cy="1077416"/>
            </a:xfrm>
            <a:prstGeom prst="straightConnector1">
              <a:avLst/>
            </a:prstGeom>
            <a:noFill/>
            <a:ln w="19050" cap="flat" cmpd="sng">
              <a:solidFill>
                <a:srgbClr val="D0CECE"/>
              </a:solidFill>
              <a:prstDash val="solid"/>
              <a:miter lim="800000"/>
              <a:headEnd type="none" w="sm" len="sm"/>
              <a:tailEnd type="none" w="sm" len="sm"/>
            </a:ln>
          </p:spPr>
        </p:cxnSp>
        <p:cxnSp>
          <p:nvCxnSpPr>
            <p:cNvPr id="838" name="Google Shape;838;p13"/>
            <p:cNvCxnSpPr/>
            <p:nvPr/>
          </p:nvCxnSpPr>
          <p:spPr>
            <a:xfrm>
              <a:off x="8659276" y="358412"/>
              <a:ext cx="0" cy="1077416"/>
            </a:xfrm>
            <a:prstGeom prst="straightConnector1">
              <a:avLst/>
            </a:prstGeom>
            <a:noFill/>
            <a:ln w="19050" cap="flat" cmpd="sng">
              <a:solidFill>
                <a:srgbClr val="D0CECE"/>
              </a:solidFill>
              <a:prstDash val="solid"/>
              <a:miter lim="800000"/>
              <a:headEnd type="none" w="sm" len="sm"/>
              <a:tailEnd type="none" w="sm" len="sm"/>
            </a:ln>
          </p:spPr>
        </p:cxnSp>
      </p:grpSp>
      <p:sp>
        <p:nvSpPr>
          <p:cNvPr id="839" name="Google Shape;839;p13"/>
          <p:cNvSpPr txBox="1"/>
          <p:nvPr/>
        </p:nvSpPr>
        <p:spPr>
          <a:xfrm>
            <a:off x="836907" y="4165318"/>
            <a:ext cx="2958317" cy="87315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dirty="0" err="1">
                <a:solidFill>
                  <a:srgbClr val="CE1839"/>
                </a:solidFill>
                <a:latin typeface="Open Sans" panose="020B0606030504020204" pitchFamily="34" charset="0"/>
                <a:ea typeface="Open Sans" panose="020B0606030504020204" pitchFamily="34" charset="0"/>
                <a:cs typeface="Open Sans" panose="020B0606030504020204" pitchFamily="34" charset="0"/>
                <a:sym typeface="Roboto"/>
              </a:rPr>
              <a:t>AvE</a:t>
            </a:r>
            <a:r>
              <a:rPr lang="en-US" sz="2000" b="1" dirty="0">
                <a:solidFill>
                  <a:srgbClr val="CE1839"/>
                </a:solidFill>
                <a:latin typeface="Open Sans" panose="020B0606030504020204" pitchFamily="34" charset="0"/>
                <a:ea typeface="Open Sans" panose="020B0606030504020204" pitchFamily="34" charset="0"/>
                <a:cs typeface="Open Sans" panose="020B0606030504020204" pitchFamily="34" charset="0"/>
                <a:sym typeface="Roboto"/>
              </a:rPr>
              <a:t> Actuarial Lead</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50000"/>
              </a:lnSpc>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 Nnamdi </a:t>
            </a:r>
            <a:r>
              <a:rPr lang="en-US" sz="20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Odozi</a:t>
            </a:r>
            <a:endParaRPr sz="1100" b="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40" name="Google Shape;840;p13"/>
          <p:cNvSpPr txBox="1"/>
          <p:nvPr/>
        </p:nvSpPr>
        <p:spPr>
          <a:xfrm>
            <a:off x="5031056" y="4165319"/>
            <a:ext cx="2958317" cy="87298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dirty="0" err="1">
                <a:solidFill>
                  <a:srgbClr val="CE1839"/>
                </a:solidFill>
                <a:latin typeface="Open Sans" panose="020B0606030504020204" pitchFamily="34" charset="0"/>
                <a:ea typeface="Open Sans" panose="020B0606030504020204" pitchFamily="34" charset="0"/>
                <a:cs typeface="Open Sans" panose="020B0606030504020204" pitchFamily="34" charset="0"/>
                <a:sym typeface="Roboto"/>
              </a:rPr>
              <a:t>AvE</a:t>
            </a:r>
            <a:r>
              <a:rPr lang="en-US" sz="2000" b="1" dirty="0">
                <a:solidFill>
                  <a:srgbClr val="CE1839"/>
                </a:solidFill>
                <a:latin typeface="Open Sans" panose="020B0606030504020204" pitchFamily="34" charset="0"/>
                <a:ea typeface="Open Sans" panose="020B0606030504020204" pitchFamily="34" charset="0"/>
                <a:cs typeface="Open Sans" panose="020B0606030504020204" pitchFamily="34" charset="0"/>
                <a:sym typeface="Roboto"/>
              </a:rPr>
              <a:t> IFRS17 SME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None/>
            </a:pP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Justus </a:t>
            </a:r>
            <a:r>
              <a:rPr lang="en-US" sz="20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Esiri</a:t>
            </a: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841" name="Google Shape;841;p13"/>
          <p:cNvSpPr txBox="1"/>
          <p:nvPr/>
        </p:nvSpPr>
        <p:spPr>
          <a:xfrm>
            <a:off x="8654770" y="4215893"/>
            <a:ext cx="2958317" cy="771834"/>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dirty="0" err="1">
                <a:solidFill>
                  <a:srgbClr val="CE1839"/>
                </a:solidFill>
                <a:latin typeface="Open Sans" panose="020B0606030504020204" pitchFamily="34" charset="0"/>
                <a:ea typeface="Open Sans" panose="020B0606030504020204" pitchFamily="34" charset="0"/>
                <a:cs typeface="Open Sans" panose="020B0606030504020204" pitchFamily="34" charset="0"/>
                <a:sym typeface="Roboto"/>
              </a:rPr>
              <a:t>AvE</a:t>
            </a:r>
            <a:r>
              <a:rPr lang="en-US" sz="2000" b="1" dirty="0">
                <a:solidFill>
                  <a:srgbClr val="CE1839"/>
                </a:solidFill>
                <a:latin typeface="Open Sans" panose="020B0606030504020204" pitchFamily="34" charset="0"/>
                <a:ea typeface="Open Sans" panose="020B0606030504020204" pitchFamily="34" charset="0"/>
                <a:cs typeface="Open Sans" panose="020B0606030504020204" pitchFamily="34" charset="0"/>
                <a:sym typeface="Roboto"/>
              </a:rPr>
              <a:t> Risk SME </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None/>
            </a:pPr>
            <a:r>
              <a:rPr lang="en-US" sz="20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Tosin</a:t>
            </a:r>
            <a:r>
              <a:rPr lang="en-US"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 </a:t>
            </a:r>
            <a:r>
              <a:rPr lang="en-US" sz="2000" b="1"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rPr>
              <a:t>Adesiyan</a:t>
            </a:r>
            <a:endParaRPr sz="20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842" name="Google Shape;842;p13"/>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844" name="Google Shape;844;p13"/>
          <p:cNvPicPr preferRelativeResize="0"/>
          <p:nvPr/>
        </p:nvPicPr>
        <p:blipFill rotWithShape="1">
          <a:blip r:embed="rId3">
            <a:alphaModFix/>
          </a:blip>
          <a:srcRect t="916" b="31929"/>
          <a:stretch/>
        </p:blipFill>
        <p:spPr>
          <a:xfrm rot="980660">
            <a:off x="1198543" y="1930979"/>
            <a:ext cx="2235047" cy="2235047"/>
          </a:xfrm>
          <a:prstGeom prst="ellipse">
            <a:avLst/>
          </a:prstGeom>
          <a:noFill/>
          <a:ln>
            <a:noFill/>
          </a:ln>
        </p:spPr>
      </p:pic>
      <p:pic>
        <p:nvPicPr>
          <p:cNvPr id="845" name="Google Shape;845;p13"/>
          <p:cNvPicPr preferRelativeResize="0"/>
          <p:nvPr/>
        </p:nvPicPr>
        <p:blipFill rotWithShape="1">
          <a:blip r:embed="rId4"/>
          <a:srcRect l="14533" t="16646" r="16705" b="14472"/>
          <a:stretch/>
        </p:blipFill>
        <p:spPr>
          <a:xfrm>
            <a:off x="5394647" y="1866999"/>
            <a:ext cx="2231136" cy="2231136"/>
          </a:xfrm>
          <a:prstGeom prst="ellipse">
            <a:avLst/>
          </a:prstGeom>
          <a:noFill/>
          <a:ln>
            <a:solidFill>
              <a:srgbClr val="29397B"/>
            </a:solidFill>
          </a:ln>
        </p:spPr>
      </p:pic>
      <p:pic>
        <p:nvPicPr>
          <p:cNvPr id="846" name="Google Shape;846;p13"/>
          <p:cNvPicPr>
            <a:picLocks noChangeAspect="1"/>
          </p:cNvPicPr>
          <p:nvPr/>
        </p:nvPicPr>
        <p:blipFill rotWithShape="1">
          <a:blip r:embed="rId5"/>
          <a:srcRect l="-628" t="-585" r="628" b="26212"/>
          <a:stretch/>
        </p:blipFill>
        <p:spPr>
          <a:xfrm>
            <a:off x="8957604" y="1934890"/>
            <a:ext cx="2231136" cy="2231136"/>
          </a:xfrm>
          <a:prstGeom prst="ellipse">
            <a:avLst/>
          </a:prstGeom>
          <a:noFill/>
          <a:ln>
            <a:noFill/>
          </a:ln>
        </p:spPr>
      </p:pic>
      <p:pic>
        <p:nvPicPr>
          <p:cNvPr id="3" name="Picture 2">
            <a:extLst>
              <a:ext uri="{FF2B5EF4-FFF2-40B4-BE49-F238E27FC236}">
                <a16:creationId xmlns:a16="http://schemas.microsoft.com/office/drawing/2014/main" id="{A5A896CD-A295-7041-B8CB-A6A805FD38A3}"/>
              </a:ext>
            </a:extLst>
          </p:cNvPr>
          <p:cNvPicPr>
            <a:picLocks noChangeAspect="1"/>
          </p:cNvPicPr>
          <p:nvPr/>
        </p:nvPicPr>
        <p:blipFill>
          <a:blip r:embed="rId6"/>
          <a:stretch>
            <a:fillRect/>
          </a:stretch>
        </p:blipFill>
        <p:spPr>
          <a:xfrm>
            <a:off x="10133929" y="5098363"/>
            <a:ext cx="1415594" cy="830997"/>
          </a:xfrm>
          <a:prstGeom prst="rect">
            <a:avLst/>
          </a:prstGeom>
        </p:spPr>
      </p:pic>
      <p:pic>
        <p:nvPicPr>
          <p:cNvPr id="4" name="Picture 3">
            <a:extLst>
              <a:ext uri="{FF2B5EF4-FFF2-40B4-BE49-F238E27FC236}">
                <a16:creationId xmlns:a16="http://schemas.microsoft.com/office/drawing/2014/main" id="{7EFE7DE2-4637-6C43-AA11-A73F95F59F3E}"/>
              </a:ext>
            </a:extLst>
          </p:cNvPr>
          <p:cNvPicPr>
            <a:picLocks noChangeAspect="1"/>
          </p:cNvPicPr>
          <p:nvPr/>
        </p:nvPicPr>
        <p:blipFill rotWithShape="1">
          <a:blip r:embed="rId7"/>
          <a:srcRect l="7023" r="8074"/>
          <a:stretch/>
        </p:blipFill>
        <p:spPr>
          <a:xfrm>
            <a:off x="6765773" y="5980551"/>
            <a:ext cx="1396873" cy="734497"/>
          </a:xfrm>
          <a:prstGeom prst="rect">
            <a:avLst/>
          </a:prstGeom>
        </p:spPr>
      </p:pic>
      <p:pic>
        <p:nvPicPr>
          <p:cNvPr id="5" name="Picture 4">
            <a:extLst>
              <a:ext uri="{FF2B5EF4-FFF2-40B4-BE49-F238E27FC236}">
                <a16:creationId xmlns:a16="http://schemas.microsoft.com/office/drawing/2014/main" id="{CFD3161C-AE1F-4A47-8422-8E2C30DB0198}"/>
              </a:ext>
            </a:extLst>
          </p:cNvPr>
          <p:cNvPicPr>
            <a:picLocks noChangeAspect="1"/>
          </p:cNvPicPr>
          <p:nvPr/>
        </p:nvPicPr>
        <p:blipFill rotWithShape="1">
          <a:blip r:embed="rId8"/>
          <a:srcRect t="9444" b="16340"/>
          <a:stretch/>
        </p:blipFill>
        <p:spPr>
          <a:xfrm>
            <a:off x="8174858" y="5123043"/>
            <a:ext cx="992145" cy="736319"/>
          </a:xfrm>
          <a:prstGeom prst="rect">
            <a:avLst/>
          </a:prstGeom>
        </p:spPr>
      </p:pic>
      <p:pic>
        <p:nvPicPr>
          <p:cNvPr id="6" name="Picture 5">
            <a:extLst>
              <a:ext uri="{FF2B5EF4-FFF2-40B4-BE49-F238E27FC236}">
                <a16:creationId xmlns:a16="http://schemas.microsoft.com/office/drawing/2014/main" id="{383037F6-229F-8D45-ACC0-2425189D7040}"/>
              </a:ext>
            </a:extLst>
          </p:cNvPr>
          <p:cNvPicPr>
            <a:picLocks noChangeAspect="1"/>
          </p:cNvPicPr>
          <p:nvPr/>
        </p:nvPicPr>
        <p:blipFill rotWithShape="1">
          <a:blip r:embed="rId9"/>
          <a:srcRect l="6898" t="14245" r="6267" b="18324"/>
          <a:stretch/>
        </p:blipFill>
        <p:spPr>
          <a:xfrm>
            <a:off x="9167003" y="5869491"/>
            <a:ext cx="1229218" cy="714990"/>
          </a:xfrm>
          <a:prstGeom prst="rect">
            <a:avLst/>
          </a:prstGeom>
        </p:spPr>
      </p:pic>
      <p:pic>
        <p:nvPicPr>
          <p:cNvPr id="7" name="Picture 6">
            <a:extLst>
              <a:ext uri="{FF2B5EF4-FFF2-40B4-BE49-F238E27FC236}">
                <a16:creationId xmlns:a16="http://schemas.microsoft.com/office/drawing/2014/main" id="{3F09963A-0310-A048-A1FE-E9F17E3388B9}"/>
              </a:ext>
            </a:extLst>
          </p:cNvPr>
          <p:cNvPicPr>
            <a:picLocks noChangeAspect="1"/>
          </p:cNvPicPr>
          <p:nvPr/>
        </p:nvPicPr>
        <p:blipFill rotWithShape="1">
          <a:blip r:embed="rId10"/>
          <a:srcRect b="12756"/>
          <a:stretch/>
        </p:blipFill>
        <p:spPr>
          <a:xfrm>
            <a:off x="5821016" y="5038478"/>
            <a:ext cx="952500" cy="830997"/>
          </a:xfrm>
          <a:prstGeom prst="rect">
            <a:avLst/>
          </a:prstGeom>
        </p:spPr>
      </p:pic>
      <p:pic>
        <p:nvPicPr>
          <p:cNvPr id="8" name="Picture 7">
            <a:extLst>
              <a:ext uri="{FF2B5EF4-FFF2-40B4-BE49-F238E27FC236}">
                <a16:creationId xmlns:a16="http://schemas.microsoft.com/office/drawing/2014/main" id="{CFB6E11C-18DE-644C-9115-8453F89BF1BA}"/>
              </a:ext>
            </a:extLst>
          </p:cNvPr>
          <p:cNvPicPr>
            <a:picLocks noChangeAspect="1"/>
          </p:cNvPicPr>
          <p:nvPr/>
        </p:nvPicPr>
        <p:blipFill rotWithShape="1">
          <a:blip r:embed="rId11"/>
          <a:srcRect t="23915" b="21830"/>
          <a:stretch/>
        </p:blipFill>
        <p:spPr>
          <a:xfrm>
            <a:off x="3872598" y="5196804"/>
            <a:ext cx="1691880" cy="649773"/>
          </a:xfrm>
          <a:prstGeom prst="rect">
            <a:avLst/>
          </a:prstGeom>
        </p:spPr>
      </p:pic>
      <p:pic>
        <p:nvPicPr>
          <p:cNvPr id="9" name="Picture 8">
            <a:extLst>
              <a:ext uri="{FF2B5EF4-FFF2-40B4-BE49-F238E27FC236}">
                <a16:creationId xmlns:a16="http://schemas.microsoft.com/office/drawing/2014/main" id="{75F801AC-B946-D144-9AA7-96974B366FD2}"/>
              </a:ext>
            </a:extLst>
          </p:cNvPr>
          <p:cNvPicPr>
            <a:picLocks noChangeAspect="1"/>
          </p:cNvPicPr>
          <p:nvPr/>
        </p:nvPicPr>
        <p:blipFill>
          <a:blip r:embed="rId12"/>
          <a:stretch>
            <a:fillRect/>
          </a:stretch>
        </p:blipFill>
        <p:spPr>
          <a:xfrm>
            <a:off x="4030656" y="6005080"/>
            <a:ext cx="1535423" cy="649773"/>
          </a:xfrm>
          <a:prstGeom prst="rect">
            <a:avLst/>
          </a:prstGeom>
        </p:spPr>
      </p:pic>
      <p:pic>
        <p:nvPicPr>
          <p:cNvPr id="10" name="Picture 9">
            <a:extLst>
              <a:ext uri="{FF2B5EF4-FFF2-40B4-BE49-F238E27FC236}">
                <a16:creationId xmlns:a16="http://schemas.microsoft.com/office/drawing/2014/main" id="{716345DB-85BB-A848-A4FF-7232273DBFA8}"/>
              </a:ext>
            </a:extLst>
          </p:cNvPr>
          <p:cNvPicPr>
            <a:picLocks noChangeAspect="1"/>
          </p:cNvPicPr>
          <p:nvPr/>
        </p:nvPicPr>
        <p:blipFill>
          <a:blip r:embed="rId13"/>
          <a:stretch>
            <a:fillRect/>
          </a:stretch>
        </p:blipFill>
        <p:spPr>
          <a:xfrm>
            <a:off x="1795274" y="5159520"/>
            <a:ext cx="1949055" cy="663363"/>
          </a:xfrm>
          <a:prstGeom prst="rect">
            <a:avLst/>
          </a:prstGeom>
        </p:spPr>
      </p:pic>
      <p:pic>
        <p:nvPicPr>
          <p:cNvPr id="11" name="Picture 10">
            <a:extLst>
              <a:ext uri="{FF2B5EF4-FFF2-40B4-BE49-F238E27FC236}">
                <a16:creationId xmlns:a16="http://schemas.microsoft.com/office/drawing/2014/main" id="{9A8E5026-27AE-1049-9571-424CFE6042DF}"/>
              </a:ext>
            </a:extLst>
          </p:cNvPr>
          <p:cNvPicPr>
            <a:picLocks noChangeAspect="1"/>
          </p:cNvPicPr>
          <p:nvPr/>
        </p:nvPicPr>
        <p:blipFill>
          <a:blip r:embed="rId14"/>
          <a:stretch>
            <a:fillRect/>
          </a:stretch>
        </p:blipFill>
        <p:spPr>
          <a:xfrm>
            <a:off x="55397" y="5125858"/>
            <a:ext cx="1611608" cy="805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5"/>
                                        </p:tgtEl>
                                        <p:attrNameLst>
                                          <p:attrName>style.visibility</p:attrName>
                                        </p:attrNameLst>
                                      </p:cBhvr>
                                      <p:to>
                                        <p:strVal val="visible"/>
                                      </p:to>
                                    </p:set>
                                    <p:animEffect transition="in" filter="fade">
                                      <p:cBhvr>
                                        <p:cTn id="7" dur="500"/>
                                        <p:tgtEl>
                                          <p:spTgt spid="8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44"/>
                                        </p:tgtEl>
                                        <p:attrNameLst>
                                          <p:attrName>style.visibility</p:attrName>
                                        </p:attrNameLst>
                                      </p:cBhvr>
                                      <p:to>
                                        <p:strVal val="visible"/>
                                      </p:to>
                                    </p:set>
                                    <p:animEffect transition="in" filter="dissolve">
                                      <p:cBhvr>
                                        <p:cTn id="12" dur="500"/>
                                        <p:tgtEl>
                                          <p:spTgt spid="8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39"/>
                                        </p:tgtEl>
                                        <p:attrNameLst>
                                          <p:attrName>style.visibility</p:attrName>
                                        </p:attrNameLst>
                                      </p:cBhvr>
                                      <p:to>
                                        <p:strVal val="visible"/>
                                      </p:to>
                                    </p:set>
                                    <p:animEffect transition="in" filter="dissolve">
                                      <p:cBhvr>
                                        <p:cTn id="15" dur="500"/>
                                        <p:tgtEl>
                                          <p:spTgt spid="8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46"/>
                                        </p:tgtEl>
                                        <p:attrNameLst>
                                          <p:attrName>style.visibility</p:attrName>
                                        </p:attrNameLst>
                                      </p:cBhvr>
                                      <p:to>
                                        <p:strVal val="visible"/>
                                      </p:to>
                                    </p:set>
                                    <p:animEffect transition="in" filter="dissolve">
                                      <p:cBhvr>
                                        <p:cTn id="20" dur="500"/>
                                        <p:tgtEl>
                                          <p:spTgt spid="84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41"/>
                                        </p:tgtEl>
                                        <p:attrNameLst>
                                          <p:attrName>style.visibility</p:attrName>
                                        </p:attrNameLst>
                                      </p:cBhvr>
                                      <p:to>
                                        <p:strVal val="visible"/>
                                      </p:to>
                                    </p:set>
                                    <p:animEffect transition="in" filter="dissolve">
                                      <p:cBhvr>
                                        <p:cTn id="23" dur="500"/>
                                        <p:tgtEl>
                                          <p:spTgt spid="84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845"/>
                                        </p:tgtEl>
                                        <p:attrNameLst>
                                          <p:attrName>style.visibility</p:attrName>
                                        </p:attrNameLst>
                                      </p:cBhvr>
                                      <p:to>
                                        <p:strVal val="visible"/>
                                      </p:to>
                                    </p:set>
                                    <p:animEffect transition="in" filter="dissolve">
                                      <p:cBhvr>
                                        <p:cTn id="28" dur="500"/>
                                        <p:tgtEl>
                                          <p:spTgt spid="8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40"/>
                                        </p:tgtEl>
                                        <p:attrNameLst>
                                          <p:attrName>style.visibility</p:attrName>
                                        </p:attrNameLst>
                                      </p:cBhvr>
                                      <p:to>
                                        <p:strVal val="visible"/>
                                      </p:to>
                                    </p:set>
                                    <p:animEffect transition="in" filter="dissolve">
                                      <p:cBhvr>
                                        <p:cTn id="31" dur="500"/>
                                        <p:tgtEl>
                                          <p:spTgt spid="84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trips(downLeft)">
                                      <p:cBhvr>
                                        <p:cTn id="36" dur="500"/>
                                        <p:tgtEl>
                                          <p:spTgt spid="11"/>
                                        </p:tgtEl>
                                      </p:cBhvr>
                                    </p:animEffect>
                                  </p:childTnLst>
                                </p:cTn>
                              </p:par>
                              <p:par>
                                <p:cTn id="37" presetID="18" presetClass="entr" presetSubtype="12"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par>
                                <p:cTn id="40" presetID="18" presetClass="entr" presetSubtype="12"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downLeft)">
                                      <p:cBhvr>
                                        <p:cTn id="42" dur="500"/>
                                        <p:tgtEl>
                                          <p:spTgt spid="8"/>
                                        </p:tgtEl>
                                      </p:cBhvr>
                                    </p:animEffect>
                                  </p:childTnLst>
                                </p:cTn>
                              </p:par>
                              <p:par>
                                <p:cTn id="43" presetID="18" presetClass="entr" presetSubtype="1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par>
                                <p:cTn id="46" presetID="18" presetClass="entr" presetSubtype="12"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Left)">
                                      <p:cBhvr>
                                        <p:cTn id="48" dur="500"/>
                                        <p:tgtEl>
                                          <p:spTgt spid="7"/>
                                        </p:tgtEl>
                                      </p:cBhvr>
                                    </p:animEffect>
                                  </p:childTnLst>
                                </p:cTn>
                              </p:par>
                              <p:par>
                                <p:cTn id="49" presetID="18" presetClass="entr" presetSubtype="12"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strips(downLeft)">
                                      <p:cBhvr>
                                        <p:cTn id="51" dur="500"/>
                                        <p:tgtEl>
                                          <p:spTgt spid="4"/>
                                        </p:tgtEl>
                                      </p:cBhvr>
                                    </p:animEffect>
                                  </p:childTnLst>
                                </p:cTn>
                              </p:par>
                              <p:par>
                                <p:cTn id="52" presetID="18" presetClass="entr" presetSubtype="12"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500"/>
                                        <p:tgtEl>
                                          <p:spTgt spid="5"/>
                                        </p:tgtEl>
                                      </p:cBhvr>
                                    </p:animEffect>
                                  </p:childTnLst>
                                </p:cTn>
                              </p:par>
                              <p:par>
                                <p:cTn id="55" presetID="18" presetClass="entr" presetSubtype="12"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strips(downLeft)">
                                      <p:cBhvr>
                                        <p:cTn id="57" dur="500"/>
                                        <p:tgtEl>
                                          <p:spTgt spid="6"/>
                                        </p:tgtEl>
                                      </p:cBhvr>
                                    </p:animEffect>
                                  </p:childTnLst>
                                </p:cTn>
                              </p:par>
                              <p:par>
                                <p:cTn id="58" presetID="18" presetClass="entr" presetSubtype="12"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strips(downLeft)">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xit" presetSubtype="4" fill="hold" nodeType="clickEffect">
                                  <p:stCondLst>
                                    <p:cond delay="0"/>
                                  </p:stCondLst>
                                  <p:childTnLst>
                                    <p:anim calcmode="lin" valueType="num">
                                      <p:cBhvr additive="base">
                                        <p:cTn id="64" dur="500"/>
                                        <p:tgtEl>
                                          <p:spTgt spid="844"/>
                                        </p:tgtEl>
                                        <p:attrNameLst>
                                          <p:attrName>ppt_y</p:attrName>
                                        </p:attrNameLst>
                                      </p:cBhvr>
                                      <p:tavLst>
                                        <p:tav tm="0">
                                          <p:val>
                                            <p:strVal val="#ppt_y"/>
                                          </p:val>
                                        </p:tav>
                                        <p:tav tm="100000">
                                          <p:val>
                                            <p:strVal val="#ppt_y+#ppt_h*1.125000"/>
                                          </p:val>
                                        </p:tav>
                                      </p:tavLst>
                                    </p:anim>
                                    <p:animEffect transition="out" filter="wipe(down)">
                                      <p:cBhvr>
                                        <p:cTn id="65" dur="500"/>
                                        <p:tgtEl>
                                          <p:spTgt spid="844"/>
                                        </p:tgtEl>
                                      </p:cBhvr>
                                    </p:animEffect>
                                    <p:set>
                                      <p:cBhvr>
                                        <p:cTn id="66" dur="1" fill="hold">
                                          <p:stCondLst>
                                            <p:cond delay="499"/>
                                          </p:stCondLst>
                                        </p:cTn>
                                        <p:tgtEl>
                                          <p:spTgt spid="844"/>
                                        </p:tgtEl>
                                        <p:attrNameLst>
                                          <p:attrName>style.visibility</p:attrName>
                                        </p:attrNameLst>
                                      </p:cBhvr>
                                      <p:to>
                                        <p:strVal val="hidden"/>
                                      </p:to>
                                    </p:set>
                                  </p:childTnLst>
                                </p:cTn>
                              </p:par>
                              <p:par>
                                <p:cTn id="67" presetID="12" presetClass="exit" presetSubtype="4" fill="hold" grpId="1" nodeType="withEffect">
                                  <p:stCondLst>
                                    <p:cond delay="0"/>
                                  </p:stCondLst>
                                  <p:childTnLst>
                                    <p:anim calcmode="lin" valueType="num">
                                      <p:cBhvr additive="base">
                                        <p:cTn id="68" dur="500"/>
                                        <p:tgtEl>
                                          <p:spTgt spid="839"/>
                                        </p:tgtEl>
                                        <p:attrNameLst>
                                          <p:attrName>ppt_y</p:attrName>
                                        </p:attrNameLst>
                                      </p:cBhvr>
                                      <p:tavLst>
                                        <p:tav tm="0">
                                          <p:val>
                                            <p:strVal val="#ppt_y"/>
                                          </p:val>
                                        </p:tav>
                                        <p:tav tm="100000">
                                          <p:val>
                                            <p:strVal val="#ppt_y+#ppt_h*1.125000"/>
                                          </p:val>
                                        </p:tav>
                                      </p:tavLst>
                                    </p:anim>
                                    <p:animEffect transition="out" filter="wipe(down)">
                                      <p:cBhvr>
                                        <p:cTn id="69" dur="500"/>
                                        <p:tgtEl>
                                          <p:spTgt spid="839"/>
                                        </p:tgtEl>
                                      </p:cBhvr>
                                    </p:animEffect>
                                    <p:set>
                                      <p:cBhvr>
                                        <p:cTn id="70" dur="1" fill="hold">
                                          <p:stCondLst>
                                            <p:cond delay="499"/>
                                          </p:stCondLst>
                                        </p:cTn>
                                        <p:tgtEl>
                                          <p:spTgt spid="839"/>
                                        </p:tgtEl>
                                        <p:attrNameLst>
                                          <p:attrName>style.visibility</p:attrName>
                                        </p:attrNameLst>
                                      </p:cBhvr>
                                      <p:to>
                                        <p:strVal val="hidden"/>
                                      </p:to>
                                    </p:set>
                                  </p:childTnLst>
                                </p:cTn>
                              </p:par>
                              <p:par>
                                <p:cTn id="71" presetID="12" presetClass="exit" presetSubtype="4" fill="hold" nodeType="withEffect">
                                  <p:stCondLst>
                                    <p:cond delay="0"/>
                                  </p:stCondLst>
                                  <p:childTnLst>
                                    <p:anim calcmode="lin" valueType="num">
                                      <p:cBhvr additive="base">
                                        <p:cTn id="72" dur="500"/>
                                        <p:tgtEl>
                                          <p:spTgt spid="846"/>
                                        </p:tgtEl>
                                        <p:attrNameLst>
                                          <p:attrName>ppt_y</p:attrName>
                                        </p:attrNameLst>
                                      </p:cBhvr>
                                      <p:tavLst>
                                        <p:tav tm="0">
                                          <p:val>
                                            <p:strVal val="#ppt_y"/>
                                          </p:val>
                                        </p:tav>
                                        <p:tav tm="100000">
                                          <p:val>
                                            <p:strVal val="#ppt_y+#ppt_h*1.125000"/>
                                          </p:val>
                                        </p:tav>
                                      </p:tavLst>
                                    </p:anim>
                                    <p:animEffect transition="out" filter="wipe(down)">
                                      <p:cBhvr>
                                        <p:cTn id="73" dur="500"/>
                                        <p:tgtEl>
                                          <p:spTgt spid="846"/>
                                        </p:tgtEl>
                                      </p:cBhvr>
                                    </p:animEffect>
                                    <p:set>
                                      <p:cBhvr>
                                        <p:cTn id="74" dur="1" fill="hold">
                                          <p:stCondLst>
                                            <p:cond delay="499"/>
                                          </p:stCondLst>
                                        </p:cTn>
                                        <p:tgtEl>
                                          <p:spTgt spid="846"/>
                                        </p:tgtEl>
                                        <p:attrNameLst>
                                          <p:attrName>style.visibility</p:attrName>
                                        </p:attrNameLst>
                                      </p:cBhvr>
                                      <p:to>
                                        <p:strVal val="hidden"/>
                                      </p:to>
                                    </p:set>
                                  </p:childTnLst>
                                </p:cTn>
                              </p:par>
                              <p:par>
                                <p:cTn id="75" presetID="12" presetClass="exit" presetSubtype="4" fill="hold" grpId="1" nodeType="withEffect">
                                  <p:stCondLst>
                                    <p:cond delay="0"/>
                                  </p:stCondLst>
                                  <p:childTnLst>
                                    <p:anim calcmode="lin" valueType="num">
                                      <p:cBhvr additive="base">
                                        <p:cTn id="76" dur="500"/>
                                        <p:tgtEl>
                                          <p:spTgt spid="841"/>
                                        </p:tgtEl>
                                        <p:attrNameLst>
                                          <p:attrName>ppt_y</p:attrName>
                                        </p:attrNameLst>
                                      </p:cBhvr>
                                      <p:tavLst>
                                        <p:tav tm="0">
                                          <p:val>
                                            <p:strVal val="#ppt_y"/>
                                          </p:val>
                                        </p:tav>
                                        <p:tav tm="100000">
                                          <p:val>
                                            <p:strVal val="#ppt_y+#ppt_h*1.125000"/>
                                          </p:val>
                                        </p:tav>
                                      </p:tavLst>
                                    </p:anim>
                                    <p:animEffect transition="out" filter="wipe(down)">
                                      <p:cBhvr>
                                        <p:cTn id="77" dur="500"/>
                                        <p:tgtEl>
                                          <p:spTgt spid="841"/>
                                        </p:tgtEl>
                                      </p:cBhvr>
                                    </p:animEffect>
                                    <p:set>
                                      <p:cBhvr>
                                        <p:cTn id="78" dur="1" fill="hold">
                                          <p:stCondLst>
                                            <p:cond delay="499"/>
                                          </p:stCondLst>
                                        </p:cTn>
                                        <p:tgtEl>
                                          <p:spTgt spid="8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p:bldP spid="839" grpId="1"/>
      <p:bldP spid="840" grpId="0"/>
      <p:bldP spid="841" grpId="0"/>
      <p:bldP spid="84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4" name="Google Shape;634;p4"/>
          <p:cNvSpPr/>
          <p:nvPr/>
        </p:nvSpPr>
        <p:spPr>
          <a:xfrm>
            <a:off x="1461877" y="2347224"/>
            <a:ext cx="9496840" cy="141645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16D12641-32D0-4BCE-97BE-FB1AFA53E006}"/>
              </a:ext>
            </a:extLst>
          </p:cNvPr>
          <p:cNvGrpSpPr/>
          <p:nvPr/>
        </p:nvGrpSpPr>
        <p:grpSpPr>
          <a:xfrm>
            <a:off x="9133953" y="1969676"/>
            <a:ext cx="1028" cy="1814083"/>
            <a:chOff x="7864466" y="1991798"/>
            <a:chExt cx="1028" cy="1814083"/>
          </a:xfrm>
        </p:grpSpPr>
        <p:cxnSp>
          <p:nvCxnSpPr>
            <p:cNvPr id="41" name="Google Shape;646;p4">
              <a:extLst>
                <a:ext uri="{FF2B5EF4-FFF2-40B4-BE49-F238E27FC236}">
                  <a16:creationId xmlns:a16="http://schemas.microsoft.com/office/drawing/2014/main" id="{3CFE32E3-326E-4336-8426-F0406A8832F3}"/>
                </a:ext>
              </a:extLst>
            </p:cNvPr>
            <p:cNvCxnSpPr/>
            <p:nvPr/>
          </p:nvCxnSpPr>
          <p:spPr>
            <a:xfrm>
              <a:off x="7864466" y="1991798"/>
              <a:ext cx="0" cy="406400"/>
            </a:xfrm>
            <a:prstGeom prst="straightConnector1">
              <a:avLst/>
            </a:prstGeom>
            <a:noFill/>
            <a:ln w="9525" cap="flat" cmpd="sng">
              <a:solidFill>
                <a:srgbClr val="7F7F7F"/>
              </a:solidFill>
              <a:prstDash val="solid"/>
              <a:miter lim="800000"/>
              <a:headEnd type="none" w="sm" len="sm"/>
              <a:tailEnd type="none" w="sm" len="sm"/>
            </a:ln>
          </p:spPr>
        </p:cxnSp>
        <p:cxnSp>
          <p:nvCxnSpPr>
            <p:cNvPr id="42" name="Google Shape;657;p4">
              <a:extLst>
                <a:ext uri="{FF2B5EF4-FFF2-40B4-BE49-F238E27FC236}">
                  <a16:creationId xmlns:a16="http://schemas.microsoft.com/office/drawing/2014/main" id="{A4E79C59-CA54-44DD-A885-74C23947E485}"/>
                </a:ext>
              </a:extLst>
            </p:cNvPr>
            <p:cNvCxnSpPr/>
            <p:nvPr/>
          </p:nvCxnSpPr>
          <p:spPr>
            <a:xfrm>
              <a:off x="7865494" y="2389428"/>
              <a:ext cx="0" cy="1416453"/>
            </a:xfrm>
            <a:prstGeom prst="straightConnector1">
              <a:avLst/>
            </a:prstGeom>
            <a:noFill/>
            <a:ln w="9525" cap="flat" cmpd="sng">
              <a:solidFill>
                <a:srgbClr val="D8D8D8"/>
              </a:solidFill>
              <a:prstDash val="solid"/>
              <a:miter lim="800000"/>
              <a:headEnd type="none" w="sm" len="sm"/>
              <a:tailEnd type="none" w="sm" len="sm"/>
            </a:ln>
          </p:spPr>
        </p:cxnSp>
      </p:grpSp>
      <p:grpSp>
        <p:nvGrpSpPr>
          <p:cNvPr id="629" name="Google Shape;629;p4"/>
          <p:cNvGrpSpPr/>
          <p:nvPr/>
        </p:nvGrpSpPr>
        <p:grpSpPr>
          <a:xfrm>
            <a:off x="1960166" y="549119"/>
            <a:ext cx="8220075" cy="769441"/>
            <a:chOff x="1960166" y="208398"/>
            <a:chExt cx="8220075" cy="769441"/>
          </a:xfrm>
        </p:grpSpPr>
        <p:sp>
          <p:nvSpPr>
            <p:cNvPr id="630" name="Google Shape;630;p4"/>
            <p:cNvSpPr txBox="1"/>
            <p:nvPr/>
          </p:nvSpPr>
          <p:spPr>
            <a:xfrm>
              <a:off x="1960166" y="208398"/>
              <a:ext cx="822007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AEABAB"/>
                  </a:solidFill>
                  <a:latin typeface="Open Sans"/>
                  <a:ea typeface="Open Sans"/>
                  <a:cs typeface="Open Sans"/>
                  <a:sym typeface="Open Sans"/>
                </a:rPr>
                <a:t>IFRS 4 to IFRS 17</a:t>
              </a:r>
              <a:endParaRPr sz="4400" dirty="0">
                <a:solidFill>
                  <a:srgbClr val="AEABAB"/>
                </a:solidFill>
                <a:latin typeface="Open Sans"/>
                <a:ea typeface="Open Sans"/>
                <a:cs typeface="Open Sans"/>
                <a:sym typeface="Open Sans"/>
              </a:endParaRPr>
            </a:p>
          </p:txBody>
        </p:sp>
        <p:cxnSp>
          <p:nvCxnSpPr>
            <p:cNvPr id="631" name="Google Shape;631;p4"/>
            <p:cNvCxnSpPr/>
            <p:nvPr/>
          </p:nvCxnSpPr>
          <p:spPr>
            <a:xfrm>
              <a:off x="3832225" y="371475"/>
              <a:ext cx="0" cy="438150"/>
            </a:xfrm>
            <a:prstGeom prst="straightConnector1">
              <a:avLst/>
            </a:prstGeom>
            <a:noFill/>
            <a:ln w="19050" cap="flat" cmpd="sng">
              <a:solidFill>
                <a:srgbClr val="D0CECE"/>
              </a:solidFill>
              <a:prstDash val="solid"/>
              <a:miter lim="800000"/>
              <a:headEnd type="none" w="sm" len="sm"/>
              <a:tailEnd type="none" w="sm" len="sm"/>
            </a:ln>
          </p:spPr>
        </p:cxnSp>
        <p:cxnSp>
          <p:nvCxnSpPr>
            <p:cNvPr id="632" name="Google Shape;632;p4"/>
            <p:cNvCxnSpPr/>
            <p:nvPr/>
          </p:nvCxnSpPr>
          <p:spPr>
            <a:xfrm>
              <a:off x="8366125" y="371475"/>
              <a:ext cx="0" cy="438150"/>
            </a:xfrm>
            <a:prstGeom prst="straightConnector1">
              <a:avLst/>
            </a:prstGeom>
            <a:noFill/>
            <a:ln w="19050" cap="flat" cmpd="sng">
              <a:solidFill>
                <a:srgbClr val="D0CECE"/>
              </a:solidFill>
              <a:prstDash val="solid"/>
              <a:miter lim="800000"/>
              <a:headEnd type="none" w="sm" len="sm"/>
              <a:tailEnd type="none" w="sm" len="sm"/>
            </a:ln>
          </p:spPr>
        </p:cxnSp>
      </p:grpSp>
      <p:sp>
        <p:nvSpPr>
          <p:cNvPr id="633" name="Google Shape;633;p4"/>
          <p:cNvSpPr txBox="1"/>
          <p:nvPr/>
        </p:nvSpPr>
        <p:spPr>
          <a:xfrm>
            <a:off x="1089657" y="3923166"/>
            <a:ext cx="1024127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CE1839"/>
                </a:solidFill>
                <a:latin typeface="Open Sans"/>
                <a:ea typeface="Open Sans"/>
                <a:cs typeface="Open Sans"/>
                <a:sym typeface="Open Sans"/>
              </a:rPr>
              <a:t>In Nigeria, the insurance regulator’s issued circular (Ref. NAICOM/SUP/DS/IFRS17/12/2020) </a:t>
            </a:r>
            <a:r>
              <a:rPr lang="en-US" sz="1600" dirty="0">
                <a:solidFill>
                  <a:srgbClr val="7F7F7F"/>
                </a:solidFill>
                <a:latin typeface="Open Sans"/>
                <a:ea typeface="Open Sans"/>
                <a:cs typeface="Open Sans"/>
                <a:sym typeface="Open Sans"/>
              </a:rPr>
              <a:t>clearly sets out an industry wide timetable and companies are expected to produce first interim financial statements as at March 31, 2022 and achieve full compliance by December 31, 2022. </a:t>
            </a:r>
            <a:endParaRPr dirty="0"/>
          </a:p>
          <a:p>
            <a:pPr marL="0" marR="0" lvl="0" indent="0" algn="l" rtl="0">
              <a:spcBef>
                <a:spcPts val="0"/>
              </a:spcBef>
              <a:spcAft>
                <a:spcPts val="0"/>
              </a:spcAft>
              <a:buNone/>
            </a:pPr>
            <a:endParaRPr sz="1600" dirty="0">
              <a:solidFill>
                <a:srgbClr val="7F7F7F"/>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F7F7F"/>
                </a:solidFill>
                <a:latin typeface="Open Sans"/>
                <a:ea typeface="Open Sans"/>
                <a:cs typeface="Open Sans"/>
                <a:sym typeface="Open Sans"/>
              </a:rPr>
              <a:t>Given that  the cost of implementation is expected to be similar to the scale of the European Solvency II regime, it is imperative that internal capacity building is embraced as soon as possible.</a:t>
            </a:r>
            <a:endParaRPr dirty="0"/>
          </a:p>
          <a:p>
            <a:pPr marL="0" marR="0" lvl="0" indent="0" algn="l" rtl="0">
              <a:spcBef>
                <a:spcPts val="0"/>
              </a:spcBef>
              <a:spcAft>
                <a:spcPts val="0"/>
              </a:spcAft>
              <a:buNone/>
            </a:pPr>
            <a:endParaRPr sz="1600" dirty="0">
              <a:solidFill>
                <a:srgbClr val="7F7F7F"/>
              </a:solidFill>
              <a:latin typeface="Open Sans"/>
              <a:ea typeface="Open Sans"/>
              <a:cs typeface="Open Sans"/>
              <a:sym typeface="Open Sans"/>
            </a:endParaRPr>
          </a:p>
          <a:p>
            <a:pPr marL="0" marR="0" lvl="0" indent="0" algn="l" rtl="0">
              <a:spcBef>
                <a:spcPts val="0"/>
              </a:spcBef>
              <a:spcAft>
                <a:spcPts val="0"/>
              </a:spcAft>
              <a:buNone/>
            </a:pPr>
            <a:r>
              <a:rPr lang="en-US" sz="1600" dirty="0">
                <a:solidFill>
                  <a:srgbClr val="7F7F7F"/>
                </a:solidFill>
                <a:latin typeface="Open Sans"/>
                <a:ea typeface="Open Sans"/>
                <a:cs typeface="Open Sans"/>
                <a:sym typeface="Open Sans"/>
              </a:rPr>
              <a:t>Also, listed insurers on Nigerian Stock Exchange are obligated to publish financial statements and late compliance, financial misstatements and inappropriate disclosures are key risks to be aware of.</a:t>
            </a:r>
            <a:endParaRPr dirty="0"/>
          </a:p>
        </p:txBody>
      </p:sp>
      <p:cxnSp>
        <p:nvCxnSpPr>
          <p:cNvPr id="635" name="Google Shape;635;p4"/>
          <p:cNvCxnSpPr/>
          <p:nvPr/>
        </p:nvCxnSpPr>
        <p:spPr>
          <a:xfrm>
            <a:off x="3702512" y="1940824"/>
            <a:ext cx="0" cy="406400"/>
          </a:xfrm>
          <a:prstGeom prst="straightConnector1">
            <a:avLst/>
          </a:prstGeom>
          <a:noFill/>
          <a:ln w="9525" cap="flat" cmpd="sng">
            <a:solidFill>
              <a:srgbClr val="7F7F7F"/>
            </a:solidFill>
            <a:prstDash val="solid"/>
            <a:miter lim="800000"/>
            <a:headEnd type="none" w="sm" len="sm"/>
            <a:tailEnd type="none" w="sm" len="sm"/>
          </a:ln>
        </p:spPr>
      </p:cxnSp>
      <p:sp>
        <p:nvSpPr>
          <p:cNvPr id="636" name="Google Shape;636;p4"/>
          <p:cNvSpPr txBox="1"/>
          <p:nvPr/>
        </p:nvSpPr>
        <p:spPr>
          <a:xfrm>
            <a:off x="3727004" y="1609905"/>
            <a:ext cx="17430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Q1</a:t>
            </a:r>
            <a:r>
              <a:rPr lang="en-US" sz="1400" dirty="0">
                <a:solidFill>
                  <a:schemeClr val="dk1"/>
                </a:solidFill>
                <a:latin typeface="Century Gothic"/>
                <a:ea typeface="Century Gothic"/>
                <a:cs typeface="Century Gothic"/>
                <a:sym typeface="Century Gothic"/>
              </a:rPr>
              <a:t>2022</a:t>
            </a:r>
            <a:endParaRPr sz="2400" dirty="0">
              <a:solidFill>
                <a:schemeClr val="dk1"/>
              </a:solidFill>
              <a:latin typeface="Century Gothic"/>
              <a:ea typeface="Century Gothic"/>
              <a:cs typeface="Century Gothic"/>
              <a:sym typeface="Century Gothic"/>
            </a:endParaRPr>
          </a:p>
        </p:txBody>
      </p:sp>
      <p:sp>
        <p:nvSpPr>
          <p:cNvPr id="637" name="Google Shape;637;p4"/>
          <p:cNvSpPr txBox="1"/>
          <p:nvPr/>
        </p:nvSpPr>
        <p:spPr>
          <a:xfrm>
            <a:off x="5529611" y="1609905"/>
            <a:ext cx="17430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Q2</a:t>
            </a:r>
            <a:r>
              <a:rPr lang="en-US" sz="1400" dirty="0">
                <a:solidFill>
                  <a:schemeClr val="dk1"/>
                </a:solidFill>
                <a:latin typeface="Century Gothic"/>
                <a:ea typeface="Century Gothic"/>
                <a:cs typeface="Century Gothic"/>
                <a:sym typeface="Century Gothic"/>
              </a:rPr>
              <a:t>2022</a:t>
            </a:r>
            <a:endParaRPr sz="2400" dirty="0">
              <a:solidFill>
                <a:schemeClr val="dk1"/>
              </a:solidFill>
              <a:latin typeface="Century Gothic"/>
              <a:ea typeface="Century Gothic"/>
              <a:cs typeface="Century Gothic"/>
              <a:sym typeface="Century Gothic"/>
            </a:endParaRPr>
          </a:p>
        </p:txBody>
      </p:sp>
      <p:sp>
        <p:nvSpPr>
          <p:cNvPr id="638" name="Google Shape;638;p4"/>
          <p:cNvSpPr txBox="1"/>
          <p:nvPr/>
        </p:nvSpPr>
        <p:spPr>
          <a:xfrm>
            <a:off x="7303643" y="1609905"/>
            <a:ext cx="17430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Q3</a:t>
            </a:r>
            <a:r>
              <a:rPr lang="en-US" sz="1400" dirty="0">
                <a:solidFill>
                  <a:schemeClr val="dk1"/>
                </a:solidFill>
                <a:latin typeface="Century Gothic"/>
                <a:ea typeface="Century Gothic"/>
                <a:cs typeface="Century Gothic"/>
                <a:sym typeface="Century Gothic"/>
              </a:rPr>
              <a:t>2022</a:t>
            </a:r>
            <a:endParaRPr sz="2400" dirty="0">
              <a:solidFill>
                <a:schemeClr val="dk1"/>
              </a:solidFill>
              <a:latin typeface="Century Gothic"/>
              <a:ea typeface="Century Gothic"/>
              <a:cs typeface="Century Gothic"/>
              <a:sym typeface="Century Gothic"/>
            </a:endParaRPr>
          </a:p>
        </p:txBody>
      </p:sp>
      <p:sp>
        <p:nvSpPr>
          <p:cNvPr id="639" name="Google Shape;639;p4"/>
          <p:cNvSpPr txBox="1"/>
          <p:nvPr/>
        </p:nvSpPr>
        <p:spPr>
          <a:xfrm>
            <a:off x="9068150" y="1609905"/>
            <a:ext cx="17430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Q4</a:t>
            </a:r>
            <a:r>
              <a:rPr lang="en-US" sz="1400" dirty="0">
                <a:solidFill>
                  <a:schemeClr val="dk1"/>
                </a:solidFill>
                <a:latin typeface="Century Gothic"/>
                <a:ea typeface="Century Gothic"/>
                <a:cs typeface="Century Gothic"/>
                <a:sym typeface="Century Gothic"/>
              </a:rPr>
              <a:t>2022</a:t>
            </a:r>
            <a:endParaRPr sz="2400" dirty="0">
              <a:solidFill>
                <a:schemeClr val="dk1"/>
              </a:solidFill>
              <a:latin typeface="Century Gothic"/>
              <a:ea typeface="Century Gothic"/>
              <a:cs typeface="Century Gothic"/>
              <a:sym typeface="Century Gothic"/>
            </a:endParaRPr>
          </a:p>
        </p:txBody>
      </p:sp>
      <p:sp>
        <p:nvSpPr>
          <p:cNvPr id="640" name="Google Shape;640;p4"/>
          <p:cNvSpPr txBox="1"/>
          <p:nvPr/>
        </p:nvSpPr>
        <p:spPr>
          <a:xfrm>
            <a:off x="3716114"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Jan</a:t>
            </a:r>
            <a:endParaRPr/>
          </a:p>
        </p:txBody>
      </p:sp>
      <p:sp>
        <p:nvSpPr>
          <p:cNvPr id="641" name="Google Shape;641;p4"/>
          <p:cNvSpPr txBox="1"/>
          <p:nvPr/>
        </p:nvSpPr>
        <p:spPr>
          <a:xfrm>
            <a:off x="4311370"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Feb</a:t>
            </a:r>
            <a:endParaRPr dirty="0"/>
          </a:p>
        </p:txBody>
      </p:sp>
      <p:sp>
        <p:nvSpPr>
          <p:cNvPr id="642" name="Google Shape;642;p4"/>
          <p:cNvSpPr txBox="1"/>
          <p:nvPr/>
        </p:nvSpPr>
        <p:spPr>
          <a:xfrm>
            <a:off x="4906626"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Mar</a:t>
            </a:r>
            <a:endParaRPr/>
          </a:p>
        </p:txBody>
      </p:sp>
      <p:sp>
        <p:nvSpPr>
          <p:cNvPr id="643" name="Google Shape;643;p4"/>
          <p:cNvSpPr txBox="1"/>
          <p:nvPr/>
        </p:nvSpPr>
        <p:spPr>
          <a:xfrm>
            <a:off x="5515484"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Apr</a:t>
            </a:r>
            <a:endParaRPr/>
          </a:p>
        </p:txBody>
      </p:sp>
      <p:cxnSp>
        <p:nvCxnSpPr>
          <p:cNvPr id="644" name="Google Shape;644;p4"/>
          <p:cNvCxnSpPr/>
          <p:nvPr/>
        </p:nvCxnSpPr>
        <p:spPr>
          <a:xfrm>
            <a:off x="1945379" y="1969676"/>
            <a:ext cx="0" cy="406400"/>
          </a:xfrm>
          <a:prstGeom prst="straightConnector1">
            <a:avLst/>
          </a:prstGeom>
          <a:noFill/>
          <a:ln w="9525" cap="flat" cmpd="sng">
            <a:solidFill>
              <a:srgbClr val="7F7F7F"/>
            </a:solidFill>
            <a:prstDash val="solid"/>
            <a:miter lim="800000"/>
            <a:headEnd type="none" w="sm" len="sm"/>
            <a:tailEnd type="none" w="sm" len="sm"/>
          </a:ln>
        </p:spPr>
      </p:cxnSp>
      <p:cxnSp>
        <p:nvCxnSpPr>
          <p:cNvPr id="645" name="Google Shape;645;p4"/>
          <p:cNvCxnSpPr/>
          <p:nvPr/>
        </p:nvCxnSpPr>
        <p:spPr>
          <a:xfrm>
            <a:off x="5530517" y="1944160"/>
            <a:ext cx="0" cy="406400"/>
          </a:xfrm>
          <a:prstGeom prst="straightConnector1">
            <a:avLst/>
          </a:prstGeom>
          <a:noFill/>
          <a:ln w="9525" cap="flat" cmpd="sng">
            <a:solidFill>
              <a:srgbClr val="7F7F7F"/>
            </a:solidFill>
            <a:prstDash val="solid"/>
            <a:miter lim="800000"/>
            <a:headEnd type="none" w="sm" len="sm"/>
            <a:tailEnd type="none" w="sm" len="sm"/>
          </a:ln>
        </p:spPr>
      </p:cxnSp>
      <p:sp>
        <p:nvSpPr>
          <p:cNvPr id="647" name="Google Shape;647;p4"/>
          <p:cNvSpPr txBox="1"/>
          <p:nvPr/>
        </p:nvSpPr>
        <p:spPr>
          <a:xfrm>
            <a:off x="6110740"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May</a:t>
            </a:r>
            <a:endParaRPr/>
          </a:p>
        </p:txBody>
      </p:sp>
      <p:sp>
        <p:nvSpPr>
          <p:cNvPr id="648" name="Google Shape;648;p4"/>
          <p:cNvSpPr txBox="1"/>
          <p:nvPr/>
        </p:nvSpPr>
        <p:spPr>
          <a:xfrm>
            <a:off x="6705996"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Jun</a:t>
            </a:r>
            <a:endParaRPr/>
          </a:p>
        </p:txBody>
      </p:sp>
      <p:sp>
        <p:nvSpPr>
          <p:cNvPr id="649" name="Google Shape;649;p4"/>
          <p:cNvSpPr txBox="1"/>
          <p:nvPr/>
        </p:nvSpPr>
        <p:spPr>
          <a:xfrm>
            <a:off x="7314854"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Jul</a:t>
            </a:r>
            <a:endParaRPr/>
          </a:p>
        </p:txBody>
      </p:sp>
      <p:sp>
        <p:nvSpPr>
          <p:cNvPr id="650" name="Google Shape;650;p4"/>
          <p:cNvSpPr txBox="1"/>
          <p:nvPr/>
        </p:nvSpPr>
        <p:spPr>
          <a:xfrm>
            <a:off x="7910110"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Aug</a:t>
            </a:r>
            <a:endParaRPr/>
          </a:p>
        </p:txBody>
      </p:sp>
      <p:sp>
        <p:nvSpPr>
          <p:cNvPr id="651" name="Google Shape;651;p4"/>
          <p:cNvSpPr txBox="1"/>
          <p:nvPr/>
        </p:nvSpPr>
        <p:spPr>
          <a:xfrm>
            <a:off x="8505366"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Sep</a:t>
            </a:r>
            <a:endParaRPr/>
          </a:p>
        </p:txBody>
      </p:sp>
      <p:sp>
        <p:nvSpPr>
          <p:cNvPr id="652" name="Google Shape;652;p4"/>
          <p:cNvSpPr txBox="1"/>
          <p:nvPr/>
        </p:nvSpPr>
        <p:spPr>
          <a:xfrm>
            <a:off x="9114224"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Oct</a:t>
            </a:r>
            <a:endParaRPr/>
          </a:p>
        </p:txBody>
      </p:sp>
      <p:sp>
        <p:nvSpPr>
          <p:cNvPr id="653" name="Google Shape;653;p4"/>
          <p:cNvSpPr txBox="1"/>
          <p:nvPr/>
        </p:nvSpPr>
        <p:spPr>
          <a:xfrm>
            <a:off x="9709480"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Nov</a:t>
            </a:r>
            <a:endParaRPr/>
          </a:p>
        </p:txBody>
      </p:sp>
      <p:sp>
        <p:nvSpPr>
          <p:cNvPr id="654" name="Google Shape;654;p4"/>
          <p:cNvSpPr txBox="1"/>
          <p:nvPr/>
        </p:nvSpPr>
        <p:spPr>
          <a:xfrm>
            <a:off x="10304736" y="2035263"/>
            <a:ext cx="5816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entury Gothic"/>
                <a:ea typeface="Century Gothic"/>
                <a:cs typeface="Century Gothic"/>
                <a:sym typeface="Century Gothic"/>
              </a:rPr>
              <a:t>Dec</a:t>
            </a:r>
            <a:endParaRPr/>
          </a:p>
        </p:txBody>
      </p:sp>
      <p:cxnSp>
        <p:nvCxnSpPr>
          <p:cNvPr id="655" name="Google Shape;655;p4"/>
          <p:cNvCxnSpPr/>
          <p:nvPr/>
        </p:nvCxnSpPr>
        <p:spPr>
          <a:xfrm>
            <a:off x="3699987" y="2347224"/>
            <a:ext cx="0" cy="1416453"/>
          </a:xfrm>
          <a:prstGeom prst="straightConnector1">
            <a:avLst/>
          </a:prstGeom>
          <a:noFill/>
          <a:ln w="9525" cap="flat" cmpd="sng">
            <a:solidFill>
              <a:srgbClr val="D8D8D8"/>
            </a:solidFill>
            <a:prstDash val="solid"/>
            <a:miter lim="800000"/>
            <a:headEnd type="none" w="sm" len="sm"/>
            <a:tailEnd type="none" w="sm" len="sm"/>
          </a:ln>
        </p:spPr>
      </p:cxnSp>
      <p:cxnSp>
        <p:nvCxnSpPr>
          <p:cNvPr id="656" name="Google Shape;656;p4"/>
          <p:cNvCxnSpPr/>
          <p:nvPr/>
        </p:nvCxnSpPr>
        <p:spPr>
          <a:xfrm>
            <a:off x="5536834" y="2347224"/>
            <a:ext cx="0" cy="1416453"/>
          </a:xfrm>
          <a:prstGeom prst="straightConnector1">
            <a:avLst/>
          </a:prstGeom>
          <a:noFill/>
          <a:ln w="9525" cap="flat" cmpd="sng">
            <a:solidFill>
              <a:srgbClr val="D8D8D8"/>
            </a:solidFill>
            <a:prstDash val="solid"/>
            <a:miter lim="800000"/>
            <a:headEnd type="none" w="sm" len="sm"/>
            <a:tailEnd type="none" w="sm" len="sm"/>
          </a:ln>
        </p:spPr>
      </p:cxnSp>
      <p:grpSp>
        <p:nvGrpSpPr>
          <p:cNvPr id="2" name="Group 1">
            <a:extLst>
              <a:ext uri="{FF2B5EF4-FFF2-40B4-BE49-F238E27FC236}">
                <a16:creationId xmlns:a16="http://schemas.microsoft.com/office/drawing/2014/main" id="{A31AC651-D1D3-4271-A615-06035C3B0EC6}"/>
              </a:ext>
            </a:extLst>
          </p:cNvPr>
          <p:cNvGrpSpPr/>
          <p:nvPr/>
        </p:nvGrpSpPr>
        <p:grpSpPr>
          <a:xfrm>
            <a:off x="7329887" y="1949594"/>
            <a:ext cx="1028" cy="1814083"/>
            <a:chOff x="7864466" y="1991798"/>
            <a:chExt cx="1028" cy="1814083"/>
          </a:xfrm>
        </p:grpSpPr>
        <p:cxnSp>
          <p:nvCxnSpPr>
            <p:cNvPr id="646" name="Google Shape;646;p4"/>
            <p:cNvCxnSpPr/>
            <p:nvPr/>
          </p:nvCxnSpPr>
          <p:spPr>
            <a:xfrm>
              <a:off x="7864466" y="1991798"/>
              <a:ext cx="0" cy="406400"/>
            </a:xfrm>
            <a:prstGeom prst="straightConnector1">
              <a:avLst/>
            </a:prstGeom>
            <a:noFill/>
            <a:ln w="9525" cap="flat" cmpd="sng">
              <a:solidFill>
                <a:srgbClr val="7F7F7F"/>
              </a:solidFill>
              <a:prstDash val="solid"/>
              <a:miter lim="800000"/>
              <a:headEnd type="none" w="sm" len="sm"/>
              <a:tailEnd type="none" w="sm" len="sm"/>
            </a:ln>
          </p:spPr>
        </p:cxnSp>
        <p:cxnSp>
          <p:nvCxnSpPr>
            <p:cNvPr id="657" name="Google Shape;657;p4"/>
            <p:cNvCxnSpPr/>
            <p:nvPr/>
          </p:nvCxnSpPr>
          <p:spPr>
            <a:xfrm>
              <a:off x="7865494" y="2389428"/>
              <a:ext cx="0" cy="1416453"/>
            </a:xfrm>
            <a:prstGeom prst="straightConnector1">
              <a:avLst/>
            </a:prstGeom>
            <a:noFill/>
            <a:ln w="9525" cap="flat" cmpd="sng">
              <a:solidFill>
                <a:srgbClr val="D8D8D8"/>
              </a:solidFill>
              <a:prstDash val="solid"/>
              <a:miter lim="800000"/>
              <a:headEnd type="none" w="sm" len="sm"/>
              <a:tailEnd type="none" w="sm" len="sm"/>
            </a:ln>
          </p:spPr>
        </p:cxnSp>
      </p:grpSp>
      <p:cxnSp>
        <p:nvCxnSpPr>
          <p:cNvPr id="658" name="Google Shape;658;p4"/>
          <p:cNvCxnSpPr/>
          <p:nvPr/>
        </p:nvCxnSpPr>
        <p:spPr>
          <a:xfrm>
            <a:off x="1945379" y="2355994"/>
            <a:ext cx="0" cy="1407683"/>
          </a:xfrm>
          <a:prstGeom prst="straightConnector1">
            <a:avLst/>
          </a:prstGeom>
          <a:noFill/>
          <a:ln w="9525" cap="flat" cmpd="sng">
            <a:solidFill>
              <a:srgbClr val="D8D8D8"/>
            </a:solidFill>
            <a:prstDash val="solid"/>
            <a:miter lim="800000"/>
            <a:headEnd type="none" w="sm" len="sm"/>
            <a:tailEnd type="none" w="sm" len="sm"/>
          </a:ln>
        </p:spPr>
      </p:cxnSp>
      <p:sp>
        <p:nvSpPr>
          <p:cNvPr id="659" name="Google Shape;659;p4"/>
          <p:cNvSpPr txBox="1"/>
          <p:nvPr/>
        </p:nvSpPr>
        <p:spPr>
          <a:xfrm rot="-5400000">
            <a:off x="964307" y="2798225"/>
            <a:ext cx="140768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A5A5A5"/>
                </a:solidFill>
                <a:latin typeface="Century Gothic"/>
                <a:ea typeface="Century Gothic"/>
                <a:cs typeface="Century Gothic"/>
                <a:sym typeface="Century Gothic"/>
              </a:rPr>
              <a:t>Insurance </a:t>
            </a:r>
            <a:endParaRPr sz="1400" b="1">
              <a:solidFill>
                <a:srgbClr val="A5A5A5"/>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rgbClr val="A5A5A5"/>
                </a:solidFill>
                <a:latin typeface="Century Gothic"/>
                <a:ea typeface="Century Gothic"/>
                <a:cs typeface="Century Gothic"/>
                <a:sym typeface="Century Gothic"/>
              </a:rPr>
              <a:t>Companies</a:t>
            </a:r>
            <a:endParaRPr sz="1400" b="1">
              <a:solidFill>
                <a:srgbClr val="A5A5A5"/>
              </a:solidFill>
              <a:latin typeface="Century Gothic"/>
              <a:ea typeface="Century Gothic"/>
              <a:cs typeface="Century Gothic"/>
              <a:sym typeface="Century Gothic"/>
            </a:endParaRPr>
          </a:p>
        </p:txBody>
      </p:sp>
      <p:sp>
        <p:nvSpPr>
          <p:cNvPr id="660" name="Google Shape;660;p4"/>
          <p:cNvSpPr/>
          <p:nvPr/>
        </p:nvSpPr>
        <p:spPr>
          <a:xfrm>
            <a:off x="3706304" y="3137130"/>
            <a:ext cx="1837222" cy="457200"/>
          </a:xfrm>
          <a:prstGeom prst="rect">
            <a:avLst/>
          </a:prstGeom>
          <a:solidFill>
            <a:srgbClr val="2939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4"/>
          <p:cNvSpPr txBox="1"/>
          <p:nvPr/>
        </p:nvSpPr>
        <p:spPr>
          <a:xfrm>
            <a:off x="3799184" y="3151126"/>
            <a:ext cx="1610449"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dirty="0">
                <a:solidFill>
                  <a:schemeClr val="lt1"/>
                </a:solidFill>
                <a:latin typeface="Century Gothic"/>
                <a:ea typeface="Century Gothic"/>
                <a:cs typeface="Century Gothic"/>
                <a:sym typeface="Century Gothic"/>
              </a:rPr>
              <a:t>Produce first interim financial statements </a:t>
            </a:r>
            <a:endParaRPr dirty="0"/>
          </a:p>
        </p:txBody>
      </p:sp>
      <p:sp>
        <p:nvSpPr>
          <p:cNvPr id="662" name="Google Shape;662;p4"/>
          <p:cNvSpPr/>
          <p:nvPr/>
        </p:nvSpPr>
        <p:spPr>
          <a:xfrm>
            <a:off x="5543150" y="3134286"/>
            <a:ext cx="5415563" cy="457200"/>
          </a:xfrm>
          <a:prstGeom prst="rect">
            <a:avLst/>
          </a:prstGeom>
          <a:solidFill>
            <a:srgbClr val="CE18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4"/>
          <p:cNvSpPr txBox="1"/>
          <p:nvPr/>
        </p:nvSpPr>
        <p:spPr>
          <a:xfrm>
            <a:off x="5558866" y="3235262"/>
            <a:ext cx="5369241"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lt1"/>
                </a:solidFill>
                <a:latin typeface="Century Gothic"/>
                <a:ea typeface="Century Gothic"/>
                <a:cs typeface="Century Gothic"/>
                <a:sym typeface="Century Gothic"/>
              </a:rPr>
              <a:t>Achieve full compliance </a:t>
            </a:r>
            <a:endParaRPr/>
          </a:p>
        </p:txBody>
      </p:sp>
      <p:sp>
        <p:nvSpPr>
          <p:cNvPr id="664" name="Google Shape;664;p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44" name="Google Shape;636;p4">
            <a:extLst>
              <a:ext uri="{FF2B5EF4-FFF2-40B4-BE49-F238E27FC236}">
                <a16:creationId xmlns:a16="http://schemas.microsoft.com/office/drawing/2014/main" id="{B43E2C45-F450-4EA4-B66D-6A5C77C948F2}"/>
              </a:ext>
            </a:extLst>
          </p:cNvPr>
          <p:cNvSpPr txBox="1"/>
          <p:nvPr/>
        </p:nvSpPr>
        <p:spPr>
          <a:xfrm>
            <a:off x="1992770" y="1660256"/>
            <a:ext cx="1743074" cy="461624"/>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Century Gothic"/>
                <a:ea typeface="Century Gothic"/>
                <a:cs typeface="Century Gothic"/>
                <a:sym typeface="Century Gothic"/>
              </a:rPr>
              <a:t>Q1-Q4 </a:t>
            </a:r>
            <a:r>
              <a:rPr lang="en-US" sz="1400" dirty="0">
                <a:solidFill>
                  <a:schemeClr val="dk1"/>
                </a:solidFill>
                <a:latin typeface="Century Gothic"/>
                <a:ea typeface="Century Gothic"/>
                <a:cs typeface="Century Gothic"/>
                <a:sym typeface="Century Gothic"/>
              </a:rPr>
              <a:t>2021</a:t>
            </a:r>
            <a:endParaRPr sz="2400" dirty="0">
              <a:solidFill>
                <a:schemeClr val="dk1"/>
              </a:solidFill>
              <a:latin typeface="Century Gothic"/>
              <a:ea typeface="Century Gothic"/>
              <a:cs typeface="Century Gothic"/>
              <a:sym typeface="Century Gothic"/>
            </a:endParaRPr>
          </a:p>
        </p:txBody>
      </p:sp>
      <p:sp>
        <p:nvSpPr>
          <p:cNvPr id="45" name="Google Shape;662;p4">
            <a:extLst>
              <a:ext uri="{FF2B5EF4-FFF2-40B4-BE49-F238E27FC236}">
                <a16:creationId xmlns:a16="http://schemas.microsoft.com/office/drawing/2014/main" id="{5634AACA-056D-4263-BEE9-F49B8B7908CC}"/>
              </a:ext>
            </a:extLst>
          </p:cNvPr>
          <p:cNvSpPr/>
          <p:nvPr/>
        </p:nvSpPr>
        <p:spPr>
          <a:xfrm>
            <a:off x="1945379" y="2515483"/>
            <a:ext cx="1767720" cy="457200"/>
          </a:xfrm>
          <a:prstGeom prst="rect">
            <a:avLst/>
          </a:prstGeom>
          <a:solidFill>
            <a:srgbClr val="CE18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661;p4">
            <a:extLst>
              <a:ext uri="{FF2B5EF4-FFF2-40B4-BE49-F238E27FC236}">
                <a16:creationId xmlns:a16="http://schemas.microsoft.com/office/drawing/2014/main" id="{C64761AD-CA28-4157-977D-B9A2EB612EBA}"/>
              </a:ext>
            </a:extLst>
          </p:cNvPr>
          <p:cNvSpPr txBox="1"/>
          <p:nvPr/>
        </p:nvSpPr>
        <p:spPr>
          <a:xfrm>
            <a:off x="1959536" y="2515483"/>
            <a:ext cx="1610449" cy="415498"/>
          </a:xfrm>
          <a:prstGeom prst="rect">
            <a:avLst/>
          </a:prstGeom>
          <a:noFill/>
          <a:ln>
            <a:noFill/>
          </a:ln>
        </p:spPr>
        <p:txBody>
          <a:bodyPr spcFirstLastPara="1" wrap="square" lIns="91425" tIns="45700" rIns="91425" bIns="45700" anchor="t" anchorCtr="0">
            <a:spAutoFit/>
          </a:bodyPr>
          <a:lstStyle/>
          <a:p>
            <a:pPr lvl="0" algn="ctr"/>
            <a:r>
              <a:rPr lang="en-US" sz="1050" dirty="0">
                <a:solidFill>
                  <a:schemeClr val="lt1"/>
                </a:solidFill>
                <a:latin typeface="Century Gothic"/>
                <a:ea typeface="Century Gothic"/>
                <a:cs typeface="Century Gothic"/>
                <a:sym typeface="Century Gothic"/>
              </a:rPr>
              <a:t>Solution design, build and implement</a:t>
            </a:r>
            <a:endParaRPr dirty="0"/>
          </a:p>
        </p:txBody>
      </p:sp>
    </p:spTree>
    <p:extLst>
      <p:ext uri="{BB962C8B-B14F-4D97-AF65-F5344CB8AC3E}">
        <p14:creationId xmlns:p14="http://schemas.microsoft.com/office/powerpoint/2010/main" val="1794109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7"/>
          <p:cNvSpPr txBox="1"/>
          <p:nvPr/>
        </p:nvSpPr>
        <p:spPr>
          <a:xfrm>
            <a:off x="97393" y="5457153"/>
            <a:ext cx="1548000" cy="556519"/>
          </a:xfrm>
          <a:prstGeom prst="rect">
            <a:avLst/>
          </a:prstGeom>
          <a:noFill/>
          <a:ln w="28575">
            <a:solidFill>
              <a:srgbClr val="FF0000"/>
            </a:solid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1300" b="1" i="0" u="none" strike="noStrike" cap="none" dirty="0">
                <a:solidFill>
                  <a:schemeClr val="lt1"/>
                </a:solidFill>
                <a:latin typeface="Open Sans"/>
                <a:ea typeface="Open Sans"/>
                <a:cs typeface="Open Sans"/>
                <a:sym typeface="Open Sans"/>
              </a:rPr>
              <a:t>Jan’20 – </a:t>
            </a:r>
            <a:r>
              <a:rPr lang="en-US" sz="1300" b="1" dirty="0">
                <a:solidFill>
                  <a:schemeClr val="lt1"/>
                </a:solidFill>
                <a:latin typeface="Open Sans"/>
                <a:ea typeface="Open Sans"/>
                <a:cs typeface="Open Sans"/>
                <a:sym typeface="Open Sans"/>
              </a:rPr>
              <a:t>Jun’21</a:t>
            </a:r>
            <a:endParaRPr sz="1300" b="0" i="0" u="none" strike="noStrike" cap="none" dirty="0">
              <a:solidFill>
                <a:srgbClr val="000000"/>
              </a:solidFill>
              <a:latin typeface="Open Sans"/>
              <a:ea typeface="Open Sans"/>
              <a:cs typeface="Open Sans"/>
              <a:sym typeface="Open Sans"/>
            </a:endParaRPr>
          </a:p>
        </p:txBody>
      </p:sp>
      <p:sp>
        <p:nvSpPr>
          <p:cNvPr id="695" name="Google Shape;695;p7"/>
          <p:cNvSpPr/>
          <p:nvPr/>
        </p:nvSpPr>
        <p:spPr>
          <a:xfrm>
            <a:off x="540061" y="1027538"/>
            <a:ext cx="11111878" cy="4461961"/>
          </a:xfrm>
          <a:custGeom>
            <a:avLst/>
            <a:gdLst/>
            <a:ahLst/>
            <a:cxnLst/>
            <a:rect l="l" t="t" r="r" b="b"/>
            <a:pathLst>
              <a:path w="120000" h="120000" extrusionOk="0">
                <a:moveTo>
                  <a:pt x="0" y="99534"/>
                </a:moveTo>
                <a:cubicBezTo>
                  <a:pt x="17821" y="120000"/>
                  <a:pt x="19688" y="62325"/>
                  <a:pt x="28005" y="62790"/>
                </a:cubicBezTo>
                <a:cubicBezTo>
                  <a:pt x="36322" y="63255"/>
                  <a:pt x="41414" y="85581"/>
                  <a:pt x="52277" y="83720"/>
                </a:cubicBezTo>
                <a:cubicBezTo>
                  <a:pt x="63140" y="81860"/>
                  <a:pt x="63988" y="40930"/>
                  <a:pt x="75190" y="37209"/>
                </a:cubicBezTo>
                <a:cubicBezTo>
                  <a:pt x="86393" y="33488"/>
                  <a:pt x="87538" y="57093"/>
                  <a:pt x="98231" y="55697"/>
                </a:cubicBezTo>
                <a:cubicBezTo>
                  <a:pt x="108925" y="54302"/>
                  <a:pt x="109137" y="9767"/>
                  <a:pt x="120000" y="0"/>
                </a:cubicBezTo>
              </a:path>
            </a:pathLst>
          </a:custGeom>
          <a:noFill/>
          <a:ln w="38100" cap="flat" cmpd="sng">
            <a:solidFill>
              <a:schemeClr val="bg1"/>
            </a:solidFill>
            <a:prstDash val="dash"/>
            <a:miter lim="8000"/>
            <a:headEnd type="none" w="sm" len="sm"/>
            <a:tailEnd type="none" w="sm" len="sm"/>
          </a:ln>
        </p:spPr>
        <p:txBody>
          <a:bodyPr spcFirstLastPara="1" wrap="square" lIns="182825" tIns="91400" rIns="182825" bIns="914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Roboto"/>
              <a:ea typeface="Roboto"/>
              <a:cs typeface="Roboto"/>
              <a:sym typeface="Roboto"/>
            </a:endParaRPr>
          </a:p>
        </p:txBody>
      </p:sp>
      <p:grpSp>
        <p:nvGrpSpPr>
          <p:cNvPr id="4" name="Group 3">
            <a:extLst>
              <a:ext uri="{FF2B5EF4-FFF2-40B4-BE49-F238E27FC236}">
                <a16:creationId xmlns:a16="http://schemas.microsoft.com/office/drawing/2014/main" id="{5246CDA3-65FE-9841-8220-3E8366AFC93C}"/>
              </a:ext>
            </a:extLst>
          </p:cNvPr>
          <p:cNvGrpSpPr/>
          <p:nvPr/>
        </p:nvGrpSpPr>
        <p:grpSpPr>
          <a:xfrm>
            <a:off x="4936989" y="3544527"/>
            <a:ext cx="1214882" cy="1236679"/>
            <a:chOff x="4936989" y="3544527"/>
            <a:chExt cx="1214882" cy="1236679"/>
          </a:xfrm>
        </p:grpSpPr>
        <p:sp>
          <p:nvSpPr>
            <p:cNvPr id="696" name="Google Shape;696;p7"/>
            <p:cNvSpPr/>
            <p:nvPr/>
          </p:nvSpPr>
          <p:spPr>
            <a:xfrm>
              <a:off x="4936989" y="3544527"/>
              <a:ext cx="1214882" cy="1236679"/>
            </a:xfrm>
            <a:prstGeom prst="ellipse">
              <a:avLst/>
            </a:prstGeom>
            <a:solidFill>
              <a:srgbClr val="CE1839"/>
            </a:solidFill>
            <a:ln>
              <a:noFill/>
            </a:ln>
          </p:spPr>
          <p:txBody>
            <a:bodyPr spcFirstLastPara="1" wrap="square" lIns="182825" tIns="91400" rIns="182825" bIns="914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oboto"/>
                <a:ea typeface="Roboto"/>
                <a:cs typeface="Roboto"/>
                <a:sym typeface="Roboto"/>
              </a:endParaRPr>
            </a:p>
          </p:txBody>
        </p:sp>
        <p:sp>
          <p:nvSpPr>
            <p:cNvPr id="700" name="Google Shape;700;p7"/>
            <p:cNvSpPr/>
            <p:nvPr/>
          </p:nvSpPr>
          <p:spPr>
            <a:xfrm>
              <a:off x="5236265" y="3888068"/>
              <a:ext cx="616330" cy="566202"/>
            </a:xfrm>
            <a:custGeom>
              <a:avLst/>
              <a:gdLst/>
              <a:ahLst/>
              <a:cxnLst/>
              <a:rect l="l" t="t" r="r" b="b"/>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oboto"/>
                <a:ea typeface="Roboto"/>
                <a:cs typeface="Roboto"/>
                <a:sym typeface="Roboto"/>
              </a:endParaRPr>
            </a:p>
          </p:txBody>
        </p:sp>
      </p:grpSp>
      <p:grpSp>
        <p:nvGrpSpPr>
          <p:cNvPr id="5" name="Group 4">
            <a:extLst>
              <a:ext uri="{FF2B5EF4-FFF2-40B4-BE49-F238E27FC236}">
                <a16:creationId xmlns:a16="http://schemas.microsoft.com/office/drawing/2014/main" id="{C3599569-6982-1E45-8039-BAD08FAD4740}"/>
              </a:ext>
            </a:extLst>
          </p:cNvPr>
          <p:cNvGrpSpPr/>
          <p:nvPr/>
        </p:nvGrpSpPr>
        <p:grpSpPr>
          <a:xfrm>
            <a:off x="2790443" y="2763619"/>
            <a:ext cx="1214882" cy="1236679"/>
            <a:chOff x="2790443" y="2763619"/>
            <a:chExt cx="1214882" cy="1236679"/>
          </a:xfrm>
        </p:grpSpPr>
        <p:sp>
          <p:nvSpPr>
            <p:cNvPr id="699" name="Google Shape;699;p7"/>
            <p:cNvSpPr/>
            <p:nvPr/>
          </p:nvSpPr>
          <p:spPr>
            <a:xfrm>
              <a:off x="2790443" y="2763619"/>
              <a:ext cx="1214882" cy="1236679"/>
            </a:xfrm>
            <a:prstGeom prst="ellipse">
              <a:avLst/>
            </a:prstGeom>
            <a:solidFill>
              <a:schemeClr val="lt1"/>
            </a:solidFill>
            <a:ln>
              <a:noFill/>
            </a:ln>
          </p:spPr>
          <p:txBody>
            <a:bodyPr spcFirstLastPara="1" wrap="square" lIns="182825" tIns="91400" rIns="182825" bIns="914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oboto"/>
                <a:ea typeface="Roboto"/>
                <a:cs typeface="Roboto"/>
                <a:sym typeface="Roboto"/>
              </a:endParaRPr>
            </a:p>
          </p:txBody>
        </p:sp>
        <p:sp>
          <p:nvSpPr>
            <p:cNvPr id="701" name="Google Shape;701;p7"/>
            <p:cNvSpPr/>
            <p:nvPr/>
          </p:nvSpPr>
          <p:spPr>
            <a:xfrm>
              <a:off x="3024620" y="3010171"/>
              <a:ext cx="746526" cy="779864"/>
            </a:xfrm>
            <a:custGeom>
              <a:avLst/>
              <a:gdLst/>
              <a:ahLst/>
              <a:cxnLst/>
              <a:rect l="l" t="t" r="r" b="b"/>
              <a:pathLst>
                <a:path w="120000" h="120000" extrusionOk="0">
                  <a:moveTo>
                    <a:pt x="73008" y="78181"/>
                  </a:moveTo>
                  <a:lnTo>
                    <a:pt x="73008" y="78181"/>
                  </a:lnTo>
                  <a:cubicBezTo>
                    <a:pt x="73008" y="78181"/>
                    <a:pt x="119734" y="43896"/>
                    <a:pt x="115221" y="6753"/>
                  </a:cubicBezTo>
                  <a:lnTo>
                    <a:pt x="115221" y="4675"/>
                  </a:lnTo>
                  <a:cubicBezTo>
                    <a:pt x="112831" y="4675"/>
                    <a:pt x="112831" y="4675"/>
                    <a:pt x="112831" y="4675"/>
                  </a:cubicBezTo>
                  <a:cubicBezTo>
                    <a:pt x="75398" y="0"/>
                    <a:pt x="42212" y="46233"/>
                    <a:pt x="42212" y="46233"/>
                  </a:cubicBezTo>
                  <a:cubicBezTo>
                    <a:pt x="14070" y="41298"/>
                    <a:pt x="16460" y="48311"/>
                    <a:pt x="2389" y="78181"/>
                  </a:cubicBezTo>
                  <a:cubicBezTo>
                    <a:pt x="0" y="85194"/>
                    <a:pt x="4778" y="85194"/>
                    <a:pt x="9292" y="85194"/>
                  </a:cubicBezTo>
                  <a:cubicBezTo>
                    <a:pt x="14070" y="82857"/>
                    <a:pt x="23362" y="80519"/>
                    <a:pt x="23362" y="80519"/>
                  </a:cubicBezTo>
                  <a:cubicBezTo>
                    <a:pt x="40088" y="96623"/>
                    <a:pt x="40088" y="96623"/>
                    <a:pt x="40088" y="96623"/>
                  </a:cubicBezTo>
                  <a:cubicBezTo>
                    <a:pt x="40088" y="96623"/>
                    <a:pt x="37433" y="105714"/>
                    <a:pt x="35309" y="110389"/>
                  </a:cubicBezTo>
                  <a:cubicBezTo>
                    <a:pt x="32920" y="115064"/>
                    <a:pt x="35309" y="119740"/>
                    <a:pt x="40088" y="117402"/>
                  </a:cubicBezTo>
                  <a:cubicBezTo>
                    <a:pt x="70619" y="103376"/>
                    <a:pt x="77522" y="105714"/>
                    <a:pt x="73008" y="78181"/>
                  </a:cubicBezTo>
                  <a:close/>
                  <a:moveTo>
                    <a:pt x="79911" y="38961"/>
                  </a:moveTo>
                  <a:lnTo>
                    <a:pt x="79911" y="38961"/>
                  </a:lnTo>
                  <a:cubicBezTo>
                    <a:pt x="75398" y="34545"/>
                    <a:pt x="75398" y="29870"/>
                    <a:pt x="79911" y="25194"/>
                  </a:cubicBezTo>
                  <a:cubicBezTo>
                    <a:pt x="84690" y="20779"/>
                    <a:pt x="91592" y="20779"/>
                    <a:pt x="93982" y="25194"/>
                  </a:cubicBezTo>
                  <a:cubicBezTo>
                    <a:pt x="98761" y="29870"/>
                    <a:pt x="98761" y="34545"/>
                    <a:pt x="93982" y="38961"/>
                  </a:cubicBezTo>
                  <a:cubicBezTo>
                    <a:pt x="91592" y="43896"/>
                    <a:pt x="84690" y="43896"/>
                    <a:pt x="79911" y="38961"/>
                  </a:cubicBezTo>
                  <a:close/>
                </a:path>
              </a:pathLst>
            </a:custGeom>
            <a:solidFill>
              <a:srgbClr val="29397B"/>
            </a:solid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oboto"/>
                <a:ea typeface="Roboto"/>
                <a:cs typeface="Roboto"/>
                <a:sym typeface="Roboto"/>
              </a:endParaRPr>
            </a:p>
          </p:txBody>
        </p:sp>
      </p:grpSp>
      <p:sp>
        <p:nvSpPr>
          <p:cNvPr id="702" name="Google Shape;702;p7"/>
          <p:cNvSpPr/>
          <p:nvPr/>
        </p:nvSpPr>
        <p:spPr>
          <a:xfrm>
            <a:off x="1602542" y="1981705"/>
            <a:ext cx="3336324" cy="757700"/>
          </a:xfrm>
          <a:prstGeom prst="rect">
            <a:avLst/>
          </a:prstGeom>
          <a:noFill/>
          <a:ln>
            <a:noFill/>
          </a:ln>
        </p:spPr>
        <p:txBody>
          <a:bodyPr spcFirstLastPara="1" wrap="square" lIns="36000" tIns="36000" rIns="36000" bIns="36000" anchor="t" anchorCtr="0">
            <a:noAutofit/>
          </a:bodyPr>
          <a:lstStyle/>
          <a:p>
            <a:pPr marL="0" marR="0" lvl="0" indent="0" algn="ctr" rtl="0">
              <a:lnSpc>
                <a:spcPct val="130000"/>
              </a:lnSpc>
              <a:spcBef>
                <a:spcPts val="0"/>
              </a:spcBef>
              <a:spcAft>
                <a:spcPts val="0"/>
              </a:spcAft>
              <a:buClr>
                <a:srgbClr val="000000"/>
              </a:buClr>
              <a:buSzPts val="3600"/>
              <a:buFont typeface="Arial"/>
              <a:buNone/>
            </a:pPr>
            <a:r>
              <a:rPr lang="en-US" sz="1600" b="0" i="0" u="none" strike="noStrike" cap="none" dirty="0">
                <a:solidFill>
                  <a:schemeClr val="lt1"/>
                </a:solidFill>
                <a:latin typeface="Open Sans"/>
                <a:ea typeface="Open Sans"/>
                <a:cs typeface="Open Sans"/>
                <a:sym typeface="Open Sans"/>
              </a:rPr>
              <a:t>2. Design and Build </a:t>
            </a:r>
          </a:p>
          <a:p>
            <a:pPr marL="0" marR="0" lvl="0" indent="0" algn="ctr" rtl="0">
              <a:lnSpc>
                <a:spcPct val="130000"/>
              </a:lnSpc>
              <a:spcBef>
                <a:spcPts val="0"/>
              </a:spcBef>
              <a:spcAft>
                <a:spcPts val="0"/>
              </a:spcAft>
              <a:buClr>
                <a:srgbClr val="000000"/>
              </a:buClr>
              <a:buSzPts val="3600"/>
              <a:buFont typeface="Arial"/>
              <a:buNone/>
            </a:pPr>
            <a:r>
              <a:rPr lang="en-US" sz="1600" b="0" i="0" u="none" strike="noStrike" cap="none" dirty="0">
                <a:solidFill>
                  <a:schemeClr val="lt1"/>
                </a:solidFill>
                <a:latin typeface="Open Sans"/>
                <a:ea typeface="Open Sans"/>
                <a:cs typeface="Open Sans"/>
                <a:sym typeface="Open Sans"/>
              </a:rPr>
              <a:t>(Data &amp; Systems Architecture)</a:t>
            </a:r>
            <a:endParaRPr sz="1600" b="0" i="0" u="none" strike="noStrike" cap="none" dirty="0">
              <a:solidFill>
                <a:srgbClr val="000000"/>
              </a:solidFill>
              <a:latin typeface="Open Sans"/>
              <a:ea typeface="Open Sans"/>
              <a:cs typeface="Open Sans"/>
              <a:sym typeface="Open Sans"/>
            </a:endParaRPr>
          </a:p>
        </p:txBody>
      </p:sp>
      <p:sp>
        <p:nvSpPr>
          <p:cNvPr id="703" name="Google Shape;703;p7"/>
          <p:cNvSpPr/>
          <p:nvPr/>
        </p:nvSpPr>
        <p:spPr>
          <a:xfrm>
            <a:off x="4077157" y="1159983"/>
            <a:ext cx="2750611" cy="750700"/>
          </a:xfrm>
          <a:prstGeom prst="rect">
            <a:avLst/>
          </a:prstGeom>
          <a:noFill/>
          <a:ln>
            <a:noFill/>
          </a:ln>
        </p:spPr>
        <p:txBody>
          <a:bodyPr spcFirstLastPara="1" wrap="square" lIns="36000" tIns="36000" rIns="36000" bIns="36000" anchor="t" anchorCtr="0">
            <a:noAutofit/>
          </a:bodyPr>
          <a:lstStyle/>
          <a:p>
            <a:pPr marL="0" marR="0" lvl="0" indent="0" algn="ctr" rtl="0">
              <a:lnSpc>
                <a:spcPct val="130000"/>
              </a:lnSpc>
              <a:spcBef>
                <a:spcPts val="0"/>
              </a:spcBef>
              <a:spcAft>
                <a:spcPts val="0"/>
              </a:spcAft>
              <a:buClr>
                <a:srgbClr val="000000"/>
              </a:buClr>
              <a:buSzPts val="3600"/>
              <a:buFont typeface="Arial"/>
              <a:buNone/>
            </a:pPr>
            <a:r>
              <a:rPr lang="en-US" sz="1600" b="0" i="0" u="none" strike="noStrike" cap="none" dirty="0">
                <a:solidFill>
                  <a:schemeClr val="lt1"/>
                </a:solidFill>
                <a:latin typeface="Open Sans"/>
                <a:ea typeface="Open Sans"/>
                <a:cs typeface="Open Sans"/>
                <a:sym typeface="Open Sans"/>
              </a:rPr>
              <a:t>3. Tes</a:t>
            </a:r>
            <a:r>
              <a:rPr lang="en-US" sz="1600" dirty="0">
                <a:solidFill>
                  <a:schemeClr val="lt1"/>
                </a:solidFill>
                <a:latin typeface="Open Sans"/>
                <a:ea typeface="Open Sans"/>
                <a:cs typeface="Open Sans"/>
                <a:sym typeface="Open Sans"/>
              </a:rPr>
              <a:t>t &amp; </a:t>
            </a:r>
            <a:r>
              <a:rPr lang="en-US" sz="1600" b="0" i="0" u="none" strike="noStrike" cap="none" dirty="0">
                <a:solidFill>
                  <a:schemeClr val="lt1"/>
                </a:solidFill>
                <a:latin typeface="Open Sans"/>
                <a:ea typeface="Open Sans"/>
                <a:cs typeface="Open Sans"/>
                <a:sym typeface="Open Sans"/>
              </a:rPr>
              <a:t>Implement </a:t>
            </a:r>
            <a:endParaRPr dirty="0"/>
          </a:p>
          <a:p>
            <a:pPr marL="0" marR="0" lvl="0" indent="0" algn="ctr" rtl="0">
              <a:lnSpc>
                <a:spcPct val="130000"/>
              </a:lnSpc>
              <a:spcBef>
                <a:spcPts val="0"/>
              </a:spcBef>
              <a:spcAft>
                <a:spcPts val="0"/>
              </a:spcAft>
              <a:buClr>
                <a:srgbClr val="000000"/>
              </a:buClr>
              <a:buSzPts val="3600"/>
              <a:buFont typeface="Arial"/>
              <a:buNone/>
            </a:pPr>
            <a:r>
              <a:rPr lang="en-US" sz="1600" dirty="0">
                <a:solidFill>
                  <a:schemeClr val="lt1"/>
                </a:solidFill>
                <a:latin typeface="Open Sans"/>
                <a:ea typeface="Open Sans"/>
                <a:cs typeface="Open Sans"/>
                <a:sym typeface="Open Sans"/>
              </a:rPr>
              <a:t>(Processes &amp; System)</a:t>
            </a:r>
            <a:endParaRPr sz="1600" b="0" i="0" u="none" strike="noStrike" cap="none" dirty="0">
              <a:solidFill>
                <a:srgbClr val="000000"/>
              </a:solidFill>
              <a:latin typeface="Open Sans"/>
              <a:ea typeface="Open Sans"/>
              <a:cs typeface="Open Sans"/>
              <a:sym typeface="Open Sans"/>
            </a:endParaRPr>
          </a:p>
        </p:txBody>
      </p:sp>
      <p:sp>
        <p:nvSpPr>
          <p:cNvPr id="704" name="Google Shape;704;p7"/>
          <p:cNvSpPr/>
          <p:nvPr/>
        </p:nvSpPr>
        <p:spPr>
          <a:xfrm>
            <a:off x="6855290" y="3157389"/>
            <a:ext cx="2380704" cy="842909"/>
          </a:xfrm>
          <a:prstGeom prst="rect">
            <a:avLst/>
          </a:prstGeom>
          <a:noFill/>
          <a:ln>
            <a:noFill/>
          </a:ln>
        </p:spPr>
        <p:txBody>
          <a:bodyPr spcFirstLastPara="1" wrap="square" lIns="36000" tIns="36000" rIns="36000" bIns="36000" anchor="t" anchorCtr="0">
            <a:noAutofit/>
          </a:bodyPr>
          <a:lstStyle/>
          <a:p>
            <a:pPr marL="0" marR="0" lvl="0" indent="0" algn="ctr" rtl="0">
              <a:lnSpc>
                <a:spcPct val="130000"/>
              </a:lnSpc>
              <a:spcBef>
                <a:spcPts val="0"/>
              </a:spcBef>
              <a:spcAft>
                <a:spcPts val="0"/>
              </a:spcAft>
              <a:buClr>
                <a:srgbClr val="000000"/>
              </a:buClr>
              <a:buSzPts val="3600"/>
              <a:buFont typeface="Arial"/>
              <a:buNone/>
            </a:pPr>
            <a:r>
              <a:rPr lang="en-US" sz="1600" b="0" i="0" u="none" strike="noStrike" cap="none" dirty="0">
                <a:solidFill>
                  <a:schemeClr val="lt1"/>
                </a:solidFill>
                <a:latin typeface="Open Sans"/>
                <a:ea typeface="Open Sans"/>
                <a:cs typeface="Open Sans"/>
                <a:sym typeface="Open Sans"/>
              </a:rPr>
              <a:t>4. Review IFRS 17</a:t>
            </a:r>
            <a:endParaRPr dirty="0"/>
          </a:p>
          <a:p>
            <a:pPr marL="0" marR="0" lvl="0" indent="0" algn="ctr" rtl="0">
              <a:lnSpc>
                <a:spcPct val="130000"/>
              </a:lnSpc>
              <a:spcBef>
                <a:spcPts val="0"/>
              </a:spcBef>
              <a:spcAft>
                <a:spcPts val="0"/>
              </a:spcAft>
              <a:buClr>
                <a:srgbClr val="000000"/>
              </a:buClr>
              <a:buSzPts val="3600"/>
              <a:buFont typeface="Arial"/>
              <a:buNone/>
            </a:pPr>
            <a:r>
              <a:rPr lang="en-US" sz="1600" dirty="0">
                <a:solidFill>
                  <a:schemeClr val="lt1"/>
                </a:solidFill>
                <a:latin typeface="Open Sans"/>
                <a:ea typeface="Open Sans"/>
                <a:cs typeface="Open Sans"/>
                <a:sym typeface="Open Sans"/>
              </a:rPr>
              <a:t>Opening Balance Sheet</a:t>
            </a:r>
            <a:endParaRPr sz="1600" b="0" i="0" u="none" strike="noStrike" cap="none" dirty="0">
              <a:solidFill>
                <a:srgbClr val="000000"/>
              </a:solidFill>
              <a:latin typeface="Open Sans"/>
              <a:ea typeface="Open Sans"/>
              <a:cs typeface="Open Sans"/>
              <a:sym typeface="Open Sans"/>
            </a:endParaRPr>
          </a:p>
        </p:txBody>
      </p:sp>
      <p:sp>
        <p:nvSpPr>
          <p:cNvPr id="705" name="Google Shape;705;p7"/>
          <p:cNvSpPr/>
          <p:nvPr/>
        </p:nvSpPr>
        <p:spPr>
          <a:xfrm>
            <a:off x="9531349" y="3757748"/>
            <a:ext cx="1945512" cy="556519"/>
          </a:xfrm>
          <a:prstGeom prst="rect">
            <a:avLst/>
          </a:prstGeom>
          <a:noFill/>
          <a:ln>
            <a:noFill/>
          </a:ln>
        </p:spPr>
        <p:txBody>
          <a:bodyPr spcFirstLastPara="1" wrap="square" lIns="182825" tIns="91400" rIns="182825" bIns="91400" anchor="t" anchorCtr="0">
            <a:noAutofit/>
          </a:bodyPr>
          <a:lstStyle/>
          <a:p>
            <a:pPr marL="0" marR="0" lvl="0" indent="0" algn="ctr" rtl="0">
              <a:lnSpc>
                <a:spcPct val="130000"/>
              </a:lnSpc>
              <a:spcBef>
                <a:spcPts val="0"/>
              </a:spcBef>
              <a:spcAft>
                <a:spcPts val="0"/>
              </a:spcAft>
              <a:buClr>
                <a:srgbClr val="000000"/>
              </a:buClr>
              <a:buSzPts val="3600"/>
              <a:buFont typeface="Arial"/>
              <a:buNone/>
            </a:pPr>
            <a:r>
              <a:rPr lang="en-US" sz="1600" b="0" i="0" u="none" strike="noStrike" cap="none" dirty="0">
                <a:solidFill>
                  <a:schemeClr val="lt1"/>
                </a:solidFill>
                <a:latin typeface="Open Sans"/>
                <a:ea typeface="Open Sans"/>
                <a:cs typeface="Open Sans"/>
                <a:sym typeface="Open Sans"/>
              </a:rPr>
              <a:t>5. Adopt IFRS 17</a:t>
            </a:r>
            <a:endParaRPr sz="1600" b="0" i="0" u="none" strike="noStrike" cap="none" dirty="0">
              <a:solidFill>
                <a:srgbClr val="000000"/>
              </a:solidFill>
              <a:latin typeface="Open Sans"/>
              <a:ea typeface="Open Sans"/>
              <a:cs typeface="Open Sans"/>
              <a:sym typeface="Open Sans"/>
            </a:endParaRPr>
          </a:p>
        </p:txBody>
      </p:sp>
      <p:grpSp>
        <p:nvGrpSpPr>
          <p:cNvPr id="2" name="Group 1">
            <a:extLst>
              <a:ext uri="{FF2B5EF4-FFF2-40B4-BE49-F238E27FC236}">
                <a16:creationId xmlns:a16="http://schemas.microsoft.com/office/drawing/2014/main" id="{20439609-C7B7-4548-AB35-EE0DD3080885}"/>
              </a:ext>
            </a:extLst>
          </p:cNvPr>
          <p:cNvGrpSpPr/>
          <p:nvPr/>
        </p:nvGrpSpPr>
        <p:grpSpPr>
          <a:xfrm>
            <a:off x="9736267" y="2096764"/>
            <a:ext cx="1214881" cy="1236679"/>
            <a:chOff x="9736267" y="2096764"/>
            <a:chExt cx="1214881" cy="1236679"/>
          </a:xfrm>
        </p:grpSpPr>
        <p:sp>
          <p:nvSpPr>
            <p:cNvPr id="698" name="Google Shape;698;p7"/>
            <p:cNvSpPr/>
            <p:nvPr/>
          </p:nvSpPr>
          <p:spPr>
            <a:xfrm>
              <a:off x="9736267" y="2096764"/>
              <a:ext cx="1214881" cy="1236679"/>
            </a:xfrm>
            <a:prstGeom prst="ellipse">
              <a:avLst/>
            </a:prstGeom>
            <a:solidFill>
              <a:srgbClr val="CE1839"/>
            </a:solidFill>
            <a:ln>
              <a:noFill/>
            </a:ln>
          </p:spPr>
          <p:txBody>
            <a:bodyPr spcFirstLastPara="1" wrap="square" lIns="182825" tIns="91400" rIns="182825" bIns="914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oboto"/>
                <a:ea typeface="Roboto"/>
                <a:cs typeface="Roboto"/>
                <a:sym typeface="Roboto"/>
              </a:endParaRPr>
            </a:p>
          </p:txBody>
        </p:sp>
        <p:pic>
          <p:nvPicPr>
            <p:cNvPr id="706" name="Google Shape;706;p7"/>
            <p:cNvPicPr preferRelativeResize="0"/>
            <p:nvPr/>
          </p:nvPicPr>
          <p:blipFill rotWithShape="1">
            <a:blip r:embed="rId3">
              <a:alphaModFix/>
            </a:blip>
            <a:srcRect/>
            <a:stretch/>
          </p:blipFill>
          <p:spPr>
            <a:xfrm>
              <a:off x="9969395" y="2302820"/>
              <a:ext cx="808022" cy="824565"/>
            </a:xfrm>
            <a:prstGeom prst="rect">
              <a:avLst/>
            </a:prstGeom>
            <a:noFill/>
            <a:ln>
              <a:noFill/>
            </a:ln>
          </p:spPr>
        </p:pic>
      </p:grpSp>
      <p:sp>
        <p:nvSpPr>
          <p:cNvPr id="708" name="Google Shape;708;p7"/>
          <p:cNvSpPr txBox="1">
            <a:spLocks noGrp="1"/>
          </p:cNvSpPr>
          <p:nvPr>
            <p:ph type="sldNum" idx="12"/>
          </p:nvPr>
        </p:nvSpPr>
        <p:spPr>
          <a:xfrm>
            <a:off x="10885194"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710" name="Google Shape;710;p7"/>
          <p:cNvSpPr txBox="1"/>
          <p:nvPr/>
        </p:nvSpPr>
        <p:spPr>
          <a:xfrm>
            <a:off x="1188960" y="180340"/>
            <a:ext cx="102879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ROADMAP ON IMPLEMENTATION OF IFRS 17 INSURANCE CONTRACT</a:t>
            </a:r>
            <a:endParaRPr/>
          </a:p>
          <a:p>
            <a:pPr marL="0" marR="0" lvl="0" indent="0" algn="ctr" rtl="0">
              <a:spcBef>
                <a:spcPts val="0"/>
              </a:spcBef>
              <a:spcAft>
                <a:spcPts val="0"/>
              </a:spcAft>
              <a:buNone/>
            </a:pPr>
            <a:r>
              <a:rPr lang="en-US" sz="2000" b="1">
                <a:solidFill>
                  <a:schemeClr val="lt1"/>
                </a:solidFill>
                <a:latin typeface="Calibri"/>
                <a:ea typeface="Calibri"/>
                <a:cs typeface="Calibri"/>
                <a:sym typeface="Calibri"/>
              </a:rPr>
              <a:t>FOR THE INSURANCE INDUSTRY IN NIGERIA (Revised)</a:t>
            </a:r>
            <a:endParaRPr/>
          </a:p>
        </p:txBody>
      </p:sp>
      <p:sp>
        <p:nvSpPr>
          <p:cNvPr id="711" name="Google Shape;711;p7"/>
          <p:cNvSpPr txBox="1"/>
          <p:nvPr/>
        </p:nvSpPr>
        <p:spPr>
          <a:xfrm>
            <a:off x="2715937" y="5461624"/>
            <a:ext cx="1548000" cy="556519"/>
          </a:xfrm>
          <a:prstGeom prst="rect">
            <a:avLst/>
          </a:prstGeom>
          <a:noFill/>
          <a:ln w="28575">
            <a:solidFill>
              <a:srgbClr val="FF0000"/>
            </a:solid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1300" b="1" i="0" u="none" strike="noStrike" cap="none" dirty="0">
                <a:solidFill>
                  <a:schemeClr val="lt1"/>
                </a:solidFill>
                <a:latin typeface="Open Sans"/>
                <a:ea typeface="Open Sans"/>
                <a:cs typeface="Open Sans"/>
                <a:sym typeface="Open Sans"/>
              </a:rPr>
              <a:t>Jul’21 – </a:t>
            </a:r>
            <a:r>
              <a:rPr lang="en-US" sz="1300" b="1" dirty="0">
                <a:solidFill>
                  <a:schemeClr val="lt1"/>
                </a:solidFill>
                <a:latin typeface="Open Sans"/>
                <a:ea typeface="Open Sans"/>
                <a:cs typeface="Open Sans"/>
                <a:sym typeface="Open Sans"/>
              </a:rPr>
              <a:t>Dec'21</a:t>
            </a:r>
            <a:endParaRPr sz="1300" b="0" i="0" u="none" strike="noStrike" cap="none" dirty="0">
              <a:solidFill>
                <a:srgbClr val="000000"/>
              </a:solidFill>
              <a:latin typeface="Open Sans"/>
              <a:ea typeface="Open Sans"/>
              <a:cs typeface="Open Sans"/>
              <a:sym typeface="Open Sans"/>
            </a:endParaRPr>
          </a:p>
        </p:txBody>
      </p:sp>
      <p:sp>
        <p:nvSpPr>
          <p:cNvPr id="712" name="Google Shape;712;p7"/>
          <p:cNvSpPr txBox="1"/>
          <p:nvPr/>
        </p:nvSpPr>
        <p:spPr>
          <a:xfrm>
            <a:off x="4936989" y="5461624"/>
            <a:ext cx="1548000" cy="556519"/>
          </a:xfrm>
          <a:prstGeom prst="rect">
            <a:avLst/>
          </a:prstGeom>
          <a:noFill/>
          <a:ln w="28575">
            <a:solidFill>
              <a:srgbClr val="FF0000"/>
            </a:solid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1300" b="1" i="0" u="none" strike="noStrike" cap="none" dirty="0">
                <a:solidFill>
                  <a:schemeClr val="lt1"/>
                </a:solidFill>
                <a:latin typeface="Open Sans"/>
                <a:ea typeface="Open Sans"/>
                <a:cs typeface="Open Sans"/>
                <a:sym typeface="Open Sans"/>
              </a:rPr>
              <a:t>Jan’22 –</a:t>
            </a:r>
            <a:r>
              <a:rPr lang="en-US" sz="1300" dirty="0">
                <a:ea typeface="Open Sans"/>
              </a:rPr>
              <a:t> </a:t>
            </a:r>
            <a:r>
              <a:rPr lang="en-US" sz="1300" b="1" dirty="0">
                <a:solidFill>
                  <a:schemeClr val="lt1"/>
                </a:solidFill>
                <a:latin typeface="Open Sans"/>
                <a:ea typeface="Open Sans"/>
                <a:cs typeface="Open Sans"/>
                <a:sym typeface="Open Sans"/>
              </a:rPr>
              <a:t>Jun’22</a:t>
            </a:r>
            <a:endParaRPr sz="1300" b="0" i="0" u="none" strike="noStrike" cap="none" dirty="0">
              <a:solidFill>
                <a:srgbClr val="000000"/>
              </a:solidFill>
              <a:latin typeface="Open Sans"/>
              <a:ea typeface="Open Sans"/>
              <a:cs typeface="Open Sans"/>
              <a:sym typeface="Open Sans"/>
            </a:endParaRPr>
          </a:p>
        </p:txBody>
      </p:sp>
      <p:sp>
        <p:nvSpPr>
          <p:cNvPr id="713" name="Google Shape;713;p7"/>
          <p:cNvSpPr txBox="1"/>
          <p:nvPr/>
        </p:nvSpPr>
        <p:spPr>
          <a:xfrm>
            <a:off x="7563722" y="5424806"/>
            <a:ext cx="1548000" cy="556519"/>
          </a:xfrm>
          <a:prstGeom prst="rect">
            <a:avLst/>
          </a:prstGeom>
          <a:noFill/>
          <a:ln w="28575">
            <a:solidFill>
              <a:srgbClr val="FF0000"/>
            </a:solid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1300" b="1" i="0" u="none" strike="noStrike" cap="none" dirty="0">
                <a:solidFill>
                  <a:schemeClr val="lt1"/>
                </a:solidFill>
                <a:latin typeface="Open Sans"/>
                <a:ea typeface="Open Sans"/>
                <a:cs typeface="Open Sans"/>
                <a:sym typeface="Open Sans"/>
              </a:rPr>
              <a:t>Mar’22 – </a:t>
            </a:r>
            <a:r>
              <a:rPr lang="en-US" sz="1300" b="1" dirty="0">
                <a:solidFill>
                  <a:schemeClr val="lt1"/>
                </a:solidFill>
                <a:latin typeface="Open Sans"/>
                <a:ea typeface="Open Sans"/>
                <a:cs typeface="Open Sans"/>
                <a:sym typeface="Open Sans"/>
              </a:rPr>
              <a:t>Jun’23</a:t>
            </a:r>
            <a:endParaRPr sz="1300" b="0" i="0" u="none" strike="noStrike" cap="none" dirty="0">
              <a:solidFill>
                <a:srgbClr val="000000"/>
              </a:solidFill>
              <a:latin typeface="Open Sans"/>
              <a:ea typeface="Open Sans"/>
              <a:cs typeface="Open Sans"/>
              <a:sym typeface="Open Sans"/>
            </a:endParaRPr>
          </a:p>
        </p:txBody>
      </p:sp>
      <p:sp>
        <p:nvSpPr>
          <p:cNvPr id="714" name="Google Shape;714;p7"/>
          <p:cNvSpPr txBox="1"/>
          <p:nvPr/>
        </p:nvSpPr>
        <p:spPr>
          <a:xfrm>
            <a:off x="9639020" y="5424806"/>
            <a:ext cx="1547999" cy="556519"/>
          </a:xfrm>
          <a:prstGeom prst="rect">
            <a:avLst/>
          </a:prstGeom>
          <a:noFill/>
          <a:ln w="28575">
            <a:solidFill>
              <a:srgbClr val="FF0000"/>
            </a:solid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1300" b="1" i="0" u="none" strike="noStrike" cap="none" dirty="0">
                <a:solidFill>
                  <a:schemeClr val="lt1"/>
                </a:solidFill>
                <a:latin typeface="Open Sans"/>
                <a:ea typeface="Open Sans"/>
                <a:cs typeface="Open Sans"/>
                <a:sym typeface="Open Sans"/>
              </a:rPr>
              <a:t>Apr’23 – </a:t>
            </a:r>
            <a:r>
              <a:rPr lang="en-US" sz="1300" b="1" dirty="0">
                <a:solidFill>
                  <a:schemeClr val="lt1"/>
                </a:solidFill>
                <a:latin typeface="Open Sans"/>
                <a:ea typeface="Open Sans"/>
                <a:cs typeface="Open Sans"/>
                <a:sym typeface="Open Sans"/>
              </a:rPr>
              <a:t>Mar’24</a:t>
            </a:r>
            <a:endParaRPr sz="1300" b="0" i="0" u="none" strike="noStrike" cap="none" dirty="0">
              <a:solidFill>
                <a:srgbClr val="000000"/>
              </a:solidFill>
              <a:latin typeface="Open Sans"/>
              <a:ea typeface="Open Sans"/>
              <a:cs typeface="Open Sans"/>
              <a:sym typeface="Open Sans"/>
            </a:endParaRPr>
          </a:p>
        </p:txBody>
      </p:sp>
      <p:sp>
        <p:nvSpPr>
          <p:cNvPr id="715" name="Google Shape;715;p7"/>
          <p:cNvSpPr/>
          <p:nvPr/>
        </p:nvSpPr>
        <p:spPr>
          <a:xfrm>
            <a:off x="-121696" y="2755348"/>
            <a:ext cx="2108148" cy="1071286"/>
          </a:xfrm>
          <a:prstGeom prst="rect">
            <a:avLst/>
          </a:prstGeom>
          <a:noFill/>
          <a:ln>
            <a:noFill/>
          </a:ln>
        </p:spPr>
        <p:txBody>
          <a:bodyPr spcFirstLastPara="1" wrap="square" lIns="36000" tIns="36000" rIns="36000" bIns="36000" anchor="t" anchorCtr="0">
            <a:noAutofit/>
          </a:bodyPr>
          <a:lstStyle/>
          <a:p>
            <a:pPr marL="0" marR="0" lvl="0" indent="0" algn="ctr" rtl="0">
              <a:lnSpc>
                <a:spcPct val="130000"/>
              </a:lnSpc>
              <a:spcBef>
                <a:spcPts val="0"/>
              </a:spcBef>
              <a:spcAft>
                <a:spcPts val="0"/>
              </a:spcAft>
              <a:buClr>
                <a:srgbClr val="000000"/>
              </a:buClr>
              <a:buSzPts val="3600"/>
              <a:buFont typeface="Arial"/>
              <a:buNone/>
            </a:pPr>
            <a:r>
              <a:rPr lang="en-US" sz="1600" b="0" i="0" u="none" strike="noStrike" cap="none" dirty="0">
                <a:solidFill>
                  <a:schemeClr val="lt1"/>
                </a:solidFill>
                <a:latin typeface="Open Sans"/>
                <a:ea typeface="Open Sans"/>
                <a:cs typeface="Open Sans"/>
                <a:sym typeface="Open Sans"/>
              </a:rPr>
              <a:t>1. Perform Gap </a:t>
            </a:r>
            <a:r>
              <a:rPr lang="en-US" sz="1600" dirty="0">
                <a:solidFill>
                  <a:schemeClr val="lt1"/>
                </a:solidFill>
                <a:latin typeface="Open Sans"/>
                <a:ea typeface="Open Sans"/>
                <a:cs typeface="Open Sans"/>
                <a:sym typeface="Open Sans"/>
              </a:rPr>
              <a:t>A</a:t>
            </a:r>
            <a:r>
              <a:rPr lang="en-US" sz="1600" b="0" i="0" u="none" strike="noStrike" cap="none" dirty="0">
                <a:solidFill>
                  <a:schemeClr val="lt1"/>
                </a:solidFill>
                <a:latin typeface="Open Sans"/>
                <a:ea typeface="Open Sans"/>
                <a:cs typeface="Open Sans"/>
                <a:sym typeface="Open Sans"/>
              </a:rPr>
              <a:t>nalysis &amp; Impact</a:t>
            </a:r>
            <a:endParaRPr dirty="0"/>
          </a:p>
          <a:p>
            <a:pPr marL="0" marR="0" lvl="0" indent="0" algn="ctr" rtl="0">
              <a:lnSpc>
                <a:spcPct val="130000"/>
              </a:lnSpc>
              <a:spcBef>
                <a:spcPts val="0"/>
              </a:spcBef>
              <a:spcAft>
                <a:spcPts val="0"/>
              </a:spcAft>
              <a:buClr>
                <a:srgbClr val="000000"/>
              </a:buClr>
              <a:buSzPts val="3600"/>
              <a:buFont typeface="Arial"/>
              <a:buNone/>
            </a:pPr>
            <a:r>
              <a:rPr lang="en-US" sz="1600" dirty="0">
                <a:solidFill>
                  <a:schemeClr val="lt1"/>
                </a:solidFill>
                <a:latin typeface="Open Sans"/>
                <a:ea typeface="Open Sans"/>
                <a:cs typeface="Open Sans"/>
                <a:sym typeface="Open Sans"/>
              </a:rPr>
              <a:t>Assessments</a:t>
            </a:r>
            <a:endParaRPr sz="1600" b="0" i="0" u="none" strike="noStrike" cap="none" dirty="0">
              <a:solidFill>
                <a:srgbClr val="000000"/>
              </a:solidFill>
              <a:latin typeface="Open Sans"/>
              <a:ea typeface="Open Sans"/>
              <a:cs typeface="Open Sans"/>
              <a:sym typeface="Open Sans"/>
            </a:endParaRPr>
          </a:p>
        </p:txBody>
      </p:sp>
      <p:grpSp>
        <p:nvGrpSpPr>
          <p:cNvPr id="6" name="Group 5">
            <a:extLst>
              <a:ext uri="{FF2B5EF4-FFF2-40B4-BE49-F238E27FC236}">
                <a16:creationId xmlns:a16="http://schemas.microsoft.com/office/drawing/2014/main" id="{469EC6B4-A66B-FA43-96BA-4082C2B74EF9}"/>
              </a:ext>
            </a:extLst>
          </p:cNvPr>
          <p:cNvGrpSpPr/>
          <p:nvPr/>
        </p:nvGrpSpPr>
        <p:grpSpPr>
          <a:xfrm>
            <a:off x="227507" y="3814509"/>
            <a:ext cx="1239755" cy="1236679"/>
            <a:chOff x="227507" y="3814509"/>
            <a:chExt cx="1239755" cy="1236679"/>
          </a:xfrm>
        </p:grpSpPr>
        <p:sp>
          <p:nvSpPr>
            <p:cNvPr id="709" name="Google Shape;709;p7"/>
            <p:cNvSpPr/>
            <p:nvPr/>
          </p:nvSpPr>
          <p:spPr>
            <a:xfrm>
              <a:off x="227507" y="3814509"/>
              <a:ext cx="1239755" cy="1236679"/>
            </a:xfrm>
            <a:prstGeom prst="ellipse">
              <a:avLst/>
            </a:prstGeom>
            <a:solidFill>
              <a:srgbClr val="CE1839"/>
            </a:solidFill>
            <a:ln>
              <a:noFill/>
            </a:ln>
          </p:spPr>
          <p:txBody>
            <a:bodyPr spcFirstLastPara="1" wrap="square" lIns="182825" tIns="91400" rIns="182825" bIns="914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chemeClr val="lt1"/>
                </a:solidFill>
                <a:latin typeface="Roboto"/>
                <a:ea typeface="Roboto"/>
                <a:cs typeface="Roboto"/>
                <a:sym typeface="Roboto"/>
              </a:endParaRPr>
            </a:p>
          </p:txBody>
        </p:sp>
        <p:sp>
          <p:nvSpPr>
            <p:cNvPr id="716" name="Google Shape;716;p7"/>
            <p:cNvSpPr/>
            <p:nvPr/>
          </p:nvSpPr>
          <p:spPr>
            <a:xfrm flipH="1">
              <a:off x="491179" y="4098993"/>
              <a:ext cx="753261" cy="600442"/>
            </a:xfrm>
            <a:custGeom>
              <a:avLst/>
              <a:gdLst/>
              <a:ahLst/>
              <a:cxnLst/>
              <a:rect l="l" t="t" r="r" b="b"/>
              <a:pathLst>
                <a:path w="120000" h="120000" extrusionOk="0">
                  <a:moveTo>
                    <a:pt x="117782" y="2769"/>
                  </a:moveTo>
                  <a:lnTo>
                    <a:pt x="117782" y="2769"/>
                  </a:lnTo>
                  <a:cubicBezTo>
                    <a:pt x="91663" y="60000"/>
                    <a:pt x="91663" y="60000"/>
                    <a:pt x="91663" y="60000"/>
                  </a:cubicBezTo>
                  <a:cubicBezTo>
                    <a:pt x="89445" y="62769"/>
                    <a:pt x="87227" y="62769"/>
                    <a:pt x="85010" y="60000"/>
                  </a:cubicBezTo>
                  <a:cubicBezTo>
                    <a:pt x="71950" y="46153"/>
                    <a:pt x="71950" y="46153"/>
                    <a:pt x="71950" y="46153"/>
                  </a:cubicBezTo>
                  <a:cubicBezTo>
                    <a:pt x="69733" y="43384"/>
                    <a:pt x="69733" y="43384"/>
                    <a:pt x="67515" y="46153"/>
                  </a:cubicBezTo>
                  <a:cubicBezTo>
                    <a:pt x="47802" y="81846"/>
                    <a:pt x="47802" y="81846"/>
                    <a:pt x="47802" y="81846"/>
                  </a:cubicBezTo>
                  <a:cubicBezTo>
                    <a:pt x="47802" y="84615"/>
                    <a:pt x="45831" y="84615"/>
                    <a:pt x="43613" y="81846"/>
                  </a:cubicBezTo>
                  <a:cubicBezTo>
                    <a:pt x="34743" y="73538"/>
                    <a:pt x="34743" y="73538"/>
                    <a:pt x="34743" y="73538"/>
                  </a:cubicBezTo>
                  <a:cubicBezTo>
                    <a:pt x="32525" y="70769"/>
                    <a:pt x="30308" y="70769"/>
                    <a:pt x="30308" y="73538"/>
                  </a:cubicBezTo>
                  <a:cubicBezTo>
                    <a:pt x="1971" y="117230"/>
                    <a:pt x="1971" y="117230"/>
                    <a:pt x="1971" y="117230"/>
                  </a:cubicBezTo>
                  <a:cubicBezTo>
                    <a:pt x="0" y="119692"/>
                    <a:pt x="0" y="119692"/>
                    <a:pt x="1971" y="119692"/>
                  </a:cubicBezTo>
                  <a:cubicBezTo>
                    <a:pt x="119753" y="119692"/>
                    <a:pt x="119753" y="119692"/>
                    <a:pt x="119753" y="119692"/>
                  </a:cubicBezTo>
                  <a:cubicBezTo>
                    <a:pt x="119753" y="2769"/>
                    <a:pt x="119753" y="2769"/>
                    <a:pt x="119753" y="2769"/>
                  </a:cubicBezTo>
                  <a:cubicBezTo>
                    <a:pt x="119753" y="0"/>
                    <a:pt x="119753" y="0"/>
                    <a:pt x="117782" y="2769"/>
                  </a:cubicBezTo>
                </a:path>
              </a:pathLst>
            </a:custGeom>
            <a:solidFill>
              <a:schemeClr val="lt1"/>
            </a:solid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oboto"/>
                <a:ea typeface="Roboto"/>
                <a:cs typeface="Roboto"/>
                <a:sym typeface="Roboto"/>
              </a:endParaRPr>
            </a:p>
          </p:txBody>
        </p:sp>
      </p:grpSp>
      <p:grpSp>
        <p:nvGrpSpPr>
          <p:cNvPr id="3" name="Group 2">
            <a:extLst>
              <a:ext uri="{FF2B5EF4-FFF2-40B4-BE49-F238E27FC236}">
                <a16:creationId xmlns:a16="http://schemas.microsoft.com/office/drawing/2014/main" id="{8173BE08-4308-C84F-9875-1DBD1E6D3370}"/>
              </a:ext>
            </a:extLst>
          </p:cNvPr>
          <p:cNvGrpSpPr/>
          <p:nvPr/>
        </p:nvGrpSpPr>
        <p:grpSpPr>
          <a:xfrm>
            <a:off x="7420992" y="1849353"/>
            <a:ext cx="1214882" cy="1236679"/>
            <a:chOff x="7420992" y="1849353"/>
            <a:chExt cx="1214882" cy="1236679"/>
          </a:xfrm>
        </p:grpSpPr>
        <p:sp>
          <p:nvSpPr>
            <p:cNvPr id="697" name="Google Shape;697;p7"/>
            <p:cNvSpPr/>
            <p:nvPr/>
          </p:nvSpPr>
          <p:spPr>
            <a:xfrm>
              <a:off x="7420992" y="1849353"/>
              <a:ext cx="1214882" cy="1236679"/>
            </a:xfrm>
            <a:prstGeom prst="ellipse">
              <a:avLst/>
            </a:prstGeom>
            <a:solidFill>
              <a:schemeClr val="lt1"/>
            </a:solidFill>
            <a:ln>
              <a:noFill/>
            </a:ln>
          </p:spPr>
          <p:txBody>
            <a:bodyPr spcFirstLastPara="1" wrap="square" lIns="182825" tIns="91400" rIns="182825" bIns="914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dirty="0">
                <a:solidFill>
                  <a:schemeClr val="lt1"/>
                </a:solidFill>
                <a:latin typeface="Roboto"/>
                <a:ea typeface="Roboto"/>
                <a:cs typeface="Roboto"/>
                <a:sym typeface="Roboto"/>
              </a:endParaRPr>
            </a:p>
          </p:txBody>
        </p:sp>
        <p:sp>
          <p:nvSpPr>
            <p:cNvPr id="717" name="Google Shape;717;p7"/>
            <p:cNvSpPr/>
            <p:nvPr/>
          </p:nvSpPr>
          <p:spPr>
            <a:xfrm>
              <a:off x="7585456" y="2031222"/>
              <a:ext cx="920373" cy="874625"/>
            </a:xfrm>
            <a:custGeom>
              <a:avLst/>
              <a:gdLst/>
              <a:ahLst/>
              <a:cxnLst/>
              <a:rect l="l" t="t" r="r" b="b"/>
              <a:pathLst>
                <a:path w="120000" h="120000" extrusionOk="0">
                  <a:moveTo>
                    <a:pt x="58485" y="8741"/>
                  </a:moveTo>
                  <a:lnTo>
                    <a:pt x="58485" y="8741"/>
                  </a:lnTo>
                  <a:close/>
                  <a:moveTo>
                    <a:pt x="2649" y="43708"/>
                  </a:moveTo>
                  <a:lnTo>
                    <a:pt x="2649" y="43708"/>
                  </a:lnTo>
                  <a:cubicBezTo>
                    <a:pt x="52807" y="67152"/>
                    <a:pt x="52807" y="67152"/>
                    <a:pt x="52807" y="67152"/>
                  </a:cubicBezTo>
                  <a:cubicBezTo>
                    <a:pt x="58485" y="70132"/>
                    <a:pt x="61324" y="70132"/>
                    <a:pt x="63974" y="67152"/>
                  </a:cubicBezTo>
                  <a:cubicBezTo>
                    <a:pt x="114132" y="43708"/>
                    <a:pt x="114132" y="43708"/>
                    <a:pt x="114132" y="43708"/>
                  </a:cubicBezTo>
                  <a:cubicBezTo>
                    <a:pt x="119810" y="40927"/>
                    <a:pt x="119810" y="34966"/>
                    <a:pt x="114132" y="31986"/>
                  </a:cubicBezTo>
                  <a:cubicBezTo>
                    <a:pt x="63974" y="2781"/>
                    <a:pt x="63974" y="2781"/>
                    <a:pt x="63974" y="2781"/>
                  </a:cubicBezTo>
                  <a:cubicBezTo>
                    <a:pt x="61324" y="0"/>
                    <a:pt x="58485" y="2781"/>
                    <a:pt x="52807" y="2781"/>
                  </a:cubicBezTo>
                  <a:cubicBezTo>
                    <a:pt x="2649" y="31986"/>
                    <a:pt x="2649" y="31986"/>
                    <a:pt x="2649" y="31986"/>
                  </a:cubicBezTo>
                  <a:cubicBezTo>
                    <a:pt x="0" y="34966"/>
                    <a:pt x="0" y="40927"/>
                    <a:pt x="2649" y="43708"/>
                  </a:cubicBezTo>
                  <a:close/>
                  <a:moveTo>
                    <a:pt x="58485" y="8741"/>
                  </a:moveTo>
                  <a:lnTo>
                    <a:pt x="58485" y="8741"/>
                  </a:lnTo>
                  <a:cubicBezTo>
                    <a:pt x="111293" y="37947"/>
                    <a:pt x="111293" y="37947"/>
                    <a:pt x="111293" y="37947"/>
                  </a:cubicBezTo>
                  <a:cubicBezTo>
                    <a:pt x="58485" y="61390"/>
                    <a:pt x="58485" y="61390"/>
                    <a:pt x="58485" y="61390"/>
                  </a:cubicBezTo>
                  <a:cubicBezTo>
                    <a:pt x="8328" y="37947"/>
                    <a:pt x="8328" y="37947"/>
                    <a:pt x="8328" y="37947"/>
                  </a:cubicBezTo>
                  <a:lnTo>
                    <a:pt x="58485" y="8741"/>
                  </a:lnTo>
                  <a:close/>
                  <a:moveTo>
                    <a:pt x="58485" y="111059"/>
                  </a:moveTo>
                  <a:lnTo>
                    <a:pt x="58485" y="111059"/>
                  </a:lnTo>
                  <a:cubicBezTo>
                    <a:pt x="8328" y="87615"/>
                    <a:pt x="8328" y="87615"/>
                    <a:pt x="8328" y="87615"/>
                  </a:cubicBezTo>
                  <a:cubicBezTo>
                    <a:pt x="8328" y="87615"/>
                    <a:pt x="2649" y="84834"/>
                    <a:pt x="0" y="84834"/>
                  </a:cubicBezTo>
                  <a:cubicBezTo>
                    <a:pt x="0" y="87615"/>
                    <a:pt x="0" y="90596"/>
                    <a:pt x="2649" y="93576"/>
                  </a:cubicBezTo>
                  <a:cubicBezTo>
                    <a:pt x="52807" y="117019"/>
                    <a:pt x="52807" y="117019"/>
                    <a:pt x="52807" y="117019"/>
                  </a:cubicBezTo>
                  <a:cubicBezTo>
                    <a:pt x="58485" y="119801"/>
                    <a:pt x="61324" y="119801"/>
                    <a:pt x="63974" y="117019"/>
                  </a:cubicBezTo>
                  <a:cubicBezTo>
                    <a:pt x="114132" y="93576"/>
                    <a:pt x="114132" y="93576"/>
                    <a:pt x="114132" y="93576"/>
                  </a:cubicBezTo>
                  <a:cubicBezTo>
                    <a:pt x="116971" y="93576"/>
                    <a:pt x="119810" y="87615"/>
                    <a:pt x="119810" y="84834"/>
                  </a:cubicBezTo>
                  <a:cubicBezTo>
                    <a:pt x="116971" y="84834"/>
                    <a:pt x="111293" y="87615"/>
                    <a:pt x="111293" y="87615"/>
                  </a:cubicBezTo>
                  <a:lnTo>
                    <a:pt x="58485" y="111059"/>
                  </a:lnTo>
                  <a:close/>
                  <a:moveTo>
                    <a:pt x="2649" y="67152"/>
                  </a:moveTo>
                  <a:lnTo>
                    <a:pt x="2649" y="67152"/>
                  </a:lnTo>
                  <a:cubicBezTo>
                    <a:pt x="52807" y="93576"/>
                    <a:pt x="52807" y="93576"/>
                    <a:pt x="52807" y="93576"/>
                  </a:cubicBezTo>
                  <a:cubicBezTo>
                    <a:pt x="58485" y="93576"/>
                    <a:pt x="61324" y="93576"/>
                    <a:pt x="63974" y="93576"/>
                  </a:cubicBezTo>
                  <a:cubicBezTo>
                    <a:pt x="114132" y="67152"/>
                    <a:pt x="114132" y="67152"/>
                    <a:pt x="114132" y="67152"/>
                  </a:cubicBezTo>
                  <a:cubicBezTo>
                    <a:pt x="116971" y="67152"/>
                    <a:pt x="119810" y="61390"/>
                    <a:pt x="119810" y="58410"/>
                  </a:cubicBezTo>
                  <a:cubicBezTo>
                    <a:pt x="116971" y="61390"/>
                    <a:pt x="111293" y="61390"/>
                    <a:pt x="111293" y="61390"/>
                  </a:cubicBezTo>
                  <a:cubicBezTo>
                    <a:pt x="58485" y="87615"/>
                    <a:pt x="58485" y="87615"/>
                    <a:pt x="58485" y="87615"/>
                  </a:cubicBezTo>
                  <a:cubicBezTo>
                    <a:pt x="8328" y="61390"/>
                    <a:pt x="8328" y="61390"/>
                    <a:pt x="8328" y="61390"/>
                  </a:cubicBezTo>
                  <a:cubicBezTo>
                    <a:pt x="8328" y="61390"/>
                    <a:pt x="2649" y="61390"/>
                    <a:pt x="0" y="58410"/>
                  </a:cubicBezTo>
                  <a:cubicBezTo>
                    <a:pt x="0" y="61390"/>
                    <a:pt x="0" y="67152"/>
                    <a:pt x="2649" y="67152"/>
                  </a:cubicBezTo>
                  <a:close/>
                </a:path>
              </a:pathLst>
            </a:custGeom>
            <a:solidFill>
              <a:srgbClr val="2939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6B7075"/>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15"/>
                                        </p:tgtEl>
                                        <p:attrNameLst>
                                          <p:attrName>style.visibility</p:attrName>
                                        </p:attrNameLst>
                                      </p:cBhvr>
                                      <p:to>
                                        <p:strVal val="visible"/>
                                      </p:to>
                                    </p:set>
                                    <p:animEffect transition="in" filter="strips(downLeft)">
                                      <p:cBhvr>
                                        <p:cTn id="24" dur="500"/>
                                        <p:tgtEl>
                                          <p:spTgt spid="71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93"/>
                                        </p:tgtEl>
                                        <p:attrNameLst>
                                          <p:attrName>style.visibility</p:attrName>
                                        </p:attrNameLst>
                                      </p:cBhvr>
                                      <p:to>
                                        <p:strVal val="visible"/>
                                      </p:to>
                                    </p:set>
                                    <p:animEffect transition="in" filter="strips(downLeft)">
                                      <p:cBhvr>
                                        <p:cTn id="27" dur="500"/>
                                        <p:tgtEl>
                                          <p:spTgt spid="69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02"/>
                                        </p:tgtEl>
                                        <p:attrNameLst>
                                          <p:attrName>style.visibility</p:attrName>
                                        </p:attrNameLst>
                                      </p:cBhvr>
                                      <p:to>
                                        <p:strVal val="visible"/>
                                      </p:to>
                                    </p:set>
                                    <p:animEffect transition="in" filter="strips(downLeft)">
                                      <p:cBhvr>
                                        <p:cTn id="32" dur="500"/>
                                        <p:tgtEl>
                                          <p:spTgt spid="702"/>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711"/>
                                        </p:tgtEl>
                                        <p:attrNameLst>
                                          <p:attrName>style.visibility</p:attrName>
                                        </p:attrNameLst>
                                      </p:cBhvr>
                                      <p:to>
                                        <p:strVal val="visible"/>
                                      </p:to>
                                    </p:set>
                                    <p:animEffect transition="in" filter="strips(downLeft)">
                                      <p:cBhvr>
                                        <p:cTn id="35" dur="500"/>
                                        <p:tgtEl>
                                          <p:spTgt spid="71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703"/>
                                        </p:tgtEl>
                                        <p:attrNameLst>
                                          <p:attrName>style.visibility</p:attrName>
                                        </p:attrNameLst>
                                      </p:cBhvr>
                                      <p:to>
                                        <p:strVal val="visible"/>
                                      </p:to>
                                    </p:set>
                                    <p:animEffect transition="in" filter="strips(downLeft)">
                                      <p:cBhvr>
                                        <p:cTn id="40" dur="500"/>
                                        <p:tgtEl>
                                          <p:spTgt spid="7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712"/>
                                        </p:tgtEl>
                                        <p:attrNameLst>
                                          <p:attrName>style.visibility</p:attrName>
                                        </p:attrNameLst>
                                      </p:cBhvr>
                                      <p:to>
                                        <p:strVal val="visible"/>
                                      </p:to>
                                    </p:set>
                                    <p:animEffect transition="in" filter="strips(downLeft)">
                                      <p:cBhvr>
                                        <p:cTn id="43" dur="500"/>
                                        <p:tgtEl>
                                          <p:spTgt spid="71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704"/>
                                        </p:tgtEl>
                                        <p:attrNameLst>
                                          <p:attrName>style.visibility</p:attrName>
                                        </p:attrNameLst>
                                      </p:cBhvr>
                                      <p:to>
                                        <p:strVal val="visible"/>
                                      </p:to>
                                    </p:set>
                                    <p:animEffect transition="in" filter="strips(downLeft)">
                                      <p:cBhvr>
                                        <p:cTn id="48" dur="500"/>
                                        <p:tgtEl>
                                          <p:spTgt spid="704"/>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713"/>
                                        </p:tgtEl>
                                        <p:attrNameLst>
                                          <p:attrName>style.visibility</p:attrName>
                                        </p:attrNameLst>
                                      </p:cBhvr>
                                      <p:to>
                                        <p:strVal val="visible"/>
                                      </p:to>
                                    </p:set>
                                    <p:animEffect transition="in" filter="strips(downLeft)">
                                      <p:cBhvr>
                                        <p:cTn id="51" dur="500"/>
                                        <p:tgtEl>
                                          <p:spTgt spid="713"/>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705"/>
                                        </p:tgtEl>
                                        <p:attrNameLst>
                                          <p:attrName>style.visibility</p:attrName>
                                        </p:attrNameLst>
                                      </p:cBhvr>
                                      <p:to>
                                        <p:strVal val="visible"/>
                                      </p:to>
                                    </p:set>
                                    <p:animEffect transition="in" filter="strips(downLeft)">
                                      <p:cBhvr>
                                        <p:cTn id="56" dur="500"/>
                                        <p:tgtEl>
                                          <p:spTgt spid="705"/>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714"/>
                                        </p:tgtEl>
                                        <p:attrNameLst>
                                          <p:attrName>style.visibility</p:attrName>
                                        </p:attrNameLst>
                                      </p:cBhvr>
                                      <p:to>
                                        <p:strVal val="visible"/>
                                      </p:to>
                                    </p:set>
                                    <p:animEffect transition="in" filter="strips(downLeft)">
                                      <p:cBhvr>
                                        <p:cTn id="59" dur="5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animBg="1"/>
      <p:bldP spid="702" grpId="0"/>
      <p:bldP spid="703" grpId="0"/>
      <p:bldP spid="704" grpId="0"/>
      <p:bldP spid="705" grpId="0"/>
      <p:bldP spid="711" grpId="0" animBg="1"/>
      <p:bldP spid="712" grpId="0" animBg="1"/>
      <p:bldP spid="713" grpId="0" animBg="1"/>
      <p:bldP spid="714" grpId="0" animBg="1"/>
      <p:bldP spid="7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4"/>
          <p:cNvGrpSpPr/>
          <p:nvPr/>
        </p:nvGrpSpPr>
        <p:grpSpPr>
          <a:xfrm>
            <a:off x="1960166" y="549119"/>
            <a:ext cx="8220075" cy="769441"/>
            <a:chOff x="1960166" y="208398"/>
            <a:chExt cx="8220075" cy="769441"/>
          </a:xfrm>
        </p:grpSpPr>
        <p:sp>
          <p:nvSpPr>
            <p:cNvPr id="630" name="Google Shape;630;p4"/>
            <p:cNvSpPr txBox="1"/>
            <p:nvPr/>
          </p:nvSpPr>
          <p:spPr>
            <a:xfrm>
              <a:off x="1960166" y="208398"/>
              <a:ext cx="822007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AEABAB"/>
                  </a:solidFill>
                  <a:latin typeface="Open Sans"/>
                  <a:ea typeface="Open Sans"/>
                  <a:cs typeface="Open Sans"/>
                  <a:sym typeface="Open Sans"/>
                </a:rPr>
                <a:t>Insurance Contracts</a:t>
              </a:r>
              <a:endParaRPr sz="4400" dirty="0">
                <a:solidFill>
                  <a:srgbClr val="AEABAB"/>
                </a:solidFill>
                <a:latin typeface="Open Sans"/>
                <a:ea typeface="Open Sans"/>
                <a:cs typeface="Open Sans"/>
                <a:sym typeface="Open Sans"/>
              </a:endParaRPr>
            </a:p>
          </p:txBody>
        </p:sp>
        <p:cxnSp>
          <p:nvCxnSpPr>
            <p:cNvPr id="631" name="Google Shape;631;p4"/>
            <p:cNvCxnSpPr/>
            <p:nvPr/>
          </p:nvCxnSpPr>
          <p:spPr>
            <a:xfrm>
              <a:off x="3202032" y="371475"/>
              <a:ext cx="0" cy="438150"/>
            </a:xfrm>
            <a:prstGeom prst="straightConnector1">
              <a:avLst/>
            </a:prstGeom>
            <a:noFill/>
            <a:ln w="19050" cap="flat" cmpd="sng">
              <a:solidFill>
                <a:srgbClr val="D0CECE"/>
              </a:solidFill>
              <a:prstDash val="solid"/>
              <a:miter lim="800000"/>
              <a:headEnd type="none" w="sm" len="sm"/>
              <a:tailEnd type="none" w="sm" len="sm"/>
            </a:ln>
          </p:spPr>
        </p:cxnSp>
        <p:cxnSp>
          <p:nvCxnSpPr>
            <p:cNvPr id="632" name="Google Shape;632;p4"/>
            <p:cNvCxnSpPr/>
            <p:nvPr/>
          </p:nvCxnSpPr>
          <p:spPr>
            <a:xfrm>
              <a:off x="8909823" y="359118"/>
              <a:ext cx="0" cy="438150"/>
            </a:xfrm>
            <a:prstGeom prst="straightConnector1">
              <a:avLst/>
            </a:prstGeom>
            <a:noFill/>
            <a:ln w="19050" cap="flat" cmpd="sng">
              <a:solidFill>
                <a:srgbClr val="D0CECE"/>
              </a:solidFill>
              <a:prstDash val="solid"/>
              <a:miter lim="800000"/>
              <a:headEnd type="none" w="sm" len="sm"/>
              <a:tailEnd type="none" w="sm" len="sm"/>
            </a:ln>
          </p:spPr>
        </p:cxnSp>
      </p:grpSp>
      <p:sp>
        <p:nvSpPr>
          <p:cNvPr id="663" name="Google Shape;663;p4"/>
          <p:cNvSpPr txBox="1"/>
          <p:nvPr/>
        </p:nvSpPr>
        <p:spPr>
          <a:xfrm>
            <a:off x="5558866" y="3235262"/>
            <a:ext cx="5369241"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lt1"/>
                </a:solidFill>
                <a:latin typeface="Century Gothic"/>
                <a:ea typeface="Century Gothic"/>
                <a:cs typeface="Century Gothic"/>
                <a:sym typeface="Century Gothic"/>
              </a:rPr>
              <a:t>Achieve full compliance </a:t>
            </a:r>
            <a:endParaRPr/>
          </a:p>
        </p:txBody>
      </p:sp>
      <p:sp>
        <p:nvSpPr>
          <p:cNvPr id="664" name="Google Shape;664;p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 name="Rounded Rectangle 2">
            <a:extLst>
              <a:ext uri="{FF2B5EF4-FFF2-40B4-BE49-F238E27FC236}">
                <a16:creationId xmlns:a16="http://schemas.microsoft.com/office/drawing/2014/main" id="{88F2FCF3-FE06-1F4A-BEC9-A63571EA9944}"/>
              </a:ext>
            </a:extLst>
          </p:cNvPr>
          <p:cNvSpPr/>
          <p:nvPr/>
        </p:nvSpPr>
        <p:spPr>
          <a:xfrm>
            <a:off x="370702" y="1828978"/>
            <a:ext cx="2261285" cy="895865"/>
          </a:xfrm>
          <a:prstGeom prst="round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latin typeface="Open Sans" panose="020B0606030504020204" pitchFamily="34" charset="0"/>
                <a:ea typeface="Open Sans" panose="020B0606030504020204" pitchFamily="34" charset="0"/>
                <a:cs typeface="Open Sans" panose="020B0606030504020204" pitchFamily="34" charset="0"/>
              </a:rPr>
              <a:t>Transfer Of Insurance Risk</a:t>
            </a:r>
          </a:p>
          <a:p>
            <a:pPr algn="ctr"/>
            <a:r>
              <a:rPr lang="en-GB" dirty="0">
                <a:latin typeface="Open Sans" panose="020B0606030504020204" pitchFamily="34" charset="0"/>
                <a:ea typeface="Open Sans" panose="020B0606030504020204" pitchFamily="34" charset="0"/>
                <a:cs typeface="Open Sans" panose="020B0606030504020204" pitchFamily="34" charset="0"/>
              </a:rPr>
              <a:t>(same IFRS 4)</a:t>
            </a:r>
          </a:p>
        </p:txBody>
      </p:sp>
      <p:sp>
        <p:nvSpPr>
          <p:cNvPr id="47" name="Rounded Rectangle 46">
            <a:extLst>
              <a:ext uri="{FF2B5EF4-FFF2-40B4-BE49-F238E27FC236}">
                <a16:creationId xmlns:a16="http://schemas.microsoft.com/office/drawing/2014/main" id="{560E609D-42B8-6342-920A-C690BD94B8EB}"/>
              </a:ext>
            </a:extLst>
          </p:cNvPr>
          <p:cNvSpPr/>
          <p:nvPr/>
        </p:nvSpPr>
        <p:spPr>
          <a:xfrm>
            <a:off x="3152003" y="1828977"/>
            <a:ext cx="1880286" cy="895865"/>
          </a:xfrm>
          <a:prstGeom prst="round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latin typeface="Open Sans" panose="020B0606030504020204" pitchFamily="34" charset="0"/>
                <a:ea typeface="Open Sans" panose="020B0606030504020204" pitchFamily="34" charset="0"/>
                <a:cs typeface="Open Sans" panose="020B0606030504020204" pitchFamily="34" charset="0"/>
              </a:rPr>
              <a:t>Non-Insurance Components</a:t>
            </a:r>
          </a:p>
          <a:p>
            <a:pPr algn="ctr"/>
            <a:r>
              <a:rPr lang="en-GB" dirty="0">
                <a:latin typeface="Open Sans" panose="020B0606030504020204" pitchFamily="34" charset="0"/>
                <a:ea typeface="Open Sans" panose="020B0606030504020204" pitchFamily="34" charset="0"/>
                <a:cs typeface="Open Sans" panose="020B0606030504020204" pitchFamily="34" charset="0"/>
              </a:rPr>
              <a:t>(IFRS 9 &amp; 15)</a:t>
            </a:r>
          </a:p>
        </p:txBody>
      </p:sp>
      <p:sp>
        <p:nvSpPr>
          <p:cNvPr id="48" name="Rounded Rectangle 47">
            <a:extLst>
              <a:ext uri="{FF2B5EF4-FFF2-40B4-BE49-F238E27FC236}">
                <a16:creationId xmlns:a16="http://schemas.microsoft.com/office/drawing/2014/main" id="{B00A2F04-8F7A-C64C-B2ED-952D76B27E46}"/>
              </a:ext>
            </a:extLst>
          </p:cNvPr>
          <p:cNvSpPr/>
          <p:nvPr/>
        </p:nvSpPr>
        <p:spPr>
          <a:xfrm>
            <a:off x="228598" y="3496832"/>
            <a:ext cx="2545492" cy="2323200"/>
          </a:xfrm>
          <a:prstGeom prst="roundRect">
            <a:avLst/>
          </a:prstGeom>
          <a:solidFill>
            <a:schemeClr val="bg1"/>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34938" indent="-134938">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Uncertain future event</a:t>
            </a:r>
          </a:p>
          <a:p>
            <a:pPr marL="134938" indent="-134938">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Adversely affect</a:t>
            </a:r>
          </a:p>
          <a:p>
            <a:pPr marL="134938" indent="-134938">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Significant insurance risk (Excl. Commercial Substance)</a:t>
            </a:r>
          </a:p>
        </p:txBody>
      </p:sp>
      <p:sp>
        <p:nvSpPr>
          <p:cNvPr id="49" name="Rounded Rectangle 48">
            <a:extLst>
              <a:ext uri="{FF2B5EF4-FFF2-40B4-BE49-F238E27FC236}">
                <a16:creationId xmlns:a16="http://schemas.microsoft.com/office/drawing/2014/main" id="{841808C2-DB14-D143-894C-EE404781CCF1}"/>
              </a:ext>
            </a:extLst>
          </p:cNvPr>
          <p:cNvSpPr/>
          <p:nvPr/>
        </p:nvSpPr>
        <p:spPr>
          <a:xfrm>
            <a:off x="2994648" y="3496831"/>
            <a:ext cx="2195384" cy="2323201"/>
          </a:xfrm>
          <a:prstGeom prst="roundRect">
            <a:avLst/>
          </a:prstGeom>
          <a:solidFill>
            <a:schemeClr val="bg1"/>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4150"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Investment Contracts</a:t>
            </a:r>
          </a:p>
          <a:p>
            <a:pPr marL="184150" lvl="3"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Unbundling Ins. Riders</a:t>
            </a:r>
          </a:p>
          <a:p>
            <a:pPr marL="184150"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Goods</a:t>
            </a:r>
          </a:p>
          <a:p>
            <a:pPr marL="184150"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Non-Insurance Services</a:t>
            </a:r>
          </a:p>
        </p:txBody>
      </p:sp>
      <p:sp>
        <p:nvSpPr>
          <p:cNvPr id="50" name="Rounded Rectangle 49">
            <a:extLst>
              <a:ext uri="{FF2B5EF4-FFF2-40B4-BE49-F238E27FC236}">
                <a16:creationId xmlns:a16="http://schemas.microsoft.com/office/drawing/2014/main" id="{9F7D3EA9-0051-0D44-A31C-4541E860994F}"/>
              </a:ext>
            </a:extLst>
          </p:cNvPr>
          <p:cNvSpPr/>
          <p:nvPr/>
        </p:nvSpPr>
        <p:spPr>
          <a:xfrm>
            <a:off x="5713330" y="1828976"/>
            <a:ext cx="2036806" cy="895865"/>
          </a:xfrm>
          <a:prstGeom prst="round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latin typeface="Open Sans" panose="020B0606030504020204" pitchFamily="34" charset="0"/>
                <a:ea typeface="Open Sans" panose="020B0606030504020204" pitchFamily="34" charset="0"/>
                <a:cs typeface="Open Sans" panose="020B0606030504020204" pitchFamily="34" charset="0"/>
              </a:rPr>
              <a:t>Separation &amp; Combination of Insurance Contracts</a:t>
            </a:r>
          </a:p>
        </p:txBody>
      </p:sp>
      <p:sp>
        <p:nvSpPr>
          <p:cNvPr id="51" name="Rounded Rectangle 50">
            <a:extLst>
              <a:ext uri="{FF2B5EF4-FFF2-40B4-BE49-F238E27FC236}">
                <a16:creationId xmlns:a16="http://schemas.microsoft.com/office/drawing/2014/main" id="{AFD6FC67-95A0-1D49-91DE-C175F9C5F910}"/>
              </a:ext>
            </a:extLst>
          </p:cNvPr>
          <p:cNvSpPr/>
          <p:nvPr/>
        </p:nvSpPr>
        <p:spPr>
          <a:xfrm>
            <a:off x="5410590" y="3485706"/>
            <a:ext cx="2642286" cy="2334326"/>
          </a:xfrm>
          <a:prstGeom prst="roundRect">
            <a:avLst/>
          </a:prstGeom>
          <a:solidFill>
            <a:schemeClr val="bg1"/>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4150"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Interdependency of Risks</a:t>
            </a:r>
          </a:p>
          <a:p>
            <a:pPr marL="184150"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Lapse independently</a:t>
            </a:r>
          </a:p>
          <a:p>
            <a:pPr marL="184150" indent="-1841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Price and sell independently</a:t>
            </a:r>
          </a:p>
          <a:p>
            <a:endPar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2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“Substance over Legal Form”</a:t>
            </a:r>
          </a:p>
        </p:txBody>
      </p:sp>
      <p:sp>
        <p:nvSpPr>
          <p:cNvPr id="52" name="Rounded Rectangle 51">
            <a:extLst>
              <a:ext uri="{FF2B5EF4-FFF2-40B4-BE49-F238E27FC236}">
                <a16:creationId xmlns:a16="http://schemas.microsoft.com/office/drawing/2014/main" id="{C02364B0-36EE-C14D-8CAB-44122CE36674}"/>
              </a:ext>
            </a:extLst>
          </p:cNvPr>
          <p:cNvSpPr/>
          <p:nvPr/>
        </p:nvSpPr>
        <p:spPr>
          <a:xfrm>
            <a:off x="8477934" y="1828976"/>
            <a:ext cx="3390116" cy="895865"/>
          </a:xfrm>
          <a:prstGeom prst="round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latin typeface="Open Sans" panose="020B0606030504020204" pitchFamily="34" charset="0"/>
                <a:ea typeface="Open Sans" panose="020B0606030504020204" pitchFamily="34" charset="0"/>
                <a:cs typeface="Open Sans" panose="020B0606030504020204" pitchFamily="34" charset="0"/>
              </a:rPr>
              <a:t>Recognition, </a:t>
            </a:r>
          </a:p>
          <a:p>
            <a:pPr algn="ctr"/>
            <a:r>
              <a:rPr lang="en-GB" dirty="0">
                <a:latin typeface="Open Sans" panose="020B0606030504020204" pitchFamily="34" charset="0"/>
                <a:ea typeface="Open Sans" panose="020B0606030504020204" pitchFamily="34" charset="0"/>
                <a:cs typeface="Open Sans" panose="020B0606030504020204" pitchFamily="34" charset="0"/>
              </a:rPr>
              <a:t>Modification &amp; Derecognition</a:t>
            </a:r>
          </a:p>
        </p:txBody>
      </p:sp>
      <p:sp>
        <p:nvSpPr>
          <p:cNvPr id="53" name="Rounded Rectangle 52">
            <a:extLst>
              <a:ext uri="{FF2B5EF4-FFF2-40B4-BE49-F238E27FC236}">
                <a16:creationId xmlns:a16="http://schemas.microsoft.com/office/drawing/2014/main" id="{4B7965FE-40D7-1D4B-8334-5A5801BA6280}"/>
              </a:ext>
            </a:extLst>
          </p:cNvPr>
          <p:cNvSpPr/>
          <p:nvPr/>
        </p:nvSpPr>
        <p:spPr>
          <a:xfrm>
            <a:off x="8273434" y="3496831"/>
            <a:ext cx="3799117" cy="2323201"/>
          </a:xfrm>
          <a:prstGeom prst="roundRect">
            <a:avLst/>
          </a:prstGeom>
          <a:solidFill>
            <a:schemeClr val="bg1"/>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en-GB" sz="1200"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r>
              <a:rPr lang="en-GB" sz="12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 </a:t>
            </a:r>
          </a:p>
          <a:p>
            <a:pPr marL="184150" lvl="2" indent="-184150">
              <a:spcAft>
                <a:spcPts val="600"/>
              </a:spcAft>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Coverage Start, 1</a:t>
            </a:r>
            <a:r>
              <a:rPr lang="en-GB" sz="1200" baseline="30000" dirty="0">
                <a:solidFill>
                  <a:srgbClr val="29397B"/>
                </a:solidFill>
                <a:latin typeface="Open Sans" panose="020B0606030504020204" pitchFamily="34" charset="0"/>
                <a:ea typeface="Open Sans" panose="020B0606030504020204" pitchFamily="34" charset="0"/>
                <a:cs typeface="Open Sans" panose="020B0606030504020204" pitchFamily="34" charset="0"/>
              </a:rPr>
              <a:t>st</a:t>
            </a: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 Payment, Onerous contract</a:t>
            </a:r>
          </a:p>
          <a:p>
            <a:r>
              <a:rPr lang="en-GB" sz="1200"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Modification</a:t>
            </a: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a:t>
            </a:r>
          </a:p>
          <a:p>
            <a:pPr marL="184150" indent="-184150">
              <a:spcAft>
                <a:spcPts val="600"/>
              </a:spcAft>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Agreed change in contract terms, Regulatory changes, Exercise of rights included in the contract terms.</a:t>
            </a:r>
          </a:p>
          <a:p>
            <a:r>
              <a:rPr lang="en-GB" sz="1200"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Derecognition</a:t>
            </a: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No obligation due to expiration, discharge or cancellation of contract</a:t>
            </a:r>
          </a:p>
          <a:p>
            <a:pPr marL="171450" indent="-171450">
              <a:buFont typeface="Arial" panose="020B0604020202020204" pitchFamily="34" charset="0"/>
              <a:buChar char="•"/>
            </a:pPr>
            <a:r>
              <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rPr>
              <a:t>Modification of contract </a:t>
            </a:r>
          </a:p>
          <a:p>
            <a:pPr marL="184150" indent="-184150">
              <a:buFont typeface="Arial" panose="020B0604020202020204" pitchFamily="34" charset="0"/>
              <a:buChar char="•"/>
            </a:pPr>
            <a:endParaRPr lang="en-GB" sz="1200" dirty="0">
              <a:solidFill>
                <a:srgbClr val="29397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E55890C5-5D72-F647-AE15-46CEC90E5661}"/>
              </a:ext>
            </a:extLst>
          </p:cNvPr>
          <p:cNvCxnSpPr>
            <a:cxnSpLocks/>
            <a:stCxn id="3" idx="2"/>
            <a:endCxn id="48" idx="0"/>
          </p:cNvCxnSpPr>
          <p:nvPr/>
        </p:nvCxnSpPr>
        <p:spPr>
          <a:xfrm flipH="1">
            <a:off x="1501344" y="2724843"/>
            <a:ext cx="1" cy="771989"/>
          </a:xfrm>
          <a:prstGeom prst="line">
            <a:avLst/>
          </a:prstGeom>
          <a:ln w="38100">
            <a:solidFill>
              <a:srgbClr val="29397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3FE5B50-EE88-7348-B59D-489AF7A417E9}"/>
              </a:ext>
            </a:extLst>
          </p:cNvPr>
          <p:cNvCxnSpPr>
            <a:cxnSpLocks/>
            <a:stCxn id="47" idx="2"/>
            <a:endCxn id="49" idx="0"/>
          </p:cNvCxnSpPr>
          <p:nvPr/>
        </p:nvCxnSpPr>
        <p:spPr>
          <a:xfrm>
            <a:off x="4092146" y="2724842"/>
            <a:ext cx="194" cy="771989"/>
          </a:xfrm>
          <a:prstGeom prst="line">
            <a:avLst/>
          </a:prstGeom>
          <a:ln w="38100">
            <a:solidFill>
              <a:srgbClr val="29397B"/>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99D72CF-8F29-184F-8FDB-17B5F3DCD859}"/>
              </a:ext>
            </a:extLst>
          </p:cNvPr>
          <p:cNvCxnSpPr>
            <a:cxnSpLocks/>
            <a:stCxn id="50" idx="2"/>
            <a:endCxn id="51" idx="0"/>
          </p:cNvCxnSpPr>
          <p:nvPr/>
        </p:nvCxnSpPr>
        <p:spPr>
          <a:xfrm>
            <a:off x="6731733" y="2724841"/>
            <a:ext cx="0" cy="760865"/>
          </a:xfrm>
          <a:prstGeom prst="line">
            <a:avLst/>
          </a:prstGeom>
          <a:ln w="38100">
            <a:solidFill>
              <a:srgbClr val="29397B"/>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2311A9-C6A0-A14F-AA44-19B371C26C87}"/>
              </a:ext>
            </a:extLst>
          </p:cNvPr>
          <p:cNvCxnSpPr>
            <a:cxnSpLocks/>
            <a:stCxn id="52" idx="2"/>
            <a:endCxn id="53" idx="0"/>
          </p:cNvCxnSpPr>
          <p:nvPr/>
        </p:nvCxnSpPr>
        <p:spPr>
          <a:xfrm>
            <a:off x="10172992" y="2724841"/>
            <a:ext cx="1" cy="771990"/>
          </a:xfrm>
          <a:prstGeom prst="line">
            <a:avLst/>
          </a:prstGeom>
          <a:ln w="38100">
            <a:solidFill>
              <a:srgbClr val="29397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dissolve">
                                      <p:cBhvr>
                                        <p:cTn id="28" dur="500"/>
                                        <p:tgtEl>
                                          <p:spTgt spid="5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ssolv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500"/>
                                        <p:tgtEl>
                                          <p:spTgt spid="5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dissolv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fltVal val="0"/>
                                          </p:val>
                                        </p:tav>
                                        <p:tav tm="100000">
                                          <p:val>
                                            <p:strVal val="#ppt_h"/>
                                          </p:val>
                                        </p:tav>
                                      </p:tavLst>
                                    </p:anim>
                                    <p:animEffect transition="in" filter="fade">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dissolve">
                                      <p:cBhvr>
                                        <p:cTn id="58" dur="500"/>
                                        <p:tgtEl>
                                          <p:spTgt spid="5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dissolve">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48" grpId="0" animBg="1"/>
      <p:bldP spid="49"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4"/>
          <p:cNvGrpSpPr/>
          <p:nvPr/>
        </p:nvGrpSpPr>
        <p:grpSpPr>
          <a:xfrm>
            <a:off x="395340" y="549119"/>
            <a:ext cx="11578357" cy="769401"/>
            <a:chOff x="1960166" y="208398"/>
            <a:chExt cx="8220075" cy="769401"/>
          </a:xfrm>
        </p:grpSpPr>
        <p:sp>
          <p:nvSpPr>
            <p:cNvPr id="630" name="Google Shape;630;p4"/>
            <p:cNvSpPr txBox="1"/>
            <p:nvPr/>
          </p:nvSpPr>
          <p:spPr>
            <a:xfrm>
              <a:off x="1960166" y="208398"/>
              <a:ext cx="822007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AEABAB"/>
                  </a:solidFill>
                  <a:latin typeface="Open Sans"/>
                  <a:ea typeface="Open Sans"/>
                  <a:cs typeface="Open Sans"/>
                  <a:sym typeface="Open Sans"/>
                </a:rPr>
                <a:t>Measurement of Insurance Contracts</a:t>
              </a:r>
              <a:endParaRPr sz="4400" dirty="0">
                <a:solidFill>
                  <a:srgbClr val="AEABAB"/>
                </a:solidFill>
                <a:latin typeface="Open Sans"/>
                <a:ea typeface="Open Sans"/>
                <a:cs typeface="Open Sans"/>
                <a:sym typeface="Open Sans"/>
              </a:endParaRPr>
            </a:p>
          </p:txBody>
        </p:sp>
        <p:cxnSp>
          <p:nvCxnSpPr>
            <p:cNvPr id="631" name="Google Shape;631;p4"/>
            <p:cNvCxnSpPr/>
            <p:nvPr/>
          </p:nvCxnSpPr>
          <p:spPr>
            <a:xfrm>
              <a:off x="2582156" y="359118"/>
              <a:ext cx="0" cy="438150"/>
            </a:xfrm>
            <a:prstGeom prst="straightConnector1">
              <a:avLst/>
            </a:prstGeom>
            <a:noFill/>
            <a:ln w="19050" cap="flat" cmpd="sng">
              <a:solidFill>
                <a:srgbClr val="D0CECE"/>
              </a:solidFill>
              <a:prstDash val="solid"/>
              <a:miter lim="800000"/>
              <a:headEnd type="none" w="sm" len="sm"/>
              <a:tailEnd type="none" w="sm" len="sm"/>
            </a:ln>
          </p:spPr>
        </p:cxnSp>
        <p:cxnSp>
          <p:nvCxnSpPr>
            <p:cNvPr id="632" name="Google Shape;632;p4"/>
            <p:cNvCxnSpPr/>
            <p:nvPr/>
          </p:nvCxnSpPr>
          <p:spPr>
            <a:xfrm>
              <a:off x="9570904" y="359118"/>
              <a:ext cx="0" cy="438150"/>
            </a:xfrm>
            <a:prstGeom prst="straightConnector1">
              <a:avLst/>
            </a:prstGeom>
            <a:noFill/>
            <a:ln w="19050" cap="flat" cmpd="sng">
              <a:solidFill>
                <a:srgbClr val="D0CECE"/>
              </a:solidFill>
              <a:prstDash val="solid"/>
              <a:miter lim="800000"/>
              <a:headEnd type="none" w="sm" len="sm"/>
              <a:tailEnd type="none" w="sm" len="sm"/>
            </a:ln>
          </p:spPr>
        </p:cxnSp>
      </p:grpSp>
      <p:sp>
        <p:nvSpPr>
          <p:cNvPr id="664" name="Google Shape;664;p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cxnSp>
        <p:nvCxnSpPr>
          <p:cNvPr id="4" name="Straight Connector 3">
            <a:extLst>
              <a:ext uri="{FF2B5EF4-FFF2-40B4-BE49-F238E27FC236}">
                <a16:creationId xmlns:a16="http://schemas.microsoft.com/office/drawing/2014/main" id="{C76CE66C-9695-E649-B1AF-91068DB27012}"/>
              </a:ext>
            </a:extLst>
          </p:cNvPr>
          <p:cNvCxnSpPr>
            <a:cxnSpLocks/>
          </p:cNvCxnSpPr>
          <p:nvPr/>
        </p:nvCxnSpPr>
        <p:spPr>
          <a:xfrm>
            <a:off x="135925" y="3880021"/>
            <a:ext cx="802365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42F58F-2D5A-CE4A-88B1-DED882C5EA53}"/>
              </a:ext>
            </a:extLst>
          </p:cNvPr>
          <p:cNvSpPr txBox="1"/>
          <p:nvPr/>
        </p:nvSpPr>
        <p:spPr>
          <a:xfrm>
            <a:off x="52260" y="2162440"/>
            <a:ext cx="2292688" cy="1323439"/>
          </a:xfrm>
          <a:prstGeom prst="rect">
            <a:avLst/>
          </a:prstGeom>
          <a:noFill/>
        </p:spPr>
        <p:txBody>
          <a:bodyPr wrap="square" rtlCol="0">
            <a:spAutoFit/>
          </a:bodyPr>
          <a:lstStyle/>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Liability for Remaining Coverage</a:t>
            </a:r>
          </a:p>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(LRC)</a:t>
            </a:r>
          </a:p>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a:t>
            </a:r>
          </a:p>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Unexpired Risk</a:t>
            </a:r>
          </a:p>
        </p:txBody>
      </p:sp>
      <p:sp>
        <p:nvSpPr>
          <p:cNvPr id="23" name="TextBox 22">
            <a:extLst>
              <a:ext uri="{FF2B5EF4-FFF2-40B4-BE49-F238E27FC236}">
                <a16:creationId xmlns:a16="http://schemas.microsoft.com/office/drawing/2014/main" id="{8716543D-A16D-7B4B-8A3F-59B6F9B2B25D}"/>
              </a:ext>
            </a:extLst>
          </p:cNvPr>
          <p:cNvSpPr txBox="1"/>
          <p:nvPr/>
        </p:nvSpPr>
        <p:spPr>
          <a:xfrm>
            <a:off x="185352" y="4546766"/>
            <a:ext cx="2026505" cy="1323439"/>
          </a:xfrm>
          <a:prstGeom prst="rect">
            <a:avLst/>
          </a:prstGeom>
          <a:noFill/>
        </p:spPr>
        <p:txBody>
          <a:bodyPr wrap="square" rtlCol="0">
            <a:spAutoFit/>
          </a:bodyPr>
          <a:lstStyle/>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Liability for Incurred Claims</a:t>
            </a:r>
          </a:p>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(LIC)</a:t>
            </a:r>
          </a:p>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a:t>
            </a:r>
          </a:p>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Expired Risk</a:t>
            </a:r>
          </a:p>
        </p:txBody>
      </p:sp>
      <p:sp>
        <p:nvSpPr>
          <p:cNvPr id="8" name="Rectangle 7">
            <a:extLst>
              <a:ext uri="{FF2B5EF4-FFF2-40B4-BE49-F238E27FC236}">
                <a16:creationId xmlns:a16="http://schemas.microsoft.com/office/drawing/2014/main" id="{D2F6DC0F-E35E-D444-963B-B2CD5E80C9A9}"/>
              </a:ext>
            </a:extLst>
          </p:cNvPr>
          <p:cNvSpPr/>
          <p:nvPr/>
        </p:nvSpPr>
        <p:spPr>
          <a:xfrm>
            <a:off x="2310716" y="1763225"/>
            <a:ext cx="1865871" cy="2068264"/>
          </a:xfrm>
          <a:prstGeom prst="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UPR Less DAC</a:t>
            </a:r>
          </a:p>
        </p:txBody>
      </p:sp>
      <p:sp>
        <p:nvSpPr>
          <p:cNvPr id="26" name="Rectangle 25">
            <a:extLst>
              <a:ext uri="{FF2B5EF4-FFF2-40B4-BE49-F238E27FC236}">
                <a16:creationId xmlns:a16="http://schemas.microsoft.com/office/drawing/2014/main" id="{FCA4511F-356F-B94B-883A-E38E6FB7667E}"/>
              </a:ext>
            </a:extLst>
          </p:cNvPr>
          <p:cNvSpPr/>
          <p:nvPr/>
        </p:nvSpPr>
        <p:spPr>
          <a:xfrm>
            <a:off x="2310715" y="3928555"/>
            <a:ext cx="1865871" cy="2255945"/>
          </a:xfrm>
          <a:prstGeom prst="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Undiscounted/ Discounted Reserves </a:t>
            </a:r>
          </a:p>
          <a:p>
            <a:pPr algn="ctr"/>
            <a:r>
              <a:rPr lang="en-GB" sz="1600" dirty="0"/>
              <a:t>(Incl. IBNR) </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D300BF82-F269-7348-8CD0-7A5276ACC910}"/>
              </a:ext>
            </a:extLst>
          </p:cNvPr>
          <p:cNvSpPr txBox="1"/>
          <p:nvPr/>
        </p:nvSpPr>
        <p:spPr>
          <a:xfrm>
            <a:off x="2302730" y="1379741"/>
            <a:ext cx="1865871" cy="369332"/>
          </a:xfrm>
          <a:prstGeom prst="rect">
            <a:avLst/>
          </a:prstGeom>
          <a:noFill/>
        </p:spPr>
        <p:txBody>
          <a:bodyPr wrap="square" rtlCol="0">
            <a:spAutoFit/>
          </a:bodyPr>
          <a:lstStyle/>
          <a:p>
            <a:pPr algn="ctr"/>
            <a:r>
              <a:rPr lang="en-GB"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IFRS 4</a:t>
            </a:r>
          </a:p>
        </p:txBody>
      </p:sp>
      <p:sp>
        <p:nvSpPr>
          <p:cNvPr id="29" name="Rectangle 28">
            <a:extLst>
              <a:ext uri="{FF2B5EF4-FFF2-40B4-BE49-F238E27FC236}">
                <a16:creationId xmlns:a16="http://schemas.microsoft.com/office/drawing/2014/main" id="{CF6904B7-0F43-3A43-B833-C796668BD95E}"/>
              </a:ext>
            </a:extLst>
          </p:cNvPr>
          <p:cNvSpPr/>
          <p:nvPr/>
        </p:nvSpPr>
        <p:spPr>
          <a:xfrm>
            <a:off x="5750009" y="1763224"/>
            <a:ext cx="2413689" cy="2056144"/>
          </a:xfrm>
          <a:prstGeom prst="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Premium Received</a:t>
            </a:r>
          </a:p>
          <a:p>
            <a:pPr algn="ctr"/>
            <a:r>
              <a:rPr lang="en-GB" sz="1600" i="1" dirty="0">
                <a:latin typeface="Open Sans" panose="020B0606030504020204" pitchFamily="34" charset="0"/>
                <a:ea typeface="Open Sans" panose="020B0606030504020204" pitchFamily="34" charset="0"/>
                <a:cs typeface="Open Sans" panose="020B0606030504020204" pitchFamily="34" charset="0"/>
              </a:rPr>
              <a:t>(less)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Acquisition Costs</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[Unearned]</a:t>
            </a:r>
          </a:p>
        </p:txBody>
      </p:sp>
      <p:sp>
        <p:nvSpPr>
          <p:cNvPr id="30" name="Rectangle 29">
            <a:extLst>
              <a:ext uri="{FF2B5EF4-FFF2-40B4-BE49-F238E27FC236}">
                <a16:creationId xmlns:a16="http://schemas.microsoft.com/office/drawing/2014/main" id="{8E546935-9644-8B4F-83B5-CC0DA59F8577}"/>
              </a:ext>
            </a:extLst>
          </p:cNvPr>
          <p:cNvSpPr/>
          <p:nvPr/>
        </p:nvSpPr>
        <p:spPr>
          <a:xfrm>
            <a:off x="5745886" y="5622325"/>
            <a:ext cx="2413691" cy="562178"/>
          </a:xfrm>
          <a:prstGeom prst="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Best Estimate</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(Future Cashflows)</a:t>
            </a:r>
          </a:p>
        </p:txBody>
      </p:sp>
      <p:sp>
        <p:nvSpPr>
          <p:cNvPr id="31" name="TextBox 30">
            <a:extLst>
              <a:ext uri="{FF2B5EF4-FFF2-40B4-BE49-F238E27FC236}">
                <a16:creationId xmlns:a16="http://schemas.microsoft.com/office/drawing/2014/main" id="{31325909-C99F-A24B-990E-6B8B3DE42C56}"/>
              </a:ext>
            </a:extLst>
          </p:cNvPr>
          <p:cNvSpPr txBox="1"/>
          <p:nvPr/>
        </p:nvSpPr>
        <p:spPr>
          <a:xfrm>
            <a:off x="6019793" y="1356899"/>
            <a:ext cx="1865871" cy="369332"/>
          </a:xfrm>
          <a:prstGeom prst="rect">
            <a:avLst/>
          </a:prstGeom>
          <a:noFill/>
        </p:spPr>
        <p:txBody>
          <a:bodyPr wrap="square" rtlCol="0">
            <a:spAutoFit/>
          </a:bodyPr>
          <a:lstStyle/>
          <a:p>
            <a:pPr algn="ctr"/>
            <a:r>
              <a:rPr lang="en-GB"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IFRS 17 - PAA</a:t>
            </a:r>
          </a:p>
        </p:txBody>
      </p:sp>
      <p:sp>
        <p:nvSpPr>
          <p:cNvPr id="33" name="Striped Right Arrow 32">
            <a:extLst>
              <a:ext uri="{FF2B5EF4-FFF2-40B4-BE49-F238E27FC236}">
                <a16:creationId xmlns:a16="http://schemas.microsoft.com/office/drawing/2014/main" id="{EE555E11-FED4-4742-B8AF-07C093FC0907}"/>
              </a:ext>
            </a:extLst>
          </p:cNvPr>
          <p:cNvSpPr/>
          <p:nvPr/>
        </p:nvSpPr>
        <p:spPr>
          <a:xfrm>
            <a:off x="4450491" y="4788030"/>
            <a:ext cx="1048266" cy="395416"/>
          </a:xfrm>
          <a:prstGeom prst="stripedRightArrow">
            <a:avLst>
              <a:gd name="adj1" fmla="val 37500"/>
              <a:gd name="adj2" fmla="val 146875"/>
            </a:avLst>
          </a:prstGeom>
          <a:solidFill>
            <a:schemeClr val="bg1">
              <a:lumMod val="50000"/>
            </a:schemeClr>
          </a:solidFill>
          <a:ln>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riped Right Arrow 33">
            <a:extLst>
              <a:ext uri="{FF2B5EF4-FFF2-40B4-BE49-F238E27FC236}">
                <a16:creationId xmlns:a16="http://schemas.microsoft.com/office/drawing/2014/main" id="{4B23DDFC-4279-634A-9520-B858BC6C5E98}"/>
              </a:ext>
            </a:extLst>
          </p:cNvPr>
          <p:cNvSpPr/>
          <p:nvPr/>
        </p:nvSpPr>
        <p:spPr>
          <a:xfrm>
            <a:off x="4450491" y="2899054"/>
            <a:ext cx="1048266" cy="395416"/>
          </a:xfrm>
          <a:prstGeom prst="stripedRightArrow">
            <a:avLst>
              <a:gd name="adj1" fmla="val 37500"/>
              <a:gd name="adj2" fmla="val 146875"/>
            </a:avLst>
          </a:prstGeom>
          <a:solidFill>
            <a:schemeClr val="bg1">
              <a:lumMod val="50000"/>
            </a:schemeClr>
          </a:solidFill>
          <a:ln>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4EAD2A2-EA28-DC4E-B6EB-5E10E3589533}"/>
              </a:ext>
            </a:extLst>
          </p:cNvPr>
          <p:cNvSpPr/>
          <p:nvPr/>
        </p:nvSpPr>
        <p:spPr>
          <a:xfrm>
            <a:off x="5745885" y="4819329"/>
            <a:ext cx="2413691" cy="766349"/>
          </a:xfrm>
          <a:prstGeom prst="rect">
            <a:avLst/>
          </a:prstGeom>
          <a:solidFill>
            <a:srgbClr val="FFC000"/>
          </a:solidFill>
          <a:ln>
            <a:solidFill>
              <a:schemeClr val="accent2">
                <a:lumMod val="60000"/>
                <a:lumOff val="4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Discounting</a:t>
            </a:r>
            <a:endPar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273B9202-7706-624F-A700-7B1E5584D0FF}"/>
              </a:ext>
            </a:extLst>
          </p:cNvPr>
          <p:cNvSpPr/>
          <p:nvPr/>
        </p:nvSpPr>
        <p:spPr>
          <a:xfrm>
            <a:off x="5745884" y="3928555"/>
            <a:ext cx="2413691" cy="861892"/>
          </a:xfrm>
          <a:prstGeom prst="rect">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Risk Adjustment</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8FFB5BAE-6818-A54E-8097-6E674957A333}"/>
              </a:ext>
            </a:extLst>
          </p:cNvPr>
          <p:cNvSpPr txBox="1"/>
          <p:nvPr/>
        </p:nvSpPr>
        <p:spPr>
          <a:xfrm>
            <a:off x="9768015" y="1375242"/>
            <a:ext cx="1865871" cy="369332"/>
          </a:xfrm>
          <a:prstGeom prst="rect">
            <a:avLst/>
          </a:prstGeom>
          <a:noFill/>
        </p:spPr>
        <p:txBody>
          <a:bodyPr wrap="square" rtlCol="0">
            <a:spAutoFit/>
          </a:bodyPr>
          <a:lstStyle/>
          <a:p>
            <a:pPr algn="ctr"/>
            <a:r>
              <a:rPr lang="en-GB"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IFRS 17 - GMM</a:t>
            </a:r>
          </a:p>
        </p:txBody>
      </p:sp>
      <p:cxnSp>
        <p:nvCxnSpPr>
          <p:cNvPr id="37" name="Straight Connector 36">
            <a:extLst>
              <a:ext uri="{FF2B5EF4-FFF2-40B4-BE49-F238E27FC236}">
                <a16:creationId xmlns:a16="http://schemas.microsoft.com/office/drawing/2014/main" id="{FEDF31D5-1BDB-1C4E-AD31-1E64A8235326}"/>
              </a:ext>
            </a:extLst>
          </p:cNvPr>
          <p:cNvCxnSpPr>
            <a:cxnSpLocks/>
          </p:cNvCxnSpPr>
          <p:nvPr/>
        </p:nvCxnSpPr>
        <p:spPr>
          <a:xfrm>
            <a:off x="8711511" y="6184500"/>
            <a:ext cx="297797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580B35F-4CA5-474B-BCCC-8C28BA60D17A}"/>
              </a:ext>
            </a:extLst>
          </p:cNvPr>
          <p:cNvSpPr txBox="1"/>
          <p:nvPr/>
        </p:nvSpPr>
        <p:spPr>
          <a:xfrm>
            <a:off x="8427459" y="6030611"/>
            <a:ext cx="284052" cy="307777"/>
          </a:xfrm>
          <a:prstGeom prst="rect">
            <a:avLst/>
          </a:prstGeom>
          <a:noFill/>
        </p:spPr>
        <p:txBody>
          <a:bodyPr wrap="none" rtlCol="0" anchor="ctr">
            <a:spAutoFit/>
          </a:bodyPr>
          <a:lstStyle/>
          <a:p>
            <a:r>
              <a:rPr lang="en-GB" b="1" dirty="0">
                <a:solidFill>
                  <a:schemeClr val="bg1">
                    <a:lumMod val="50000"/>
                  </a:schemeClr>
                </a:solidFill>
              </a:rPr>
              <a:t>0</a:t>
            </a:r>
          </a:p>
        </p:txBody>
      </p:sp>
      <p:sp>
        <p:nvSpPr>
          <p:cNvPr id="47" name="Rectangle 46">
            <a:extLst>
              <a:ext uri="{FF2B5EF4-FFF2-40B4-BE49-F238E27FC236}">
                <a16:creationId xmlns:a16="http://schemas.microsoft.com/office/drawing/2014/main" id="{6B242BB2-04E7-D148-9817-326C54E04455}"/>
              </a:ext>
            </a:extLst>
          </p:cNvPr>
          <p:cNvSpPr/>
          <p:nvPr/>
        </p:nvSpPr>
        <p:spPr>
          <a:xfrm>
            <a:off x="8760939" y="2162440"/>
            <a:ext cx="502662" cy="4022059"/>
          </a:xfrm>
          <a:prstGeom prst="rect">
            <a:avLst/>
          </a:prstGeom>
          <a:solidFill>
            <a:schemeClr val="accent6">
              <a:lumMod val="75000"/>
            </a:schemeClr>
          </a:solidFill>
          <a:ln>
            <a:no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algn="ctr">
              <a:spcBef>
                <a:spcPts val="1200"/>
              </a:spcBef>
            </a:pPr>
            <a:r>
              <a:rPr lang="en-GB" dirty="0"/>
              <a:t>In-flows</a:t>
            </a:r>
          </a:p>
        </p:txBody>
      </p:sp>
      <p:sp>
        <p:nvSpPr>
          <p:cNvPr id="48" name="Rectangle 47">
            <a:extLst>
              <a:ext uri="{FF2B5EF4-FFF2-40B4-BE49-F238E27FC236}">
                <a16:creationId xmlns:a16="http://schemas.microsoft.com/office/drawing/2014/main" id="{E2EA2268-EB8C-1E43-9F5F-BBB4C526AC04}"/>
              </a:ext>
            </a:extLst>
          </p:cNvPr>
          <p:cNvSpPr/>
          <p:nvPr/>
        </p:nvSpPr>
        <p:spPr>
          <a:xfrm>
            <a:off x="9397231" y="2162440"/>
            <a:ext cx="502662" cy="2273636"/>
          </a:xfrm>
          <a:prstGeom prst="rect">
            <a:avLst/>
          </a:prstGeom>
          <a:solidFill>
            <a:schemeClr val="accent6">
              <a:lumMod val="75000"/>
            </a:schemeClr>
          </a:solidFill>
          <a:ln>
            <a:no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b"/>
          <a:lstStyle/>
          <a:p>
            <a:pPr algn="ctr">
              <a:spcBef>
                <a:spcPts val="1200"/>
              </a:spcBef>
            </a:pPr>
            <a:r>
              <a:rPr lang="en-GB" dirty="0"/>
              <a:t>Out-flows</a:t>
            </a:r>
          </a:p>
        </p:txBody>
      </p:sp>
      <p:sp>
        <p:nvSpPr>
          <p:cNvPr id="49" name="Triangle 48">
            <a:extLst>
              <a:ext uri="{FF2B5EF4-FFF2-40B4-BE49-F238E27FC236}">
                <a16:creationId xmlns:a16="http://schemas.microsoft.com/office/drawing/2014/main" id="{54634302-58B5-0542-844F-A3DF4199E013}"/>
              </a:ext>
            </a:extLst>
          </p:cNvPr>
          <p:cNvSpPr/>
          <p:nvPr/>
        </p:nvSpPr>
        <p:spPr>
          <a:xfrm>
            <a:off x="8886270" y="5844456"/>
            <a:ext cx="252000" cy="252000"/>
          </a:xfrm>
          <a:prstGeom prst="triangle">
            <a:avLst/>
          </a:prstGeom>
          <a:solidFill>
            <a:schemeClr val="tx1"/>
          </a:solidFill>
          <a:ln>
            <a:solidFill>
              <a:schemeClr val="tx1"/>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riangle 49">
            <a:extLst>
              <a:ext uri="{FF2B5EF4-FFF2-40B4-BE49-F238E27FC236}">
                <a16:creationId xmlns:a16="http://schemas.microsoft.com/office/drawing/2014/main" id="{5CED95B4-FD34-1640-8181-90CC99A9BB23}"/>
              </a:ext>
            </a:extLst>
          </p:cNvPr>
          <p:cNvSpPr/>
          <p:nvPr/>
        </p:nvSpPr>
        <p:spPr>
          <a:xfrm rot="10800000">
            <a:off x="9522562" y="2302571"/>
            <a:ext cx="252000" cy="252000"/>
          </a:xfrm>
          <a:prstGeom prst="triangle">
            <a:avLst/>
          </a:prstGeom>
          <a:solidFill>
            <a:schemeClr val="bg1"/>
          </a:solidFill>
          <a:ln>
            <a:noFill/>
          </a:ln>
          <a:scene3d>
            <a:camera prst="orthographicFront"/>
            <a:lightRig rig="threePt" dir="t">
              <a:rot lat="0" lon="0" rev="12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20CF127A-4B23-CD46-B45F-64D2490C9AEC}"/>
              </a:ext>
            </a:extLst>
          </p:cNvPr>
          <p:cNvGrpSpPr/>
          <p:nvPr/>
        </p:nvGrpSpPr>
        <p:grpSpPr>
          <a:xfrm>
            <a:off x="8376063" y="1763224"/>
            <a:ext cx="1929710" cy="307777"/>
            <a:chOff x="8773299" y="1689241"/>
            <a:chExt cx="1929710" cy="307777"/>
          </a:xfrm>
        </p:grpSpPr>
        <p:sp>
          <p:nvSpPr>
            <p:cNvPr id="74" name="Rectangle 73">
              <a:extLst>
                <a:ext uri="{FF2B5EF4-FFF2-40B4-BE49-F238E27FC236}">
                  <a16:creationId xmlns:a16="http://schemas.microsoft.com/office/drawing/2014/main" id="{755CFA4B-6176-DA4F-B8C5-915CAF379285}"/>
                </a:ext>
              </a:extLst>
            </p:cNvPr>
            <p:cNvSpPr/>
            <p:nvPr/>
          </p:nvSpPr>
          <p:spPr>
            <a:xfrm>
              <a:off x="8773299" y="1749329"/>
              <a:ext cx="271848" cy="17593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5" name="TextBox 74">
              <a:extLst>
                <a:ext uri="{FF2B5EF4-FFF2-40B4-BE49-F238E27FC236}">
                  <a16:creationId xmlns:a16="http://schemas.microsoft.com/office/drawing/2014/main" id="{01D16998-99E0-2045-A563-08025E669C8A}"/>
                </a:ext>
              </a:extLst>
            </p:cNvPr>
            <p:cNvSpPr txBox="1"/>
            <p:nvPr/>
          </p:nvSpPr>
          <p:spPr>
            <a:xfrm>
              <a:off x="9017932" y="1689241"/>
              <a:ext cx="1685077" cy="307777"/>
            </a:xfrm>
            <a:prstGeom prst="rect">
              <a:avLst/>
            </a:prstGeom>
            <a:noFill/>
          </p:spPr>
          <p:txBody>
            <a:bodyPr wrap="none" rtlCol="0">
              <a:spAutoFit/>
            </a:bodyPr>
            <a:lstStyle/>
            <a:p>
              <a:r>
                <a:rPr lang="en-GB" b="1" dirty="0">
                  <a:solidFill>
                    <a:schemeClr val="accent6">
                      <a:lumMod val="75000"/>
                    </a:schemeClr>
                  </a:solidFill>
                </a:rPr>
                <a:t>Future Cashflows</a:t>
              </a:r>
            </a:p>
          </p:txBody>
        </p:sp>
      </p:grpSp>
      <p:sp>
        <p:nvSpPr>
          <p:cNvPr id="52" name="Right Bracket 51">
            <a:extLst>
              <a:ext uri="{FF2B5EF4-FFF2-40B4-BE49-F238E27FC236}">
                <a16:creationId xmlns:a16="http://schemas.microsoft.com/office/drawing/2014/main" id="{59DD38D4-43AF-AB47-80E8-C91BA3AD5195}"/>
              </a:ext>
            </a:extLst>
          </p:cNvPr>
          <p:cNvSpPr/>
          <p:nvPr/>
        </p:nvSpPr>
        <p:spPr>
          <a:xfrm rot="16200000">
            <a:off x="9280352" y="1540804"/>
            <a:ext cx="100129" cy="1138954"/>
          </a:xfrm>
          <a:prstGeom prst="rightBracket">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3" name="Group 52">
            <a:extLst>
              <a:ext uri="{FF2B5EF4-FFF2-40B4-BE49-F238E27FC236}">
                <a16:creationId xmlns:a16="http://schemas.microsoft.com/office/drawing/2014/main" id="{4CB26C4F-79D8-F141-A43A-58938BE3F3B4}"/>
              </a:ext>
            </a:extLst>
          </p:cNvPr>
          <p:cNvGrpSpPr/>
          <p:nvPr/>
        </p:nvGrpSpPr>
        <p:grpSpPr>
          <a:xfrm>
            <a:off x="10123769" y="2086896"/>
            <a:ext cx="1460545" cy="307777"/>
            <a:chOff x="8798013" y="1283351"/>
            <a:chExt cx="1460545" cy="307777"/>
          </a:xfrm>
        </p:grpSpPr>
        <p:sp>
          <p:nvSpPr>
            <p:cNvPr id="72" name="Rectangle 71">
              <a:extLst>
                <a:ext uri="{FF2B5EF4-FFF2-40B4-BE49-F238E27FC236}">
                  <a16:creationId xmlns:a16="http://schemas.microsoft.com/office/drawing/2014/main" id="{15826131-989C-B040-B080-5846EE7661F7}"/>
                </a:ext>
              </a:extLst>
            </p:cNvPr>
            <p:cNvSpPr/>
            <p:nvPr/>
          </p:nvSpPr>
          <p:spPr>
            <a:xfrm>
              <a:off x="8798013" y="1366837"/>
              <a:ext cx="271848" cy="17593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73" name="TextBox 72">
              <a:extLst>
                <a:ext uri="{FF2B5EF4-FFF2-40B4-BE49-F238E27FC236}">
                  <a16:creationId xmlns:a16="http://schemas.microsoft.com/office/drawing/2014/main" id="{DA03A54F-31D3-C445-AF34-5007BC0CE364}"/>
                </a:ext>
              </a:extLst>
            </p:cNvPr>
            <p:cNvSpPr txBox="1"/>
            <p:nvPr/>
          </p:nvSpPr>
          <p:spPr>
            <a:xfrm>
              <a:off x="9041558" y="1283351"/>
              <a:ext cx="1217000" cy="307777"/>
            </a:xfrm>
            <a:prstGeom prst="rect">
              <a:avLst/>
            </a:prstGeom>
            <a:noFill/>
          </p:spPr>
          <p:txBody>
            <a:bodyPr wrap="none" rtlCol="0">
              <a:spAutoFit/>
            </a:bodyPr>
            <a:lstStyle/>
            <a:p>
              <a:r>
                <a:rPr lang="en-GB" b="1" dirty="0">
                  <a:solidFill>
                    <a:srgbClr val="FFC000"/>
                  </a:solidFill>
                </a:rPr>
                <a:t>Discounting</a:t>
              </a:r>
            </a:p>
          </p:txBody>
        </p:sp>
      </p:grpSp>
      <p:cxnSp>
        <p:nvCxnSpPr>
          <p:cNvPr id="54" name="Straight Connector 53">
            <a:extLst>
              <a:ext uri="{FF2B5EF4-FFF2-40B4-BE49-F238E27FC236}">
                <a16:creationId xmlns:a16="http://schemas.microsoft.com/office/drawing/2014/main" id="{A1D94EF0-F515-3748-A73F-F1B0FF0327E4}"/>
              </a:ext>
            </a:extLst>
          </p:cNvPr>
          <p:cNvCxnSpPr>
            <a:cxnSpLocks/>
            <a:stCxn id="56" idx="0"/>
            <a:endCxn id="72" idx="2"/>
          </p:cNvCxnSpPr>
          <p:nvPr/>
        </p:nvCxnSpPr>
        <p:spPr>
          <a:xfrm flipH="1" flipV="1">
            <a:off x="10259693" y="2346317"/>
            <a:ext cx="1631" cy="11460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C9908A7-5257-8244-AB1C-3972D1E92295}"/>
              </a:ext>
            </a:extLst>
          </p:cNvPr>
          <p:cNvSpPr/>
          <p:nvPr/>
        </p:nvSpPr>
        <p:spPr>
          <a:xfrm>
            <a:off x="10009993" y="3492361"/>
            <a:ext cx="502662" cy="944352"/>
          </a:xfrm>
          <a:prstGeom prst="rect">
            <a:avLst/>
          </a:prstGeom>
          <a:solidFill>
            <a:srgbClr val="FFC000"/>
          </a:solidFill>
          <a:ln>
            <a:no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b"/>
          <a:lstStyle/>
          <a:p>
            <a:pPr algn="ctr">
              <a:spcBef>
                <a:spcPts val="1200"/>
              </a:spcBef>
            </a:pPr>
            <a:endParaRPr lang="en-GB" dirty="0"/>
          </a:p>
        </p:txBody>
      </p:sp>
      <p:sp>
        <p:nvSpPr>
          <p:cNvPr id="57" name="Triangle 56">
            <a:extLst>
              <a:ext uri="{FF2B5EF4-FFF2-40B4-BE49-F238E27FC236}">
                <a16:creationId xmlns:a16="http://schemas.microsoft.com/office/drawing/2014/main" id="{A8530055-60C4-4247-BB66-D04A8B540A45}"/>
              </a:ext>
            </a:extLst>
          </p:cNvPr>
          <p:cNvSpPr/>
          <p:nvPr/>
        </p:nvSpPr>
        <p:spPr>
          <a:xfrm>
            <a:off x="10136587" y="4091865"/>
            <a:ext cx="252000" cy="252000"/>
          </a:xfrm>
          <a:prstGeom prst="triangle">
            <a:avLst/>
          </a:prstGeom>
          <a:solidFill>
            <a:schemeClr val="tx1"/>
          </a:solidFill>
          <a:ln>
            <a:solidFill>
              <a:schemeClr val="tx1"/>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0F6E68BF-1130-E84C-8A1B-169395A7287F}"/>
              </a:ext>
            </a:extLst>
          </p:cNvPr>
          <p:cNvSpPr/>
          <p:nvPr/>
        </p:nvSpPr>
        <p:spPr>
          <a:xfrm>
            <a:off x="10600698" y="3492361"/>
            <a:ext cx="502662" cy="636571"/>
          </a:xfrm>
          <a:prstGeom prst="rect">
            <a:avLst/>
          </a:prstGeom>
          <a:solidFill>
            <a:srgbClr val="C00000"/>
          </a:solidFill>
          <a:ln>
            <a:no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b"/>
          <a:lstStyle/>
          <a:p>
            <a:pPr algn="ctr">
              <a:spcBef>
                <a:spcPts val="1200"/>
              </a:spcBef>
            </a:pPr>
            <a:endParaRPr lang="en-GB" dirty="0"/>
          </a:p>
        </p:txBody>
      </p:sp>
      <p:sp>
        <p:nvSpPr>
          <p:cNvPr id="59" name="Triangle 58">
            <a:extLst>
              <a:ext uri="{FF2B5EF4-FFF2-40B4-BE49-F238E27FC236}">
                <a16:creationId xmlns:a16="http://schemas.microsoft.com/office/drawing/2014/main" id="{77C3F6BA-46F5-974A-B95A-72A909459B7D}"/>
              </a:ext>
            </a:extLst>
          </p:cNvPr>
          <p:cNvSpPr/>
          <p:nvPr/>
        </p:nvSpPr>
        <p:spPr>
          <a:xfrm rot="10800000">
            <a:off x="10723451" y="3584598"/>
            <a:ext cx="252000" cy="252000"/>
          </a:xfrm>
          <a:prstGeom prst="triangle">
            <a:avLst/>
          </a:prstGeom>
          <a:solidFill>
            <a:schemeClr val="bg1"/>
          </a:solidFill>
          <a:ln>
            <a:solidFill>
              <a:schemeClr val="bg1"/>
            </a:solidFill>
          </a:ln>
          <a:scene3d>
            <a:camera prst="orthographicFront"/>
            <a:lightRig rig="threePt" dir="t">
              <a:rot lat="0" lon="0" rev="12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AB162154-A79A-A14B-B872-06550946B38F}"/>
              </a:ext>
            </a:extLst>
          </p:cNvPr>
          <p:cNvSpPr/>
          <p:nvPr/>
        </p:nvSpPr>
        <p:spPr>
          <a:xfrm>
            <a:off x="11261421" y="4151459"/>
            <a:ext cx="502662" cy="2033040"/>
          </a:xfrm>
          <a:prstGeom prst="rect">
            <a:avLst/>
          </a:prstGeom>
          <a:solidFill>
            <a:srgbClr val="29397B"/>
          </a:solidFill>
          <a:ln>
            <a:no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b"/>
          <a:lstStyle/>
          <a:p>
            <a:pPr algn="ctr">
              <a:spcBef>
                <a:spcPts val="1200"/>
              </a:spcBef>
            </a:pPr>
            <a:endParaRPr lang="en-GB" dirty="0"/>
          </a:p>
        </p:txBody>
      </p:sp>
      <p:grpSp>
        <p:nvGrpSpPr>
          <p:cNvPr id="61" name="Group 60">
            <a:extLst>
              <a:ext uri="{FF2B5EF4-FFF2-40B4-BE49-F238E27FC236}">
                <a16:creationId xmlns:a16="http://schemas.microsoft.com/office/drawing/2014/main" id="{1708B1C9-4166-684F-A1BF-27E16243C0AD}"/>
              </a:ext>
            </a:extLst>
          </p:cNvPr>
          <p:cNvGrpSpPr/>
          <p:nvPr/>
        </p:nvGrpSpPr>
        <p:grpSpPr>
          <a:xfrm>
            <a:off x="10716105" y="2895955"/>
            <a:ext cx="1236590" cy="523220"/>
            <a:chOff x="8732336" y="1354732"/>
            <a:chExt cx="1236590" cy="523220"/>
          </a:xfrm>
        </p:grpSpPr>
        <p:sp>
          <p:nvSpPr>
            <p:cNvPr id="70" name="Rectangle 69">
              <a:extLst>
                <a:ext uri="{FF2B5EF4-FFF2-40B4-BE49-F238E27FC236}">
                  <a16:creationId xmlns:a16="http://schemas.microsoft.com/office/drawing/2014/main" id="{198EC3FA-C385-4B41-8E62-2D2E0B734BCB}"/>
                </a:ext>
              </a:extLst>
            </p:cNvPr>
            <p:cNvSpPr/>
            <p:nvPr/>
          </p:nvSpPr>
          <p:spPr>
            <a:xfrm>
              <a:off x="8732336" y="1415652"/>
              <a:ext cx="271848" cy="17593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71" name="TextBox 70">
              <a:extLst>
                <a:ext uri="{FF2B5EF4-FFF2-40B4-BE49-F238E27FC236}">
                  <a16:creationId xmlns:a16="http://schemas.microsoft.com/office/drawing/2014/main" id="{D7658AA3-484F-BD4D-BD43-59AD4E341727}"/>
                </a:ext>
              </a:extLst>
            </p:cNvPr>
            <p:cNvSpPr txBox="1"/>
            <p:nvPr/>
          </p:nvSpPr>
          <p:spPr>
            <a:xfrm>
              <a:off x="8800016" y="1354732"/>
              <a:ext cx="1168910" cy="523220"/>
            </a:xfrm>
            <a:prstGeom prst="rect">
              <a:avLst/>
            </a:prstGeom>
            <a:noFill/>
          </p:spPr>
          <p:txBody>
            <a:bodyPr wrap="none" rtlCol="0">
              <a:spAutoFit/>
            </a:bodyPr>
            <a:lstStyle/>
            <a:p>
              <a:pPr algn="ctr"/>
              <a:r>
                <a:rPr lang="en-GB" b="1" dirty="0">
                  <a:solidFill>
                    <a:srgbClr val="C00000"/>
                  </a:solidFill>
                </a:rPr>
                <a:t>Risk </a:t>
              </a:r>
            </a:p>
            <a:p>
              <a:pPr algn="ctr"/>
              <a:r>
                <a:rPr lang="en-GB" b="1" dirty="0">
                  <a:solidFill>
                    <a:srgbClr val="C00000"/>
                  </a:solidFill>
                </a:rPr>
                <a:t>Adjustment</a:t>
              </a:r>
            </a:p>
          </p:txBody>
        </p:sp>
      </p:grpSp>
      <p:cxnSp>
        <p:nvCxnSpPr>
          <p:cNvPr id="62" name="Straight Connector 61">
            <a:extLst>
              <a:ext uri="{FF2B5EF4-FFF2-40B4-BE49-F238E27FC236}">
                <a16:creationId xmlns:a16="http://schemas.microsoft.com/office/drawing/2014/main" id="{0015E409-F562-164F-84A0-89A3B49F6529}"/>
              </a:ext>
            </a:extLst>
          </p:cNvPr>
          <p:cNvCxnSpPr>
            <a:cxnSpLocks/>
            <a:stCxn id="58" idx="0"/>
            <a:endCxn id="70" idx="2"/>
          </p:cNvCxnSpPr>
          <p:nvPr/>
        </p:nvCxnSpPr>
        <p:spPr>
          <a:xfrm flipV="1">
            <a:off x="10852029" y="3132810"/>
            <a:ext cx="0" cy="3595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D085A8-F546-D842-9FAA-C25A8B99EF86}"/>
              </a:ext>
            </a:extLst>
          </p:cNvPr>
          <p:cNvCxnSpPr>
            <a:cxnSpLocks/>
          </p:cNvCxnSpPr>
          <p:nvPr/>
        </p:nvCxnSpPr>
        <p:spPr>
          <a:xfrm>
            <a:off x="9397231" y="4446317"/>
            <a:ext cx="111542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EB44F80-CFEF-674D-A170-3D6993E61867}"/>
              </a:ext>
            </a:extLst>
          </p:cNvPr>
          <p:cNvCxnSpPr>
            <a:cxnSpLocks/>
          </p:cNvCxnSpPr>
          <p:nvPr/>
        </p:nvCxnSpPr>
        <p:spPr>
          <a:xfrm>
            <a:off x="10009993" y="3492361"/>
            <a:ext cx="106431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A53EA5B-AD23-4446-9BB4-A4DD2B237B00}"/>
              </a:ext>
            </a:extLst>
          </p:cNvPr>
          <p:cNvCxnSpPr>
            <a:cxnSpLocks/>
          </p:cNvCxnSpPr>
          <p:nvPr/>
        </p:nvCxnSpPr>
        <p:spPr>
          <a:xfrm flipV="1">
            <a:off x="10600698" y="4143097"/>
            <a:ext cx="1163385" cy="836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3ABC572E-3F24-8B4F-AF1E-84FFD6B16F56}"/>
              </a:ext>
            </a:extLst>
          </p:cNvPr>
          <p:cNvGrpSpPr/>
          <p:nvPr/>
        </p:nvGrpSpPr>
        <p:grpSpPr>
          <a:xfrm>
            <a:off x="10243363" y="4876504"/>
            <a:ext cx="583814" cy="606254"/>
            <a:chOff x="8997857" y="1178866"/>
            <a:chExt cx="583814" cy="556972"/>
          </a:xfrm>
        </p:grpSpPr>
        <p:sp>
          <p:nvSpPr>
            <p:cNvPr id="68" name="Rectangle 67">
              <a:extLst>
                <a:ext uri="{FF2B5EF4-FFF2-40B4-BE49-F238E27FC236}">
                  <a16:creationId xmlns:a16="http://schemas.microsoft.com/office/drawing/2014/main" id="{E6195D37-F624-B148-BAEA-4C6D2594E61F}"/>
                </a:ext>
              </a:extLst>
            </p:cNvPr>
            <p:cNvSpPr/>
            <p:nvPr/>
          </p:nvSpPr>
          <p:spPr>
            <a:xfrm>
              <a:off x="9153840" y="1178866"/>
              <a:ext cx="271848" cy="17593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69" name="TextBox 68">
              <a:extLst>
                <a:ext uri="{FF2B5EF4-FFF2-40B4-BE49-F238E27FC236}">
                  <a16:creationId xmlns:a16="http://schemas.microsoft.com/office/drawing/2014/main" id="{4FB1C001-37F1-144D-9092-30654418C192}"/>
                </a:ext>
              </a:extLst>
            </p:cNvPr>
            <p:cNvSpPr txBox="1"/>
            <p:nvPr/>
          </p:nvSpPr>
          <p:spPr>
            <a:xfrm>
              <a:off x="8997857" y="1428061"/>
              <a:ext cx="583814" cy="307777"/>
            </a:xfrm>
            <a:prstGeom prst="rect">
              <a:avLst/>
            </a:prstGeom>
            <a:noFill/>
          </p:spPr>
          <p:txBody>
            <a:bodyPr wrap="none" rtlCol="0">
              <a:spAutoFit/>
            </a:bodyPr>
            <a:lstStyle/>
            <a:p>
              <a:pPr algn="ctr"/>
              <a:r>
                <a:rPr lang="en-GB" b="1" dirty="0">
                  <a:solidFill>
                    <a:srgbClr val="29397B"/>
                  </a:solidFill>
                </a:rPr>
                <a:t>CSM</a:t>
              </a:r>
            </a:p>
          </p:txBody>
        </p:sp>
      </p:grpSp>
      <p:sp>
        <p:nvSpPr>
          <p:cNvPr id="67" name="Left Brace 66">
            <a:extLst>
              <a:ext uri="{FF2B5EF4-FFF2-40B4-BE49-F238E27FC236}">
                <a16:creationId xmlns:a16="http://schemas.microsoft.com/office/drawing/2014/main" id="{7994040F-4EAE-AB46-A022-F63D8AEA5C1B}"/>
              </a:ext>
            </a:extLst>
          </p:cNvPr>
          <p:cNvSpPr/>
          <p:nvPr/>
        </p:nvSpPr>
        <p:spPr>
          <a:xfrm>
            <a:off x="10783785" y="4165625"/>
            <a:ext cx="383821" cy="1930832"/>
          </a:xfrm>
          <a:prstGeom prst="leftBrac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99660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dissolve">
                                      <p:cBhvr>
                                        <p:cTn id="14" dur="500"/>
                                        <p:tgtEl>
                                          <p:spTgt spid="2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1000" fill="hold"/>
                                        <p:tgtEl>
                                          <p:spTgt spid="31"/>
                                        </p:tgtEl>
                                        <p:attrNameLst>
                                          <p:attrName>ppt_w</p:attrName>
                                        </p:attrNameLst>
                                      </p:cBhvr>
                                      <p:tavLst>
                                        <p:tav tm="0">
                                          <p:val>
                                            <p:strVal val="#ppt_w*0.70"/>
                                          </p:val>
                                        </p:tav>
                                        <p:tav tm="100000">
                                          <p:val>
                                            <p:strVal val="#ppt_w"/>
                                          </p:val>
                                        </p:tav>
                                      </p:tavLst>
                                    </p:anim>
                                    <p:anim calcmode="lin" valueType="num">
                                      <p:cBhvr>
                                        <p:cTn id="39" dur="1000" fill="hold"/>
                                        <p:tgtEl>
                                          <p:spTgt spid="31"/>
                                        </p:tgtEl>
                                        <p:attrNameLst>
                                          <p:attrName>ppt_h</p:attrName>
                                        </p:attrNameLst>
                                      </p:cBhvr>
                                      <p:tavLst>
                                        <p:tav tm="0">
                                          <p:val>
                                            <p:strVal val="#ppt_h"/>
                                          </p:val>
                                        </p:tav>
                                        <p:tav tm="100000">
                                          <p:val>
                                            <p:strVal val="#ppt_h"/>
                                          </p:val>
                                        </p:tav>
                                      </p:tavLst>
                                    </p:anim>
                                    <p:animEffect transition="in" filter="fade">
                                      <p:cBhvr>
                                        <p:cTn id="40" dur="1000"/>
                                        <p:tgtEl>
                                          <p:spTgt spid="31"/>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ppt_w</p:attrName>
                                        </p:attrNameLst>
                                      </p:cBhvr>
                                      <p:tavLst>
                                        <p:tav tm="0">
                                          <p:val>
                                            <p:strVal val="#ppt_w*0.70"/>
                                          </p:val>
                                        </p:tav>
                                        <p:tav tm="100000">
                                          <p:val>
                                            <p:strVal val="#ppt_w"/>
                                          </p:val>
                                        </p:tav>
                                      </p:tavLst>
                                    </p:anim>
                                    <p:anim calcmode="lin" valueType="num">
                                      <p:cBhvr>
                                        <p:cTn id="44" dur="1000" fill="hold"/>
                                        <p:tgtEl>
                                          <p:spTgt spid="29"/>
                                        </p:tgtEl>
                                        <p:attrNameLst>
                                          <p:attrName>ppt_h</p:attrName>
                                        </p:attrNameLst>
                                      </p:cBhvr>
                                      <p:tavLst>
                                        <p:tav tm="0">
                                          <p:val>
                                            <p:strVal val="#ppt_h"/>
                                          </p:val>
                                        </p:tav>
                                        <p:tav tm="100000">
                                          <p:val>
                                            <p:strVal val="#ppt_h"/>
                                          </p:val>
                                        </p:tav>
                                      </p:tavLst>
                                    </p:anim>
                                    <p:animEffect transition="in" filter="fade">
                                      <p:cBhvr>
                                        <p:cTn id="45" dur="10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1000" fill="hold"/>
                                        <p:tgtEl>
                                          <p:spTgt spid="46"/>
                                        </p:tgtEl>
                                        <p:attrNameLst>
                                          <p:attrName>ppt_w</p:attrName>
                                        </p:attrNameLst>
                                      </p:cBhvr>
                                      <p:tavLst>
                                        <p:tav tm="0">
                                          <p:val>
                                            <p:strVal val="#ppt_w*0.70"/>
                                          </p:val>
                                        </p:tav>
                                        <p:tav tm="100000">
                                          <p:val>
                                            <p:strVal val="#ppt_w"/>
                                          </p:val>
                                        </p:tav>
                                      </p:tavLst>
                                    </p:anim>
                                    <p:anim calcmode="lin" valueType="num">
                                      <p:cBhvr>
                                        <p:cTn id="86" dur="1000" fill="hold"/>
                                        <p:tgtEl>
                                          <p:spTgt spid="46"/>
                                        </p:tgtEl>
                                        <p:attrNameLst>
                                          <p:attrName>ppt_h</p:attrName>
                                        </p:attrNameLst>
                                      </p:cBhvr>
                                      <p:tavLst>
                                        <p:tav tm="0">
                                          <p:val>
                                            <p:strVal val="#ppt_h"/>
                                          </p:val>
                                        </p:tav>
                                        <p:tav tm="100000">
                                          <p:val>
                                            <p:strVal val="#ppt_h"/>
                                          </p:val>
                                        </p:tav>
                                      </p:tavLst>
                                    </p:anim>
                                    <p:animEffect transition="in" filter="fade">
                                      <p:cBhvr>
                                        <p:cTn id="87" dur="1000"/>
                                        <p:tgtEl>
                                          <p:spTgt spid="46"/>
                                        </p:tgtEl>
                                      </p:cBhvr>
                                    </p:animEffect>
                                  </p:childTnLst>
                                </p:cTn>
                              </p:par>
                              <p:par>
                                <p:cTn id="88" presetID="55"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strVal val="#ppt_w*0.70"/>
                                          </p:val>
                                        </p:tav>
                                        <p:tav tm="100000">
                                          <p:val>
                                            <p:strVal val="#ppt_w"/>
                                          </p:val>
                                        </p:tav>
                                      </p:tavLst>
                                    </p:anim>
                                    <p:anim calcmode="lin" valueType="num">
                                      <p:cBhvr>
                                        <p:cTn id="91" dur="1000" fill="hold"/>
                                        <p:tgtEl>
                                          <p:spTgt spid="37"/>
                                        </p:tgtEl>
                                        <p:attrNameLst>
                                          <p:attrName>ppt_h</p:attrName>
                                        </p:attrNameLst>
                                      </p:cBhvr>
                                      <p:tavLst>
                                        <p:tav tm="0">
                                          <p:val>
                                            <p:strVal val="#ppt_h"/>
                                          </p:val>
                                        </p:tav>
                                        <p:tav tm="100000">
                                          <p:val>
                                            <p:strVal val="#ppt_h"/>
                                          </p:val>
                                        </p:tav>
                                      </p:tavLst>
                                    </p:anim>
                                    <p:animEffect transition="in" filter="fade">
                                      <p:cBhvr>
                                        <p:cTn id="92" dur="10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1000" fill="hold"/>
                                        <p:tgtEl>
                                          <p:spTgt spid="4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p:cTn id="121" dur="500" fill="hold"/>
                                        <p:tgtEl>
                                          <p:spTgt spid="52"/>
                                        </p:tgtEl>
                                        <p:attrNameLst>
                                          <p:attrName>ppt_w</p:attrName>
                                        </p:attrNameLst>
                                      </p:cBhvr>
                                      <p:tavLst>
                                        <p:tav tm="0">
                                          <p:val>
                                            <p:fltVal val="0"/>
                                          </p:val>
                                        </p:tav>
                                        <p:tav tm="100000">
                                          <p:val>
                                            <p:strVal val="#ppt_w"/>
                                          </p:val>
                                        </p:tav>
                                      </p:tavLst>
                                    </p:anim>
                                    <p:anim calcmode="lin" valueType="num">
                                      <p:cBhvr>
                                        <p:cTn id="122" dur="500" fill="hold"/>
                                        <p:tgtEl>
                                          <p:spTgt spid="52"/>
                                        </p:tgtEl>
                                        <p:attrNameLst>
                                          <p:attrName>ppt_h</p:attrName>
                                        </p:attrNameLst>
                                      </p:cBhvr>
                                      <p:tavLst>
                                        <p:tav tm="0">
                                          <p:val>
                                            <p:fltVal val="0"/>
                                          </p:val>
                                        </p:tav>
                                        <p:tav tm="100000">
                                          <p:val>
                                            <p:strVal val="#ppt_h"/>
                                          </p:val>
                                        </p:tav>
                                      </p:tavLst>
                                    </p:anim>
                                    <p:animEffect transition="in" filter="fade">
                                      <p:cBhvr>
                                        <p:cTn id="123" dur="500"/>
                                        <p:tgtEl>
                                          <p:spTgt spid="52"/>
                                        </p:tgtEl>
                                      </p:cBhvr>
                                    </p:animEffect>
                                  </p:childTnLst>
                                </p:cTn>
                              </p:par>
                              <p:par>
                                <p:cTn id="124" presetID="53" presetClass="entr" presetSubtype="16" fill="hold" nodeType="withEffect">
                                  <p:stCondLst>
                                    <p:cond delay="0"/>
                                  </p:stCondLst>
                                  <p:childTnLst>
                                    <p:set>
                                      <p:cBhvr>
                                        <p:cTn id="125" dur="1" fill="hold">
                                          <p:stCondLst>
                                            <p:cond delay="0"/>
                                          </p:stCondLst>
                                        </p:cTn>
                                        <p:tgtEl>
                                          <p:spTgt spid="51"/>
                                        </p:tgtEl>
                                        <p:attrNameLst>
                                          <p:attrName>style.visibility</p:attrName>
                                        </p:attrNameLst>
                                      </p:cBhvr>
                                      <p:to>
                                        <p:strVal val="visible"/>
                                      </p:to>
                                    </p:set>
                                    <p:anim calcmode="lin" valueType="num">
                                      <p:cBhvr>
                                        <p:cTn id="126" dur="500" fill="hold"/>
                                        <p:tgtEl>
                                          <p:spTgt spid="51"/>
                                        </p:tgtEl>
                                        <p:attrNameLst>
                                          <p:attrName>ppt_w</p:attrName>
                                        </p:attrNameLst>
                                      </p:cBhvr>
                                      <p:tavLst>
                                        <p:tav tm="0">
                                          <p:val>
                                            <p:fltVal val="0"/>
                                          </p:val>
                                        </p:tav>
                                        <p:tav tm="100000">
                                          <p:val>
                                            <p:strVal val="#ppt_w"/>
                                          </p:val>
                                        </p:tav>
                                      </p:tavLst>
                                    </p:anim>
                                    <p:anim calcmode="lin" valueType="num">
                                      <p:cBhvr>
                                        <p:cTn id="127" dur="500" fill="hold"/>
                                        <p:tgtEl>
                                          <p:spTgt spid="51"/>
                                        </p:tgtEl>
                                        <p:attrNameLst>
                                          <p:attrName>ppt_h</p:attrName>
                                        </p:attrNameLst>
                                      </p:cBhvr>
                                      <p:tavLst>
                                        <p:tav tm="0">
                                          <p:val>
                                            <p:fltVal val="0"/>
                                          </p:val>
                                        </p:tav>
                                        <p:tav tm="100000">
                                          <p:val>
                                            <p:strVal val="#ppt_h"/>
                                          </p:val>
                                        </p:tav>
                                      </p:tavLst>
                                    </p:anim>
                                    <p:animEffect transition="in" filter="fade">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nodeType="clickEffect">
                                  <p:stCondLst>
                                    <p:cond delay="0"/>
                                  </p:stCondLst>
                                  <p:childTnLst>
                                    <p:set>
                                      <p:cBhvr>
                                        <p:cTn id="132" dur="1" fill="hold">
                                          <p:stCondLst>
                                            <p:cond delay="0"/>
                                          </p:stCondLst>
                                        </p:cTn>
                                        <p:tgtEl>
                                          <p:spTgt spid="63"/>
                                        </p:tgtEl>
                                        <p:attrNameLst>
                                          <p:attrName>style.visibility</p:attrName>
                                        </p:attrNameLst>
                                      </p:cBhvr>
                                      <p:to>
                                        <p:strVal val="visible"/>
                                      </p:to>
                                    </p:set>
                                    <p:anim calcmode="lin" valueType="num">
                                      <p:cBhvr>
                                        <p:cTn id="133" dur="500" fill="hold"/>
                                        <p:tgtEl>
                                          <p:spTgt spid="63"/>
                                        </p:tgtEl>
                                        <p:attrNameLst>
                                          <p:attrName>ppt_w</p:attrName>
                                        </p:attrNameLst>
                                      </p:cBhvr>
                                      <p:tavLst>
                                        <p:tav tm="0">
                                          <p:val>
                                            <p:fltVal val="0"/>
                                          </p:val>
                                        </p:tav>
                                        <p:tav tm="100000">
                                          <p:val>
                                            <p:strVal val="#ppt_w"/>
                                          </p:val>
                                        </p:tav>
                                      </p:tavLst>
                                    </p:anim>
                                    <p:anim calcmode="lin" valueType="num">
                                      <p:cBhvr>
                                        <p:cTn id="134" dur="500" fill="hold"/>
                                        <p:tgtEl>
                                          <p:spTgt spid="63"/>
                                        </p:tgtEl>
                                        <p:attrNameLst>
                                          <p:attrName>ppt_h</p:attrName>
                                        </p:attrNameLst>
                                      </p:cBhvr>
                                      <p:tavLst>
                                        <p:tav tm="0">
                                          <p:val>
                                            <p:fltVal val="0"/>
                                          </p:val>
                                        </p:tav>
                                        <p:tav tm="100000">
                                          <p:val>
                                            <p:strVal val="#ppt_h"/>
                                          </p:val>
                                        </p:tav>
                                      </p:tavLst>
                                    </p:anim>
                                    <p:animEffect transition="in" filter="fade">
                                      <p:cBhvr>
                                        <p:cTn id="135" dur="500"/>
                                        <p:tgtEl>
                                          <p:spTgt spid="63"/>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56"/>
                                        </p:tgtEl>
                                        <p:attrNameLst>
                                          <p:attrName>style.visibility</p:attrName>
                                        </p:attrNameLst>
                                      </p:cBhvr>
                                      <p:to>
                                        <p:strVal val="visible"/>
                                      </p:to>
                                    </p:set>
                                    <p:anim calcmode="lin" valueType="num">
                                      <p:cBhvr>
                                        <p:cTn id="140" dur="500" fill="hold"/>
                                        <p:tgtEl>
                                          <p:spTgt spid="56"/>
                                        </p:tgtEl>
                                        <p:attrNameLst>
                                          <p:attrName>ppt_w</p:attrName>
                                        </p:attrNameLst>
                                      </p:cBhvr>
                                      <p:tavLst>
                                        <p:tav tm="0">
                                          <p:val>
                                            <p:fltVal val="0"/>
                                          </p:val>
                                        </p:tav>
                                        <p:tav tm="100000">
                                          <p:val>
                                            <p:strVal val="#ppt_w"/>
                                          </p:val>
                                        </p:tav>
                                      </p:tavLst>
                                    </p:anim>
                                    <p:anim calcmode="lin" valueType="num">
                                      <p:cBhvr>
                                        <p:cTn id="141" dur="500" fill="hold"/>
                                        <p:tgtEl>
                                          <p:spTgt spid="56"/>
                                        </p:tgtEl>
                                        <p:attrNameLst>
                                          <p:attrName>ppt_h</p:attrName>
                                        </p:attrNameLst>
                                      </p:cBhvr>
                                      <p:tavLst>
                                        <p:tav tm="0">
                                          <p:val>
                                            <p:fltVal val="0"/>
                                          </p:val>
                                        </p:tav>
                                        <p:tav tm="100000">
                                          <p:val>
                                            <p:strVal val="#ppt_h"/>
                                          </p:val>
                                        </p:tav>
                                      </p:tavLst>
                                    </p:anim>
                                    <p:animEffect transition="in" filter="fade">
                                      <p:cBhvr>
                                        <p:cTn id="142" dur="500"/>
                                        <p:tgtEl>
                                          <p:spTgt spid="56"/>
                                        </p:tgtEl>
                                      </p:cBhvr>
                                    </p:animEffect>
                                  </p:childTnLst>
                                </p:cTn>
                              </p:par>
                              <p:par>
                                <p:cTn id="143" presetID="53" presetClass="entr" presetSubtype="16"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p:cTn id="145" dur="500" fill="hold"/>
                                        <p:tgtEl>
                                          <p:spTgt spid="54"/>
                                        </p:tgtEl>
                                        <p:attrNameLst>
                                          <p:attrName>ppt_w</p:attrName>
                                        </p:attrNameLst>
                                      </p:cBhvr>
                                      <p:tavLst>
                                        <p:tav tm="0">
                                          <p:val>
                                            <p:fltVal val="0"/>
                                          </p:val>
                                        </p:tav>
                                        <p:tav tm="100000">
                                          <p:val>
                                            <p:strVal val="#ppt_w"/>
                                          </p:val>
                                        </p:tav>
                                      </p:tavLst>
                                    </p:anim>
                                    <p:anim calcmode="lin" valueType="num">
                                      <p:cBhvr>
                                        <p:cTn id="146" dur="500" fill="hold"/>
                                        <p:tgtEl>
                                          <p:spTgt spid="54"/>
                                        </p:tgtEl>
                                        <p:attrNameLst>
                                          <p:attrName>ppt_h</p:attrName>
                                        </p:attrNameLst>
                                      </p:cBhvr>
                                      <p:tavLst>
                                        <p:tav tm="0">
                                          <p:val>
                                            <p:fltVal val="0"/>
                                          </p:val>
                                        </p:tav>
                                        <p:tav tm="100000">
                                          <p:val>
                                            <p:strVal val="#ppt_h"/>
                                          </p:val>
                                        </p:tav>
                                      </p:tavLst>
                                    </p:anim>
                                    <p:animEffect transition="in" filter="fade">
                                      <p:cBhvr>
                                        <p:cTn id="147" dur="500"/>
                                        <p:tgtEl>
                                          <p:spTgt spid="54"/>
                                        </p:tgtEl>
                                      </p:cBhvr>
                                    </p:animEffect>
                                  </p:childTnLst>
                                </p:cTn>
                              </p:par>
                              <p:par>
                                <p:cTn id="148" presetID="53" presetClass="entr" presetSubtype="16" fill="hold" nodeType="with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p:cTn id="150" dur="500" fill="hold"/>
                                        <p:tgtEl>
                                          <p:spTgt spid="53"/>
                                        </p:tgtEl>
                                        <p:attrNameLst>
                                          <p:attrName>ppt_w</p:attrName>
                                        </p:attrNameLst>
                                      </p:cBhvr>
                                      <p:tavLst>
                                        <p:tav tm="0">
                                          <p:val>
                                            <p:fltVal val="0"/>
                                          </p:val>
                                        </p:tav>
                                        <p:tav tm="100000">
                                          <p:val>
                                            <p:strVal val="#ppt_w"/>
                                          </p:val>
                                        </p:tav>
                                      </p:tavLst>
                                    </p:anim>
                                    <p:anim calcmode="lin" valueType="num">
                                      <p:cBhvr>
                                        <p:cTn id="151" dur="500" fill="hold"/>
                                        <p:tgtEl>
                                          <p:spTgt spid="53"/>
                                        </p:tgtEl>
                                        <p:attrNameLst>
                                          <p:attrName>ppt_h</p:attrName>
                                        </p:attrNameLst>
                                      </p:cBhvr>
                                      <p:tavLst>
                                        <p:tav tm="0">
                                          <p:val>
                                            <p:fltVal val="0"/>
                                          </p:val>
                                        </p:tav>
                                        <p:tav tm="100000">
                                          <p:val>
                                            <p:strVal val="#ppt_h"/>
                                          </p:val>
                                        </p:tav>
                                      </p:tavLst>
                                    </p:anim>
                                    <p:animEffect transition="in" filter="fade">
                                      <p:cBhvr>
                                        <p:cTn id="152" dur="500"/>
                                        <p:tgtEl>
                                          <p:spTgt spid="53"/>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57"/>
                                        </p:tgtEl>
                                        <p:attrNameLst>
                                          <p:attrName>style.visibility</p:attrName>
                                        </p:attrNameLst>
                                      </p:cBhvr>
                                      <p:to>
                                        <p:strVal val="visible"/>
                                      </p:to>
                                    </p:set>
                                    <p:anim calcmode="lin" valueType="num">
                                      <p:cBhvr>
                                        <p:cTn id="157" dur="500" fill="hold"/>
                                        <p:tgtEl>
                                          <p:spTgt spid="57"/>
                                        </p:tgtEl>
                                        <p:attrNameLst>
                                          <p:attrName>ppt_w</p:attrName>
                                        </p:attrNameLst>
                                      </p:cBhvr>
                                      <p:tavLst>
                                        <p:tav tm="0">
                                          <p:val>
                                            <p:fltVal val="0"/>
                                          </p:val>
                                        </p:tav>
                                        <p:tav tm="100000">
                                          <p:val>
                                            <p:strVal val="#ppt_w"/>
                                          </p:val>
                                        </p:tav>
                                      </p:tavLst>
                                    </p:anim>
                                    <p:anim calcmode="lin" valueType="num">
                                      <p:cBhvr>
                                        <p:cTn id="158" dur="500" fill="hold"/>
                                        <p:tgtEl>
                                          <p:spTgt spid="57"/>
                                        </p:tgtEl>
                                        <p:attrNameLst>
                                          <p:attrName>ppt_h</p:attrName>
                                        </p:attrNameLst>
                                      </p:cBhvr>
                                      <p:tavLst>
                                        <p:tav tm="0">
                                          <p:val>
                                            <p:fltVal val="0"/>
                                          </p:val>
                                        </p:tav>
                                        <p:tav tm="100000">
                                          <p:val>
                                            <p:strVal val="#ppt_h"/>
                                          </p:val>
                                        </p:tav>
                                      </p:tavLst>
                                    </p:anim>
                                    <p:animEffect transition="in" filter="fade">
                                      <p:cBhvr>
                                        <p:cTn id="159" dur="500"/>
                                        <p:tgtEl>
                                          <p:spTgt spid="57"/>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64"/>
                                        </p:tgtEl>
                                        <p:attrNameLst>
                                          <p:attrName>style.visibility</p:attrName>
                                        </p:attrNameLst>
                                      </p:cBhvr>
                                      <p:to>
                                        <p:strVal val="visible"/>
                                      </p:to>
                                    </p:set>
                                    <p:anim calcmode="lin" valueType="num">
                                      <p:cBhvr>
                                        <p:cTn id="164" dur="500" fill="hold"/>
                                        <p:tgtEl>
                                          <p:spTgt spid="64"/>
                                        </p:tgtEl>
                                        <p:attrNameLst>
                                          <p:attrName>ppt_w</p:attrName>
                                        </p:attrNameLst>
                                      </p:cBhvr>
                                      <p:tavLst>
                                        <p:tav tm="0">
                                          <p:val>
                                            <p:fltVal val="0"/>
                                          </p:val>
                                        </p:tav>
                                        <p:tav tm="100000">
                                          <p:val>
                                            <p:strVal val="#ppt_w"/>
                                          </p:val>
                                        </p:tav>
                                      </p:tavLst>
                                    </p:anim>
                                    <p:anim calcmode="lin" valueType="num">
                                      <p:cBhvr>
                                        <p:cTn id="165" dur="500" fill="hold"/>
                                        <p:tgtEl>
                                          <p:spTgt spid="64"/>
                                        </p:tgtEl>
                                        <p:attrNameLst>
                                          <p:attrName>ppt_h</p:attrName>
                                        </p:attrNameLst>
                                      </p:cBhvr>
                                      <p:tavLst>
                                        <p:tav tm="0">
                                          <p:val>
                                            <p:fltVal val="0"/>
                                          </p:val>
                                        </p:tav>
                                        <p:tav tm="100000">
                                          <p:val>
                                            <p:strVal val="#ppt_h"/>
                                          </p:val>
                                        </p:tav>
                                      </p:tavLst>
                                    </p:anim>
                                    <p:animEffect transition="in" filter="fade">
                                      <p:cBhvr>
                                        <p:cTn id="166" dur="500"/>
                                        <p:tgtEl>
                                          <p:spTgt spid="64"/>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62"/>
                                        </p:tgtEl>
                                        <p:attrNameLst>
                                          <p:attrName>style.visibility</p:attrName>
                                        </p:attrNameLst>
                                      </p:cBhvr>
                                      <p:to>
                                        <p:strVal val="visible"/>
                                      </p:to>
                                    </p:set>
                                    <p:anim calcmode="lin" valueType="num">
                                      <p:cBhvr>
                                        <p:cTn id="171" dur="500" fill="hold"/>
                                        <p:tgtEl>
                                          <p:spTgt spid="62"/>
                                        </p:tgtEl>
                                        <p:attrNameLst>
                                          <p:attrName>ppt_w</p:attrName>
                                        </p:attrNameLst>
                                      </p:cBhvr>
                                      <p:tavLst>
                                        <p:tav tm="0">
                                          <p:val>
                                            <p:fltVal val="0"/>
                                          </p:val>
                                        </p:tav>
                                        <p:tav tm="100000">
                                          <p:val>
                                            <p:strVal val="#ppt_w"/>
                                          </p:val>
                                        </p:tav>
                                      </p:tavLst>
                                    </p:anim>
                                    <p:anim calcmode="lin" valueType="num">
                                      <p:cBhvr>
                                        <p:cTn id="172" dur="500" fill="hold"/>
                                        <p:tgtEl>
                                          <p:spTgt spid="62"/>
                                        </p:tgtEl>
                                        <p:attrNameLst>
                                          <p:attrName>ppt_h</p:attrName>
                                        </p:attrNameLst>
                                      </p:cBhvr>
                                      <p:tavLst>
                                        <p:tav tm="0">
                                          <p:val>
                                            <p:fltVal val="0"/>
                                          </p:val>
                                        </p:tav>
                                        <p:tav tm="100000">
                                          <p:val>
                                            <p:strVal val="#ppt_h"/>
                                          </p:val>
                                        </p:tav>
                                      </p:tavLst>
                                    </p:anim>
                                    <p:animEffect transition="in" filter="fade">
                                      <p:cBhvr>
                                        <p:cTn id="173" dur="500"/>
                                        <p:tgtEl>
                                          <p:spTgt spid="62"/>
                                        </p:tgtEl>
                                      </p:cBhvr>
                                    </p:animEffect>
                                  </p:childTnLst>
                                </p:cTn>
                              </p:par>
                              <p:par>
                                <p:cTn id="174" presetID="53" presetClass="entr" presetSubtype="16" fill="hold" nodeType="withEffect">
                                  <p:stCondLst>
                                    <p:cond delay="0"/>
                                  </p:stCondLst>
                                  <p:childTnLst>
                                    <p:set>
                                      <p:cBhvr>
                                        <p:cTn id="175" dur="1" fill="hold">
                                          <p:stCondLst>
                                            <p:cond delay="0"/>
                                          </p:stCondLst>
                                        </p:cTn>
                                        <p:tgtEl>
                                          <p:spTgt spid="61"/>
                                        </p:tgtEl>
                                        <p:attrNameLst>
                                          <p:attrName>style.visibility</p:attrName>
                                        </p:attrNameLst>
                                      </p:cBhvr>
                                      <p:to>
                                        <p:strVal val="visible"/>
                                      </p:to>
                                    </p:set>
                                    <p:anim calcmode="lin" valueType="num">
                                      <p:cBhvr>
                                        <p:cTn id="176" dur="500" fill="hold"/>
                                        <p:tgtEl>
                                          <p:spTgt spid="61"/>
                                        </p:tgtEl>
                                        <p:attrNameLst>
                                          <p:attrName>ppt_w</p:attrName>
                                        </p:attrNameLst>
                                      </p:cBhvr>
                                      <p:tavLst>
                                        <p:tav tm="0">
                                          <p:val>
                                            <p:fltVal val="0"/>
                                          </p:val>
                                        </p:tav>
                                        <p:tav tm="100000">
                                          <p:val>
                                            <p:strVal val="#ppt_w"/>
                                          </p:val>
                                        </p:tav>
                                      </p:tavLst>
                                    </p:anim>
                                    <p:anim calcmode="lin" valueType="num">
                                      <p:cBhvr>
                                        <p:cTn id="177" dur="500" fill="hold"/>
                                        <p:tgtEl>
                                          <p:spTgt spid="61"/>
                                        </p:tgtEl>
                                        <p:attrNameLst>
                                          <p:attrName>ppt_h</p:attrName>
                                        </p:attrNameLst>
                                      </p:cBhvr>
                                      <p:tavLst>
                                        <p:tav tm="0">
                                          <p:val>
                                            <p:fltVal val="0"/>
                                          </p:val>
                                        </p:tav>
                                        <p:tav tm="100000">
                                          <p:val>
                                            <p:strVal val="#ppt_h"/>
                                          </p:val>
                                        </p:tav>
                                      </p:tavLst>
                                    </p:anim>
                                    <p:animEffect transition="in" filter="fade">
                                      <p:cBhvr>
                                        <p:cTn id="178" dur="500"/>
                                        <p:tgtEl>
                                          <p:spTgt spid="61"/>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 calcmode="lin" valueType="num">
                                      <p:cBhvr>
                                        <p:cTn id="181" dur="500" fill="hold"/>
                                        <p:tgtEl>
                                          <p:spTgt spid="58"/>
                                        </p:tgtEl>
                                        <p:attrNameLst>
                                          <p:attrName>ppt_w</p:attrName>
                                        </p:attrNameLst>
                                      </p:cBhvr>
                                      <p:tavLst>
                                        <p:tav tm="0">
                                          <p:val>
                                            <p:fltVal val="0"/>
                                          </p:val>
                                        </p:tav>
                                        <p:tav tm="100000">
                                          <p:val>
                                            <p:strVal val="#ppt_w"/>
                                          </p:val>
                                        </p:tav>
                                      </p:tavLst>
                                    </p:anim>
                                    <p:anim calcmode="lin" valueType="num">
                                      <p:cBhvr>
                                        <p:cTn id="182" dur="500" fill="hold"/>
                                        <p:tgtEl>
                                          <p:spTgt spid="58"/>
                                        </p:tgtEl>
                                        <p:attrNameLst>
                                          <p:attrName>ppt_h</p:attrName>
                                        </p:attrNameLst>
                                      </p:cBhvr>
                                      <p:tavLst>
                                        <p:tav tm="0">
                                          <p:val>
                                            <p:fltVal val="0"/>
                                          </p:val>
                                        </p:tav>
                                        <p:tav tm="100000">
                                          <p:val>
                                            <p:strVal val="#ppt_h"/>
                                          </p:val>
                                        </p:tav>
                                      </p:tavLst>
                                    </p:anim>
                                    <p:animEffect transition="in" filter="fade">
                                      <p:cBhvr>
                                        <p:cTn id="183" dur="500"/>
                                        <p:tgtEl>
                                          <p:spTgt spid="58"/>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p:cTn id="186" dur="500" fill="hold"/>
                                        <p:tgtEl>
                                          <p:spTgt spid="59"/>
                                        </p:tgtEl>
                                        <p:attrNameLst>
                                          <p:attrName>ppt_w</p:attrName>
                                        </p:attrNameLst>
                                      </p:cBhvr>
                                      <p:tavLst>
                                        <p:tav tm="0">
                                          <p:val>
                                            <p:fltVal val="0"/>
                                          </p:val>
                                        </p:tav>
                                        <p:tav tm="100000">
                                          <p:val>
                                            <p:strVal val="#ppt_w"/>
                                          </p:val>
                                        </p:tav>
                                      </p:tavLst>
                                    </p:anim>
                                    <p:anim calcmode="lin" valueType="num">
                                      <p:cBhvr>
                                        <p:cTn id="187" dur="500" fill="hold"/>
                                        <p:tgtEl>
                                          <p:spTgt spid="59"/>
                                        </p:tgtEl>
                                        <p:attrNameLst>
                                          <p:attrName>ppt_h</p:attrName>
                                        </p:attrNameLst>
                                      </p:cBhvr>
                                      <p:tavLst>
                                        <p:tav tm="0">
                                          <p:val>
                                            <p:fltVal val="0"/>
                                          </p:val>
                                        </p:tav>
                                        <p:tav tm="100000">
                                          <p:val>
                                            <p:strVal val="#ppt_h"/>
                                          </p:val>
                                        </p:tav>
                                      </p:tavLst>
                                    </p:anim>
                                    <p:animEffect transition="in" filter="fade">
                                      <p:cBhvr>
                                        <p:cTn id="188" dur="500"/>
                                        <p:tgtEl>
                                          <p:spTgt spid="59"/>
                                        </p:tgtEl>
                                      </p:cBhvr>
                                    </p:animEffect>
                                  </p:childTnLst>
                                </p:cTn>
                              </p:par>
                            </p:childTnLst>
                          </p:cTn>
                        </p:par>
                      </p:childTnLst>
                    </p:cTn>
                  </p:par>
                  <p:par>
                    <p:cTn id="189" fill="hold">
                      <p:stCondLst>
                        <p:cond delay="indefinite"/>
                      </p:stCondLst>
                      <p:childTnLst>
                        <p:par>
                          <p:cTn id="190" fill="hold">
                            <p:stCondLst>
                              <p:cond delay="0"/>
                            </p:stCondLst>
                            <p:childTnLst>
                              <p:par>
                                <p:cTn id="191" presetID="53" presetClass="entr" presetSubtype="16" fill="hold" nodeType="clickEffect">
                                  <p:stCondLst>
                                    <p:cond delay="0"/>
                                  </p:stCondLst>
                                  <p:childTnLst>
                                    <p:set>
                                      <p:cBhvr>
                                        <p:cTn id="192" dur="1" fill="hold">
                                          <p:stCondLst>
                                            <p:cond delay="0"/>
                                          </p:stCondLst>
                                        </p:cTn>
                                        <p:tgtEl>
                                          <p:spTgt spid="65"/>
                                        </p:tgtEl>
                                        <p:attrNameLst>
                                          <p:attrName>style.visibility</p:attrName>
                                        </p:attrNameLst>
                                      </p:cBhvr>
                                      <p:to>
                                        <p:strVal val="visible"/>
                                      </p:to>
                                    </p:set>
                                    <p:anim calcmode="lin" valueType="num">
                                      <p:cBhvr>
                                        <p:cTn id="193" dur="500" fill="hold"/>
                                        <p:tgtEl>
                                          <p:spTgt spid="65"/>
                                        </p:tgtEl>
                                        <p:attrNameLst>
                                          <p:attrName>ppt_w</p:attrName>
                                        </p:attrNameLst>
                                      </p:cBhvr>
                                      <p:tavLst>
                                        <p:tav tm="0">
                                          <p:val>
                                            <p:fltVal val="0"/>
                                          </p:val>
                                        </p:tav>
                                        <p:tav tm="100000">
                                          <p:val>
                                            <p:strVal val="#ppt_w"/>
                                          </p:val>
                                        </p:tav>
                                      </p:tavLst>
                                    </p:anim>
                                    <p:anim calcmode="lin" valueType="num">
                                      <p:cBhvr>
                                        <p:cTn id="194" dur="500" fill="hold"/>
                                        <p:tgtEl>
                                          <p:spTgt spid="65"/>
                                        </p:tgtEl>
                                        <p:attrNameLst>
                                          <p:attrName>ppt_h</p:attrName>
                                        </p:attrNameLst>
                                      </p:cBhvr>
                                      <p:tavLst>
                                        <p:tav tm="0">
                                          <p:val>
                                            <p:fltVal val="0"/>
                                          </p:val>
                                        </p:tav>
                                        <p:tav tm="100000">
                                          <p:val>
                                            <p:strVal val="#ppt_h"/>
                                          </p:val>
                                        </p:tav>
                                      </p:tavLst>
                                    </p:anim>
                                    <p:animEffect transition="in" filter="fade">
                                      <p:cBhvr>
                                        <p:cTn id="195" dur="500"/>
                                        <p:tgtEl>
                                          <p:spTgt spid="65"/>
                                        </p:tgtEl>
                                      </p:cBhvr>
                                    </p:animEffect>
                                  </p:childTnLst>
                                </p:cTn>
                              </p:par>
                              <p:par>
                                <p:cTn id="196" presetID="53" presetClass="entr" presetSubtype="16" fill="hold" grpId="0" nodeType="withEffect">
                                  <p:stCondLst>
                                    <p:cond delay="0"/>
                                  </p:stCondLst>
                                  <p:childTnLst>
                                    <p:set>
                                      <p:cBhvr>
                                        <p:cTn id="197" dur="1" fill="hold">
                                          <p:stCondLst>
                                            <p:cond delay="0"/>
                                          </p:stCondLst>
                                        </p:cTn>
                                        <p:tgtEl>
                                          <p:spTgt spid="60"/>
                                        </p:tgtEl>
                                        <p:attrNameLst>
                                          <p:attrName>style.visibility</p:attrName>
                                        </p:attrNameLst>
                                      </p:cBhvr>
                                      <p:to>
                                        <p:strVal val="visible"/>
                                      </p:to>
                                    </p:set>
                                    <p:anim calcmode="lin" valueType="num">
                                      <p:cBhvr>
                                        <p:cTn id="198" dur="500" fill="hold"/>
                                        <p:tgtEl>
                                          <p:spTgt spid="60"/>
                                        </p:tgtEl>
                                        <p:attrNameLst>
                                          <p:attrName>ppt_w</p:attrName>
                                        </p:attrNameLst>
                                      </p:cBhvr>
                                      <p:tavLst>
                                        <p:tav tm="0">
                                          <p:val>
                                            <p:fltVal val="0"/>
                                          </p:val>
                                        </p:tav>
                                        <p:tav tm="100000">
                                          <p:val>
                                            <p:strVal val="#ppt_w"/>
                                          </p:val>
                                        </p:tav>
                                      </p:tavLst>
                                    </p:anim>
                                    <p:anim calcmode="lin" valueType="num">
                                      <p:cBhvr>
                                        <p:cTn id="199" dur="500" fill="hold"/>
                                        <p:tgtEl>
                                          <p:spTgt spid="60"/>
                                        </p:tgtEl>
                                        <p:attrNameLst>
                                          <p:attrName>ppt_h</p:attrName>
                                        </p:attrNameLst>
                                      </p:cBhvr>
                                      <p:tavLst>
                                        <p:tav tm="0">
                                          <p:val>
                                            <p:fltVal val="0"/>
                                          </p:val>
                                        </p:tav>
                                        <p:tav tm="100000">
                                          <p:val>
                                            <p:strVal val="#ppt_h"/>
                                          </p:val>
                                        </p:tav>
                                      </p:tavLst>
                                    </p:anim>
                                    <p:animEffect transition="in" filter="fade">
                                      <p:cBhvr>
                                        <p:cTn id="200" dur="500"/>
                                        <p:tgtEl>
                                          <p:spTgt spid="60"/>
                                        </p:tgtEl>
                                      </p:cBhvr>
                                    </p:animEffect>
                                  </p:childTnLst>
                                </p:cTn>
                              </p:par>
                              <p:par>
                                <p:cTn id="201" presetID="53" presetClass="entr" presetSubtype="16"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 calcmode="lin" valueType="num">
                                      <p:cBhvr>
                                        <p:cTn id="203" dur="500" fill="hold"/>
                                        <p:tgtEl>
                                          <p:spTgt spid="67"/>
                                        </p:tgtEl>
                                        <p:attrNameLst>
                                          <p:attrName>ppt_w</p:attrName>
                                        </p:attrNameLst>
                                      </p:cBhvr>
                                      <p:tavLst>
                                        <p:tav tm="0">
                                          <p:val>
                                            <p:fltVal val="0"/>
                                          </p:val>
                                        </p:tav>
                                        <p:tav tm="100000">
                                          <p:val>
                                            <p:strVal val="#ppt_w"/>
                                          </p:val>
                                        </p:tav>
                                      </p:tavLst>
                                    </p:anim>
                                    <p:anim calcmode="lin" valueType="num">
                                      <p:cBhvr>
                                        <p:cTn id="204" dur="500" fill="hold"/>
                                        <p:tgtEl>
                                          <p:spTgt spid="67"/>
                                        </p:tgtEl>
                                        <p:attrNameLst>
                                          <p:attrName>ppt_h</p:attrName>
                                        </p:attrNameLst>
                                      </p:cBhvr>
                                      <p:tavLst>
                                        <p:tav tm="0">
                                          <p:val>
                                            <p:fltVal val="0"/>
                                          </p:val>
                                        </p:tav>
                                        <p:tav tm="100000">
                                          <p:val>
                                            <p:strVal val="#ppt_h"/>
                                          </p:val>
                                        </p:tav>
                                      </p:tavLst>
                                    </p:anim>
                                    <p:animEffect transition="in" filter="fade">
                                      <p:cBhvr>
                                        <p:cTn id="205" dur="500"/>
                                        <p:tgtEl>
                                          <p:spTgt spid="67"/>
                                        </p:tgtEl>
                                      </p:cBhvr>
                                    </p:animEffect>
                                  </p:childTnLst>
                                </p:cTn>
                              </p:par>
                              <p:par>
                                <p:cTn id="206" presetID="53" presetClass="entr" presetSubtype="16" fill="hold" nodeType="withEffect">
                                  <p:stCondLst>
                                    <p:cond delay="0"/>
                                  </p:stCondLst>
                                  <p:childTnLst>
                                    <p:set>
                                      <p:cBhvr>
                                        <p:cTn id="207" dur="1" fill="hold">
                                          <p:stCondLst>
                                            <p:cond delay="0"/>
                                          </p:stCondLst>
                                        </p:cTn>
                                        <p:tgtEl>
                                          <p:spTgt spid="66"/>
                                        </p:tgtEl>
                                        <p:attrNameLst>
                                          <p:attrName>style.visibility</p:attrName>
                                        </p:attrNameLst>
                                      </p:cBhvr>
                                      <p:to>
                                        <p:strVal val="visible"/>
                                      </p:to>
                                    </p:set>
                                    <p:anim calcmode="lin" valueType="num">
                                      <p:cBhvr>
                                        <p:cTn id="208" dur="500" fill="hold"/>
                                        <p:tgtEl>
                                          <p:spTgt spid="66"/>
                                        </p:tgtEl>
                                        <p:attrNameLst>
                                          <p:attrName>ppt_w</p:attrName>
                                        </p:attrNameLst>
                                      </p:cBhvr>
                                      <p:tavLst>
                                        <p:tav tm="0">
                                          <p:val>
                                            <p:fltVal val="0"/>
                                          </p:val>
                                        </p:tav>
                                        <p:tav tm="100000">
                                          <p:val>
                                            <p:strVal val="#ppt_w"/>
                                          </p:val>
                                        </p:tav>
                                      </p:tavLst>
                                    </p:anim>
                                    <p:anim calcmode="lin" valueType="num">
                                      <p:cBhvr>
                                        <p:cTn id="209" dur="500" fill="hold"/>
                                        <p:tgtEl>
                                          <p:spTgt spid="66"/>
                                        </p:tgtEl>
                                        <p:attrNameLst>
                                          <p:attrName>ppt_h</p:attrName>
                                        </p:attrNameLst>
                                      </p:cBhvr>
                                      <p:tavLst>
                                        <p:tav tm="0">
                                          <p:val>
                                            <p:fltVal val="0"/>
                                          </p:val>
                                        </p:tav>
                                        <p:tav tm="100000">
                                          <p:val>
                                            <p:strVal val="#ppt_h"/>
                                          </p:val>
                                        </p:tav>
                                      </p:tavLst>
                                    </p:anim>
                                    <p:animEffect transition="in" filter="fade">
                                      <p:cBhvr>
                                        <p:cTn id="2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8" grpId="0" animBg="1"/>
      <p:bldP spid="26" grpId="0" animBg="1"/>
      <p:bldP spid="27" grpId="0"/>
      <p:bldP spid="29" grpId="0" animBg="1"/>
      <p:bldP spid="30" grpId="0" animBg="1"/>
      <p:bldP spid="31" grpId="0"/>
      <p:bldP spid="33" grpId="0" animBg="1"/>
      <p:bldP spid="34" grpId="0" animBg="1"/>
      <p:bldP spid="35" grpId="0" animBg="1"/>
      <p:bldP spid="36" grpId="0" animBg="1"/>
      <p:bldP spid="39" grpId="0"/>
      <p:bldP spid="46" grpId="0"/>
      <p:bldP spid="47" grpId="0" animBg="1"/>
      <p:bldP spid="48" grpId="0" animBg="1"/>
      <p:bldP spid="49" grpId="0" animBg="1"/>
      <p:bldP spid="50" grpId="0" animBg="1"/>
      <p:bldP spid="52" grpId="0" animBg="1"/>
      <p:bldP spid="56" grpId="0" animBg="1"/>
      <p:bldP spid="57" grpId="0" animBg="1"/>
      <p:bldP spid="58" grpId="0" animBg="1"/>
      <p:bldP spid="59" grpId="0" animBg="1"/>
      <p:bldP spid="60"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4"/>
          <p:cNvGrpSpPr/>
          <p:nvPr/>
        </p:nvGrpSpPr>
        <p:grpSpPr>
          <a:xfrm>
            <a:off x="395340" y="549119"/>
            <a:ext cx="11578357" cy="769401"/>
            <a:chOff x="1960166" y="208398"/>
            <a:chExt cx="8220075" cy="769401"/>
          </a:xfrm>
        </p:grpSpPr>
        <p:sp>
          <p:nvSpPr>
            <p:cNvPr id="630" name="Google Shape;630;p4"/>
            <p:cNvSpPr txBox="1"/>
            <p:nvPr/>
          </p:nvSpPr>
          <p:spPr>
            <a:xfrm>
              <a:off x="1960166" y="208398"/>
              <a:ext cx="8220075"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AEABAB"/>
                  </a:solidFill>
                  <a:latin typeface="Open Sans"/>
                  <a:ea typeface="Open Sans"/>
                  <a:cs typeface="Open Sans"/>
                  <a:sym typeface="Open Sans"/>
                </a:rPr>
                <a:t>Measurement of Insurance Contracts</a:t>
              </a:r>
              <a:endParaRPr sz="4400" dirty="0">
                <a:solidFill>
                  <a:srgbClr val="AEABAB"/>
                </a:solidFill>
                <a:latin typeface="Open Sans"/>
                <a:ea typeface="Open Sans"/>
                <a:cs typeface="Open Sans"/>
                <a:sym typeface="Open Sans"/>
              </a:endParaRPr>
            </a:p>
          </p:txBody>
        </p:sp>
        <p:cxnSp>
          <p:nvCxnSpPr>
            <p:cNvPr id="631" name="Google Shape;631;p4"/>
            <p:cNvCxnSpPr/>
            <p:nvPr/>
          </p:nvCxnSpPr>
          <p:spPr>
            <a:xfrm>
              <a:off x="2582156" y="359118"/>
              <a:ext cx="0" cy="438150"/>
            </a:xfrm>
            <a:prstGeom prst="straightConnector1">
              <a:avLst/>
            </a:prstGeom>
            <a:noFill/>
            <a:ln w="19050" cap="flat" cmpd="sng">
              <a:solidFill>
                <a:srgbClr val="D0CECE"/>
              </a:solidFill>
              <a:prstDash val="solid"/>
              <a:miter lim="800000"/>
              <a:headEnd type="none" w="sm" len="sm"/>
              <a:tailEnd type="none" w="sm" len="sm"/>
            </a:ln>
          </p:spPr>
        </p:cxnSp>
        <p:cxnSp>
          <p:nvCxnSpPr>
            <p:cNvPr id="632" name="Google Shape;632;p4"/>
            <p:cNvCxnSpPr/>
            <p:nvPr/>
          </p:nvCxnSpPr>
          <p:spPr>
            <a:xfrm>
              <a:off x="9570904" y="359118"/>
              <a:ext cx="0" cy="438150"/>
            </a:xfrm>
            <a:prstGeom prst="straightConnector1">
              <a:avLst/>
            </a:prstGeom>
            <a:noFill/>
            <a:ln w="19050" cap="flat" cmpd="sng">
              <a:solidFill>
                <a:srgbClr val="D0CECE"/>
              </a:solidFill>
              <a:prstDash val="solid"/>
              <a:miter lim="800000"/>
              <a:headEnd type="none" w="sm" len="sm"/>
              <a:tailEnd type="none" w="sm" len="sm"/>
            </a:ln>
          </p:spPr>
        </p:cxnSp>
      </p:grpSp>
      <p:sp>
        <p:nvSpPr>
          <p:cNvPr id="664" name="Google Shape;664;p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cxnSp>
        <p:nvCxnSpPr>
          <p:cNvPr id="4" name="Straight Connector 3">
            <a:extLst>
              <a:ext uri="{FF2B5EF4-FFF2-40B4-BE49-F238E27FC236}">
                <a16:creationId xmlns:a16="http://schemas.microsoft.com/office/drawing/2014/main" id="{C76CE66C-9695-E649-B1AF-91068DB27012}"/>
              </a:ext>
            </a:extLst>
          </p:cNvPr>
          <p:cNvCxnSpPr>
            <a:cxnSpLocks/>
          </p:cNvCxnSpPr>
          <p:nvPr/>
        </p:nvCxnSpPr>
        <p:spPr>
          <a:xfrm>
            <a:off x="135925" y="3880021"/>
            <a:ext cx="1183777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42F58F-2D5A-CE4A-88B1-DED882C5EA53}"/>
              </a:ext>
            </a:extLst>
          </p:cNvPr>
          <p:cNvSpPr txBox="1"/>
          <p:nvPr/>
        </p:nvSpPr>
        <p:spPr>
          <a:xfrm>
            <a:off x="52260" y="2162440"/>
            <a:ext cx="2292688" cy="1323439"/>
          </a:xfrm>
          <a:prstGeom prst="rect">
            <a:avLst/>
          </a:prstGeom>
          <a:noFill/>
        </p:spPr>
        <p:txBody>
          <a:bodyPr wrap="square" rtlCol="0">
            <a:spAutoFit/>
          </a:bodyPr>
          <a:lstStyle/>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Liability for Remaining Coverage</a:t>
            </a:r>
          </a:p>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(LRC)</a:t>
            </a:r>
          </a:p>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a:t>
            </a:r>
          </a:p>
          <a:p>
            <a:pPr algn="ctr"/>
            <a:r>
              <a:rPr lang="en-GB" sz="1600" b="1" dirty="0">
                <a:solidFill>
                  <a:srgbClr val="29397B"/>
                </a:solidFill>
                <a:latin typeface="Open Sans" panose="020B0606030504020204" pitchFamily="34" charset="0"/>
                <a:ea typeface="Open Sans" panose="020B0606030504020204" pitchFamily="34" charset="0"/>
                <a:cs typeface="Open Sans" panose="020B0606030504020204" pitchFamily="34" charset="0"/>
              </a:rPr>
              <a:t>Unexpired Risk</a:t>
            </a:r>
          </a:p>
        </p:txBody>
      </p:sp>
      <p:sp>
        <p:nvSpPr>
          <p:cNvPr id="23" name="TextBox 22">
            <a:extLst>
              <a:ext uri="{FF2B5EF4-FFF2-40B4-BE49-F238E27FC236}">
                <a16:creationId xmlns:a16="http://schemas.microsoft.com/office/drawing/2014/main" id="{8716543D-A16D-7B4B-8A3F-59B6F9B2B25D}"/>
              </a:ext>
            </a:extLst>
          </p:cNvPr>
          <p:cNvSpPr txBox="1"/>
          <p:nvPr/>
        </p:nvSpPr>
        <p:spPr>
          <a:xfrm>
            <a:off x="185352" y="4546766"/>
            <a:ext cx="2026505" cy="1323439"/>
          </a:xfrm>
          <a:prstGeom prst="rect">
            <a:avLst/>
          </a:prstGeom>
          <a:noFill/>
        </p:spPr>
        <p:txBody>
          <a:bodyPr wrap="square" rtlCol="0">
            <a:spAutoFit/>
          </a:bodyPr>
          <a:lstStyle/>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Liability for Incurred Claims</a:t>
            </a:r>
          </a:p>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(LIC)</a:t>
            </a:r>
          </a:p>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a:t>
            </a:r>
          </a:p>
          <a:p>
            <a:pPr algn="ctr"/>
            <a:r>
              <a:rPr lang="en-GB" sz="1600" b="1" dirty="0">
                <a:solidFill>
                  <a:srgbClr val="CE1839"/>
                </a:solidFill>
                <a:latin typeface="Open Sans" panose="020B0606030504020204" pitchFamily="34" charset="0"/>
                <a:ea typeface="Open Sans" panose="020B0606030504020204" pitchFamily="34" charset="0"/>
                <a:cs typeface="Open Sans" panose="020B0606030504020204" pitchFamily="34" charset="0"/>
              </a:rPr>
              <a:t>Expired Risk</a:t>
            </a:r>
          </a:p>
        </p:txBody>
      </p:sp>
      <p:sp>
        <p:nvSpPr>
          <p:cNvPr id="8" name="Rectangle 7">
            <a:extLst>
              <a:ext uri="{FF2B5EF4-FFF2-40B4-BE49-F238E27FC236}">
                <a16:creationId xmlns:a16="http://schemas.microsoft.com/office/drawing/2014/main" id="{D2F6DC0F-E35E-D444-963B-B2CD5E80C9A9}"/>
              </a:ext>
            </a:extLst>
          </p:cNvPr>
          <p:cNvSpPr/>
          <p:nvPr/>
        </p:nvSpPr>
        <p:spPr>
          <a:xfrm>
            <a:off x="2310716" y="1763225"/>
            <a:ext cx="1865871" cy="2068264"/>
          </a:xfrm>
          <a:prstGeom prst="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UPR Less DAC</a:t>
            </a:r>
          </a:p>
        </p:txBody>
      </p:sp>
      <p:sp>
        <p:nvSpPr>
          <p:cNvPr id="26" name="Rectangle 25">
            <a:extLst>
              <a:ext uri="{FF2B5EF4-FFF2-40B4-BE49-F238E27FC236}">
                <a16:creationId xmlns:a16="http://schemas.microsoft.com/office/drawing/2014/main" id="{FCA4511F-356F-B94B-883A-E38E6FB7667E}"/>
              </a:ext>
            </a:extLst>
          </p:cNvPr>
          <p:cNvSpPr/>
          <p:nvPr/>
        </p:nvSpPr>
        <p:spPr>
          <a:xfrm>
            <a:off x="2310715" y="3928555"/>
            <a:ext cx="1865871" cy="2255945"/>
          </a:xfrm>
          <a:prstGeom prst="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Undiscounted/ Discounted Reserves </a:t>
            </a:r>
          </a:p>
          <a:p>
            <a:pPr algn="ctr"/>
            <a:r>
              <a:rPr lang="en-GB" sz="1600" dirty="0"/>
              <a:t>(Incl. IBNR) </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D300BF82-F269-7348-8CD0-7A5276ACC910}"/>
              </a:ext>
            </a:extLst>
          </p:cNvPr>
          <p:cNvSpPr txBox="1"/>
          <p:nvPr/>
        </p:nvSpPr>
        <p:spPr>
          <a:xfrm>
            <a:off x="2302730" y="1379741"/>
            <a:ext cx="1865871" cy="369332"/>
          </a:xfrm>
          <a:prstGeom prst="rect">
            <a:avLst/>
          </a:prstGeom>
          <a:noFill/>
        </p:spPr>
        <p:txBody>
          <a:bodyPr wrap="square" rtlCol="0">
            <a:spAutoFit/>
          </a:bodyPr>
          <a:lstStyle/>
          <a:p>
            <a:pPr algn="ctr"/>
            <a:r>
              <a:rPr lang="en-GB"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IFRS 4</a:t>
            </a:r>
          </a:p>
        </p:txBody>
      </p:sp>
      <p:sp>
        <p:nvSpPr>
          <p:cNvPr id="29" name="Rectangle 28">
            <a:extLst>
              <a:ext uri="{FF2B5EF4-FFF2-40B4-BE49-F238E27FC236}">
                <a16:creationId xmlns:a16="http://schemas.microsoft.com/office/drawing/2014/main" id="{CF6904B7-0F43-3A43-B833-C796668BD95E}"/>
              </a:ext>
            </a:extLst>
          </p:cNvPr>
          <p:cNvSpPr/>
          <p:nvPr/>
        </p:nvSpPr>
        <p:spPr>
          <a:xfrm>
            <a:off x="5750009" y="1763224"/>
            <a:ext cx="2413689" cy="2056144"/>
          </a:xfrm>
          <a:prstGeom prst="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Premium Received</a:t>
            </a:r>
          </a:p>
          <a:p>
            <a:pPr algn="ctr"/>
            <a:r>
              <a:rPr lang="en-GB" sz="1600" i="1" dirty="0">
                <a:latin typeface="Open Sans" panose="020B0606030504020204" pitchFamily="34" charset="0"/>
                <a:ea typeface="Open Sans" panose="020B0606030504020204" pitchFamily="34" charset="0"/>
                <a:cs typeface="Open Sans" panose="020B0606030504020204" pitchFamily="34" charset="0"/>
              </a:rPr>
              <a:t>(less)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Acquisition Costs</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[Unearned]</a:t>
            </a:r>
          </a:p>
        </p:txBody>
      </p:sp>
      <p:sp>
        <p:nvSpPr>
          <p:cNvPr id="30" name="Rectangle 29">
            <a:extLst>
              <a:ext uri="{FF2B5EF4-FFF2-40B4-BE49-F238E27FC236}">
                <a16:creationId xmlns:a16="http://schemas.microsoft.com/office/drawing/2014/main" id="{8E546935-9644-8B4F-83B5-CC0DA59F8577}"/>
              </a:ext>
            </a:extLst>
          </p:cNvPr>
          <p:cNvSpPr/>
          <p:nvPr/>
        </p:nvSpPr>
        <p:spPr>
          <a:xfrm>
            <a:off x="5745886" y="5622325"/>
            <a:ext cx="2413691" cy="562178"/>
          </a:xfrm>
          <a:prstGeom prst="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Best Estimate</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(Future Cashflows)</a:t>
            </a:r>
          </a:p>
        </p:txBody>
      </p:sp>
      <p:sp>
        <p:nvSpPr>
          <p:cNvPr id="31" name="TextBox 30">
            <a:extLst>
              <a:ext uri="{FF2B5EF4-FFF2-40B4-BE49-F238E27FC236}">
                <a16:creationId xmlns:a16="http://schemas.microsoft.com/office/drawing/2014/main" id="{31325909-C99F-A24B-990E-6B8B3DE42C56}"/>
              </a:ext>
            </a:extLst>
          </p:cNvPr>
          <p:cNvSpPr txBox="1"/>
          <p:nvPr/>
        </p:nvSpPr>
        <p:spPr>
          <a:xfrm>
            <a:off x="6019793" y="1356899"/>
            <a:ext cx="1865871" cy="369332"/>
          </a:xfrm>
          <a:prstGeom prst="rect">
            <a:avLst/>
          </a:prstGeom>
          <a:noFill/>
        </p:spPr>
        <p:txBody>
          <a:bodyPr wrap="square" rtlCol="0">
            <a:spAutoFit/>
          </a:bodyPr>
          <a:lstStyle/>
          <a:p>
            <a:pPr algn="ctr"/>
            <a:r>
              <a:rPr lang="en-GB"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IFRS 17 - PAA</a:t>
            </a:r>
          </a:p>
        </p:txBody>
      </p:sp>
      <p:sp>
        <p:nvSpPr>
          <p:cNvPr id="33" name="Striped Right Arrow 32">
            <a:extLst>
              <a:ext uri="{FF2B5EF4-FFF2-40B4-BE49-F238E27FC236}">
                <a16:creationId xmlns:a16="http://schemas.microsoft.com/office/drawing/2014/main" id="{EE555E11-FED4-4742-B8AF-07C093FC0907}"/>
              </a:ext>
            </a:extLst>
          </p:cNvPr>
          <p:cNvSpPr/>
          <p:nvPr/>
        </p:nvSpPr>
        <p:spPr>
          <a:xfrm>
            <a:off x="4450491" y="4788030"/>
            <a:ext cx="1048266" cy="395416"/>
          </a:xfrm>
          <a:prstGeom prst="stripedRightArrow">
            <a:avLst>
              <a:gd name="adj1" fmla="val 37500"/>
              <a:gd name="adj2" fmla="val 146875"/>
            </a:avLst>
          </a:prstGeom>
          <a:solidFill>
            <a:schemeClr val="bg1">
              <a:lumMod val="50000"/>
            </a:schemeClr>
          </a:solidFill>
          <a:ln>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riped Right Arrow 33">
            <a:extLst>
              <a:ext uri="{FF2B5EF4-FFF2-40B4-BE49-F238E27FC236}">
                <a16:creationId xmlns:a16="http://schemas.microsoft.com/office/drawing/2014/main" id="{4B23DDFC-4279-634A-9520-B858BC6C5E98}"/>
              </a:ext>
            </a:extLst>
          </p:cNvPr>
          <p:cNvSpPr/>
          <p:nvPr/>
        </p:nvSpPr>
        <p:spPr>
          <a:xfrm>
            <a:off x="4450491" y="2899054"/>
            <a:ext cx="1048266" cy="395416"/>
          </a:xfrm>
          <a:prstGeom prst="stripedRightArrow">
            <a:avLst>
              <a:gd name="adj1" fmla="val 37500"/>
              <a:gd name="adj2" fmla="val 146875"/>
            </a:avLst>
          </a:prstGeom>
          <a:solidFill>
            <a:schemeClr val="bg1">
              <a:lumMod val="50000"/>
            </a:schemeClr>
          </a:solidFill>
          <a:ln>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4EAD2A2-EA28-DC4E-B6EB-5E10E3589533}"/>
              </a:ext>
            </a:extLst>
          </p:cNvPr>
          <p:cNvSpPr/>
          <p:nvPr/>
        </p:nvSpPr>
        <p:spPr>
          <a:xfrm>
            <a:off x="5745885" y="4819329"/>
            <a:ext cx="2413691" cy="766349"/>
          </a:xfrm>
          <a:prstGeom prst="rect">
            <a:avLst/>
          </a:prstGeom>
          <a:solidFill>
            <a:srgbClr val="FFC000"/>
          </a:solidFill>
          <a:ln>
            <a:solidFill>
              <a:schemeClr val="accent2">
                <a:lumMod val="60000"/>
                <a:lumOff val="4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Discounting</a:t>
            </a:r>
            <a:endPar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273B9202-7706-624F-A700-7B1E5584D0FF}"/>
              </a:ext>
            </a:extLst>
          </p:cNvPr>
          <p:cNvSpPr/>
          <p:nvPr/>
        </p:nvSpPr>
        <p:spPr>
          <a:xfrm>
            <a:off x="5745884" y="3928555"/>
            <a:ext cx="2413691" cy="861892"/>
          </a:xfrm>
          <a:prstGeom prst="rect">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Risk Adjustment</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EFC31385-57C7-A142-B5D5-55B231CED8CE}"/>
              </a:ext>
            </a:extLst>
          </p:cNvPr>
          <p:cNvSpPr/>
          <p:nvPr/>
        </p:nvSpPr>
        <p:spPr>
          <a:xfrm>
            <a:off x="9513156" y="5591379"/>
            <a:ext cx="2413691" cy="593124"/>
          </a:xfrm>
          <a:prstGeom prst="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Best Estimate</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(Future Cashflows)</a:t>
            </a:r>
          </a:p>
        </p:txBody>
      </p:sp>
      <p:sp>
        <p:nvSpPr>
          <p:cNvPr id="39" name="TextBox 38">
            <a:extLst>
              <a:ext uri="{FF2B5EF4-FFF2-40B4-BE49-F238E27FC236}">
                <a16:creationId xmlns:a16="http://schemas.microsoft.com/office/drawing/2014/main" id="{8FFB5BAE-6818-A54E-8097-6E674957A333}"/>
              </a:ext>
            </a:extLst>
          </p:cNvPr>
          <p:cNvSpPr txBox="1"/>
          <p:nvPr/>
        </p:nvSpPr>
        <p:spPr>
          <a:xfrm>
            <a:off x="9768015" y="1375242"/>
            <a:ext cx="1865871" cy="369332"/>
          </a:xfrm>
          <a:prstGeom prst="rect">
            <a:avLst/>
          </a:prstGeom>
          <a:noFill/>
        </p:spPr>
        <p:txBody>
          <a:bodyPr wrap="square" rtlCol="0">
            <a:spAutoFit/>
          </a:bodyPr>
          <a:lstStyle/>
          <a:p>
            <a:pPr algn="ctr"/>
            <a:r>
              <a:rPr lang="en-GB"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IFRS 17 - GMM</a:t>
            </a:r>
          </a:p>
        </p:txBody>
      </p:sp>
      <p:sp>
        <p:nvSpPr>
          <p:cNvPr id="40" name="Rectangle 39">
            <a:extLst>
              <a:ext uri="{FF2B5EF4-FFF2-40B4-BE49-F238E27FC236}">
                <a16:creationId xmlns:a16="http://schemas.microsoft.com/office/drawing/2014/main" id="{D1E5D147-86E1-EA4A-AA00-29FFC711E4D8}"/>
              </a:ext>
            </a:extLst>
          </p:cNvPr>
          <p:cNvSpPr/>
          <p:nvPr/>
        </p:nvSpPr>
        <p:spPr>
          <a:xfrm>
            <a:off x="9513155" y="4788383"/>
            <a:ext cx="2413691" cy="766349"/>
          </a:xfrm>
          <a:prstGeom prst="rect">
            <a:avLst/>
          </a:prstGeom>
          <a:solidFill>
            <a:srgbClr val="FFC000"/>
          </a:solidFill>
          <a:ln>
            <a:solidFill>
              <a:schemeClr val="accent2">
                <a:lumMod val="60000"/>
                <a:lumOff val="4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Discounting</a:t>
            </a:r>
            <a:endPar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A8335EBA-4381-B740-BBE8-B853686B4019}"/>
              </a:ext>
            </a:extLst>
          </p:cNvPr>
          <p:cNvSpPr/>
          <p:nvPr/>
        </p:nvSpPr>
        <p:spPr>
          <a:xfrm>
            <a:off x="9513154" y="3897609"/>
            <a:ext cx="2413691" cy="861892"/>
          </a:xfrm>
          <a:prstGeom prst="rect">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Risk Adjustment</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2F817743-67C8-2B4A-A425-327D112D8B79}"/>
              </a:ext>
            </a:extLst>
          </p:cNvPr>
          <p:cNvSpPr/>
          <p:nvPr/>
        </p:nvSpPr>
        <p:spPr>
          <a:xfrm>
            <a:off x="9513152" y="3283803"/>
            <a:ext cx="2413691" cy="535564"/>
          </a:xfrm>
          <a:prstGeom prst="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Best Estimate</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(Future Cashflows)</a:t>
            </a:r>
          </a:p>
        </p:txBody>
      </p:sp>
      <p:sp>
        <p:nvSpPr>
          <p:cNvPr id="43" name="Rectangle 42">
            <a:extLst>
              <a:ext uri="{FF2B5EF4-FFF2-40B4-BE49-F238E27FC236}">
                <a16:creationId xmlns:a16="http://schemas.microsoft.com/office/drawing/2014/main" id="{55A56678-6A1C-6C46-BB4C-8EE0BC738387}"/>
              </a:ext>
            </a:extLst>
          </p:cNvPr>
          <p:cNvSpPr/>
          <p:nvPr/>
        </p:nvSpPr>
        <p:spPr>
          <a:xfrm>
            <a:off x="9494106" y="2828332"/>
            <a:ext cx="2413691" cy="418825"/>
          </a:xfrm>
          <a:prstGeom prst="rect">
            <a:avLst/>
          </a:prstGeom>
          <a:solidFill>
            <a:srgbClr val="FFC000"/>
          </a:solidFill>
          <a:ln>
            <a:solidFill>
              <a:schemeClr val="accent2">
                <a:lumMod val="60000"/>
                <a:lumOff val="4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Discounting</a:t>
            </a:r>
            <a:endPar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43">
            <a:extLst>
              <a:ext uri="{FF2B5EF4-FFF2-40B4-BE49-F238E27FC236}">
                <a16:creationId xmlns:a16="http://schemas.microsoft.com/office/drawing/2014/main" id="{184ED2DE-BE60-784C-AE1C-A573751DD254}"/>
              </a:ext>
            </a:extLst>
          </p:cNvPr>
          <p:cNvSpPr/>
          <p:nvPr/>
        </p:nvSpPr>
        <p:spPr>
          <a:xfrm>
            <a:off x="9494106" y="2338356"/>
            <a:ext cx="2413691" cy="449296"/>
          </a:xfrm>
          <a:prstGeom prst="rect">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Risk Adjustment</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D846B558-7008-1446-85C8-4464E3094BFB}"/>
              </a:ext>
            </a:extLst>
          </p:cNvPr>
          <p:cNvSpPr/>
          <p:nvPr/>
        </p:nvSpPr>
        <p:spPr>
          <a:xfrm>
            <a:off x="9494104" y="1763224"/>
            <a:ext cx="2413691" cy="532075"/>
          </a:xfrm>
          <a:prstGeom prst="rect">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Contractual Service Margin</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5F96DD0-0AD2-C04E-8401-E83E3150C199}"/>
              </a:ext>
            </a:extLst>
          </p:cNvPr>
          <p:cNvSpPr txBox="1"/>
          <p:nvPr/>
        </p:nvSpPr>
        <p:spPr>
          <a:xfrm>
            <a:off x="8406702" y="4477906"/>
            <a:ext cx="852665" cy="1015663"/>
          </a:xfrm>
          <a:prstGeom prst="rect">
            <a:avLst/>
          </a:prstGeom>
          <a:noFill/>
        </p:spPr>
        <p:txBody>
          <a:bodyPr wrap="square" rtlCol="0">
            <a:spAutoFit/>
          </a:bodyPr>
          <a:lstStyle/>
          <a:p>
            <a:pPr algn="ctr"/>
            <a:r>
              <a:rPr lang="en-GB" sz="6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952036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animBg="1"/>
      <p:bldP spid="42" grpId="0" animBg="1"/>
      <p:bldP spid="43" grpId="0" animBg="1"/>
      <p:bldP spid="44" grpId="0" animBg="1"/>
      <p:bldP spid="45"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4"/>
          <p:cNvSpPr txBox="1"/>
          <p:nvPr/>
        </p:nvSpPr>
        <p:spPr>
          <a:xfrm>
            <a:off x="1" y="549119"/>
            <a:ext cx="11800701" cy="769401"/>
          </a:xfrm>
          <a:prstGeom prst="rect">
            <a:avLst/>
          </a:prstGeom>
          <a:noFill/>
          <a:ln>
            <a:noFill/>
          </a:ln>
        </p:spPr>
        <p:txBody>
          <a:bodyPr spcFirstLastPara="1" wrap="square" lIns="36000" tIns="36000" rIns="36000" bIns="36000" anchor="t" anchorCtr="0">
            <a:spAutoFit/>
          </a:bodyPr>
          <a:lstStyle/>
          <a:p>
            <a:pPr marL="0" marR="0" lvl="0" indent="0" algn="ctr" rtl="0">
              <a:spcBef>
                <a:spcPts val="0"/>
              </a:spcBef>
              <a:spcAft>
                <a:spcPts val="0"/>
              </a:spcAft>
              <a:buNone/>
            </a:pPr>
            <a:r>
              <a:rPr lang="en-US" sz="4400" dirty="0">
                <a:solidFill>
                  <a:srgbClr val="AEABAB"/>
                </a:solidFill>
                <a:latin typeface="Open Sans"/>
                <a:ea typeface="Open Sans"/>
                <a:cs typeface="Open Sans"/>
                <a:sym typeface="Open Sans"/>
              </a:rPr>
              <a:t>Key Consideration for General Insurers</a:t>
            </a:r>
            <a:endParaRPr sz="4400" dirty="0">
              <a:solidFill>
                <a:srgbClr val="AEABAB"/>
              </a:solidFill>
              <a:latin typeface="Open Sans"/>
              <a:ea typeface="Open Sans"/>
              <a:cs typeface="Open Sans"/>
              <a:sym typeface="Open Sans"/>
            </a:endParaRPr>
          </a:p>
        </p:txBody>
      </p:sp>
      <p:cxnSp>
        <p:nvCxnSpPr>
          <p:cNvPr id="631" name="Google Shape;631;p4"/>
          <p:cNvCxnSpPr/>
          <p:nvPr/>
        </p:nvCxnSpPr>
        <p:spPr>
          <a:xfrm>
            <a:off x="727745" y="714744"/>
            <a:ext cx="0" cy="438150"/>
          </a:xfrm>
          <a:prstGeom prst="straightConnector1">
            <a:avLst/>
          </a:prstGeom>
          <a:noFill/>
          <a:ln w="19050" cap="flat" cmpd="sng">
            <a:solidFill>
              <a:srgbClr val="D0CECE"/>
            </a:solidFill>
            <a:prstDash val="solid"/>
            <a:miter lim="800000"/>
            <a:headEnd type="none" w="sm" len="sm"/>
            <a:tailEnd type="none" w="sm" len="sm"/>
          </a:ln>
        </p:spPr>
      </p:cxnSp>
      <p:cxnSp>
        <p:nvCxnSpPr>
          <p:cNvPr id="632" name="Google Shape;632;p4"/>
          <p:cNvCxnSpPr/>
          <p:nvPr/>
        </p:nvCxnSpPr>
        <p:spPr>
          <a:xfrm>
            <a:off x="11111385" y="714744"/>
            <a:ext cx="0" cy="438150"/>
          </a:xfrm>
          <a:prstGeom prst="straightConnector1">
            <a:avLst/>
          </a:prstGeom>
          <a:noFill/>
          <a:ln w="19050" cap="flat" cmpd="sng">
            <a:solidFill>
              <a:srgbClr val="D0CECE"/>
            </a:solidFill>
            <a:prstDash val="solid"/>
            <a:miter lim="800000"/>
            <a:headEnd type="none" w="sm" len="sm"/>
            <a:tailEnd type="none" w="sm" len="sm"/>
          </a:ln>
        </p:spPr>
      </p:cxnSp>
      <p:sp>
        <p:nvSpPr>
          <p:cNvPr id="664" name="Google Shape;664;p4"/>
          <p:cNvSpPr txBox="1">
            <a:spLocks noGrp="1"/>
          </p:cNvSpPr>
          <p:nvPr>
            <p:ph type="sldNum" idx="12"/>
          </p:nvPr>
        </p:nvSpPr>
        <p:spPr>
          <a:xfrm>
            <a:off x="10901523" y="6349923"/>
            <a:ext cx="4197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9" name="Group 8">
            <a:extLst>
              <a:ext uri="{FF2B5EF4-FFF2-40B4-BE49-F238E27FC236}">
                <a16:creationId xmlns:a16="http://schemas.microsoft.com/office/drawing/2014/main" id="{C7662799-FFE9-3446-8B6D-7BED8DFBC4EC}"/>
              </a:ext>
            </a:extLst>
          </p:cNvPr>
          <p:cNvGrpSpPr/>
          <p:nvPr/>
        </p:nvGrpSpPr>
        <p:grpSpPr>
          <a:xfrm>
            <a:off x="3447487" y="1315048"/>
            <a:ext cx="5400000" cy="5400000"/>
            <a:chOff x="3731740" y="1318520"/>
            <a:chExt cx="5400000" cy="5400000"/>
          </a:xfrm>
        </p:grpSpPr>
        <p:sp>
          <p:nvSpPr>
            <p:cNvPr id="7" name="Oval 6">
              <a:extLst>
                <a:ext uri="{FF2B5EF4-FFF2-40B4-BE49-F238E27FC236}">
                  <a16:creationId xmlns:a16="http://schemas.microsoft.com/office/drawing/2014/main" id="{5330540E-C426-EF42-AF66-6FEED93BCF45}"/>
                </a:ext>
              </a:extLst>
            </p:cNvPr>
            <p:cNvSpPr/>
            <p:nvPr/>
          </p:nvSpPr>
          <p:spPr>
            <a:xfrm>
              <a:off x="3731740" y="1318520"/>
              <a:ext cx="5400000" cy="5400000"/>
            </a:xfrm>
            <a:prstGeom prst="ellipse">
              <a:avLst/>
            </a:prstGeom>
            <a:solidFill>
              <a:schemeClr val="bg1"/>
            </a:solidFill>
            <a:ln>
              <a:solidFill>
                <a:srgbClr val="293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ABCC21D-3144-5D42-8B94-20CB25AA6939}"/>
                </a:ext>
              </a:extLst>
            </p:cNvPr>
            <p:cNvSpPr/>
            <p:nvPr/>
          </p:nvSpPr>
          <p:spPr>
            <a:xfrm>
              <a:off x="5621740" y="3034143"/>
              <a:ext cx="1620000" cy="1620000"/>
            </a:xfrm>
            <a:prstGeom prst="ellipse">
              <a:avLst/>
            </a:prstGeom>
            <a:solidFill>
              <a:srgbClr val="29397B"/>
            </a:solidFill>
            <a:ln>
              <a:solidFill>
                <a:srgbClr val="29397B"/>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Open Sans" panose="020B0606030504020204" pitchFamily="34" charset="0"/>
                  <a:ea typeface="Open Sans" panose="020B0606030504020204" pitchFamily="34" charset="0"/>
                  <a:cs typeface="Open Sans" panose="020B0606030504020204" pitchFamily="34" charset="0"/>
                </a:rPr>
                <a:t>PAA</a:t>
              </a:r>
            </a:p>
          </p:txBody>
        </p:sp>
      </p:grpSp>
      <p:sp>
        <p:nvSpPr>
          <p:cNvPr id="46" name="Oval 45">
            <a:extLst>
              <a:ext uri="{FF2B5EF4-FFF2-40B4-BE49-F238E27FC236}">
                <a16:creationId xmlns:a16="http://schemas.microsoft.com/office/drawing/2014/main" id="{EA0AAF29-DE6F-4E48-BD6D-0001438EF007}"/>
              </a:ext>
            </a:extLst>
          </p:cNvPr>
          <p:cNvSpPr>
            <a:spLocks noChangeAspect="1"/>
          </p:cNvSpPr>
          <p:nvPr/>
        </p:nvSpPr>
        <p:spPr>
          <a:xfrm>
            <a:off x="5439268" y="1349728"/>
            <a:ext cx="1188000" cy="1188000"/>
          </a:xfrm>
          <a:prstGeom prst="ellipse">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PAA Eligibility</a:t>
            </a:r>
          </a:p>
        </p:txBody>
      </p:sp>
      <p:sp>
        <p:nvSpPr>
          <p:cNvPr id="47" name="Oval 46">
            <a:extLst>
              <a:ext uri="{FF2B5EF4-FFF2-40B4-BE49-F238E27FC236}">
                <a16:creationId xmlns:a16="http://schemas.microsoft.com/office/drawing/2014/main" id="{F284FF55-6A08-2943-A8BC-A7E7F2612C10}"/>
              </a:ext>
            </a:extLst>
          </p:cNvPr>
          <p:cNvSpPr>
            <a:spLocks noChangeAspect="1"/>
          </p:cNvSpPr>
          <p:nvPr/>
        </p:nvSpPr>
        <p:spPr>
          <a:xfrm>
            <a:off x="6627268" y="1631913"/>
            <a:ext cx="1152000" cy="1152000"/>
          </a:xfrm>
          <a:prstGeom prst="ellipse">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Best Est. Claims</a:t>
            </a:r>
          </a:p>
        </p:txBody>
      </p:sp>
      <p:sp>
        <p:nvSpPr>
          <p:cNvPr id="48" name="Oval 47">
            <a:extLst>
              <a:ext uri="{FF2B5EF4-FFF2-40B4-BE49-F238E27FC236}">
                <a16:creationId xmlns:a16="http://schemas.microsoft.com/office/drawing/2014/main" id="{2707D588-8A72-8C41-A96E-85572514D46C}"/>
              </a:ext>
            </a:extLst>
          </p:cNvPr>
          <p:cNvSpPr>
            <a:spLocks noChangeAspect="1"/>
          </p:cNvSpPr>
          <p:nvPr/>
        </p:nvSpPr>
        <p:spPr>
          <a:xfrm>
            <a:off x="4332030" y="1751338"/>
            <a:ext cx="1152000" cy="1152000"/>
          </a:xfrm>
          <a:prstGeom prst="ellipse">
            <a:avLst/>
          </a:prstGeom>
          <a:solidFill>
            <a:srgbClr val="C00000"/>
          </a:solidFill>
          <a:ln w="25400">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Risk Adjust.</a:t>
            </a:r>
          </a:p>
        </p:txBody>
      </p:sp>
      <p:sp>
        <p:nvSpPr>
          <p:cNvPr id="49" name="Oval 48">
            <a:extLst>
              <a:ext uri="{FF2B5EF4-FFF2-40B4-BE49-F238E27FC236}">
                <a16:creationId xmlns:a16="http://schemas.microsoft.com/office/drawing/2014/main" id="{54DF0ECD-42BF-0049-AF30-3E06BB0E5638}"/>
              </a:ext>
            </a:extLst>
          </p:cNvPr>
          <p:cNvSpPr>
            <a:spLocks noChangeAspect="1"/>
          </p:cNvSpPr>
          <p:nvPr/>
        </p:nvSpPr>
        <p:spPr>
          <a:xfrm>
            <a:off x="3616219" y="2688671"/>
            <a:ext cx="1152000" cy="1152000"/>
          </a:xfrm>
          <a:prstGeom prst="ellipse">
            <a:avLst/>
          </a:prstGeom>
          <a:solidFill>
            <a:schemeClr val="bg1">
              <a:lumMod val="50000"/>
            </a:schemeClr>
          </a:solidFill>
          <a:ln w="25400">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Reins.</a:t>
            </a:r>
          </a:p>
        </p:txBody>
      </p:sp>
      <p:sp>
        <p:nvSpPr>
          <p:cNvPr id="50" name="Oval 49">
            <a:extLst>
              <a:ext uri="{FF2B5EF4-FFF2-40B4-BE49-F238E27FC236}">
                <a16:creationId xmlns:a16="http://schemas.microsoft.com/office/drawing/2014/main" id="{D00F5327-2EE8-AD44-BB02-EFB1A27C4003}"/>
              </a:ext>
            </a:extLst>
          </p:cNvPr>
          <p:cNvSpPr>
            <a:spLocks noChangeAspect="1"/>
          </p:cNvSpPr>
          <p:nvPr/>
        </p:nvSpPr>
        <p:spPr>
          <a:xfrm>
            <a:off x="7442490" y="2490098"/>
            <a:ext cx="1152000" cy="1152000"/>
          </a:xfrm>
          <a:prstGeom prst="ellipse">
            <a:avLst/>
          </a:prstGeom>
          <a:solidFill>
            <a:srgbClr val="C00000"/>
          </a:solidFill>
          <a:ln w="25400">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Discount Rate</a:t>
            </a:r>
          </a:p>
        </p:txBody>
      </p:sp>
      <p:sp>
        <p:nvSpPr>
          <p:cNvPr id="51" name="Oval 50">
            <a:extLst>
              <a:ext uri="{FF2B5EF4-FFF2-40B4-BE49-F238E27FC236}">
                <a16:creationId xmlns:a16="http://schemas.microsoft.com/office/drawing/2014/main" id="{9C4BF468-9C6E-B24E-A26D-E3800EB5D25B}"/>
              </a:ext>
            </a:extLst>
          </p:cNvPr>
          <p:cNvSpPr>
            <a:spLocks noChangeAspect="1"/>
          </p:cNvSpPr>
          <p:nvPr/>
        </p:nvSpPr>
        <p:spPr>
          <a:xfrm>
            <a:off x="3544219" y="3877889"/>
            <a:ext cx="1224000" cy="1224000"/>
          </a:xfrm>
          <a:prstGeom prst="ellipse">
            <a:avLst/>
          </a:prstGeom>
          <a:solidFill>
            <a:schemeClr val="bg1">
              <a:lumMod val="50000"/>
            </a:schemeClr>
          </a:solidFill>
          <a:ln w="25400">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Onerous Contracts</a:t>
            </a:r>
          </a:p>
        </p:txBody>
      </p:sp>
      <p:sp>
        <p:nvSpPr>
          <p:cNvPr id="52" name="Oval 51">
            <a:extLst>
              <a:ext uri="{FF2B5EF4-FFF2-40B4-BE49-F238E27FC236}">
                <a16:creationId xmlns:a16="http://schemas.microsoft.com/office/drawing/2014/main" id="{9C28E3F1-7A11-514D-81CE-56CECC1EFCFC}"/>
              </a:ext>
            </a:extLst>
          </p:cNvPr>
          <p:cNvSpPr/>
          <p:nvPr/>
        </p:nvSpPr>
        <p:spPr>
          <a:xfrm>
            <a:off x="7525702" y="3678031"/>
            <a:ext cx="1260000" cy="1260000"/>
          </a:xfrm>
          <a:prstGeom prst="ellipse">
            <a:avLst/>
          </a:prstGeom>
          <a:solidFill>
            <a:schemeClr val="accent6">
              <a:lumMod val="75000"/>
            </a:schemeClr>
          </a:solidFill>
          <a:ln w="25400">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Premium, Claims &amp; Expenses</a:t>
            </a:r>
          </a:p>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(Actual)</a:t>
            </a:r>
          </a:p>
        </p:txBody>
      </p:sp>
      <p:sp>
        <p:nvSpPr>
          <p:cNvPr id="53" name="Oval 52">
            <a:extLst>
              <a:ext uri="{FF2B5EF4-FFF2-40B4-BE49-F238E27FC236}">
                <a16:creationId xmlns:a16="http://schemas.microsoft.com/office/drawing/2014/main" id="{E8B75309-DFE9-2F4F-8692-1D4DE57462BD}"/>
              </a:ext>
            </a:extLst>
          </p:cNvPr>
          <p:cNvSpPr>
            <a:spLocks noChangeAspect="1"/>
          </p:cNvSpPr>
          <p:nvPr/>
        </p:nvSpPr>
        <p:spPr>
          <a:xfrm>
            <a:off x="7088595" y="4860263"/>
            <a:ext cx="1152000" cy="1152000"/>
          </a:xfrm>
          <a:prstGeom prst="ellipse">
            <a:avLst/>
          </a:prstGeom>
          <a:solidFill>
            <a:schemeClr val="accent6">
              <a:lumMod val="75000"/>
            </a:schemeClr>
          </a:solidFill>
          <a:ln w="25400">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Expense</a:t>
            </a:r>
          </a:p>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&amp;</a:t>
            </a:r>
          </a:p>
          <a:p>
            <a:pPr algn="ctr"/>
            <a:r>
              <a:rPr lang="en-GB"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Acq</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 Cost</a:t>
            </a:r>
          </a:p>
        </p:txBody>
      </p:sp>
      <p:sp>
        <p:nvSpPr>
          <p:cNvPr id="54" name="Oval 53">
            <a:extLst>
              <a:ext uri="{FF2B5EF4-FFF2-40B4-BE49-F238E27FC236}">
                <a16:creationId xmlns:a16="http://schemas.microsoft.com/office/drawing/2014/main" id="{0CF9FCA9-D6A2-724A-BEF7-529A14E209C1}"/>
              </a:ext>
            </a:extLst>
          </p:cNvPr>
          <p:cNvSpPr>
            <a:spLocks noChangeAspect="1"/>
          </p:cNvSpPr>
          <p:nvPr/>
        </p:nvSpPr>
        <p:spPr>
          <a:xfrm>
            <a:off x="5913488" y="5382263"/>
            <a:ext cx="1260000" cy="1260000"/>
          </a:xfrm>
          <a:prstGeom prst="ellipse">
            <a:avLst/>
          </a:prstGeom>
          <a:solidFill>
            <a:schemeClr val="accent6">
              <a:lumMod val="75000"/>
            </a:schemeClr>
          </a:solidFill>
          <a:ln w="25400">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Accting</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 &amp; Reporting</a:t>
            </a:r>
          </a:p>
        </p:txBody>
      </p:sp>
      <mc:AlternateContent xmlns:mc="http://schemas.openxmlformats.org/markup-compatibility/2006">
        <mc:Choice xmlns:a14="http://schemas.microsoft.com/office/drawing/2010/main" Requires="a14">
          <p:sp>
            <p:nvSpPr>
              <p:cNvPr id="12" name="Rectangular Callout 11">
                <a:extLst>
                  <a:ext uri="{FF2B5EF4-FFF2-40B4-BE49-F238E27FC236}">
                    <a16:creationId xmlns:a16="http://schemas.microsoft.com/office/drawing/2014/main" id="{E4C0E243-FCDA-104D-A576-564445D4318C}"/>
                  </a:ext>
                </a:extLst>
              </p:cNvPr>
              <p:cNvSpPr/>
              <p:nvPr/>
            </p:nvSpPr>
            <p:spPr>
              <a:xfrm>
                <a:off x="8317921" y="1271933"/>
                <a:ext cx="3821426" cy="518536"/>
              </a:xfrm>
              <a:prstGeom prst="wedgeRectCallout">
                <a:avLst>
                  <a:gd name="adj1" fmla="val -99076"/>
                  <a:gd name="adj2" fmla="val -11940"/>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Contract Duration = 12mths or less</a:t>
                </a:r>
              </a:p>
              <a:p>
                <a:pPr marL="184150" indent="-184150">
                  <a:buFont typeface="Arial" panose="020B0604020202020204" pitchFamily="34" charset="0"/>
                  <a:buChar char="•"/>
                </a:pPr>
                <a:r>
                  <a:rPr lang="en-GB" dirty="0"/>
                  <a:t>PAA LRC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GMM LRC</a:t>
                </a:r>
              </a:p>
            </p:txBody>
          </p:sp>
        </mc:Choice>
        <mc:Fallback>
          <p:sp>
            <p:nvSpPr>
              <p:cNvPr id="12" name="Rectangular Callout 11">
                <a:extLst>
                  <a:ext uri="{FF2B5EF4-FFF2-40B4-BE49-F238E27FC236}">
                    <a16:creationId xmlns:a16="http://schemas.microsoft.com/office/drawing/2014/main" id="{E4C0E243-FCDA-104D-A576-564445D4318C}"/>
                  </a:ext>
                </a:extLst>
              </p:cNvPr>
              <p:cNvSpPr>
                <a:spLocks noRot="1" noChangeAspect="1" noMove="1" noResize="1" noEditPoints="1" noAdjustHandles="1" noChangeArrowheads="1" noChangeShapeType="1" noTextEdit="1"/>
              </p:cNvSpPr>
              <p:nvPr/>
            </p:nvSpPr>
            <p:spPr>
              <a:xfrm>
                <a:off x="8317921" y="1271933"/>
                <a:ext cx="3821426" cy="518536"/>
              </a:xfrm>
              <a:prstGeom prst="wedgeRectCallout">
                <a:avLst>
                  <a:gd name="adj1" fmla="val -99076"/>
                  <a:gd name="adj2" fmla="val -11940"/>
                </a:avLst>
              </a:prstGeom>
              <a:blipFill>
                <a:blip r:embed="rId3"/>
                <a:stretch>
                  <a:fillRect b="-6818"/>
                </a:stretch>
              </a:blipFill>
              <a:ln>
                <a:solidFill>
                  <a:schemeClr val="bg1">
                    <a:lumMod val="50000"/>
                  </a:schemeClr>
                </a:solidFill>
              </a:ln>
            </p:spPr>
            <p:txBody>
              <a:bodyPr/>
              <a:lstStyle/>
              <a:p>
                <a:r>
                  <a:rPr lang="en-GB">
                    <a:noFill/>
                  </a:rPr>
                  <a:t> </a:t>
                </a:r>
              </a:p>
            </p:txBody>
          </p:sp>
        </mc:Fallback>
      </mc:AlternateContent>
      <p:sp>
        <p:nvSpPr>
          <p:cNvPr id="55" name="Oval 54">
            <a:extLst>
              <a:ext uri="{FF2B5EF4-FFF2-40B4-BE49-F238E27FC236}">
                <a16:creationId xmlns:a16="http://schemas.microsoft.com/office/drawing/2014/main" id="{7333DDE4-465F-6A45-8922-FDADBDD77277}"/>
              </a:ext>
            </a:extLst>
          </p:cNvPr>
          <p:cNvSpPr>
            <a:spLocks noChangeAspect="1"/>
          </p:cNvSpPr>
          <p:nvPr/>
        </p:nvSpPr>
        <p:spPr>
          <a:xfrm>
            <a:off x="4216381" y="4955557"/>
            <a:ext cx="1260000" cy="1260000"/>
          </a:xfrm>
          <a:prstGeom prst="ellipse">
            <a:avLst/>
          </a:prstGeom>
          <a:solidFill>
            <a:schemeClr val="bg1">
              <a:lumMod val="50000"/>
            </a:schemeClr>
          </a:solidFill>
          <a:ln w="25400">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Contract Groups</a:t>
            </a:r>
          </a:p>
        </p:txBody>
      </p:sp>
      <p:grpSp>
        <p:nvGrpSpPr>
          <p:cNvPr id="16" name="Group 15">
            <a:extLst>
              <a:ext uri="{FF2B5EF4-FFF2-40B4-BE49-F238E27FC236}">
                <a16:creationId xmlns:a16="http://schemas.microsoft.com/office/drawing/2014/main" id="{CEEC4E0A-58B9-904B-BAF4-C24ECD5200BE}"/>
              </a:ext>
            </a:extLst>
          </p:cNvPr>
          <p:cNvGrpSpPr/>
          <p:nvPr/>
        </p:nvGrpSpPr>
        <p:grpSpPr>
          <a:xfrm>
            <a:off x="7661432" y="6486423"/>
            <a:ext cx="3132183" cy="311679"/>
            <a:chOff x="1927654" y="6484472"/>
            <a:chExt cx="3132183" cy="311679"/>
          </a:xfrm>
        </p:grpSpPr>
        <p:grpSp>
          <p:nvGrpSpPr>
            <p:cNvPr id="15" name="Group 14">
              <a:extLst>
                <a:ext uri="{FF2B5EF4-FFF2-40B4-BE49-F238E27FC236}">
                  <a16:creationId xmlns:a16="http://schemas.microsoft.com/office/drawing/2014/main" id="{1D5B5715-5A81-F74E-BC03-DD8451E8E4E2}"/>
                </a:ext>
              </a:extLst>
            </p:cNvPr>
            <p:cNvGrpSpPr/>
            <p:nvPr/>
          </p:nvGrpSpPr>
          <p:grpSpPr>
            <a:xfrm>
              <a:off x="1927654" y="6488374"/>
              <a:ext cx="1197135" cy="307777"/>
              <a:chOff x="2174789" y="6486595"/>
              <a:chExt cx="1197135" cy="307777"/>
            </a:xfrm>
          </p:grpSpPr>
          <p:sp>
            <p:nvSpPr>
              <p:cNvPr id="13" name="Rounded Rectangle 12">
                <a:extLst>
                  <a:ext uri="{FF2B5EF4-FFF2-40B4-BE49-F238E27FC236}">
                    <a16:creationId xmlns:a16="http://schemas.microsoft.com/office/drawing/2014/main" id="{5A1C44F9-3F29-D04C-B162-5817E25501BC}"/>
                  </a:ext>
                </a:extLst>
              </p:cNvPr>
              <p:cNvSpPr/>
              <p:nvPr/>
            </p:nvSpPr>
            <p:spPr>
              <a:xfrm>
                <a:off x="2174789" y="6532484"/>
                <a:ext cx="216000" cy="216000"/>
              </a:xfrm>
              <a:prstGeom prst="roundRect">
                <a:avLst/>
              </a:prstGeom>
              <a:solidFill>
                <a:srgbClr val="C00000"/>
              </a:solidFill>
              <a:ln>
                <a:solidFill>
                  <a:srgbClr val="C00000"/>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B615417-06B1-FC4F-99B9-CD6E2C35786C}"/>
                  </a:ext>
                </a:extLst>
              </p:cNvPr>
              <p:cNvSpPr txBox="1"/>
              <p:nvPr/>
            </p:nvSpPr>
            <p:spPr>
              <a:xfrm>
                <a:off x="2364917" y="6486595"/>
                <a:ext cx="1007007" cy="307777"/>
              </a:xfrm>
              <a:prstGeom prst="rect">
                <a:avLst/>
              </a:prstGeom>
              <a:noFill/>
            </p:spPr>
            <p:txBody>
              <a:bodyPr wrap="none" rtlCol="0" anchor="ctr">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Actuarial</a:t>
                </a:r>
              </a:p>
            </p:txBody>
          </p:sp>
        </p:grpSp>
        <p:grpSp>
          <p:nvGrpSpPr>
            <p:cNvPr id="56" name="Group 55">
              <a:extLst>
                <a:ext uri="{FF2B5EF4-FFF2-40B4-BE49-F238E27FC236}">
                  <a16:creationId xmlns:a16="http://schemas.microsoft.com/office/drawing/2014/main" id="{A6F812E6-215E-4C4E-BF46-F9E6BC0260BD}"/>
                </a:ext>
              </a:extLst>
            </p:cNvPr>
            <p:cNvGrpSpPr/>
            <p:nvPr/>
          </p:nvGrpSpPr>
          <p:grpSpPr>
            <a:xfrm>
              <a:off x="3134895" y="6484472"/>
              <a:ext cx="1072101" cy="307777"/>
              <a:chOff x="2174789" y="6486595"/>
              <a:chExt cx="1072101" cy="307777"/>
            </a:xfrm>
          </p:grpSpPr>
          <p:sp>
            <p:nvSpPr>
              <p:cNvPr id="57" name="Rounded Rectangle 56">
                <a:extLst>
                  <a:ext uri="{FF2B5EF4-FFF2-40B4-BE49-F238E27FC236}">
                    <a16:creationId xmlns:a16="http://schemas.microsoft.com/office/drawing/2014/main" id="{98B09A13-004D-564C-95DF-03C729DFE469}"/>
                  </a:ext>
                </a:extLst>
              </p:cNvPr>
              <p:cNvSpPr/>
              <p:nvPr/>
            </p:nvSpPr>
            <p:spPr>
              <a:xfrm>
                <a:off x="2174789" y="6532484"/>
                <a:ext cx="216000" cy="216000"/>
              </a:xfrm>
              <a:prstGeom prst="roundRect">
                <a:avLst/>
              </a:prstGeom>
              <a:solidFill>
                <a:schemeClr val="accent6">
                  <a:lumMod val="75000"/>
                </a:schemeClr>
              </a:solidFill>
              <a:ln>
                <a:solidFill>
                  <a:schemeClr val="accent6">
                    <a:lumMod val="75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AD304E62-C215-1742-88F0-174B3A861037}"/>
                  </a:ext>
                </a:extLst>
              </p:cNvPr>
              <p:cNvSpPr txBox="1"/>
              <p:nvPr/>
            </p:nvSpPr>
            <p:spPr>
              <a:xfrm>
                <a:off x="2364917" y="6486595"/>
                <a:ext cx="881973" cy="307777"/>
              </a:xfrm>
              <a:prstGeom prst="rect">
                <a:avLst/>
              </a:prstGeom>
              <a:noFill/>
            </p:spPr>
            <p:txBody>
              <a:bodyPr wrap="none" rtlCol="0" anchor="ctr">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Finance</a:t>
                </a:r>
              </a:p>
            </p:txBody>
          </p:sp>
        </p:grpSp>
        <p:grpSp>
          <p:nvGrpSpPr>
            <p:cNvPr id="59" name="Group 58">
              <a:extLst>
                <a:ext uri="{FF2B5EF4-FFF2-40B4-BE49-F238E27FC236}">
                  <a16:creationId xmlns:a16="http://schemas.microsoft.com/office/drawing/2014/main" id="{39F7C65D-E7A7-FE41-93CC-7EBBCC416041}"/>
                </a:ext>
              </a:extLst>
            </p:cNvPr>
            <p:cNvGrpSpPr/>
            <p:nvPr/>
          </p:nvGrpSpPr>
          <p:grpSpPr>
            <a:xfrm>
              <a:off x="4257041" y="6484472"/>
              <a:ext cx="802796" cy="307777"/>
              <a:chOff x="2174789" y="6486595"/>
              <a:chExt cx="802796" cy="307777"/>
            </a:xfrm>
          </p:grpSpPr>
          <p:sp>
            <p:nvSpPr>
              <p:cNvPr id="60" name="Rounded Rectangle 59">
                <a:extLst>
                  <a:ext uri="{FF2B5EF4-FFF2-40B4-BE49-F238E27FC236}">
                    <a16:creationId xmlns:a16="http://schemas.microsoft.com/office/drawing/2014/main" id="{ECB1A039-9AE1-114E-81FF-4CBE64A73026}"/>
                  </a:ext>
                </a:extLst>
              </p:cNvPr>
              <p:cNvSpPr/>
              <p:nvPr/>
            </p:nvSpPr>
            <p:spPr>
              <a:xfrm>
                <a:off x="2174789" y="6532484"/>
                <a:ext cx="216000" cy="216000"/>
              </a:xfrm>
              <a:prstGeom prst="roundRect">
                <a:avLst/>
              </a:prstGeom>
              <a:solidFill>
                <a:schemeClr val="bg1">
                  <a:lumMod val="50000"/>
                </a:schemeClr>
              </a:solidFill>
              <a:ln>
                <a:solidFill>
                  <a:schemeClr val="bg1">
                    <a:lumMod val="50000"/>
                  </a:schemeClr>
                </a:solidFill>
              </a:ln>
              <a:scene3d>
                <a:camera prst="orthographicFront"/>
                <a:lightRig rig="threePt" dir="t">
                  <a:rot lat="0" lon="0" rev="1200000"/>
                </a:lightRig>
              </a:scene3d>
              <a:sp3d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4B8A0261-ECC2-9346-A70D-9DEC710C9C17}"/>
                  </a:ext>
                </a:extLst>
              </p:cNvPr>
              <p:cNvSpPr txBox="1"/>
              <p:nvPr/>
            </p:nvSpPr>
            <p:spPr>
              <a:xfrm>
                <a:off x="2364917" y="6486595"/>
                <a:ext cx="612668" cy="307777"/>
              </a:xfrm>
              <a:prstGeom prst="rect">
                <a:avLst/>
              </a:prstGeom>
              <a:noFill/>
            </p:spPr>
            <p:txBody>
              <a:bodyPr wrap="none" rtlCol="0" anchor="ctr">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Both</a:t>
                </a:r>
              </a:p>
            </p:txBody>
          </p:sp>
        </p:grpSp>
      </p:grpSp>
      <p:sp>
        <p:nvSpPr>
          <p:cNvPr id="62" name="Rectangular Callout 61">
            <a:extLst>
              <a:ext uri="{FF2B5EF4-FFF2-40B4-BE49-F238E27FC236}">
                <a16:creationId xmlns:a16="http://schemas.microsoft.com/office/drawing/2014/main" id="{BF803F3F-81A3-D347-9ED4-E4DA82C1BE1D}"/>
              </a:ext>
            </a:extLst>
          </p:cNvPr>
          <p:cNvSpPr/>
          <p:nvPr/>
        </p:nvSpPr>
        <p:spPr>
          <a:xfrm>
            <a:off x="8785702" y="1893788"/>
            <a:ext cx="3353647" cy="890126"/>
          </a:xfrm>
          <a:prstGeom prst="wedgeRectCallout">
            <a:avLst>
              <a:gd name="adj1" fmla="val -79586"/>
              <a:gd name="adj2" fmla="val -36301"/>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Claims &amp; Claims Handling Cost</a:t>
            </a:r>
          </a:p>
          <a:p>
            <a:pPr marL="184150" indent="-184150">
              <a:buFont typeface="Arial" panose="020B0604020202020204" pitchFamily="34" charset="0"/>
              <a:buChar char="•"/>
            </a:pPr>
            <a:r>
              <a:rPr lang="en-GB" dirty="0"/>
              <a:t>Unbiased amount, timing &amp; uncertainty</a:t>
            </a:r>
          </a:p>
          <a:p>
            <a:pPr marL="184150" indent="-184150">
              <a:buFont typeface="Arial" panose="020B0604020202020204" pitchFamily="34" charset="0"/>
              <a:buChar char="•"/>
            </a:pPr>
            <a:r>
              <a:rPr lang="en-GB" dirty="0"/>
              <a:t>Organisational perspective</a:t>
            </a:r>
          </a:p>
          <a:p>
            <a:pPr marL="184150" indent="-184150">
              <a:buFont typeface="Arial" panose="020B0604020202020204" pitchFamily="34" charset="0"/>
              <a:buChar char="•"/>
            </a:pPr>
            <a:r>
              <a:rPr lang="en-GB" dirty="0"/>
              <a:t>Current estimates &amp; explicit</a:t>
            </a:r>
          </a:p>
        </p:txBody>
      </p:sp>
      <p:sp>
        <p:nvSpPr>
          <p:cNvPr id="64" name="Rectangular Callout 63">
            <a:extLst>
              <a:ext uri="{FF2B5EF4-FFF2-40B4-BE49-F238E27FC236}">
                <a16:creationId xmlns:a16="http://schemas.microsoft.com/office/drawing/2014/main" id="{D7DED56B-5EC4-404E-B91A-8C63794F360E}"/>
              </a:ext>
            </a:extLst>
          </p:cNvPr>
          <p:cNvSpPr/>
          <p:nvPr/>
        </p:nvSpPr>
        <p:spPr>
          <a:xfrm>
            <a:off x="8831499" y="4721387"/>
            <a:ext cx="3311563" cy="890126"/>
          </a:xfrm>
          <a:prstGeom prst="wedgeRectCallout">
            <a:avLst>
              <a:gd name="adj1" fmla="val -68019"/>
              <a:gd name="adj2" fmla="val 9509"/>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Policy admin &amp; maintenance costs</a:t>
            </a:r>
          </a:p>
          <a:p>
            <a:pPr marL="184150" indent="-184150">
              <a:buFont typeface="Arial" panose="020B0604020202020204" pitchFamily="34" charset="0"/>
              <a:buChar char="•"/>
            </a:pPr>
            <a:r>
              <a:rPr lang="en-GB" dirty="0"/>
              <a:t>Insurance acquisition expenses</a:t>
            </a:r>
          </a:p>
          <a:p>
            <a:pPr marL="184150" indent="-184150">
              <a:buFont typeface="Arial" panose="020B0604020202020204" pitchFamily="34" charset="0"/>
              <a:buChar char="•"/>
            </a:pPr>
            <a:r>
              <a:rPr lang="en-GB" dirty="0"/>
              <a:t>Directly attributable overheads </a:t>
            </a:r>
          </a:p>
          <a:p>
            <a:pPr marL="184150" indent="-184150">
              <a:buFont typeface="Arial" panose="020B0604020202020204" pitchFamily="34" charset="0"/>
              <a:buChar char="•"/>
            </a:pPr>
            <a:r>
              <a:rPr lang="en-GB" dirty="0"/>
              <a:t>Allocated to all contract groups</a:t>
            </a:r>
          </a:p>
        </p:txBody>
      </p:sp>
      <p:sp>
        <p:nvSpPr>
          <p:cNvPr id="65" name="Rectangular Callout 64">
            <a:extLst>
              <a:ext uri="{FF2B5EF4-FFF2-40B4-BE49-F238E27FC236}">
                <a16:creationId xmlns:a16="http://schemas.microsoft.com/office/drawing/2014/main" id="{3D1F183B-78CD-A549-B68E-A4661ABAC8CB}"/>
              </a:ext>
            </a:extLst>
          </p:cNvPr>
          <p:cNvSpPr/>
          <p:nvPr/>
        </p:nvSpPr>
        <p:spPr>
          <a:xfrm>
            <a:off x="8890959" y="2910463"/>
            <a:ext cx="3248390" cy="890125"/>
          </a:xfrm>
          <a:prstGeom prst="wedgeRectCallout">
            <a:avLst>
              <a:gd name="adj1" fmla="val -59895"/>
              <a:gd name="adj2" fmla="val -33387"/>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Top-down: Mkt return – Non ins. Factors</a:t>
            </a:r>
          </a:p>
          <a:p>
            <a:pPr marL="184150" indent="-184150">
              <a:buFont typeface="Arial" panose="020B0604020202020204" pitchFamily="34" charset="0"/>
              <a:buChar char="•"/>
            </a:pPr>
            <a:r>
              <a:rPr lang="en-GB" dirty="0"/>
              <a:t>Bottom-up = Risk free + Illiquidity Premium</a:t>
            </a:r>
          </a:p>
        </p:txBody>
      </p:sp>
      <p:sp>
        <p:nvSpPr>
          <p:cNvPr id="66" name="Rectangular Callout 65">
            <a:extLst>
              <a:ext uri="{FF2B5EF4-FFF2-40B4-BE49-F238E27FC236}">
                <a16:creationId xmlns:a16="http://schemas.microsoft.com/office/drawing/2014/main" id="{D5734AF0-D0D4-ED44-B90D-BBFDEEC81240}"/>
              </a:ext>
            </a:extLst>
          </p:cNvPr>
          <p:cNvSpPr/>
          <p:nvPr/>
        </p:nvSpPr>
        <p:spPr>
          <a:xfrm>
            <a:off x="8976673" y="3895530"/>
            <a:ext cx="3162676" cy="755142"/>
          </a:xfrm>
          <a:prstGeom prst="wedgeRectCallout">
            <a:avLst>
              <a:gd name="adj1" fmla="val -57941"/>
              <a:gd name="adj2" fmla="val 13812"/>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Premium Received</a:t>
            </a:r>
          </a:p>
          <a:p>
            <a:pPr marL="184150" indent="-184150">
              <a:buFont typeface="Arial" panose="020B0604020202020204" pitchFamily="34" charset="0"/>
              <a:buChar char="•"/>
            </a:pPr>
            <a:r>
              <a:rPr lang="en-GB" dirty="0"/>
              <a:t>Claims &amp; Expenses Paid</a:t>
            </a:r>
          </a:p>
          <a:p>
            <a:pPr marL="184150" indent="-184150">
              <a:buFont typeface="Arial" panose="020B0604020202020204" pitchFamily="34" charset="0"/>
              <a:buChar char="•"/>
            </a:pPr>
            <a:r>
              <a:rPr lang="en-GB" dirty="0"/>
              <a:t>Acquisition Costs Paid</a:t>
            </a:r>
          </a:p>
        </p:txBody>
      </p:sp>
      <p:sp>
        <p:nvSpPr>
          <p:cNvPr id="67" name="Rectangular Callout 66">
            <a:extLst>
              <a:ext uri="{FF2B5EF4-FFF2-40B4-BE49-F238E27FC236}">
                <a16:creationId xmlns:a16="http://schemas.microsoft.com/office/drawing/2014/main" id="{81E3993F-FD3D-9A4E-A43F-0AD88A73C999}"/>
              </a:ext>
            </a:extLst>
          </p:cNvPr>
          <p:cNvSpPr/>
          <p:nvPr/>
        </p:nvSpPr>
        <p:spPr>
          <a:xfrm>
            <a:off x="8868673" y="5657402"/>
            <a:ext cx="3270676" cy="651479"/>
          </a:xfrm>
          <a:prstGeom prst="wedgeRectCallout">
            <a:avLst>
              <a:gd name="adj1" fmla="val -101011"/>
              <a:gd name="adj2" fmla="val 25267"/>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Accounting system &amp; granularity</a:t>
            </a:r>
          </a:p>
          <a:p>
            <a:pPr marL="184150" indent="-184150">
              <a:buFont typeface="Arial" panose="020B0604020202020204" pitchFamily="34" charset="0"/>
              <a:buChar char="•"/>
            </a:pPr>
            <a:r>
              <a:rPr lang="en-GB" dirty="0"/>
              <a:t>Reporting &amp; Disclosure requirements</a:t>
            </a:r>
          </a:p>
        </p:txBody>
      </p:sp>
      <p:sp>
        <p:nvSpPr>
          <p:cNvPr id="68" name="Rectangular Callout 67">
            <a:extLst>
              <a:ext uri="{FF2B5EF4-FFF2-40B4-BE49-F238E27FC236}">
                <a16:creationId xmlns:a16="http://schemas.microsoft.com/office/drawing/2014/main" id="{C471F2CC-37A9-4841-B145-BB66C8837F9F}"/>
              </a:ext>
            </a:extLst>
          </p:cNvPr>
          <p:cNvSpPr/>
          <p:nvPr/>
        </p:nvSpPr>
        <p:spPr>
          <a:xfrm>
            <a:off x="52651" y="1288149"/>
            <a:ext cx="3792846" cy="1162476"/>
          </a:xfrm>
          <a:prstGeom prst="wedgeRectCallout">
            <a:avLst>
              <a:gd name="adj1" fmla="val 65353"/>
              <a:gd name="adj2" fmla="val -2393"/>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Risk of uncertainty in future cashflows</a:t>
            </a:r>
          </a:p>
          <a:p>
            <a:pPr marL="184150" indent="-184150">
              <a:buFont typeface="Arial" panose="020B0604020202020204" pitchFamily="34" charset="0"/>
              <a:buChar char="•"/>
            </a:pPr>
            <a:r>
              <a:rPr lang="en-GB" dirty="0"/>
              <a:t>Ins. &amp; non-financial risks (e.g. Cat risks)</a:t>
            </a:r>
          </a:p>
          <a:p>
            <a:pPr marL="184150" indent="-184150">
              <a:buFont typeface="Arial" panose="020B0604020202020204" pitchFamily="34" charset="0"/>
              <a:buChar char="•"/>
            </a:pPr>
            <a:r>
              <a:rPr lang="en-GB" dirty="0"/>
              <a:t>Operational &amp; default risks are not included</a:t>
            </a:r>
          </a:p>
          <a:p>
            <a:pPr marL="184150" indent="-184150">
              <a:buFont typeface="Arial" panose="020B0604020202020204" pitchFamily="34" charset="0"/>
              <a:buChar char="•"/>
            </a:pPr>
            <a:r>
              <a:rPr lang="en-GB" dirty="0"/>
              <a:t>Estimation techniques (</a:t>
            </a:r>
            <a:r>
              <a:rPr lang="en-GB" dirty="0" err="1"/>
              <a:t>CoC</a:t>
            </a:r>
            <a:r>
              <a:rPr lang="en-GB" dirty="0"/>
              <a:t>, </a:t>
            </a:r>
            <a:r>
              <a:rPr lang="en-GB" dirty="0" err="1"/>
              <a:t>VaR</a:t>
            </a:r>
            <a:r>
              <a:rPr lang="en-GB" dirty="0"/>
              <a:t> etc.)</a:t>
            </a:r>
          </a:p>
          <a:p>
            <a:pPr marL="184150" indent="-184150">
              <a:buFont typeface="Arial" panose="020B0604020202020204" pitchFamily="34" charset="0"/>
              <a:buChar char="•"/>
            </a:pPr>
            <a:r>
              <a:rPr lang="en-GB" dirty="0"/>
              <a:t>Confidence level disclosures</a:t>
            </a:r>
          </a:p>
        </p:txBody>
      </p:sp>
      <p:sp>
        <p:nvSpPr>
          <p:cNvPr id="69" name="Rectangular Callout 68">
            <a:extLst>
              <a:ext uri="{FF2B5EF4-FFF2-40B4-BE49-F238E27FC236}">
                <a16:creationId xmlns:a16="http://schemas.microsoft.com/office/drawing/2014/main" id="{39D6171D-B654-6642-A3E1-778495B82F71}"/>
              </a:ext>
            </a:extLst>
          </p:cNvPr>
          <p:cNvSpPr/>
          <p:nvPr/>
        </p:nvSpPr>
        <p:spPr>
          <a:xfrm>
            <a:off x="50228" y="2583018"/>
            <a:ext cx="3301653" cy="1312511"/>
          </a:xfrm>
          <a:prstGeom prst="wedgeRectCallout">
            <a:avLst>
              <a:gd name="adj1" fmla="val 60862"/>
              <a:gd name="adj2" fmla="val -20463"/>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Contract groups (net gain or net loss)</a:t>
            </a:r>
          </a:p>
          <a:p>
            <a:pPr marL="184150" indent="-184150">
              <a:buFont typeface="Arial" panose="020B0604020202020204" pitchFamily="34" charset="0"/>
              <a:buChar char="•"/>
            </a:pPr>
            <a:r>
              <a:rPr lang="en-GB" dirty="0"/>
              <a:t>Recognition (Proportional vs </a:t>
            </a:r>
            <a:r>
              <a:rPr lang="en-GB" dirty="0" err="1"/>
              <a:t>XoL</a:t>
            </a:r>
            <a:r>
              <a:rPr lang="en-GB" dirty="0"/>
              <a:t>)</a:t>
            </a:r>
          </a:p>
          <a:p>
            <a:pPr marL="184150" indent="-184150">
              <a:buFont typeface="Arial" panose="020B0604020202020204" pitchFamily="34" charset="0"/>
              <a:buChar char="•"/>
            </a:pPr>
            <a:r>
              <a:rPr lang="en-GB" dirty="0"/>
              <a:t>Measurement model (PAA vs. GMM)</a:t>
            </a:r>
          </a:p>
          <a:p>
            <a:pPr marL="184150" indent="-184150">
              <a:buFont typeface="Arial" panose="020B0604020202020204" pitchFamily="34" charset="0"/>
              <a:buChar char="•"/>
            </a:pPr>
            <a:r>
              <a:rPr lang="en-GB" dirty="0"/>
              <a:t>Cashflow independence &amp; timing</a:t>
            </a:r>
          </a:p>
          <a:p>
            <a:pPr marL="184150" indent="-184150">
              <a:buFont typeface="Arial" panose="020B0604020202020204" pitchFamily="34" charset="0"/>
              <a:buChar char="•"/>
            </a:pPr>
            <a:r>
              <a:rPr lang="en-GB" dirty="0"/>
              <a:t>Loss component adjustment </a:t>
            </a:r>
          </a:p>
          <a:p>
            <a:pPr marL="184150" indent="-184150">
              <a:buFont typeface="Arial" panose="020B0604020202020204" pitchFamily="34" charset="0"/>
              <a:buChar char="•"/>
            </a:pPr>
            <a:r>
              <a:rPr lang="en-GB" dirty="0"/>
              <a:t>Presentation &amp; Disclosure </a:t>
            </a:r>
          </a:p>
        </p:txBody>
      </p:sp>
      <p:sp>
        <p:nvSpPr>
          <p:cNvPr id="70" name="Rectangular Callout 69">
            <a:extLst>
              <a:ext uri="{FF2B5EF4-FFF2-40B4-BE49-F238E27FC236}">
                <a16:creationId xmlns:a16="http://schemas.microsoft.com/office/drawing/2014/main" id="{7D7E1D77-9792-2547-97F9-C35249664EDB}"/>
              </a:ext>
            </a:extLst>
          </p:cNvPr>
          <p:cNvSpPr/>
          <p:nvPr/>
        </p:nvSpPr>
        <p:spPr>
          <a:xfrm>
            <a:off x="58241" y="3994415"/>
            <a:ext cx="3301653" cy="1162477"/>
          </a:xfrm>
          <a:prstGeom prst="wedgeRectCallout">
            <a:avLst>
              <a:gd name="adj1" fmla="val 57494"/>
              <a:gd name="adj2" fmla="val 10605"/>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Cash outflows exceeds Inflows</a:t>
            </a:r>
          </a:p>
          <a:p>
            <a:pPr marL="184150" indent="-184150">
              <a:buFont typeface="Arial" panose="020B0604020202020204" pitchFamily="34" charset="0"/>
              <a:buChar char="•"/>
            </a:pPr>
            <a:r>
              <a:rPr lang="en-GB" dirty="0"/>
              <a:t>Loss component recognition in LRC</a:t>
            </a:r>
          </a:p>
          <a:p>
            <a:pPr marL="184150" indent="-184150">
              <a:buFont typeface="Arial" panose="020B0604020202020204" pitchFamily="34" charset="0"/>
              <a:buChar char="•"/>
            </a:pPr>
            <a:r>
              <a:rPr lang="en-GB" dirty="0"/>
              <a:t>Amortise/ release of LC in results</a:t>
            </a:r>
          </a:p>
          <a:p>
            <a:pPr marL="184150" indent="-184150">
              <a:buFont typeface="Arial" panose="020B0604020202020204" pitchFamily="34" charset="0"/>
              <a:buChar char="•"/>
            </a:pPr>
            <a:r>
              <a:rPr lang="en-GB" dirty="0"/>
              <a:t>PAA assumes no contract is onerous</a:t>
            </a:r>
          </a:p>
          <a:p>
            <a:pPr marL="184150" indent="-184150">
              <a:buFont typeface="Arial" panose="020B0604020202020204" pitchFamily="34" charset="0"/>
              <a:buChar char="•"/>
            </a:pPr>
            <a:r>
              <a:rPr lang="en-GB" dirty="0"/>
              <a:t>Facts &amp; Circumstances change</a:t>
            </a:r>
          </a:p>
        </p:txBody>
      </p:sp>
      <p:sp>
        <p:nvSpPr>
          <p:cNvPr id="71" name="Rectangular Callout 70">
            <a:extLst>
              <a:ext uri="{FF2B5EF4-FFF2-40B4-BE49-F238E27FC236}">
                <a16:creationId xmlns:a16="http://schemas.microsoft.com/office/drawing/2014/main" id="{89AE4CD3-886C-444D-B380-331C207B2BBC}"/>
              </a:ext>
            </a:extLst>
          </p:cNvPr>
          <p:cNvSpPr/>
          <p:nvPr/>
        </p:nvSpPr>
        <p:spPr>
          <a:xfrm>
            <a:off x="58241" y="5226668"/>
            <a:ext cx="3670196" cy="955810"/>
          </a:xfrm>
          <a:prstGeom prst="wedgeRectCallout">
            <a:avLst>
              <a:gd name="adj1" fmla="val 66554"/>
              <a:gd name="adj2" fmla="val 28704"/>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184150" indent="-184150">
              <a:buFont typeface="Arial" panose="020B0604020202020204" pitchFamily="34" charset="0"/>
              <a:buChar char="•"/>
            </a:pPr>
            <a:r>
              <a:rPr lang="en-GB" dirty="0"/>
              <a:t>Portfolio: Similar risks &amp; managed together</a:t>
            </a:r>
          </a:p>
          <a:p>
            <a:pPr marL="184150" indent="-184150">
              <a:buFont typeface="Arial" panose="020B0604020202020204" pitchFamily="34" charset="0"/>
              <a:buChar char="•"/>
            </a:pPr>
            <a:r>
              <a:rPr lang="en-GB" dirty="0"/>
              <a:t>Cohort: Issued no more than 1yr apart</a:t>
            </a:r>
          </a:p>
          <a:p>
            <a:pPr marL="184150" indent="-184150">
              <a:buFont typeface="Arial" panose="020B0604020202020204" pitchFamily="34" charset="0"/>
              <a:buChar char="•"/>
            </a:pPr>
            <a:r>
              <a:rPr lang="en-GB" dirty="0"/>
              <a:t>Profitability: Onerous, Profitable &amp; Other</a:t>
            </a:r>
          </a:p>
          <a:p>
            <a:pPr marL="184150" indent="-184150">
              <a:buFont typeface="Arial" panose="020B0604020202020204" pitchFamily="34" charset="0"/>
              <a:buChar char="•"/>
            </a:pPr>
            <a:endParaRPr lang="en-GB" dirty="0"/>
          </a:p>
        </p:txBody>
      </p:sp>
    </p:spTree>
    <p:extLst>
      <p:ext uri="{BB962C8B-B14F-4D97-AF65-F5344CB8AC3E}">
        <p14:creationId xmlns:p14="http://schemas.microsoft.com/office/powerpoint/2010/main" val="14130850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p:cTn id="42" dur="1000" fill="hold"/>
                                        <p:tgtEl>
                                          <p:spTgt spid="50"/>
                                        </p:tgtEl>
                                        <p:attrNameLst>
                                          <p:attrName>ppt_w</p:attrName>
                                        </p:attrNameLst>
                                      </p:cBhvr>
                                      <p:tavLst>
                                        <p:tav tm="0">
                                          <p:val>
                                            <p:fltVal val="0"/>
                                          </p:val>
                                        </p:tav>
                                        <p:tav tm="100000">
                                          <p:val>
                                            <p:strVal val="#ppt_w"/>
                                          </p:val>
                                        </p:tav>
                                      </p:tavLst>
                                    </p:anim>
                                    <p:anim calcmode="lin" valueType="num">
                                      <p:cBhvr>
                                        <p:cTn id="43" dur="1000" fill="hold"/>
                                        <p:tgtEl>
                                          <p:spTgt spid="50"/>
                                        </p:tgtEl>
                                        <p:attrNameLst>
                                          <p:attrName>ppt_h</p:attrName>
                                        </p:attrNameLst>
                                      </p:cBhvr>
                                      <p:tavLst>
                                        <p:tav tm="0">
                                          <p:val>
                                            <p:fltVal val="0"/>
                                          </p:val>
                                        </p:tav>
                                        <p:tav tm="100000">
                                          <p:val>
                                            <p:strVal val="#ppt_h"/>
                                          </p:val>
                                        </p:tav>
                                      </p:tavLst>
                                    </p:anim>
                                    <p:anim calcmode="lin" valueType="num">
                                      <p:cBhvr>
                                        <p:cTn id="44" dur="1000" fill="hold"/>
                                        <p:tgtEl>
                                          <p:spTgt spid="50"/>
                                        </p:tgtEl>
                                        <p:attrNameLst>
                                          <p:attrName>style.rotation</p:attrName>
                                        </p:attrNameLst>
                                      </p:cBhvr>
                                      <p:tavLst>
                                        <p:tav tm="0">
                                          <p:val>
                                            <p:fltVal val="90"/>
                                          </p:val>
                                        </p:tav>
                                        <p:tav tm="100000">
                                          <p:val>
                                            <p:fltVal val="0"/>
                                          </p:val>
                                        </p:tav>
                                      </p:tavLst>
                                    </p:anim>
                                    <p:animEffect transition="in" filter="fade">
                                      <p:cBhvr>
                                        <p:cTn id="45" dur="10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fltVal val="0"/>
                                          </p:val>
                                        </p:tav>
                                        <p:tav tm="100000">
                                          <p:val>
                                            <p:strVal val="#ppt_h"/>
                                          </p:val>
                                        </p:tav>
                                      </p:tavLst>
                                    </p:anim>
                                    <p:animEffect transition="in" filter="fade">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1000" fill="hold"/>
                                        <p:tgtEl>
                                          <p:spTgt spid="48"/>
                                        </p:tgtEl>
                                        <p:attrNameLst>
                                          <p:attrName>ppt_w</p:attrName>
                                        </p:attrNameLst>
                                      </p:cBhvr>
                                      <p:tavLst>
                                        <p:tav tm="0">
                                          <p:val>
                                            <p:fltVal val="0"/>
                                          </p:val>
                                        </p:tav>
                                        <p:tav tm="100000">
                                          <p:val>
                                            <p:strVal val="#ppt_w"/>
                                          </p:val>
                                        </p:tav>
                                      </p:tavLst>
                                    </p:anim>
                                    <p:anim calcmode="lin" valueType="num">
                                      <p:cBhvr>
                                        <p:cTn id="63" dur="1000" fill="hold"/>
                                        <p:tgtEl>
                                          <p:spTgt spid="48"/>
                                        </p:tgtEl>
                                        <p:attrNameLst>
                                          <p:attrName>ppt_h</p:attrName>
                                        </p:attrNameLst>
                                      </p:cBhvr>
                                      <p:tavLst>
                                        <p:tav tm="0">
                                          <p:val>
                                            <p:fltVal val="0"/>
                                          </p:val>
                                        </p:tav>
                                        <p:tav tm="100000">
                                          <p:val>
                                            <p:strVal val="#ppt_h"/>
                                          </p:val>
                                        </p:tav>
                                      </p:tavLst>
                                    </p:anim>
                                    <p:anim calcmode="lin" valueType="num">
                                      <p:cBhvr>
                                        <p:cTn id="64" dur="1000" fill="hold"/>
                                        <p:tgtEl>
                                          <p:spTgt spid="48"/>
                                        </p:tgtEl>
                                        <p:attrNameLst>
                                          <p:attrName>style.rotation</p:attrName>
                                        </p:attrNameLst>
                                      </p:cBhvr>
                                      <p:tavLst>
                                        <p:tav tm="0">
                                          <p:val>
                                            <p:fltVal val="90"/>
                                          </p:val>
                                        </p:tav>
                                        <p:tav tm="100000">
                                          <p:val>
                                            <p:fltVal val="0"/>
                                          </p:val>
                                        </p:tav>
                                      </p:tavLst>
                                    </p:anim>
                                    <p:animEffect transition="in" filter="fade">
                                      <p:cBhvr>
                                        <p:cTn id="65" dur="10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65"/>
                                        </p:tgtEl>
                                      </p:cBhvr>
                                    </p:animEffect>
                                    <p:set>
                                      <p:cBhvr>
                                        <p:cTn id="70" dur="1" fill="hold">
                                          <p:stCondLst>
                                            <p:cond delay="499"/>
                                          </p:stCondLst>
                                        </p:cTn>
                                        <p:tgtEl>
                                          <p:spTgt spid="6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p:cTn id="87" dur="1000" fill="hold"/>
                                        <p:tgtEl>
                                          <p:spTgt spid="49"/>
                                        </p:tgtEl>
                                        <p:attrNameLst>
                                          <p:attrName>ppt_w</p:attrName>
                                        </p:attrNameLst>
                                      </p:cBhvr>
                                      <p:tavLst>
                                        <p:tav tm="0">
                                          <p:val>
                                            <p:fltVal val="0"/>
                                          </p:val>
                                        </p:tav>
                                        <p:tav tm="100000">
                                          <p:val>
                                            <p:strVal val="#ppt_w"/>
                                          </p:val>
                                        </p:tav>
                                      </p:tavLst>
                                    </p:anim>
                                    <p:anim calcmode="lin" valueType="num">
                                      <p:cBhvr>
                                        <p:cTn id="88" dur="1000" fill="hold"/>
                                        <p:tgtEl>
                                          <p:spTgt spid="49"/>
                                        </p:tgtEl>
                                        <p:attrNameLst>
                                          <p:attrName>ppt_h</p:attrName>
                                        </p:attrNameLst>
                                      </p:cBhvr>
                                      <p:tavLst>
                                        <p:tav tm="0">
                                          <p:val>
                                            <p:fltVal val="0"/>
                                          </p:val>
                                        </p:tav>
                                        <p:tav tm="100000">
                                          <p:val>
                                            <p:strVal val="#ppt_h"/>
                                          </p:val>
                                        </p:tav>
                                      </p:tavLst>
                                    </p:anim>
                                    <p:anim calcmode="lin" valueType="num">
                                      <p:cBhvr>
                                        <p:cTn id="89" dur="1000" fill="hold"/>
                                        <p:tgtEl>
                                          <p:spTgt spid="49"/>
                                        </p:tgtEl>
                                        <p:attrNameLst>
                                          <p:attrName>style.rotation</p:attrName>
                                        </p:attrNameLst>
                                      </p:cBhvr>
                                      <p:tavLst>
                                        <p:tav tm="0">
                                          <p:val>
                                            <p:fltVal val="90"/>
                                          </p:val>
                                        </p:tav>
                                        <p:tav tm="100000">
                                          <p:val>
                                            <p:fltVal val="0"/>
                                          </p:val>
                                        </p:tav>
                                      </p:tavLst>
                                    </p:anim>
                                    <p:animEffect transition="in" filter="fade">
                                      <p:cBhvr>
                                        <p:cTn id="90" dur="10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68"/>
                                        </p:tgtEl>
                                      </p:cBhvr>
                                    </p:animEffect>
                                    <p:set>
                                      <p:cBhvr>
                                        <p:cTn id="95" dur="1" fill="hold">
                                          <p:stCondLst>
                                            <p:cond delay="499"/>
                                          </p:stCondLst>
                                        </p:cTn>
                                        <p:tgtEl>
                                          <p:spTgt spid="6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69"/>
                                        </p:tgtEl>
                                        <p:attrNameLst>
                                          <p:attrName>style.visibility</p:attrName>
                                        </p:attrNameLst>
                                      </p:cBhvr>
                                      <p:to>
                                        <p:strVal val="visible"/>
                                      </p:to>
                                    </p:set>
                                    <p:anim calcmode="lin" valueType="num">
                                      <p:cBhvr>
                                        <p:cTn id="100" dur="500" fill="hold"/>
                                        <p:tgtEl>
                                          <p:spTgt spid="69"/>
                                        </p:tgtEl>
                                        <p:attrNameLst>
                                          <p:attrName>ppt_w</p:attrName>
                                        </p:attrNameLst>
                                      </p:cBhvr>
                                      <p:tavLst>
                                        <p:tav tm="0">
                                          <p:val>
                                            <p:fltVal val="0"/>
                                          </p:val>
                                        </p:tav>
                                        <p:tav tm="100000">
                                          <p:val>
                                            <p:strVal val="#ppt_w"/>
                                          </p:val>
                                        </p:tav>
                                      </p:tavLst>
                                    </p:anim>
                                    <p:anim calcmode="lin" valueType="num">
                                      <p:cBhvr>
                                        <p:cTn id="101" dur="500" fill="hold"/>
                                        <p:tgtEl>
                                          <p:spTgt spid="69"/>
                                        </p:tgtEl>
                                        <p:attrNameLst>
                                          <p:attrName>ppt_h</p:attrName>
                                        </p:attrNameLst>
                                      </p:cBhvr>
                                      <p:tavLst>
                                        <p:tav tm="0">
                                          <p:val>
                                            <p:fltVal val="0"/>
                                          </p:val>
                                        </p:tav>
                                        <p:tav tm="100000">
                                          <p:val>
                                            <p:strVal val="#ppt_h"/>
                                          </p:val>
                                        </p:tav>
                                      </p:tavLst>
                                    </p:anim>
                                    <p:animEffect transition="in" filter="fad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1000" fill="hold"/>
                                        <p:tgtEl>
                                          <p:spTgt spid="51"/>
                                        </p:tgtEl>
                                        <p:attrNameLst>
                                          <p:attrName>ppt_w</p:attrName>
                                        </p:attrNameLst>
                                      </p:cBhvr>
                                      <p:tavLst>
                                        <p:tav tm="0">
                                          <p:val>
                                            <p:fltVal val="0"/>
                                          </p:val>
                                        </p:tav>
                                        <p:tav tm="100000">
                                          <p:val>
                                            <p:strVal val="#ppt_w"/>
                                          </p:val>
                                        </p:tav>
                                      </p:tavLst>
                                    </p:anim>
                                    <p:anim calcmode="lin" valueType="num">
                                      <p:cBhvr>
                                        <p:cTn id="108" dur="1000" fill="hold"/>
                                        <p:tgtEl>
                                          <p:spTgt spid="51"/>
                                        </p:tgtEl>
                                        <p:attrNameLst>
                                          <p:attrName>ppt_h</p:attrName>
                                        </p:attrNameLst>
                                      </p:cBhvr>
                                      <p:tavLst>
                                        <p:tav tm="0">
                                          <p:val>
                                            <p:fltVal val="0"/>
                                          </p:val>
                                        </p:tav>
                                        <p:tav tm="100000">
                                          <p:val>
                                            <p:strVal val="#ppt_h"/>
                                          </p:val>
                                        </p:tav>
                                      </p:tavLst>
                                    </p:anim>
                                    <p:anim calcmode="lin" valueType="num">
                                      <p:cBhvr>
                                        <p:cTn id="109" dur="1000" fill="hold"/>
                                        <p:tgtEl>
                                          <p:spTgt spid="51"/>
                                        </p:tgtEl>
                                        <p:attrNameLst>
                                          <p:attrName>style.rotation</p:attrName>
                                        </p:attrNameLst>
                                      </p:cBhvr>
                                      <p:tavLst>
                                        <p:tav tm="0">
                                          <p:val>
                                            <p:fltVal val="90"/>
                                          </p:val>
                                        </p:tav>
                                        <p:tav tm="100000">
                                          <p:val>
                                            <p:fltVal val="0"/>
                                          </p:val>
                                        </p:tav>
                                      </p:tavLst>
                                    </p:anim>
                                    <p:animEffect transition="in" filter="fade">
                                      <p:cBhvr>
                                        <p:cTn id="110" dur="1000"/>
                                        <p:tgtEl>
                                          <p:spTgt spid="51"/>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500"/>
                                        <p:tgtEl>
                                          <p:spTgt spid="69"/>
                                        </p:tgtEl>
                                      </p:cBhvr>
                                    </p:animEffect>
                                    <p:set>
                                      <p:cBhvr>
                                        <p:cTn id="115" dur="1" fill="hold">
                                          <p:stCondLst>
                                            <p:cond delay="499"/>
                                          </p:stCondLst>
                                        </p:cTn>
                                        <p:tgtEl>
                                          <p:spTgt spid="6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70"/>
                                        </p:tgtEl>
                                        <p:attrNameLst>
                                          <p:attrName>style.visibility</p:attrName>
                                        </p:attrNameLst>
                                      </p:cBhvr>
                                      <p:to>
                                        <p:strVal val="visible"/>
                                      </p:to>
                                    </p:set>
                                    <p:anim calcmode="lin" valueType="num">
                                      <p:cBhvr>
                                        <p:cTn id="120" dur="500" fill="hold"/>
                                        <p:tgtEl>
                                          <p:spTgt spid="70"/>
                                        </p:tgtEl>
                                        <p:attrNameLst>
                                          <p:attrName>ppt_w</p:attrName>
                                        </p:attrNameLst>
                                      </p:cBhvr>
                                      <p:tavLst>
                                        <p:tav tm="0">
                                          <p:val>
                                            <p:fltVal val="0"/>
                                          </p:val>
                                        </p:tav>
                                        <p:tav tm="100000">
                                          <p:val>
                                            <p:strVal val="#ppt_w"/>
                                          </p:val>
                                        </p:tav>
                                      </p:tavLst>
                                    </p:anim>
                                    <p:anim calcmode="lin" valueType="num">
                                      <p:cBhvr>
                                        <p:cTn id="121" dur="500" fill="hold"/>
                                        <p:tgtEl>
                                          <p:spTgt spid="70"/>
                                        </p:tgtEl>
                                        <p:attrNameLst>
                                          <p:attrName>ppt_h</p:attrName>
                                        </p:attrNameLst>
                                      </p:cBhvr>
                                      <p:tavLst>
                                        <p:tav tm="0">
                                          <p:val>
                                            <p:fltVal val="0"/>
                                          </p:val>
                                        </p:tav>
                                        <p:tav tm="100000">
                                          <p:val>
                                            <p:strVal val="#ppt_h"/>
                                          </p:val>
                                        </p:tav>
                                      </p:tavLst>
                                    </p:anim>
                                    <p:animEffect transition="in" filter="fade">
                                      <p:cBhvr>
                                        <p:cTn id="122" dur="500"/>
                                        <p:tgtEl>
                                          <p:spTgt spid="70"/>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p:cTn id="127" dur="1000" fill="hold"/>
                                        <p:tgtEl>
                                          <p:spTgt spid="55"/>
                                        </p:tgtEl>
                                        <p:attrNameLst>
                                          <p:attrName>ppt_w</p:attrName>
                                        </p:attrNameLst>
                                      </p:cBhvr>
                                      <p:tavLst>
                                        <p:tav tm="0">
                                          <p:val>
                                            <p:fltVal val="0"/>
                                          </p:val>
                                        </p:tav>
                                        <p:tav tm="100000">
                                          <p:val>
                                            <p:strVal val="#ppt_w"/>
                                          </p:val>
                                        </p:tav>
                                      </p:tavLst>
                                    </p:anim>
                                    <p:anim calcmode="lin" valueType="num">
                                      <p:cBhvr>
                                        <p:cTn id="128" dur="1000" fill="hold"/>
                                        <p:tgtEl>
                                          <p:spTgt spid="55"/>
                                        </p:tgtEl>
                                        <p:attrNameLst>
                                          <p:attrName>ppt_h</p:attrName>
                                        </p:attrNameLst>
                                      </p:cBhvr>
                                      <p:tavLst>
                                        <p:tav tm="0">
                                          <p:val>
                                            <p:fltVal val="0"/>
                                          </p:val>
                                        </p:tav>
                                        <p:tav tm="100000">
                                          <p:val>
                                            <p:strVal val="#ppt_h"/>
                                          </p:val>
                                        </p:tav>
                                      </p:tavLst>
                                    </p:anim>
                                    <p:anim calcmode="lin" valueType="num">
                                      <p:cBhvr>
                                        <p:cTn id="129" dur="1000" fill="hold"/>
                                        <p:tgtEl>
                                          <p:spTgt spid="55"/>
                                        </p:tgtEl>
                                        <p:attrNameLst>
                                          <p:attrName>style.rotation</p:attrName>
                                        </p:attrNameLst>
                                      </p:cBhvr>
                                      <p:tavLst>
                                        <p:tav tm="0">
                                          <p:val>
                                            <p:fltVal val="90"/>
                                          </p:val>
                                        </p:tav>
                                        <p:tav tm="100000">
                                          <p:val>
                                            <p:fltVal val="0"/>
                                          </p:val>
                                        </p:tav>
                                      </p:tavLst>
                                    </p:anim>
                                    <p:animEffect transition="in" filter="fade">
                                      <p:cBhvr>
                                        <p:cTn id="130" dur="1000"/>
                                        <p:tgtEl>
                                          <p:spTgt spid="55"/>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xit" presetSubtype="0" fill="hold" grpId="1" nodeType="clickEffect">
                                  <p:stCondLst>
                                    <p:cond delay="0"/>
                                  </p:stCondLst>
                                  <p:childTnLst>
                                    <p:animEffect transition="out" filter="dissolve">
                                      <p:cBhvr>
                                        <p:cTn id="134" dur="500"/>
                                        <p:tgtEl>
                                          <p:spTgt spid="70"/>
                                        </p:tgtEl>
                                      </p:cBhvr>
                                    </p:animEffect>
                                    <p:set>
                                      <p:cBhvr>
                                        <p:cTn id="135" dur="1" fill="hold">
                                          <p:stCondLst>
                                            <p:cond delay="499"/>
                                          </p:stCondLst>
                                        </p:cTn>
                                        <p:tgtEl>
                                          <p:spTgt spid="70"/>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500" fill="hold"/>
                                        <p:tgtEl>
                                          <p:spTgt spid="71"/>
                                        </p:tgtEl>
                                        <p:attrNameLst>
                                          <p:attrName>ppt_w</p:attrName>
                                        </p:attrNameLst>
                                      </p:cBhvr>
                                      <p:tavLst>
                                        <p:tav tm="0">
                                          <p:val>
                                            <p:fltVal val="0"/>
                                          </p:val>
                                        </p:tav>
                                        <p:tav tm="100000">
                                          <p:val>
                                            <p:strVal val="#ppt_w"/>
                                          </p:val>
                                        </p:tav>
                                      </p:tavLst>
                                    </p:anim>
                                    <p:anim calcmode="lin" valueType="num">
                                      <p:cBhvr>
                                        <p:cTn id="141" dur="500" fill="hold"/>
                                        <p:tgtEl>
                                          <p:spTgt spid="71"/>
                                        </p:tgtEl>
                                        <p:attrNameLst>
                                          <p:attrName>ppt_h</p:attrName>
                                        </p:attrNameLst>
                                      </p:cBhvr>
                                      <p:tavLst>
                                        <p:tav tm="0">
                                          <p:val>
                                            <p:fltVal val="0"/>
                                          </p:val>
                                        </p:tav>
                                        <p:tav tm="100000">
                                          <p:val>
                                            <p:strVal val="#ppt_h"/>
                                          </p:val>
                                        </p:tav>
                                      </p:tavLst>
                                    </p:anim>
                                    <p:animEffect transition="in" filter="fade">
                                      <p:cBhvr>
                                        <p:cTn id="142" dur="500"/>
                                        <p:tgtEl>
                                          <p:spTgt spid="71"/>
                                        </p:tgtEl>
                                      </p:cBhvr>
                                    </p:animEffec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anim calcmode="lin" valueType="num">
                                      <p:cBhvr>
                                        <p:cTn id="147" dur="1000" fill="hold"/>
                                        <p:tgtEl>
                                          <p:spTgt spid="52"/>
                                        </p:tgtEl>
                                        <p:attrNameLst>
                                          <p:attrName>ppt_w</p:attrName>
                                        </p:attrNameLst>
                                      </p:cBhvr>
                                      <p:tavLst>
                                        <p:tav tm="0">
                                          <p:val>
                                            <p:fltVal val="0"/>
                                          </p:val>
                                        </p:tav>
                                        <p:tav tm="100000">
                                          <p:val>
                                            <p:strVal val="#ppt_w"/>
                                          </p:val>
                                        </p:tav>
                                      </p:tavLst>
                                    </p:anim>
                                    <p:anim calcmode="lin" valueType="num">
                                      <p:cBhvr>
                                        <p:cTn id="148" dur="1000" fill="hold"/>
                                        <p:tgtEl>
                                          <p:spTgt spid="52"/>
                                        </p:tgtEl>
                                        <p:attrNameLst>
                                          <p:attrName>ppt_h</p:attrName>
                                        </p:attrNameLst>
                                      </p:cBhvr>
                                      <p:tavLst>
                                        <p:tav tm="0">
                                          <p:val>
                                            <p:fltVal val="0"/>
                                          </p:val>
                                        </p:tav>
                                        <p:tav tm="100000">
                                          <p:val>
                                            <p:strVal val="#ppt_h"/>
                                          </p:val>
                                        </p:tav>
                                      </p:tavLst>
                                    </p:anim>
                                    <p:anim calcmode="lin" valueType="num">
                                      <p:cBhvr>
                                        <p:cTn id="149" dur="1000" fill="hold"/>
                                        <p:tgtEl>
                                          <p:spTgt spid="52"/>
                                        </p:tgtEl>
                                        <p:attrNameLst>
                                          <p:attrName>style.rotation</p:attrName>
                                        </p:attrNameLst>
                                      </p:cBhvr>
                                      <p:tavLst>
                                        <p:tav tm="0">
                                          <p:val>
                                            <p:fltVal val="90"/>
                                          </p:val>
                                        </p:tav>
                                        <p:tav tm="100000">
                                          <p:val>
                                            <p:fltVal val="0"/>
                                          </p:val>
                                        </p:tav>
                                      </p:tavLst>
                                    </p:anim>
                                    <p:animEffect transition="in" filter="fade">
                                      <p:cBhvr>
                                        <p:cTn id="150" dur="1000"/>
                                        <p:tgtEl>
                                          <p:spTgt spid="52"/>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xit" presetSubtype="0" fill="hold" grpId="1" nodeType="clickEffect">
                                  <p:stCondLst>
                                    <p:cond delay="0"/>
                                  </p:stCondLst>
                                  <p:childTnLst>
                                    <p:animEffect transition="out" filter="dissolve">
                                      <p:cBhvr>
                                        <p:cTn id="154" dur="500"/>
                                        <p:tgtEl>
                                          <p:spTgt spid="71"/>
                                        </p:tgtEl>
                                      </p:cBhvr>
                                    </p:animEffect>
                                    <p:set>
                                      <p:cBhvr>
                                        <p:cTn id="155" dur="1" fill="hold">
                                          <p:stCondLst>
                                            <p:cond delay="499"/>
                                          </p:stCondLst>
                                        </p:cTn>
                                        <p:tgtEl>
                                          <p:spTgt spid="71"/>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500" fill="hold"/>
                                        <p:tgtEl>
                                          <p:spTgt spid="66"/>
                                        </p:tgtEl>
                                        <p:attrNameLst>
                                          <p:attrName>ppt_w</p:attrName>
                                        </p:attrNameLst>
                                      </p:cBhvr>
                                      <p:tavLst>
                                        <p:tav tm="0">
                                          <p:val>
                                            <p:fltVal val="0"/>
                                          </p:val>
                                        </p:tav>
                                        <p:tav tm="100000">
                                          <p:val>
                                            <p:strVal val="#ppt_w"/>
                                          </p:val>
                                        </p:tav>
                                      </p:tavLst>
                                    </p:anim>
                                    <p:anim calcmode="lin" valueType="num">
                                      <p:cBhvr>
                                        <p:cTn id="161" dur="500" fill="hold"/>
                                        <p:tgtEl>
                                          <p:spTgt spid="66"/>
                                        </p:tgtEl>
                                        <p:attrNameLst>
                                          <p:attrName>ppt_h</p:attrName>
                                        </p:attrNameLst>
                                      </p:cBhvr>
                                      <p:tavLst>
                                        <p:tav tm="0">
                                          <p:val>
                                            <p:fltVal val="0"/>
                                          </p:val>
                                        </p:tav>
                                        <p:tav tm="100000">
                                          <p:val>
                                            <p:strVal val="#ppt_h"/>
                                          </p:val>
                                        </p:tav>
                                      </p:tavLst>
                                    </p:anim>
                                    <p:animEffect transition="in" filter="fade">
                                      <p:cBhvr>
                                        <p:cTn id="162" dur="500"/>
                                        <p:tgtEl>
                                          <p:spTgt spid="66"/>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53"/>
                                        </p:tgtEl>
                                        <p:attrNameLst>
                                          <p:attrName>style.visibility</p:attrName>
                                        </p:attrNameLst>
                                      </p:cBhvr>
                                      <p:to>
                                        <p:strVal val="visible"/>
                                      </p:to>
                                    </p:set>
                                    <p:anim calcmode="lin" valueType="num">
                                      <p:cBhvr>
                                        <p:cTn id="167" dur="1000" fill="hold"/>
                                        <p:tgtEl>
                                          <p:spTgt spid="53"/>
                                        </p:tgtEl>
                                        <p:attrNameLst>
                                          <p:attrName>ppt_w</p:attrName>
                                        </p:attrNameLst>
                                      </p:cBhvr>
                                      <p:tavLst>
                                        <p:tav tm="0">
                                          <p:val>
                                            <p:fltVal val="0"/>
                                          </p:val>
                                        </p:tav>
                                        <p:tav tm="100000">
                                          <p:val>
                                            <p:strVal val="#ppt_w"/>
                                          </p:val>
                                        </p:tav>
                                      </p:tavLst>
                                    </p:anim>
                                    <p:anim calcmode="lin" valueType="num">
                                      <p:cBhvr>
                                        <p:cTn id="168" dur="1000" fill="hold"/>
                                        <p:tgtEl>
                                          <p:spTgt spid="53"/>
                                        </p:tgtEl>
                                        <p:attrNameLst>
                                          <p:attrName>ppt_h</p:attrName>
                                        </p:attrNameLst>
                                      </p:cBhvr>
                                      <p:tavLst>
                                        <p:tav tm="0">
                                          <p:val>
                                            <p:fltVal val="0"/>
                                          </p:val>
                                        </p:tav>
                                        <p:tav tm="100000">
                                          <p:val>
                                            <p:strVal val="#ppt_h"/>
                                          </p:val>
                                        </p:tav>
                                      </p:tavLst>
                                    </p:anim>
                                    <p:anim calcmode="lin" valueType="num">
                                      <p:cBhvr>
                                        <p:cTn id="169" dur="1000" fill="hold"/>
                                        <p:tgtEl>
                                          <p:spTgt spid="53"/>
                                        </p:tgtEl>
                                        <p:attrNameLst>
                                          <p:attrName>style.rotation</p:attrName>
                                        </p:attrNameLst>
                                      </p:cBhvr>
                                      <p:tavLst>
                                        <p:tav tm="0">
                                          <p:val>
                                            <p:fltVal val="90"/>
                                          </p:val>
                                        </p:tav>
                                        <p:tav tm="100000">
                                          <p:val>
                                            <p:fltVal val="0"/>
                                          </p:val>
                                        </p:tav>
                                      </p:tavLst>
                                    </p:anim>
                                    <p:animEffect transition="in" filter="fade">
                                      <p:cBhvr>
                                        <p:cTn id="170" dur="1000"/>
                                        <p:tgtEl>
                                          <p:spTgt spid="53"/>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xit" presetSubtype="0" fill="hold" grpId="1" nodeType="clickEffect">
                                  <p:stCondLst>
                                    <p:cond delay="0"/>
                                  </p:stCondLst>
                                  <p:childTnLst>
                                    <p:animEffect transition="out" filter="dissolve">
                                      <p:cBhvr>
                                        <p:cTn id="174" dur="500"/>
                                        <p:tgtEl>
                                          <p:spTgt spid="66"/>
                                        </p:tgtEl>
                                      </p:cBhvr>
                                    </p:animEffect>
                                    <p:set>
                                      <p:cBhvr>
                                        <p:cTn id="175" dur="1" fill="hold">
                                          <p:stCondLst>
                                            <p:cond delay="499"/>
                                          </p:stCondLst>
                                        </p:cTn>
                                        <p:tgtEl>
                                          <p:spTgt spid="66"/>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0" nodeType="clickEffect">
                                  <p:stCondLst>
                                    <p:cond delay="0"/>
                                  </p:stCondLst>
                                  <p:childTnLst>
                                    <p:set>
                                      <p:cBhvr>
                                        <p:cTn id="179" dur="1" fill="hold">
                                          <p:stCondLst>
                                            <p:cond delay="0"/>
                                          </p:stCondLst>
                                        </p:cTn>
                                        <p:tgtEl>
                                          <p:spTgt spid="64"/>
                                        </p:tgtEl>
                                        <p:attrNameLst>
                                          <p:attrName>style.visibility</p:attrName>
                                        </p:attrNameLst>
                                      </p:cBhvr>
                                      <p:to>
                                        <p:strVal val="visible"/>
                                      </p:to>
                                    </p:set>
                                    <p:anim calcmode="lin" valueType="num">
                                      <p:cBhvr>
                                        <p:cTn id="180" dur="500" fill="hold"/>
                                        <p:tgtEl>
                                          <p:spTgt spid="64"/>
                                        </p:tgtEl>
                                        <p:attrNameLst>
                                          <p:attrName>ppt_w</p:attrName>
                                        </p:attrNameLst>
                                      </p:cBhvr>
                                      <p:tavLst>
                                        <p:tav tm="0">
                                          <p:val>
                                            <p:fltVal val="0"/>
                                          </p:val>
                                        </p:tav>
                                        <p:tav tm="100000">
                                          <p:val>
                                            <p:strVal val="#ppt_w"/>
                                          </p:val>
                                        </p:tav>
                                      </p:tavLst>
                                    </p:anim>
                                    <p:anim calcmode="lin" valueType="num">
                                      <p:cBhvr>
                                        <p:cTn id="181" dur="500" fill="hold"/>
                                        <p:tgtEl>
                                          <p:spTgt spid="64"/>
                                        </p:tgtEl>
                                        <p:attrNameLst>
                                          <p:attrName>ppt_h</p:attrName>
                                        </p:attrNameLst>
                                      </p:cBhvr>
                                      <p:tavLst>
                                        <p:tav tm="0">
                                          <p:val>
                                            <p:fltVal val="0"/>
                                          </p:val>
                                        </p:tav>
                                        <p:tav tm="100000">
                                          <p:val>
                                            <p:strVal val="#ppt_h"/>
                                          </p:val>
                                        </p:tav>
                                      </p:tavLst>
                                    </p:anim>
                                    <p:animEffect transition="in" filter="fade">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grpId="0" nodeType="clickEffect">
                                  <p:stCondLst>
                                    <p:cond delay="0"/>
                                  </p:stCondLst>
                                  <p:childTnLst>
                                    <p:set>
                                      <p:cBhvr>
                                        <p:cTn id="186" dur="1" fill="hold">
                                          <p:stCondLst>
                                            <p:cond delay="0"/>
                                          </p:stCondLst>
                                        </p:cTn>
                                        <p:tgtEl>
                                          <p:spTgt spid="54"/>
                                        </p:tgtEl>
                                        <p:attrNameLst>
                                          <p:attrName>style.visibility</p:attrName>
                                        </p:attrNameLst>
                                      </p:cBhvr>
                                      <p:to>
                                        <p:strVal val="visible"/>
                                      </p:to>
                                    </p:set>
                                    <p:anim calcmode="lin" valueType="num">
                                      <p:cBhvr>
                                        <p:cTn id="187" dur="1000" fill="hold"/>
                                        <p:tgtEl>
                                          <p:spTgt spid="54"/>
                                        </p:tgtEl>
                                        <p:attrNameLst>
                                          <p:attrName>ppt_w</p:attrName>
                                        </p:attrNameLst>
                                      </p:cBhvr>
                                      <p:tavLst>
                                        <p:tav tm="0">
                                          <p:val>
                                            <p:fltVal val="0"/>
                                          </p:val>
                                        </p:tav>
                                        <p:tav tm="100000">
                                          <p:val>
                                            <p:strVal val="#ppt_w"/>
                                          </p:val>
                                        </p:tav>
                                      </p:tavLst>
                                    </p:anim>
                                    <p:anim calcmode="lin" valueType="num">
                                      <p:cBhvr>
                                        <p:cTn id="188" dur="1000" fill="hold"/>
                                        <p:tgtEl>
                                          <p:spTgt spid="54"/>
                                        </p:tgtEl>
                                        <p:attrNameLst>
                                          <p:attrName>ppt_h</p:attrName>
                                        </p:attrNameLst>
                                      </p:cBhvr>
                                      <p:tavLst>
                                        <p:tav tm="0">
                                          <p:val>
                                            <p:fltVal val="0"/>
                                          </p:val>
                                        </p:tav>
                                        <p:tav tm="100000">
                                          <p:val>
                                            <p:strVal val="#ppt_h"/>
                                          </p:val>
                                        </p:tav>
                                      </p:tavLst>
                                    </p:anim>
                                    <p:anim calcmode="lin" valueType="num">
                                      <p:cBhvr>
                                        <p:cTn id="189" dur="1000" fill="hold"/>
                                        <p:tgtEl>
                                          <p:spTgt spid="54"/>
                                        </p:tgtEl>
                                        <p:attrNameLst>
                                          <p:attrName>style.rotation</p:attrName>
                                        </p:attrNameLst>
                                      </p:cBhvr>
                                      <p:tavLst>
                                        <p:tav tm="0">
                                          <p:val>
                                            <p:fltVal val="90"/>
                                          </p:val>
                                        </p:tav>
                                        <p:tav tm="100000">
                                          <p:val>
                                            <p:fltVal val="0"/>
                                          </p:val>
                                        </p:tav>
                                      </p:tavLst>
                                    </p:anim>
                                    <p:animEffect transition="in" filter="fade">
                                      <p:cBhvr>
                                        <p:cTn id="190" dur="1000"/>
                                        <p:tgtEl>
                                          <p:spTgt spid="54"/>
                                        </p:tgtEl>
                                      </p:cBhvr>
                                    </p:animEffect>
                                  </p:childTnLst>
                                </p:cTn>
                              </p:par>
                            </p:childTnLst>
                          </p:cTn>
                        </p:par>
                      </p:childTnLst>
                    </p:cTn>
                  </p:par>
                  <p:par>
                    <p:cTn id="191" fill="hold">
                      <p:stCondLst>
                        <p:cond delay="indefinite"/>
                      </p:stCondLst>
                      <p:childTnLst>
                        <p:par>
                          <p:cTn id="192" fill="hold">
                            <p:stCondLst>
                              <p:cond delay="0"/>
                            </p:stCondLst>
                            <p:childTnLst>
                              <p:par>
                                <p:cTn id="193" presetID="9" presetClass="exit" presetSubtype="0" fill="hold" grpId="1" nodeType="clickEffect">
                                  <p:stCondLst>
                                    <p:cond delay="0"/>
                                  </p:stCondLst>
                                  <p:childTnLst>
                                    <p:animEffect transition="out" filter="dissolve">
                                      <p:cBhvr>
                                        <p:cTn id="194" dur="500"/>
                                        <p:tgtEl>
                                          <p:spTgt spid="64"/>
                                        </p:tgtEl>
                                      </p:cBhvr>
                                    </p:animEffect>
                                    <p:set>
                                      <p:cBhvr>
                                        <p:cTn id="195" dur="1" fill="hold">
                                          <p:stCondLst>
                                            <p:cond delay="499"/>
                                          </p:stCondLst>
                                        </p:cTn>
                                        <p:tgtEl>
                                          <p:spTgt spid="6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grpId="0" nodeType="clickEffect">
                                  <p:stCondLst>
                                    <p:cond delay="0"/>
                                  </p:stCondLst>
                                  <p:childTnLst>
                                    <p:set>
                                      <p:cBhvr>
                                        <p:cTn id="199" dur="1" fill="hold">
                                          <p:stCondLst>
                                            <p:cond delay="0"/>
                                          </p:stCondLst>
                                        </p:cTn>
                                        <p:tgtEl>
                                          <p:spTgt spid="67"/>
                                        </p:tgtEl>
                                        <p:attrNameLst>
                                          <p:attrName>style.visibility</p:attrName>
                                        </p:attrNameLst>
                                      </p:cBhvr>
                                      <p:to>
                                        <p:strVal val="visible"/>
                                      </p:to>
                                    </p:set>
                                    <p:anim calcmode="lin" valueType="num">
                                      <p:cBhvr>
                                        <p:cTn id="200" dur="500" fill="hold"/>
                                        <p:tgtEl>
                                          <p:spTgt spid="67"/>
                                        </p:tgtEl>
                                        <p:attrNameLst>
                                          <p:attrName>ppt_w</p:attrName>
                                        </p:attrNameLst>
                                      </p:cBhvr>
                                      <p:tavLst>
                                        <p:tav tm="0">
                                          <p:val>
                                            <p:fltVal val="0"/>
                                          </p:val>
                                        </p:tav>
                                        <p:tav tm="100000">
                                          <p:val>
                                            <p:strVal val="#ppt_w"/>
                                          </p:val>
                                        </p:tav>
                                      </p:tavLst>
                                    </p:anim>
                                    <p:anim calcmode="lin" valueType="num">
                                      <p:cBhvr>
                                        <p:cTn id="201" dur="500" fill="hold"/>
                                        <p:tgtEl>
                                          <p:spTgt spid="67"/>
                                        </p:tgtEl>
                                        <p:attrNameLst>
                                          <p:attrName>ppt_h</p:attrName>
                                        </p:attrNameLst>
                                      </p:cBhvr>
                                      <p:tavLst>
                                        <p:tav tm="0">
                                          <p:val>
                                            <p:fltVal val="0"/>
                                          </p:val>
                                        </p:tav>
                                        <p:tav tm="100000">
                                          <p:val>
                                            <p:strVal val="#ppt_h"/>
                                          </p:val>
                                        </p:tav>
                                      </p:tavLst>
                                    </p:anim>
                                    <p:animEffect transition="in" filter="fade">
                                      <p:cBhvr>
                                        <p:cTn id="20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12" grpId="0" animBg="1"/>
      <p:bldP spid="12" grpId="1" animBg="1"/>
      <p:bldP spid="55" grpId="0" animBg="1"/>
      <p:bldP spid="62" grpId="0" animBg="1"/>
      <p:bldP spid="62" grpId="1" animBg="1"/>
      <p:bldP spid="64" grpId="0" animBg="1"/>
      <p:bldP spid="64" grpId="1" animBg="1"/>
      <p:bldP spid="65" grpId="0" animBg="1"/>
      <p:bldP spid="65" grpId="1" animBg="1"/>
      <p:bldP spid="66" grpId="0" animBg="1"/>
      <p:bldP spid="66" grpId="1" animBg="1"/>
      <p:bldP spid="67" grpId="0" animBg="1"/>
      <p:bldP spid="68" grpId="0" animBg="1"/>
      <p:bldP spid="68" grpId="1" animBg="1"/>
      <p:bldP spid="69" grpId="0" animBg="1"/>
      <p:bldP spid="69" grpId="1" animBg="1"/>
      <p:bldP spid="70" grpId="0" animBg="1"/>
      <p:bldP spid="70" grpId="1" animBg="1"/>
      <p:bldP spid="71" grpId="0" animBg="1"/>
      <p:bldP spid="71" grpId="1"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TotalTime>
  <Words>1067</Words>
  <Application>Microsoft Macintosh PowerPoint</Application>
  <PresentationFormat>Widescreen</PresentationFormat>
  <Paragraphs>282</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Century Gothic</vt:lpstr>
      <vt:lpstr>Roboto</vt:lpstr>
      <vt:lpstr>Open Sans ExtraBold</vt:lpstr>
      <vt:lpstr>Calibri</vt:lpstr>
      <vt:lpstr>Cambria Math</vt:lpstr>
      <vt:lpstr>Arial</vt:lpstr>
      <vt:lpstr>Open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Andrzej Pach</dc:creator>
  <cp:lastModifiedBy>Justus Esiri</cp:lastModifiedBy>
  <cp:revision>42</cp:revision>
  <dcterms:created xsi:type="dcterms:W3CDTF">2015-01-21T09:43:30Z</dcterms:created>
  <dcterms:modified xsi:type="dcterms:W3CDTF">2021-06-22T07:44:26Z</dcterms:modified>
</cp:coreProperties>
</file>