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95" r:id="rId4"/>
    <p:sldId id="296" r:id="rId5"/>
    <p:sldId id="297" r:id="rId6"/>
    <p:sldId id="298" r:id="rId7"/>
    <p:sldId id="269" r:id="rId8"/>
    <p:sldId id="299" r:id="rId9"/>
    <p:sldId id="300" r:id="rId10"/>
    <p:sldId id="301" r:id="rId11"/>
    <p:sldId id="302" r:id="rId12"/>
    <p:sldId id="303" r:id="rId13"/>
    <p:sldId id="304" r:id="rId14"/>
    <p:sldId id="313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278" r:id="rId24"/>
  </p:sldIdLst>
  <p:sldSz cx="9144000" cy="5143500" type="screen16x9"/>
  <p:notesSz cx="6858000" cy="9144000"/>
  <p:embeddedFontLst>
    <p:embeddedFont>
      <p:font typeface="Tw Cen MT" panose="020B0602020104020603" pitchFamily="34" charset="0"/>
      <p:regular r:id="rId26"/>
      <p:bold r:id="rId27"/>
      <p:italic r:id="rId28"/>
      <p:boldItalic r:id="rId29"/>
    </p:embeddedFont>
    <p:embeddedFont>
      <p:font typeface="Roboto" panose="020B0604020202020204" charset="0"/>
      <p:regular r:id="rId30"/>
      <p:bold r:id="rId31"/>
      <p:italic r:id="rId32"/>
      <p:boldItalic r:id="rId33"/>
    </p:embeddedFont>
    <p:embeddedFont>
      <p:font typeface="Dosis" panose="020B0604020202020204" charset="0"/>
      <p:regular r:id="rId34"/>
      <p:bold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57B9CE-27B7-45A4-9341-B09BDB51A24E}">
  <a:tblStyle styleId="{AF57B9CE-27B7-45A4-9341-B09BDB51A2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91BD0C-065F-43EE-8344-79AE29CD5F3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35556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046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812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9698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950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32" name="Google Shape;32;p5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5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5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5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6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43" name="Google Shape;43;p6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6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6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6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6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ted">
  <p:cSld name="BLANK_1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01" name="Google Shape;101;p1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2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2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658368" y="1024128"/>
            <a:ext cx="6437376" cy="3727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 smtClean="0"/>
              <a:t/>
            </a:r>
            <a:br>
              <a:rPr lang="en" sz="7200" dirty="0" smtClean="0"/>
            </a:br>
            <a:r>
              <a:rPr lang="en" sz="7200" dirty="0" smtClean="0"/>
              <a:t>Capital Modelling</a:t>
            </a:r>
            <a:br>
              <a:rPr lang="en" sz="7200" dirty="0" smtClean="0"/>
            </a:br>
            <a:r>
              <a:rPr lang="en" sz="7200" dirty="0"/>
              <a:t/>
            </a:r>
            <a:br>
              <a:rPr lang="en" sz="7200" dirty="0"/>
            </a:br>
            <a:r>
              <a:rPr lang="en" sz="4400" dirty="0" smtClean="0"/>
              <a:t>Nne Nwankwo, FIA, CERA</a:t>
            </a:r>
            <a:br>
              <a:rPr lang="en" sz="4400" dirty="0" smtClean="0"/>
            </a:br>
            <a:r>
              <a:rPr lang="en" sz="4400" dirty="0" smtClean="0"/>
              <a:t>27</a:t>
            </a:r>
            <a:r>
              <a:rPr lang="en" sz="4400" baseline="30000" dirty="0" smtClean="0"/>
              <a:t>th</a:t>
            </a:r>
            <a:r>
              <a:rPr lang="en" sz="4400" dirty="0" smtClean="0"/>
              <a:t> January 2022</a:t>
            </a:r>
            <a:r>
              <a:rPr lang="en" dirty="0" smtClean="0"/>
              <a:t/>
            </a:r>
            <a:br>
              <a:rPr lang="en" dirty="0" smtClean="0"/>
            </a:b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Balance Sheet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pPr marL="38100" indent="0">
              <a:buNone/>
            </a:pP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106" y="1070463"/>
            <a:ext cx="7040897" cy="38554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9712" y="4925924"/>
            <a:ext cx="22530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Taken from Society of Actuaries, Ireland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3729012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Capital - Breakdown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56" y="1094969"/>
            <a:ext cx="6502258" cy="3537105"/>
          </a:xfrm>
          <a:prstGeom prst="rect">
            <a:avLst/>
          </a:prstGeom>
          <a:ln w="6350"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040030" y="4632075"/>
            <a:ext cx="8309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calculation will be calibrated with the aim of ensuring a % level of confidence over a 1 year period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42278" y="4925924"/>
            <a:ext cx="27505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Taken from Institute and Faculty of Actuaries, UK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4179359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Non-Life Risk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r>
              <a:rPr lang="en-US" sz="2200" b="1" i="1" dirty="0">
                <a:latin typeface="Tw Cen MT" panose="020B0602020104020603" pitchFamily="34" charset="0"/>
              </a:rPr>
              <a:t>Non-life risk: risk of losses stemming from the uncertainty in results of the insurer’s underwriting</a:t>
            </a:r>
          </a:p>
          <a:p>
            <a:pPr lvl="1"/>
            <a:r>
              <a:rPr lang="en-US" sz="2000" b="1" dirty="0">
                <a:latin typeface="Tw Cen MT" panose="020B0602020104020603" pitchFamily="34" charset="0"/>
              </a:rPr>
              <a:t>Premium risk: </a:t>
            </a:r>
            <a:r>
              <a:rPr lang="en-US" sz="2000" dirty="0">
                <a:latin typeface="Tw Cen MT" panose="020B0602020104020603" pitchFamily="34" charset="0"/>
              </a:rPr>
              <a:t>Prospective approach – will premiums cover expected losses over a given time horizon? </a:t>
            </a:r>
          </a:p>
          <a:p>
            <a:pPr lvl="1"/>
            <a:r>
              <a:rPr lang="en-US" sz="2000" b="1" dirty="0">
                <a:latin typeface="Tw Cen MT" panose="020B0602020104020603" pitchFamily="34" charset="0"/>
              </a:rPr>
              <a:t>Reserve risk: </a:t>
            </a:r>
            <a:r>
              <a:rPr lang="en-US" sz="2000" dirty="0">
                <a:latin typeface="Tw Cen MT" panose="020B0602020104020603" pitchFamily="34" charset="0"/>
              </a:rPr>
              <a:t>Retrospective approach – have sufficient reserves been set aside to cover future deterioration on existing claims?</a:t>
            </a:r>
            <a:endParaRPr lang="en-GB" sz="2000" dirty="0">
              <a:latin typeface="Tw Cen MT" panose="020B0602020104020603" pitchFamily="34" charset="0"/>
            </a:endParaRPr>
          </a:p>
          <a:p>
            <a:r>
              <a:rPr lang="en-US" sz="2000" b="1" dirty="0">
                <a:latin typeface="Tw Cen MT" panose="020B0602020104020603" pitchFamily="34" charset="0"/>
              </a:rPr>
              <a:t>Considerations: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Size of claims provisions (N5m vs N25m vs N150m</a:t>
            </a:r>
            <a:r>
              <a:rPr lang="en-US" sz="1900" dirty="0" smtClean="0">
                <a:latin typeface="Tw Cen MT" panose="020B0602020104020603" pitchFamily="34" charset="0"/>
              </a:rPr>
              <a:t>)</a:t>
            </a:r>
          </a:p>
          <a:p>
            <a:pPr lvl="1"/>
            <a:r>
              <a:rPr lang="en-US" sz="1900" dirty="0" smtClean="0">
                <a:latin typeface="Tw Cen MT" panose="020B0602020104020603" pitchFamily="34" charset="0"/>
              </a:rPr>
              <a:t>Class </a:t>
            </a:r>
            <a:r>
              <a:rPr lang="en-US" sz="1900" dirty="0">
                <a:latin typeface="Tw Cen MT" panose="020B0602020104020603" pitchFamily="34" charset="0"/>
              </a:rPr>
              <a:t>of business (Personal accident vs Property vs Liability)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Geographical location (Nigeria vs UK vs US)</a:t>
            </a:r>
          </a:p>
          <a:p>
            <a:pPr lvl="1"/>
            <a:r>
              <a:rPr lang="en-US" sz="1900" dirty="0" smtClean="0">
                <a:latin typeface="Tw Cen MT" panose="020B0602020104020603" pitchFamily="34" charset="0"/>
              </a:rPr>
              <a:t>Loss </a:t>
            </a:r>
            <a:r>
              <a:rPr lang="en-US" sz="1900" dirty="0">
                <a:latin typeface="Tw Cen MT" panose="020B0602020104020603" pitchFamily="34" charset="0"/>
              </a:rPr>
              <a:t>ratios (90% vs 120%)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Currency (N, $, £, €, ¥)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465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Risk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r>
              <a:rPr lang="en-US" sz="2200" b="1" i="1" dirty="0">
                <a:latin typeface="Tw Cen MT" panose="020B0602020104020603" pitchFamily="34" charset="0"/>
              </a:rPr>
              <a:t>Life risk: risk of losses or adverse change in value of life insurance obligations stemming from changes in the level, trend or volatility in mortality and morbidity rates. </a:t>
            </a:r>
          </a:p>
          <a:p>
            <a:endParaRPr lang="en-US" sz="2200" b="1" dirty="0">
              <a:latin typeface="Tw Cen MT" panose="020B0602020104020603" pitchFamily="34" charset="0"/>
            </a:endParaRPr>
          </a:p>
          <a:p>
            <a:r>
              <a:rPr lang="en-US" sz="2200" b="1" dirty="0">
                <a:latin typeface="Tw Cen MT" panose="020B0602020104020603" pitchFamily="34" charset="0"/>
              </a:rPr>
              <a:t>Considerations: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Mortality 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Longevity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Morbidity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Improvements in technology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Legal environment</a:t>
            </a:r>
            <a:endParaRPr lang="en-GB" sz="20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4109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r>
              <a:rPr lang="en-US" sz="2200" b="1" i="1" dirty="0" smtClean="0">
                <a:latin typeface="Tw Cen MT" panose="020B0602020104020603" pitchFamily="34" charset="0"/>
              </a:rPr>
              <a:t>Health </a:t>
            </a:r>
            <a:r>
              <a:rPr lang="en-US" sz="2200" b="1" i="1" dirty="0">
                <a:latin typeface="Tw Cen MT" panose="020B0602020104020603" pitchFamily="34" charset="0"/>
              </a:rPr>
              <a:t>risk: risk of losses or adverse change in value of life insurance obligations stemming from changes in the level, trend or volatility in </a:t>
            </a:r>
            <a:r>
              <a:rPr lang="en-US" sz="2200" b="1" i="1" dirty="0" smtClean="0">
                <a:latin typeface="Tw Cen MT" panose="020B0602020104020603" pitchFamily="34" charset="0"/>
              </a:rPr>
              <a:t>health insurance obligations. </a:t>
            </a:r>
            <a:endParaRPr lang="en-US" sz="2200" b="1" i="1" dirty="0">
              <a:latin typeface="Tw Cen MT" panose="020B0602020104020603" pitchFamily="34" charset="0"/>
            </a:endParaRPr>
          </a:p>
          <a:p>
            <a:endParaRPr lang="en-US" sz="2200" b="1" dirty="0">
              <a:latin typeface="Tw Cen MT" panose="020B0602020104020603" pitchFamily="34" charset="0"/>
            </a:endParaRPr>
          </a:p>
          <a:p>
            <a:r>
              <a:rPr lang="en-US" sz="2200" b="1" dirty="0">
                <a:latin typeface="Tw Cen MT" panose="020B0602020104020603" pitchFamily="34" charset="0"/>
              </a:rPr>
              <a:t>Considerations</a:t>
            </a:r>
            <a:r>
              <a:rPr lang="en-US" sz="2200" b="1" dirty="0" smtClean="0">
                <a:latin typeface="Tw Cen MT" panose="020B0602020104020603" pitchFamily="34" charset="0"/>
              </a:rPr>
              <a:t>:</a:t>
            </a:r>
            <a:endParaRPr lang="en-US" sz="2000" dirty="0" smtClean="0">
              <a:latin typeface="Tw Cen MT" panose="020B0602020104020603" pitchFamily="34" charset="0"/>
            </a:endParaRP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Outbreaks of major epidemics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Accumulation of risks under extreme circumstances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Expenses </a:t>
            </a:r>
            <a:endParaRPr lang="en-US" sz="2000" dirty="0">
              <a:latin typeface="Tw Cen MT" panose="020B0602020104020603" pitchFamily="34" charset="0"/>
            </a:endParaRP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Improvements </a:t>
            </a:r>
            <a:r>
              <a:rPr lang="en-US" sz="2000" dirty="0">
                <a:latin typeface="Tw Cen MT" panose="020B0602020104020603" pitchFamily="34" charset="0"/>
              </a:rPr>
              <a:t>in technology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Legal environment</a:t>
            </a:r>
            <a:endParaRPr lang="en-GB" sz="20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886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Risk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r>
              <a:rPr lang="en-US" sz="2200" b="1" i="1" dirty="0">
                <a:latin typeface="Tw Cen MT" panose="020B0602020104020603" pitchFamily="34" charset="0"/>
              </a:rPr>
              <a:t>Market risk: Risk of losses stemming from the volatility in market prices of financial instruments </a:t>
            </a:r>
          </a:p>
          <a:p>
            <a:pPr marL="0" indent="0">
              <a:buNone/>
            </a:pPr>
            <a:endParaRPr lang="en-US" sz="2000" b="1" i="1" dirty="0" smtClean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US" sz="2000" b="1" i="1" dirty="0">
              <a:latin typeface="Tw Cen MT" panose="020B0602020104020603" pitchFamily="34" charset="0"/>
            </a:endParaRPr>
          </a:p>
          <a:p>
            <a:r>
              <a:rPr lang="en-US" sz="2000" b="1" dirty="0">
                <a:latin typeface="Tw Cen MT" panose="020B0602020104020603" pitchFamily="34" charset="0"/>
              </a:rPr>
              <a:t>Considerations: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Nature of investments (fixed income vs property vs equity)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Currency (also impacts liabilities)</a:t>
            </a:r>
            <a:endParaRPr lang="en-US" sz="2000" dirty="0">
              <a:latin typeface="Tw Cen MT" panose="020B0602020104020603" pitchFamily="34" charset="0"/>
            </a:endParaRP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Interest </a:t>
            </a:r>
            <a:r>
              <a:rPr lang="en-US" sz="2000" dirty="0" smtClean="0">
                <a:latin typeface="Tw Cen MT" panose="020B0602020104020603" pitchFamily="34" charset="0"/>
              </a:rPr>
              <a:t>rates (also impacts liabilities)</a:t>
            </a:r>
            <a:endParaRPr lang="en-US" sz="2000" dirty="0">
              <a:latin typeface="Tw Cen MT" panose="020B0602020104020603" pitchFamily="34" charset="0"/>
            </a:endParaRP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Spread 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Concentration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1555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Risk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r>
              <a:rPr lang="en-US" sz="2200" b="1" i="1" dirty="0">
                <a:latin typeface="Tw Cen MT" panose="020B0602020104020603" pitchFamily="34" charset="0"/>
              </a:rPr>
              <a:t>Credit risk: Risk of losses or adverse change </a:t>
            </a:r>
            <a:r>
              <a:rPr lang="en-US" sz="2200" b="1" i="1" dirty="0" smtClean="0">
                <a:latin typeface="Tw Cen MT" panose="020B0602020104020603" pitchFamily="34" charset="0"/>
              </a:rPr>
              <a:t>in the </a:t>
            </a:r>
            <a:r>
              <a:rPr lang="en-US" sz="2200" b="1" i="1" dirty="0">
                <a:latin typeface="Tw Cen MT" panose="020B0602020104020603" pitchFamily="34" charset="0"/>
              </a:rPr>
              <a:t>financial situation of an insurer as a result of fluctuations in the credit standing of </a:t>
            </a:r>
            <a:r>
              <a:rPr lang="en-US" sz="2200" b="1" i="1" dirty="0" smtClean="0">
                <a:latin typeface="Tw Cen MT" panose="020B0602020104020603" pitchFamily="34" charset="0"/>
              </a:rPr>
              <a:t>counterparties </a:t>
            </a:r>
            <a:r>
              <a:rPr lang="en-US" sz="2200" b="1" i="1" dirty="0">
                <a:latin typeface="Tw Cen MT" panose="020B0602020104020603" pitchFamily="34" charset="0"/>
              </a:rPr>
              <a:t>and any debtors to which the insurer is exposed.</a:t>
            </a:r>
          </a:p>
          <a:p>
            <a:pPr marL="0" indent="0">
              <a:buNone/>
            </a:pPr>
            <a:endParaRPr lang="en-US" sz="2200" b="1" i="1" dirty="0">
              <a:latin typeface="Tw Cen MT" panose="020B0602020104020603" pitchFamily="34" charset="0"/>
            </a:endParaRPr>
          </a:p>
          <a:p>
            <a:r>
              <a:rPr lang="en-US" sz="2200" b="1" i="1" dirty="0">
                <a:latin typeface="Tw Cen MT" panose="020B0602020104020603" pitchFamily="34" charset="0"/>
              </a:rPr>
              <a:t>Considerations: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Credit rating of counterparty (AAA vs </a:t>
            </a:r>
            <a:r>
              <a:rPr lang="en-US" sz="2000" dirty="0" smtClean="0">
                <a:latin typeface="Tw Cen MT" panose="020B0602020104020603" pitchFamily="34" charset="0"/>
              </a:rPr>
              <a:t>A </a:t>
            </a:r>
            <a:r>
              <a:rPr lang="en-US" sz="2000" dirty="0">
                <a:latin typeface="Tw Cen MT" panose="020B0602020104020603" pitchFamily="34" charset="0"/>
              </a:rPr>
              <a:t>vs BBB)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Probability of counterparty defaulting on obligations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Reinsurance assets expected </a:t>
            </a:r>
            <a:r>
              <a:rPr lang="en-US" sz="2000" dirty="0">
                <a:latin typeface="Tw Cen MT" panose="020B0602020104020603" pitchFamily="34" charset="0"/>
              </a:rPr>
              <a:t>from counterparty 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Expected loss in the event of </a:t>
            </a:r>
            <a:r>
              <a:rPr lang="en-US" sz="2000" dirty="0" smtClean="0">
                <a:latin typeface="Tw Cen MT" panose="020B0602020104020603" pitchFamily="34" charset="0"/>
              </a:rPr>
              <a:t>default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Other receivables expected from intermediaries</a:t>
            </a:r>
          </a:p>
          <a:p>
            <a:pPr lvl="1"/>
            <a:endParaRPr lang="en-US" sz="2000" dirty="0" smtClean="0">
              <a:latin typeface="Tw Cen MT" panose="020B0602020104020603" pitchFamily="34" charset="0"/>
            </a:endParaRPr>
          </a:p>
          <a:p>
            <a:pPr lvl="1"/>
            <a:endParaRPr lang="en-GB" sz="20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03034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Risk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972922"/>
            <a:ext cx="8745322" cy="3953003"/>
          </a:xfrm>
        </p:spPr>
        <p:txBody>
          <a:bodyPr/>
          <a:lstStyle/>
          <a:p>
            <a:r>
              <a:rPr lang="en-US" sz="2200" b="1" i="1" dirty="0">
                <a:latin typeface="Tw Cen MT" panose="020B0602020104020603" pitchFamily="34" charset="0"/>
              </a:rPr>
              <a:t>Operational risk: The risk of losses as a result of inadequate or failed internal processes, people and systems or due to external events.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Inadequate internal resources </a:t>
            </a:r>
            <a:endParaRPr lang="en-US" sz="2000" dirty="0" smtClean="0">
              <a:latin typeface="Tw Cen MT" panose="020B0602020104020603" pitchFamily="34" charset="0"/>
            </a:endParaRP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IT risks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Business interruption</a:t>
            </a:r>
            <a:endParaRPr lang="en-US" sz="2000" dirty="0">
              <a:latin typeface="Tw Cen MT" panose="020B0602020104020603" pitchFamily="34" charset="0"/>
            </a:endParaRP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Legal risks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Other risks that are not explicitly included in other risk </a:t>
            </a:r>
            <a:r>
              <a:rPr lang="en-US" sz="2000" dirty="0" smtClean="0">
                <a:latin typeface="Tw Cen MT" panose="020B0602020104020603" pitchFamily="34" charset="0"/>
              </a:rPr>
              <a:t>modules</a:t>
            </a:r>
            <a:endParaRPr lang="en-US" sz="1100" dirty="0">
              <a:latin typeface="Tw Cen MT" panose="020B0602020104020603" pitchFamily="34" charset="0"/>
            </a:endParaRPr>
          </a:p>
          <a:p>
            <a:r>
              <a:rPr lang="en-US" sz="2000" b="1" dirty="0" smtClean="0">
                <a:latin typeface="Tw Cen MT" panose="020B0602020104020603" pitchFamily="34" charset="0"/>
              </a:rPr>
              <a:t>Considerations:</a:t>
            </a:r>
            <a:endParaRPr lang="en-US" sz="2000" b="1" dirty="0">
              <a:latin typeface="Tw Cen MT" panose="020B0602020104020603" pitchFamily="34" charset="0"/>
            </a:endParaRP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Fixed uplift of X%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Formulaic approach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Risk register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Inherent risks, mitigation, residual risks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7855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Diversification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pPr algn="just"/>
            <a:r>
              <a:rPr lang="en-US" sz="2200" b="1" i="1" dirty="0" smtClean="0">
                <a:latin typeface="Tw Cen MT" panose="020B0602020104020603" pitchFamily="34" charset="0"/>
              </a:rPr>
              <a:t>The adverse outcome from one risk/risk group can be offset by more favourable outcomes from another risk, where those risks are not fully correlated </a:t>
            </a:r>
          </a:p>
          <a:p>
            <a:endParaRPr lang="en-US" sz="2200" b="1" dirty="0">
              <a:latin typeface="Tw Cen MT" panose="020B0602020104020603" pitchFamily="34" charset="0"/>
            </a:endParaRPr>
          </a:p>
          <a:p>
            <a:endParaRPr lang="en-US" sz="2000" dirty="0" smtClean="0">
              <a:latin typeface="Tw Cen MT" panose="020B0602020104020603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Tw Cen MT" panose="020B0602020104020603" pitchFamily="34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w Cen MT" panose="020B0602020104020603" pitchFamily="34" charset="0"/>
              </a:rPr>
              <a:t>Reduction in risk exposure of insurer = capital saving</a:t>
            </a:r>
          </a:p>
          <a:p>
            <a:r>
              <a:rPr lang="en-US" sz="2000" b="1" dirty="0">
                <a:latin typeface="Tw Cen MT" panose="020B0602020104020603" pitchFamily="34" charset="0"/>
              </a:rPr>
              <a:t>Considerations: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Diversification </a:t>
            </a:r>
            <a:r>
              <a:rPr lang="en-US" sz="2000" b="1" i="1" dirty="0" smtClean="0">
                <a:latin typeface="Tw Cen MT" panose="020B0602020104020603" pitchFamily="34" charset="0"/>
              </a:rPr>
              <a:t>within</a:t>
            </a:r>
            <a:r>
              <a:rPr lang="en-US" sz="2000" dirty="0" smtClean="0">
                <a:latin typeface="Tw Cen MT" panose="020B0602020104020603" pitchFamily="34" charset="0"/>
              </a:rPr>
              <a:t> risk categories (e.g. </a:t>
            </a:r>
            <a:r>
              <a:rPr lang="en-US" sz="2000" dirty="0">
                <a:latin typeface="Tw Cen MT" panose="020B0602020104020603" pitchFamily="34" charset="0"/>
              </a:rPr>
              <a:t>c</a:t>
            </a:r>
            <a:r>
              <a:rPr lang="en-US" sz="2000" dirty="0" smtClean="0">
                <a:latin typeface="Tw Cen MT" panose="020B0602020104020603" pitchFamily="34" charset="0"/>
              </a:rPr>
              <a:t>lasses </a:t>
            </a:r>
            <a:r>
              <a:rPr lang="en-US" sz="2000" dirty="0">
                <a:latin typeface="Tw Cen MT" panose="020B0602020104020603" pitchFamily="34" charset="0"/>
              </a:rPr>
              <a:t>of </a:t>
            </a:r>
            <a:r>
              <a:rPr lang="en-US" sz="2000" dirty="0" smtClean="0">
                <a:latin typeface="Tw Cen MT" panose="020B0602020104020603" pitchFamily="34" charset="0"/>
              </a:rPr>
              <a:t>business, geographical location)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Diversification </a:t>
            </a:r>
            <a:r>
              <a:rPr lang="en-US" sz="2000" b="1" i="1" dirty="0" smtClean="0">
                <a:latin typeface="Tw Cen MT" panose="020B0602020104020603" pitchFamily="34" charset="0"/>
              </a:rPr>
              <a:t>between</a:t>
            </a:r>
            <a:r>
              <a:rPr lang="en-US" sz="2000" dirty="0" smtClean="0">
                <a:latin typeface="Tw Cen MT" panose="020B0602020104020603" pitchFamily="34" charset="0"/>
              </a:rPr>
              <a:t> </a:t>
            </a:r>
            <a:r>
              <a:rPr lang="en-US" sz="2000" dirty="0">
                <a:latin typeface="Tw Cen MT" panose="020B0602020104020603" pitchFamily="34" charset="0"/>
              </a:rPr>
              <a:t>risk categories (e.g. </a:t>
            </a:r>
            <a:r>
              <a:rPr lang="en-US" sz="2000" dirty="0" smtClean="0">
                <a:latin typeface="Tw Cen MT" panose="020B0602020104020603" pitchFamily="34" charset="0"/>
              </a:rPr>
              <a:t>insurance risk and market risk)</a:t>
            </a:r>
            <a:endParaRPr lang="en-US" sz="2000" dirty="0">
              <a:latin typeface="Tw Cen MT" panose="020B0602020104020603" pitchFamily="34" charset="0"/>
            </a:endParaRPr>
          </a:p>
          <a:p>
            <a:pPr lvl="1"/>
            <a:endParaRPr lang="en-US" sz="2000" dirty="0" smtClean="0">
              <a:latin typeface="Tw Cen MT" panose="020B0602020104020603" pitchFamily="34" charset="0"/>
            </a:endParaRPr>
          </a:p>
          <a:p>
            <a:pPr lvl="1"/>
            <a:endParaRPr lang="en-US" sz="2000" dirty="0">
              <a:latin typeface="Tw Cen MT" panose="020B0602020104020603" pitchFamily="34" charset="0"/>
            </a:endParaRPr>
          </a:p>
          <a:p>
            <a:pPr marL="533400" lvl="1" indent="0">
              <a:buNone/>
            </a:pPr>
            <a:endParaRPr lang="en-US" sz="20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059" y="2118600"/>
            <a:ext cx="4616377" cy="12712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3436" y="4925924"/>
            <a:ext cx="2469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Correlation matrix per SII Standard </a:t>
            </a:r>
            <a:r>
              <a:rPr lang="en-US" sz="900" i="1" dirty="0" err="1" smtClean="0"/>
              <a:t>Forumla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1823700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Metrics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207007" y="899771"/>
            <a:ext cx="4074566" cy="4017450"/>
          </a:xfrm>
        </p:spPr>
        <p:txBody>
          <a:bodyPr/>
          <a:lstStyle/>
          <a:p>
            <a:r>
              <a:rPr lang="en-US" sz="1500" b="1" dirty="0">
                <a:latin typeface="Tw Cen MT" panose="020B0602020104020603" pitchFamily="34" charset="0"/>
              </a:rPr>
              <a:t>Value at Risk (VaR)</a:t>
            </a:r>
          </a:p>
          <a:p>
            <a:pPr lvl="1" algn="just"/>
            <a:r>
              <a:rPr lang="en-US" sz="1300" dirty="0">
                <a:latin typeface="Tw Cen MT" panose="020B0602020104020603" pitchFamily="34" charset="0"/>
              </a:rPr>
              <a:t>The amount of capital required to ensure (at a given confidence level), that the risk bearing entity does not become insolvent</a:t>
            </a:r>
          </a:p>
          <a:p>
            <a:pPr lvl="1" algn="just"/>
            <a:r>
              <a:rPr lang="en-US" sz="1300" b="1" dirty="0">
                <a:solidFill>
                  <a:srgbClr val="0070C0"/>
                </a:solidFill>
                <a:latin typeface="Tw Cen MT" panose="020B0602020104020603" pitchFamily="34" charset="0"/>
              </a:rPr>
              <a:t>Answers the question: “what </a:t>
            </a:r>
            <a:r>
              <a:rPr lang="en-US" sz="13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level of capital is needed to cover losses x% of the time?”</a:t>
            </a:r>
            <a:endParaRPr lang="en-US" sz="1300" b="1" dirty="0">
              <a:solidFill>
                <a:srgbClr val="0070C0"/>
              </a:solidFill>
              <a:latin typeface="Tw Cen MT" panose="020B0602020104020603" pitchFamily="34" charset="0"/>
            </a:endParaRPr>
          </a:p>
          <a:p>
            <a:pPr lvl="1" algn="just"/>
            <a:r>
              <a:rPr lang="en-US" sz="1300" dirty="0" smtClean="0">
                <a:latin typeface="Tw Cen MT" panose="020B0602020104020603" pitchFamily="34" charset="0"/>
              </a:rPr>
              <a:t>It reflects a chosen percentile </a:t>
            </a:r>
            <a:r>
              <a:rPr lang="en-US" sz="1300" dirty="0">
                <a:latin typeface="Tw Cen MT" panose="020B0602020104020603" pitchFamily="34" charset="0"/>
              </a:rPr>
              <a:t>of the distribution of aggregate losses </a:t>
            </a:r>
          </a:p>
          <a:p>
            <a:pPr lvl="1" algn="just"/>
            <a:r>
              <a:rPr lang="en-US" sz="1300" dirty="0">
                <a:latin typeface="Tw Cen MT" panose="020B0602020104020603" pitchFamily="34" charset="0"/>
              </a:rPr>
              <a:t>E.g. the 99.5</a:t>
            </a:r>
            <a:r>
              <a:rPr lang="en-US" sz="1300" baseline="30000" dirty="0">
                <a:latin typeface="Tw Cen MT" panose="020B0602020104020603" pitchFamily="34" charset="0"/>
              </a:rPr>
              <a:t>th</a:t>
            </a:r>
            <a:r>
              <a:rPr lang="en-US" sz="1300" dirty="0">
                <a:latin typeface="Tw Cen MT" panose="020B0602020104020603" pitchFamily="34" charset="0"/>
              </a:rPr>
              <a:t> probability level indicates the level of adverse outcome such that the probability of exceeding this threshold is 0.5</a:t>
            </a:r>
            <a:r>
              <a:rPr lang="en-US" sz="1300" dirty="0" smtClean="0">
                <a:latin typeface="Tw Cen MT" panose="020B0602020104020603" pitchFamily="34" charset="0"/>
              </a:rPr>
              <a:t>%</a:t>
            </a:r>
            <a:endParaRPr lang="en-US" sz="1300" dirty="0">
              <a:latin typeface="Tw Cen MT" panose="020B0602020104020603" pitchFamily="34" charset="0"/>
            </a:endParaRPr>
          </a:p>
          <a:p>
            <a:pPr algn="just"/>
            <a:r>
              <a:rPr lang="en-US" sz="1300" b="1" dirty="0">
                <a:latin typeface="Tw Cen MT" panose="020B0602020104020603" pitchFamily="34" charset="0"/>
              </a:rPr>
              <a:t>Tail Value at Risk (TVaR)</a:t>
            </a:r>
          </a:p>
          <a:p>
            <a:pPr lvl="1" algn="just"/>
            <a:r>
              <a:rPr lang="en-US" sz="1300" dirty="0">
                <a:latin typeface="Tw Cen MT" panose="020B0602020104020603" pitchFamily="34" charset="0"/>
              </a:rPr>
              <a:t>Quantifies the expected loss on the condition that loss exceeds the Xth percentile</a:t>
            </a:r>
          </a:p>
          <a:p>
            <a:pPr lvl="1" algn="just"/>
            <a:r>
              <a:rPr lang="en-US" sz="1300" dirty="0">
                <a:latin typeface="Tw Cen MT" panose="020B0602020104020603" pitchFamily="34" charset="0"/>
              </a:rPr>
              <a:t>Takes into account all scenarios worse than VaR </a:t>
            </a:r>
            <a:r>
              <a:rPr lang="en-US" sz="1300" dirty="0" smtClean="0">
                <a:latin typeface="Tw Cen MT" panose="020B0602020104020603" pitchFamily="34" charset="0"/>
              </a:rPr>
              <a:t>and therefore is more prudent for the same calibration</a:t>
            </a:r>
            <a:endParaRPr lang="en-GB" sz="13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0385" t="24626" r="22178" b="28214"/>
          <a:stretch/>
        </p:blipFill>
        <p:spPr>
          <a:xfrm>
            <a:off x="3000062" y="1369650"/>
            <a:ext cx="6143938" cy="3077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280" y="4609443"/>
            <a:ext cx="862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30521" y="4917220"/>
            <a:ext cx="1679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Diagram curtesy of Swiss Re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86293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Introduction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0" y="1027087"/>
            <a:ext cx="9264776" cy="3959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smtClean="0">
                <a:latin typeface="Tw Cen MT" panose="020B0602020104020603" pitchFamily="34" charset="0"/>
              </a:rPr>
              <a:t>This </a:t>
            </a:r>
            <a:r>
              <a:rPr lang="en-US" sz="2000" dirty="0">
                <a:latin typeface="Tw Cen MT" panose="020B0602020104020603" pitchFamily="34" charset="0"/>
              </a:rPr>
              <a:t>presentation discusses capital modelling: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Current approach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Risk-based </a:t>
            </a:r>
            <a:r>
              <a:rPr lang="en-US" sz="2000" dirty="0" smtClean="0">
                <a:latin typeface="Tw Cen MT" panose="020B0602020104020603" pitchFamily="34" charset="0"/>
              </a:rPr>
              <a:t>approach</a:t>
            </a:r>
          </a:p>
          <a:p>
            <a:pPr marL="520700" lvl="1" indent="0">
              <a:buNone/>
            </a:pPr>
            <a:endParaRPr lang="en-US" sz="2000" dirty="0">
              <a:latin typeface="Tw Cen MT" panose="020B0602020104020603" pitchFamily="34" charset="0"/>
            </a:endParaRPr>
          </a:p>
          <a:p>
            <a:r>
              <a:rPr lang="en-US" sz="2000" dirty="0">
                <a:latin typeface="Tw Cen MT" panose="020B0602020104020603" pitchFamily="34" charset="0"/>
              </a:rPr>
              <a:t>Consideration will also be given to: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Principles behind capital modelling and why it is important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Key components of the risk-based capital approach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Main risks to consider under the risk-based capital approach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Advantages of risk-based capital 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Disadvantages of risk-based capital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Additional considerations</a:t>
            </a:r>
          </a:p>
          <a:p>
            <a:pPr marL="171450" indent="-171450">
              <a:spcBef>
                <a:spcPts val="1000"/>
              </a:spcBef>
              <a:buClr>
                <a:schemeClr val="dk1"/>
              </a:buClr>
              <a:buSzPts val="1100"/>
            </a:pPr>
            <a:endParaRPr sz="1200" dirty="0">
              <a:latin typeface="Tw Cen MT" panose="020B0602020104020603" pitchFamily="34" charset="0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Risk-Based Approach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868694"/>
          </a:xfrm>
        </p:spPr>
        <p:txBody>
          <a:bodyPr/>
          <a:lstStyle/>
          <a:p>
            <a:r>
              <a:rPr lang="en-US" sz="2000" dirty="0" smtClean="0">
                <a:latin typeface="Tw Cen MT" panose="020B0602020104020603" pitchFamily="34" charset="0"/>
              </a:rPr>
              <a:t>Increased </a:t>
            </a:r>
            <a:r>
              <a:rPr lang="en-US" sz="2000" dirty="0">
                <a:latin typeface="Tw Cen MT" panose="020B0602020104020603" pitchFamily="34" charset="0"/>
              </a:rPr>
              <a:t>policyholder protection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Increased confidence in insurance industry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Capital reflects risk profile of insurance undertaking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More efficient use of capital within insurance undertakings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Holistic approach to risk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Deeper understanding of undertaking 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Aids with making sound financial decisions 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Competition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Alignment with internationally adopted approaches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7424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Risk-Based Approach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868694"/>
          </a:xfrm>
        </p:spPr>
        <p:txBody>
          <a:bodyPr/>
          <a:lstStyle/>
          <a:p>
            <a:r>
              <a:rPr lang="en-US" sz="2000" dirty="0">
                <a:latin typeface="Tw Cen MT" panose="020B0602020104020603" pitchFamily="34" charset="0"/>
              </a:rPr>
              <a:t>Complexity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Understanding regulatory guidance</a:t>
            </a:r>
          </a:p>
          <a:p>
            <a:r>
              <a:rPr lang="en-US" sz="2000" dirty="0" smtClean="0">
                <a:latin typeface="Tw Cen MT" panose="020B0602020104020603" pitchFamily="34" charset="0"/>
              </a:rPr>
              <a:t>Prescribed </a:t>
            </a:r>
            <a:r>
              <a:rPr lang="en-US" sz="2000" dirty="0">
                <a:latin typeface="Tw Cen MT" panose="020B0602020104020603" pitchFamily="34" charset="0"/>
              </a:rPr>
              <a:t>formula vs internal capital model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Onerous data requirements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Costs of implementation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Associated corporate governance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0844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868694"/>
          </a:xfrm>
        </p:spPr>
        <p:txBody>
          <a:bodyPr/>
          <a:lstStyle/>
          <a:p>
            <a:r>
              <a:rPr lang="en-US" sz="2000" dirty="0">
                <a:latin typeface="Tw Cen MT" panose="020B0602020104020603" pitchFamily="34" charset="0"/>
              </a:rPr>
              <a:t>The industry’s preparedness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Getting senior management on board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Implications throughout the </a:t>
            </a:r>
            <a:r>
              <a:rPr lang="en-US" sz="2000" dirty="0" smtClean="0">
                <a:latin typeface="Tw Cen MT" panose="020B0602020104020603" pitchFamily="34" charset="0"/>
              </a:rPr>
              <a:t>insurance undertaking</a:t>
            </a:r>
          </a:p>
          <a:p>
            <a:r>
              <a:rPr lang="en-US" sz="2000" dirty="0" smtClean="0">
                <a:latin typeface="Tw Cen MT" panose="020B0602020104020603" pitchFamily="34" charset="0"/>
              </a:rPr>
              <a:t>Insurer’s risk appetite</a:t>
            </a:r>
            <a:endParaRPr lang="en-US" sz="2000" dirty="0">
              <a:latin typeface="Tw Cen MT" panose="020B0602020104020603" pitchFamily="34" charset="0"/>
            </a:endParaRPr>
          </a:p>
          <a:p>
            <a:r>
              <a:rPr lang="en-US" sz="2000" dirty="0">
                <a:latin typeface="Tw Cen MT" panose="020B0602020104020603" pitchFamily="34" charset="0"/>
              </a:rPr>
              <a:t>Actuarial expertise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Adequacy of internal resources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Understanding and interpreting the risk metric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Risk-based capital becoming “business as usual”</a:t>
            </a:r>
            <a:endParaRPr lang="en-GB" sz="20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0025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  <p:sp>
        <p:nvSpPr>
          <p:cNvPr id="330" name="Google Shape;330;p35"/>
          <p:cNvSpPr txBox="1">
            <a:spLocks noGrp="1"/>
          </p:cNvSpPr>
          <p:nvPr>
            <p:ph type="ctrTitle" idx="4294967295"/>
          </p:nvPr>
        </p:nvSpPr>
        <p:spPr>
          <a:xfrm>
            <a:off x="1033300" y="1166384"/>
            <a:ext cx="6672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1"/>
                </a:solidFill>
              </a:rPr>
              <a:t>THANKS!</a:t>
            </a:r>
            <a:endParaRPr sz="6000" dirty="0">
              <a:solidFill>
                <a:schemeClr val="accent1"/>
              </a:solidFill>
            </a:endParaRPr>
          </a:p>
        </p:txBody>
      </p:sp>
      <p:sp>
        <p:nvSpPr>
          <p:cNvPr id="331" name="Google Shape;331;p35"/>
          <p:cNvSpPr txBox="1">
            <a:spLocks noGrp="1"/>
          </p:cNvSpPr>
          <p:nvPr>
            <p:ph type="subTitle" idx="4294967295"/>
          </p:nvPr>
        </p:nvSpPr>
        <p:spPr>
          <a:xfrm>
            <a:off x="1033300" y="2684678"/>
            <a:ext cx="7185000" cy="8013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GB" sz="2800" b="1" dirty="0">
                <a:solidFill>
                  <a:schemeClr val="bg1"/>
                </a:solidFill>
                <a:latin typeface="Tw Cen MT" panose="020B0602020104020603" pitchFamily="34" charset="0"/>
              </a:rPr>
              <a:t>Nne Nwankwo, FIA, </a:t>
            </a:r>
            <a:r>
              <a:rPr lang="en-GB" sz="28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CERA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en-GB" sz="2800" b="1" dirty="0" smtClean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contact@actuaries.org.ng</a:t>
            </a:r>
            <a:endParaRPr lang="en-GB" sz="28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800" dirty="0" smtClean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Modelling – what is it?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r>
              <a:rPr lang="en-US" sz="2000" dirty="0">
                <a:latin typeface="Tw Cen MT" panose="020B0602020104020603" pitchFamily="34" charset="0"/>
              </a:rPr>
              <a:t>Determines how much capital </a:t>
            </a:r>
            <a:r>
              <a:rPr lang="en-US" sz="2000" dirty="0" smtClean="0">
                <a:latin typeface="Tw Cen MT" panose="020B0602020104020603" pitchFamily="34" charset="0"/>
              </a:rPr>
              <a:t>an insurer needs </a:t>
            </a:r>
            <a:r>
              <a:rPr lang="en-US" sz="2000" dirty="0">
                <a:latin typeface="Tw Cen MT" panose="020B0602020104020603" pitchFamily="34" charset="0"/>
              </a:rPr>
              <a:t>to hold to </a:t>
            </a:r>
            <a:r>
              <a:rPr lang="en-US" sz="2000" dirty="0" smtClean="0">
                <a:latin typeface="Tw Cen MT" panose="020B0602020104020603" pitchFamily="34" charset="0"/>
              </a:rPr>
              <a:t>mitigate against all manner of risks including liabilities, </a:t>
            </a:r>
            <a:r>
              <a:rPr lang="en-US" sz="2000" dirty="0">
                <a:latin typeface="Tw Cen MT" panose="020B0602020104020603" pitchFamily="34" charset="0"/>
              </a:rPr>
              <a:t>particularly in scenarios where the company may be under stress</a:t>
            </a:r>
          </a:p>
          <a:p>
            <a:pPr lvl="1"/>
            <a:r>
              <a:rPr lang="en-US" sz="1800" dirty="0">
                <a:latin typeface="Tw Cen MT" panose="020B0602020104020603" pitchFamily="34" charset="0"/>
              </a:rPr>
              <a:t>Example: </a:t>
            </a:r>
            <a:r>
              <a:rPr lang="en-US" sz="1800" dirty="0" smtClean="0">
                <a:latin typeface="Tw Cen MT" panose="020B0602020104020603" pitchFamily="34" charset="0"/>
              </a:rPr>
              <a:t>An insurer </a:t>
            </a:r>
            <a:r>
              <a:rPr lang="en-US" sz="1800" dirty="0">
                <a:latin typeface="Tw Cen MT" panose="020B0602020104020603" pitchFamily="34" charset="0"/>
              </a:rPr>
              <a:t>may need to hold </a:t>
            </a:r>
            <a:r>
              <a:rPr lang="en-US" sz="1800" dirty="0" smtClean="0">
                <a:latin typeface="Tw Cen MT" panose="020B0602020104020603" pitchFamily="34" charset="0"/>
              </a:rPr>
              <a:t>$10bn of </a:t>
            </a:r>
            <a:r>
              <a:rPr lang="en-US" sz="1800" dirty="0">
                <a:latin typeface="Tw Cen MT" panose="020B0602020104020603" pitchFamily="34" charset="0"/>
              </a:rPr>
              <a:t>capital in order to meet solvency requirements of </a:t>
            </a:r>
            <a:r>
              <a:rPr lang="en-US" sz="1800" dirty="0" smtClean="0">
                <a:latin typeface="Tw Cen MT" panose="020B0602020104020603" pitchFamily="34" charset="0"/>
              </a:rPr>
              <a:t>130%</a:t>
            </a:r>
            <a:endParaRPr lang="en-US" sz="2000" dirty="0" smtClean="0">
              <a:latin typeface="Tw Cen MT" panose="020B0602020104020603" pitchFamily="34" charset="0"/>
            </a:endParaRPr>
          </a:p>
          <a:p>
            <a:r>
              <a:rPr lang="en-US" sz="2000" dirty="0" smtClean="0">
                <a:latin typeface="Tw Cen MT" panose="020B0602020104020603" pitchFamily="34" charset="0"/>
              </a:rPr>
              <a:t>Assess future solvency and capital needs</a:t>
            </a:r>
          </a:p>
          <a:p>
            <a:pPr lvl="1"/>
            <a:r>
              <a:rPr lang="en-US" sz="20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Solvency: Assets &gt; Liabilities</a:t>
            </a:r>
          </a:p>
          <a:p>
            <a:r>
              <a:rPr lang="en-US" sz="2000" dirty="0" smtClean="0">
                <a:latin typeface="Tw Cen MT" panose="020B0602020104020603" pitchFamily="34" charset="0"/>
              </a:rPr>
              <a:t>Involves </a:t>
            </a:r>
            <a:r>
              <a:rPr lang="en-US" sz="2000" dirty="0">
                <a:latin typeface="Tw Cen MT" panose="020B0602020104020603" pitchFamily="34" charset="0"/>
              </a:rPr>
              <a:t>projection of assets and liabilities </a:t>
            </a:r>
            <a:endParaRPr lang="en-US" sz="2000" dirty="0" smtClean="0">
              <a:latin typeface="Tw Cen MT" panose="020B0602020104020603" pitchFamily="34" charset="0"/>
            </a:endParaRPr>
          </a:p>
          <a:p>
            <a:r>
              <a:rPr lang="en-US" sz="2000" dirty="0" smtClean="0">
                <a:latin typeface="Tw Cen MT" panose="020B0602020104020603" pitchFamily="34" charset="0"/>
              </a:rPr>
              <a:t>Tool </a:t>
            </a:r>
            <a:r>
              <a:rPr lang="en-US" sz="2000" dirty="0">
                <a:latin typeface="Tw Cen MT" panose="020B0602020104020603" pitchFamily="34" charset="0"/>
              </a:rPr>
              <a:t>for understanding risk profile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Assists with making sound business decisions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Regulatory capital requirements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9364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Modelling – current landscape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277625"/>
            <a:ext cx="9107424" cy="3648300"/>
          </a:xfrm>
        </p:spPr>
        <p:txBody>
          <a:bodyPr/>
          <a:lstStyle/>
          <a:p>
            <a:r>
              <a:rPr lang="en-US" sz="1900" b="1" i="1" dirty="0">
                <a:latin typeface="Tw Cen MT" panose="020B0602020104020603" pitchFamily="34" charset="0"/>
              </a:rPr>
              <a:t>Fixed capital standards </a:t>
            </a:r>
            <a:r>
              <a:rPr lang="en-US" sz="1900" dirty="0">
                <a:latin typeface="Tw Cen MT" panose="020B0602020104020603" pitchFamily="34" charset="0"/>
              </a:rPr>
              <a:t>used for modelling the financial solvency </a:t>
            </a:r>
            <a:r>
              <a:rPr lang="en-US" sz="1900">
                <a:latin typeface="Tw Cen MT" panose="020B0602020104020603" pitchFamily="34" charset="0"/>
              </a:rPr>
              <a:t>of </a:t>
            </a:r>
            <a:r>
              <a:rPr lang="en-US" sz="1900" smtClean="0">
                <a:latin typeface="Tw Cen MT" panose="020B0602020104020603" pitchFamily="34" charset="0"/>
              </a:rPr>
              <a:t>insurance </a:t>
            </a:r>
            <a:r>
              <a:rPr lang="en-US" sz="1900" dirty="0" smtClean="0">
                <a:latin typeface="Tw Cen MT" panose="020B0602020104020603" pitchFamily="34" charset="0"/>
              </a:rPr>
              <a:t>companies</a:t>
            </a:r>
            <a:endParaRPr lang="en-US" sz="1900" dirty="0">
              <a:latin typeface="Tw Cen MT" panose="020B0602020104020603" pitchFamily="34" charset="0"/>
            </a:endParaRPr>
          </a:p>
          <a:p>
            <a:pPr lvl="1"/>
            <a:r>
              <a:rPr lang="en-US" sz="1800" dirty="0">
                <a:latin typeface="Tw Cen MT" panose="020B0602020104020603" pitchFamily="34" charset="0"/>
              </a:rPr>
              <a:t>All insurance companies need to hold the same minimum amount of </a:t>
            </a:r>
            <a:r>
              <a:rPr lang="en-US" sz="1800" dirty="0" smtClean="0">
                <a:latin typeface="Tw Cen MT" panose="020B0602020104020603" pitchFamily="34" charset="0"/>
              </a:rPr>
              <a:t>capital</a:t>
            </a:r>
          </a:p>
          <a:p>
            <a:pPr lvl="1"/>
            <a:endParaRPr lang="en-US" sz="1800" dirty="0">
              <a:latin typeface="Tw Cen MT" panose="020B0602020104020603" pitchFamily="34" charset="0"/>
            </a:endParaRPr>
          </a:p>
          <a:p>
            <a:pPr lvl="1"/>
            <a:endParaRPr lang="en-US" sz="1800" dirty="0" smtClean="0">
              <a:latin typeface="Tw Cen MT" panose="020B0602020104020603" pitchFamily="34" charset="0"/>
            </a:endParaRPr>
          </a:p>
          <a:p>
            <a:pPr lvl="1"/>
            <a:endParaRPr lang="en-US" sz="1800" dirty="0">
              <a:latin typeface="Tw Cen MT" panose="020B0602020104020603" pitchFamily="34" charset="0"/>
            </a:endParaRPr>
          </a:p>
          <a:p>
            <a:pPr lvl="1"/>
            <a:endParaRPr lang="en-US" sz="1800" dirty="0">
              <a:latin typeface="Tw Cen MT" panose="020B0602020104020603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Tw Cen MT" panose="020B0602020104020603" pitchFamily="34" charset="0"/>
            </a:endParaRPr>
          </a:p>
          <a:p>
            <a:pPr lvl="1"/>
            <a:r>
              <a:rPr lang="en-US" sz="1800" b="1" dirty="0">
                <a:solidFill>
                  <a:srgbClr val="0070C0"/>
                </a:solidFill>
                <a:latin typeface="Tw Cen MT" panose="020B0602020104020603" pitchFamily="34" charset="0"/>
              </a:rPr>
              <a:t>+</a:t>
            </a:r>
            <a:r>
              <a:rPr lang="en-US" sz="1800" b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1800" dirty="0">
                <a:latin typeface="Tw Cen MT" panose="020B0602020104020603" pitchFamily="34" charset="0"/>
              </a:rPr>
              <a:t>Simple, not-onerous for </a:t>
            </a:r>
            <a:r>
              <a:rPr lang="en-US" sz="1800" dirty="0" smtClean="0">
                <a:latin typeface="Tw Cen MT" panose="020B0602020104020603" pitchFamily="34" charset="0"/>
              </a:rPr>
              <a:t>the regulator, </a:t>
            </a:r>
            <a:r>
              <a:rPr lang="en-US" sz="1800" dirty="0">
                <a:latin typeface="Tw Cen MT" panose="020B0602020104020603" pitchFamily="34" charset="0"/>
              </a:rPr>
              <a:t>easy to audit</a:t>
            </a:r>
            <a:r>
              <a:rPr lang="en-US" sz="1800" dirty="0" smtClean="0">
                <a:latin typeface="Tw Cen MT" panose="020B0602020104020603" pitchFamily="34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………BUT</a:t>
            </a:r>
            <a:r>
              <a:rPr lang="en-US" sz="1800" b="1" dirty="0">
                <a:solidFill>
                  <a:srgbClr val="FF0000"/>
                </a:solidFill>
                <a:latin typeface="Tw Cen MT" panose="020B0602020104020603" pitchFamily="34" charset="0"/>
              </a:rPr>
              <a:t>……</a:t>
            </a:r>
            <a:endParaRPr lang="en-US" sz="1800" dirty="0">
              <a:latin typeface="Tw Cen MT" panose="020B0602020104020603" pitchFamily="34" charset="0"/>
            </a:endParaRPr>
          </a:p>
          <a:p>
            <a:pPr lvl="1"/>
            <a:r>
              <a:rPr lang="en-US" sz="1800" b="1" dirty="0">
                <a:solidFill>
                  <a:srgbClr val="0070C0"/>
                </a:solidFill>
                <a:latin typeface="Tw Cen MT" panose="020B0602020104020603" pitchFamily="34" charset="0"/>
              </a:rPr>
              <a:t>-</a:t>
            </a:r>
            <a:r>
              <a:rPr lang="en-US" sz="1800" b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1800" dirty="0">
                <a:latin typeface="Tw Cen MT" panose="020B0602020104020603" pitchFamily="34" charset="0"/>
              </a:rPr>
              <a:t>Does not consider financial condition, size and risk profile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  <a:latin typeface="Tw Cen MT" panose="020B0602020104020603" pitchFamily="34" charset="0"/>
              </a:rPr>
              <a:t>-</a:t>
            </a:r>
            <a:r>
              <a:rPr lang="en-US" sz="1800" b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1800" dirty="0">
                <a:latin typeface="Tw Cen MT" panose="020B0602020104020603" pitchFamily="34" charset="0"/>
              </a:rPr>
              <a:t>Does not address the variation in risks across sectors and companies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  <a:latin typeface="Tw Cen MT" panose="020B0602020104020603" pitchFamily="34" charset="0"/>
              </a:rPr>
              <a:t>- </a:t>
            </a:r>
            <a:r>
              <a:rPr lang="en-US" sz="1800" dirty="0">
                <a:latin typeface="Tw Cen MT" panose="020B0602020104020603" pitchFamily="34" charset="0"/>
              </a:rPr>
              <a:t>Does not address the size of insurers in determining the appropriate minimum amount of capital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070" y="2109394"/>
            <a:ext cx="6370640" cy="130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5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Capital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277625"/>
            <a:ext cx="8745322" cy="3648300"/>
          </a:xfrm>
        </p:spPr>
        <p:txBody>
          <a:bodyPr/>
          <a:lstStyle/>
          <a:p>
            <a:r>
              <a:rPr lang="en-US" sz="1800" dirty="0" smtClean="0">
                <a:latin typeface="Tw Cen MT" panose="020B0602020104020603" pitchFamily="34" charset="0"/>
              </a:rPr>
              <a:t>RBC is garnering </a:t>
            </a:r>
            <a:r>
              <a:rPr lang="en-US" sz="1800" dirty="0">
                <a:latin typeface="Tw Cen MT" panose="020B0602020104020603" pitchFamily="34" charset="0"/>
              </a:rPr>
              <a:t>global recognition as the dominant approach for regulatory insurance supervision</a:t>
            </a:r>
          </a:p>
          <a:p>
            <a:r>
              <a:rPr lang="en-US" sz="1800" dirty="0">
                <a:latin typeface="Tw Cen MT" panose="020B0602020104020603" pitchFamily="34" charset="0"/>
              </a:rPr>
              <a:t>Fits in with wider risk-based supervision framework which links risk management with management of capital </a:t>
            </a:r>
            <a:r>
              <a:rPr lang="en-US" sz="1800" dirty="0" smtClean="0">
                <a:latin typeface="Tw Cen MT" panose="020B0602020104020603" pitchFamily="34" charset="0"/>
              </a:rPr>
              <a:t>adequacy</a:t>
            </a:r>
            <a:endParaRPr lang="en-US" sz="1800" dirty="0">
              <a:latin typeface="Tw Cen MT" panose="020B0602020104020603" pitchFamily="34" charset="0"/>
            </a:endParaRPr>
          </a:p>
          <a:p>
            <a:r>
              <a:rPr lang="en-US" sz="1800" dirty="0">
                <a:latin typeface="Tw Cen MT" panose="020B0602020104020603" pitchFamily="34" charset="0"/>
              </a:rPr>
              <a:t>Risk-based capital reflects the risk profile of an insurance company and allows it to </a:t>
            </a:r>
            <a:r>
              <a:rPr lang="en-US" sz="1800" dirty="0" smtClean="0">
                <a:latin typeface="Tw Cen MT" panose="020B0602020104020603" pitchFamily="34" charset="0"/>
              </a:rPr>
              <a:t>take on risks </a:t>
            </a:r>
            <a:r>
              <a:rPr lang="en-US" sz="1800" dirty="0">
                <a:latin typeface="Tw Cen MT" panose="020B0602020104020603" pitchFamily="34" charset="0"/>
              </a:rPr>
              <a:t>depending on its financial strength </a:t>
            </a:r>
          </a:p>
          <a:p>
            <a:r>
              <a:rPr lang="en-US" sz="1800" dirty="0">
                <a:latin typeface="Tw Cen MT" panose="020B0602020104020603" pitchFamily="34" charset="0"/>
              </a:rPr>
              <a:t>Insurance companies with higher risk are expected to hold larger amounts of capital</a:t>
            </a:r>
          </a:p>
          <a:p>
            <a:r>
              <a:rPr lang="en-US" sz="1800" dirty="0">
                <a:latin typeface="Tw Cen MT" panose="020B0602020104020603" pitchFamily="34" charset="0"/>
              </a:rPr>
              <a:t>Main components:</a:t>
            </a:r>
          </a:p>
          <a:p>
            <a:pPr lvl="1"/>
            <a:r>
              <a:rPr lang="en-US" sz="1800" dirty="0">
                <a:latin typeface="Tw Cen MT" panose="020B0602020104020603" pitchFamily="34" charset="0"/>
              </a:rPr>
              <a:t>Adding up the main risks commonly </a:t>
            </a:r>
            <a:r>
              <a:rPr lang="en-US" sz="1800" dirty="0" smtClean="0">
                <a:latin typeface="Tw Cen MT" panose="020B0602020104020603" pitchFamily="34" charset="0"/>
              </a:rPr>
              <a:t>faced</a:t>
            </a:r>
            <a:endParaRPr lang="en-US" sz="1800" dirty="0">
              <a:latin typeface="Tw Cen MT" panose="020B0602020104020603" pitchFamily="34" charset="0"/>
            </a:endParaRPr>
          </a:p>
          <a:p>
            <a:pPr lvl="1"/>
            <a:r>
              <a:rPr lang="en-US" sz="1800" dirty="0">
                <a:latin typeface="Tw Cen MT" panose="020B0602020104020603" pitchFamily="34" charset="0"/>
              </a:rPr>
              <a:t>Allowing for diversification </a:t>
            </a:r>
            <a:r>
              <a:rPr lang="en-US" sz="1800" dirty="0" smtClean="0">
                <a:latin typeface="Tw Cen MT" panose="020B0602020104020603" pitchFamily="34" charset="0"/>
              </a:rPr>
              <a:t>benefits by considering potential dependencies across the risks</a:t>
            </a:r>
            <a:endParaRPr lang="en-US" sz="18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6498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Capital - Background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900750"/>
          </a:xfrm>
        </p:spPr>
        <p:txBody>
          <a:bodyPr/>
          <a:lstStyle/>
          <a:p>
            <a:pPr algn="just"/>
            <a:r>
              <a:rPr lang="en-US" sz="1900" dirty="0">
                <a:latin typeface="Tw Cen MT" panose="020B0602020104020603" pitchFamily="34" charset="0"/>
              </a:rPr>
              <a:t>Risk-based capital </a:t>
            </a:r>
            <a:r>
              <a:rPr lang="en-US" sz="1900" dirty="0" smtClean="0">
                <a:latin typeface="Tw Cen MT" panose="020B0602020104020603" pitchFamily="34" charset="0"/>
              </a:rPr>
              <a:t>has been employed across a number of countries</a:t>
            </a:r>
          </a:p>
          <a:p>
            <a:pPr algn="just"/>
            <a:endParaRPr lang="en-US" sz="1900" dirty="0">
              <a:latin typeface="Tw Cen MT" panose="020B0602020104020603" pitchFamily="34" charset="0"/>
            </a:endParaRPr>
          </a:p>
          <a:p>
            <a:pPr algn="just"/>
            <a:r>
              <a:rPr lang="en-US" sz="1900" dirty="0">
                <a:latin typeface="Tw Cen MT" panose="020B0602020104020603" pitchFamily="34" charset="0"/>
              </a:rPr>
              <a:t>Sets out insurance regulations with the key objectives of:</a:t>
            </a:r>
          </a:p>
          <a:p>
            <a:pPr lvl="1" algn="just"/>
            <a:r>
              <a:rPr lang="en-US" sz="1900" dirty="0">
                <a:latin typeface="Tw Cen MT" panose="020B0602020104020603" pitchFamily="34" charset="0"/>
              </a:rPr>
              <a:t>Improved customer protection/increase confidence in insurance industry</a:t>
            </a:r>
          </a:p>
          <a:p>
            <a:pPr lvl="1" algn="just"/>
            <a:r>
              <a:rPr lang="en-US" sz="1900" dirty="0">
                <a:latin typeface="Tw Cen MT" panose="020B0602020104020603" pitchFamily="34" charset="0"/>
              </a:rPr>
              <a:t>Aligning capital requirements with underlying risk</a:t>
            </a:r>
          </a:p>
          <a:p>
            <a:pPr lvl="1" algn="just"/>
            <a:r>
              <a:rPr lang="en-US" sz="1900" dirty="0">
                <a:latin typeface="Tw Cen MT" panose="020B0602020104020603" pitchFamily="34" charset="0"/>
              </a:rPr>
              <a:t>Strengthened market integration</a:t>
            </a:r>
          </a:p>
          <a:p>
            <a:pPr lvl="1" algn="just"/>
            <a:r>
              <a:rPr lang="en-US" sz="1900" dirty="0">
                <a:latin typeface="Tw Cen MT" panose="020B0602020104020603" pitchFamily="34" charset="0"/>
              </a:rPr>
              <a:t>More </a:t>
            </a:r>
            <a:r>
              <a:rPr lang="en-US" sz="1900" dirty="0" smtClean="0">
                <a:latin typeface="Tw Cen MT" panose="020B0602020104020603" pitchFamily="34" charset="0"/>
              </a:rPr>
              <a:t>competitive market</a:t>
            </a:r>
          </a:p>
          <a:p>
            <a:pPr marL="533400" lvl="1" indent="0" algn="just">
              <a:buNone/>
            </a:pPr>
            <a:endParaRPr lang="en-US" sz="1900" dirty="0">
              <a:latin typeface="Tw Cen MT" panose="020B0602020104020603" pitchFamily="34" charset="0"/>
            </a:endParaRPr>
          </a:p>
          <a:p>
            <a:pPr algn="just"/>
            <a:r>
              <a:rPr lang="en-US" sz="1900" dirty="0">
                <a:latin typeface="Tw Cen MT" panose="020B0602020104020603" pitchFamily="34" charset="0"/>
              </a:rPr>
              <a:t>3 pillar approach:</a:t>
            </a:r>
          </a:p>
          <a:p>
            <a:pPr lvl="1" algn="just"/>
            <a:r>
              <a:rPr lang="en-US" sz="1900" dirty="0" smtClean="0">
                <a:latin typeface="Tw Cen MT" panose="020B0602020104020603" pitchFamily="34" charset="0"/>
              </a:rPr>
              <a:t>Pillar I: Financial </a:t>
            </a:r>
            <a:r>
              <a:rPr lang="en-US" sz="1900" dirty="0">
                <a:latin typeface="Tw Cen MT" panose="020B0602020104020603" pitchFamily="34" charset="0"/>
              </a:rPr>
              <a:t>requirements</a:t>
            </a:r>
          </a:p>
          <a:p>
            <a:pPr lvl="1" algn="just"/>
            <a:r>
              <a:rPr lang="en-US" sz="1900" dirty="0" smtClean="0">
                <a:latin typeface="Tw Cen MT" panose="020B0602020104020603" pitchFamily="34" charset="0"/>
              </a:rPr>
              <a:t>Pillar II: Governance </a:t>
            </a:r>
            <a:r>
              <a:rPr lang="en-US" sz="1900" dirty="0">
                <a:latin typeface="Tw Cen MT" panose="020B0602020104020603" pitchFamily="34" charset="0"/>
              </a:rPr>
              <a:t>and supervision</a:t>
            </a:r>
          </a:p>
          <a:p>
            <a:pPr lvl="1" algn="just"/>
            <a:r>
              <a:rPr lang="en-US" sz="1900" dirty="0" smtClean="0">
                <a:latin typeface="Tw Cen MT" panose="020B0602020104020603" pitchFamily="34" charset="0"/>
              </a:rPr>
              <a:t>Pillar III: Reporting </a:t>
            </a:r>
            <a:r>
              <a:rPr lang="en-US" sz="1900" dirty="0">
                <a:latin typeface="Tw Cen MT" panose="020B0602020104020603" pitchFamily="34" charset="0"/>
              </a:rPr>
              <a:t>&amp; Disclosure</a:t>
            </a:r>
            <a:endParaRPr lang="en-GB" sz="19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465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6"/>
          <p:cNvSpPr/>
          <p:nvPr/>
        </p:nvSpPr>
        <p:spPr>
          <a:xfrm>
            <a:off x="912200" y="874082"/>
            <a:ext cx="8155305" cy="3885008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6"/>
          <p:cNvSpPr txBox="1">
            <a:spLocks noGrp="1"/>
          </p:cNvSpPr>
          <p:nvPr>
            <p:ph type="title" idx="4294967295"/>
          </p:nvPr>
        </p:nvSpPr>
        <p:spPr>
          <a:xfrm>
            <a:off x="1104900" y="0"/>
            <a:ext cx="67245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Risk-Based Capital Around the World</a:t>
            </a:r>
            <a:endParaRPr dirty="0"/>
          </a:p>
        </p:txBody>
      </p:sp>
      <p:sp>
        <p:nvSpPr>
          <p:cNvPr id="219" name="Google Shape;219;p2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265982" y="1433779"/>
            <a:ext cx="402336" cy="26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SII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684" y="1565453"/>
            <a:ext cx="402336" cy="26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SII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7594" y="1929993"/>
            <a:ext cx="512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RBC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5962" y="2352980"/>
            <a:ext cx="614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BSCR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27418" y="3780738"/>
            <a:ext cx="140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SII equivalence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81190" y="2167570"/>
            <a:ext cx="811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C-ROSS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5278" y="2816586"/>
            <a:ext cx="614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RBC2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4561" y="2871438"/>
            <a:ext cx="14191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SII equivalence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423" y="1637513"/>
            <a:ext cx="51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SST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37118" y="3649933"/>
            <a:ext cx="512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SAM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84987" y="1197661"/>
            <a:ext cx="14191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SII equivalence</a:t>
            </a:r>
            <a:endParaRPr lang="en-GB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Capital - Requirements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46305" y="1025175"/>
            <a:ext cx="8745322" cy="3900750"/>
          </a:xfrm>
        </p:spPr>
        <p:txBody>
          <a:bodyPr/>
          <a:lstStyle/>
          <a:p>
            <a:r>
              <a:rPr lang="en-US" sz="1800" b="1" i="1" dirty="0" smtClean="0">
                <a:latin typeface="Tw Cen MT" panose="020B0602020104020603" pitchFamily="34" charset="0"/>
              </a:rPr>
              <a:t>Insurance companies should be solvent above a minimum level: Assets exceed liabilities</a:t>
            </a:r>
          </a:p>
          <a:p>
            <a:pPr marL="38100" indent="0">
              <a:buNone/>
            </a:pPr>
            <a:endParaRPr lang="en-US" sz="1800" b="1" i="1" dirty="0" smtClean="0">
              <a:latin typeface="Tw Cen MT" panose="020B0602020104020603" pitchFamily="34" charset="0"/>
            </a:endParaRPr>
          </a:p>
          <a:p>
            <a:r>
              <a:rPr lang="en-US" sz="1800" i="1" dirty="0" smtClean="0">
                <a:latin typeface="Tw Cen MT" panose="020B0602020104020603" pitchFamily="34" charset="0"/>
              </a:rPr>
              <a:t>“</a:t>
            </a:r>
            <a:r>
              <a:rPr lang="en-US" sz="1800" i="1" dirty="0">
                <a:latin typeface="Tw Cen MT" panose="020B0602020104020603" pitchFamily="34" charset="0"/>
              </a:rPr>
              <a:t>The Solvency Capital Requirement (SCR) should deliver a level of capital that enables an insurance undertaking to absorb significant unforeseen losses and gives </a:t>
            </a:r>
            <a:r>
              <a:rPr lang="en-US" sz="1800" b="1" i="1" u="sng" dirty="0">
                <a:latin typeface="Tw Cen MT" panose="020B0602020104020603" pitchFamily="34" charset="0"/>
              </a:rPr>
              <a:t>reasonable assurance to policyholders</a:t>
            </a:r>
            <a:r>
              <a:rPr lang="en-US" sz="1800" i="1" dirty="0">
                <a:latin typeface="Tw Cen MT" panose="020B0602020104020603" pitchFamily="34" charset="0"/>
              </a:rPr>
              <a:t> that payments will be made as they fall due.” – </a:t>
            </a:r>
            <a:r>
              <a:rPr lang="en-US" sz="1800" i="1" dirty="0" smtClean="0">
                <a:latin typeface="Tw Cen MT" panose="020B0602020104020603" pitchFamily="34" charset="0"/>
              </a:rPr>
              <a:t>IFoA</a:t>
            </a:r>
          </a:p>
          <a:p>
            <a:endParaRPr lang="en-US" sz="1800" i="1" dirty="0">
              <a:latin typeface="Tw Cen MT" panose="020B0602020104020603" pitchFamily="34" charset="0"/>
            </a:endParaRPr>
          </a:p>
          <a:p>
            <a:r>
              <a:rPr lang="en-US" sz="1800" i="1" dirty="0">
                <a:latin typeface="Tw Cen MT" panose="020B0602020104020603" pitchFamily="34" charset="0"/>
              </a:rPr>
              <a:t>“The Minimum Capital Requirement (MCR) is the minimum regulatory capital requirement; the breach of which would trigger major regulatory intervention”  - </a:t>
            </a:r>
            <a:r>
              <a:rPr lang="en-US" sz="1800" i="1" dirty="0" smtClean="0">
                <a:latin typeface="Tw Cen MT" panose="020B0602020104020603" pitchFamily="34" charset="0"/>
              </a:rPr>
              <a:t>IFoA</a:t>
            </a:r>
          </a:p>
          <a:p>
            <a:pPr marL="38100" indent="0">
              <a:buNone/>
            </a:pPr>
            <a:endParaRPr lang="en-US" sz="1800" i="1" dirty="0">
              <a:latin typeface="Tw Cen MT" panose="020B0602020104020603" pitchFamily="34" charset="0"/>
            </a:endParaRPr>
          </a:p>
          <a:p>
            <a:r>
              <a:rPr lang="en-US" sz="1800" b="1" i="1" dirty="0">
                <a:latin typeface="Tw Cen MT" panose="020B0602020104020603" pitchFamily="34" charset="0"/>
              </a:rPr>
              <a:t>Main rule: </a:t>
            </a:r>
          </a:p>
          <a:p>
            <a:pPr lvl="1"/>
            <a:r>
              <a:rPr lang="en-US" sz="1800" b="1" i="1" dirty="0">
                <a:latin typeface="Tw Cen MT" panose="020B0602020104020603" pitchFamily="34" charset="0"/>
              </a:rPr>
              <a:t>Solvency </a:t>
            </a:r>
            <a:r>
              <a:rPr lang="en-US" sz="1800" b="1" i="1" dirty="0" smtClean="0">
                <a:latin typeface="Tw Cen MT" panose="020B0602020104020603" pitchFamily="34" charset="0"/>
              </a:rPr>
              <a:t>ratio   </a:t>
            </a:r>
            <a:r>
              <a:rPr lang="en-US" sz="1800" b="1" i="1" dirty="0">
                <a:latin typeface="Tw Cen MT" panose="020B0602020104020603" pitchFamily="34" charset="0"/>
              </a:rPr>
              <a:t>=  </a:t>
            </a:r>
            <a:r>
              <a:rPr lang="en-US" sz="1800" b="1" i="1" u="sng" dirty="0">
                <a:latin typeface="Tw Cen MT" panose="020B0602020104020603" pitchFamily="34" charset="0"/>
              </a:rPr>
              <a:t>Own funds</a:t>
            </a:r>
            <a:r>
              <a:rPr lang="en-US" sz="1800" dirty="0">
                <a:latin typeface="Tw Cen MT" panose="020B0602020104020603" pitchFamily="34" charset="0"/>
              </a:rPr>
              <a:t>  </a:t>
            </a:r>
            <a:r>
              <a:rPr lang="en-US" sz="1800" b="1" i="1" dirty="0">
                <a:latin typeface="Tw Cen MT" panose="020B0602020104020603" pitchFamily="34" charset="0"/>
              </a:rPr>
              <a:t>&gt; 100%</a:t>
            </a:r>
            <a:endParaRPr lang="en-US" sz="1800" b="1" i="1" u="sng" dirty="0">
              <a:latin typeface="Tw Cen MT" panose="020B0602020104020603" pitchFamily="34" charset="0"/>
            </a:endParaRPr>
          </a:p>
          <a:p>
            <a:pPr marL="914400" lvl="2" indent="0">
              <a:buNone/>
            </a:pPr>
            <a:r>
              <a:rPr lang="en-US" sz="1800" dirty="0">
                <a:latin typeface="Tw Cen MT" panose="020B0602020104020603" pitchFamily="34" charset="0"/>
              </a:rPr>
              <a:t>		 </a:t>
            </a:r>
            <a:r>
              <a:rPr lang="en-US" sz="1800" dirty="0" smtClean="0">
                <a:latin typeface="Tw Cen MT" panose="020B0602020104020603" pitchFamily="34" charset="0"/>
              </a:rPr>
              <a:t>     </a:t>
            </a:r>
            <a:r>
              <a:rPr lang="en-US" sz="1800" b="1" i="1" dirty="0" smtClean="0">
                <a:latin typeface="Tw Cen MT" panose="020B0602020104020603" pitchFamily="34" charset="0"/>
              </a:rPr>
              <a:t>SCR</a:t>
            </a:r>
            <a:endParaRPr lang="en-GB" sz="1800" dirty="0">
              <a:latin typeface="Tw Cen MT" panose="020B0602020104020603" pitchFamily="34" charset="0"/>
            </a:endParaRP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7146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Risk-Based Capital – Capital Composition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58522" y="1025175"/>
            <a:ext cx="8745322" cy="3876009"/>
          </a:xfrm>
        </p:spPr>
        <p:txBody>
          <a:bodyPr/>
          <a:lstStyle/>
          <a:p>
            <a:r>
              <a:rPr lang="en-US" sz="2000" dirty="0">
                <a:latin typeface="Tw Cen MT" panose="020B0602020104020603" pitchFamily="34" charset="0"/>
              </a:rPr>
              <a:t>The risk-based capital requirement – Solvency Capital Requirement (SCR) – covers: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Underwriting risk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Market risk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Credit risk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Operational risk</a:t>
            </a:r>
            <a:r>
              <a:rPr lang="en-US" sz="2000" dirty="0">
                <a:latin typeface="Tw Cen MT" panose="020B0602020104020603" pitchFamily="34" charset="0"/>
              </a:rPr>
              <a:t>	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The SCR can be calculated using: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A prescribed formulaic approach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A bespoke internal model</a:t>
            </a:r>
          </a:p>
          <a:p>
            <a:pPr lvl="1"/>
            <a:r>
              <a:rPr lang="en-US" sz="1900" dirty="0">
                <a:latin typeface="Tw Cen MT" panose="020B0602020104020603" pitchFamily="34" charset="0"/>
              </a:rPr>
              <a:t>A mixture of both (partial internal model)</a:t>
            </a:r>
          </a:p>
          <a:p>
            <a:r>
              <a:rPr lang="en-US" sz="2000" dirty="0">
                <a:latin typeface="Tw Cen MT" panose="020B0602020104020603" pitchFamily="34" charset="0"/>
              </a:rPr>
              <a:t>The calculation will be calibrated with the aim of ensuring X</a:t>
            </a:r>
            <a:r>
              <a:rPr lang="en-US" sz="2000" dirty="0" smtClean="0">
                <a:latin typeface="Tw Cen MT" panose="020B0602020104020603" pitchFamily="34" charset="0"/>
              </a:rPr>
              <a:t>% </a:t>
            </a:r>
            <a:r>
              <a:rPr lang="en-US" sz="2000" dirty="0">
                <a:latin typeface="Tw Cen MT" panose="020B0602020104020603" pitchFamily="34" charset="0"/>
              </a:rPr>
              <a:t>confidence over a 1 year period</a:t>
            </a:r>
          </a:p>
          <a:p>
            <a:pPr marL="3810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9722005"/>
      </p:ext>
    </p:extLst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222222"/>
      </a:dk1>
      <a:lt1>
        <a:srgbClr val="FFFFFF"/>
      </a:lt1>
      <a:dk2>
        <a:srgbClr val="666666"/>
      </a:dk2>
      <a:lt2>
        <a:srgbClr val="F3F3F3"/>
      </a:lt2>
      <a:accent1>
        <a:srgbClr val="FF8700"/>
      </a:accent1>
      <a:accent2>
        <a:srgbClr val="FFB840"/>
      </a:accent2>
      <a:accent3>
        <a:srgbClr val="333333"/>
      </a:accent3>
      <a:accent4>
        <a:srgbClr val="9B9796"/>
      </a:accent4>
      <a:accent5>
        <a:srgbClr val="C9C3BD"/>
      </a:accent5>
      <a:accent6>
        <a:srgbClr val="96C94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4000</TotalTime>
  <Words>1283</Words>
  <Application>Microsoft Office PowerPoint</Application>
  <PresentationFormat>On-screen Show (16:9)</PresentationFormat>
  <Paragraphs>228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Tw Cen MT</vt:lpstr>
      <vt:lpstr>Roboto</vt:lpstr>
      <vt:lpstr>Arial</vt:lpstr>
      <vt:lpstr>Dosis</vt:lpstr>
      <vt:lpstr>William template</vt:lpstr>
      <vt:lpstr> Capital Modelling  Nne Nwankwo, FIA, CERA 27th January 2022 </vt:lpstr>
      <vt:lpstr>Introduction</vt:lpstr>
      <vt:lpstr>Capital Modelling – what is it?</vt:lpstr>
      <vt:lpstr>Capital Modelling – current landscape</vt:lpstr>
      <vt:lpstr>Risk-Based Capital</vt:lpstr>
      <vt:lpstr>Risk-Based Capital - Background</vt:lpstr>
      <vt:lpstr>Risk-Based Capital Around the World</vt:lpstr>
      <vt:lpstr>Risk-Based Capital - Requirements</vt:lpstr>
      <vt:lpstr>Risk-Based Capital – Capital Composition</vt:lpstr>
      <vt:lpstr>Risk-Based Balance Sheet</vt:lpstr>
      <vt:lpstr>Risk-Based Capital - Breakdown</vt:lpstr>
      <vt:lpstr>Non-Life Risk</vt:lpstr>
      <vt:lpstr>Life Risk</vt:lpstr>
      <vt:lpstr>Health Risk</vt:lpstr>
      <vt:lpstr>Market Risk</vt:lpstr>
      <vt:lpstr>Credit Risk</vt:lpstr>
      <vt:lpstr>Operational Risk</vt:lpstr>
      <vt:lpstr>Diversification</vt:lpstr>
      <vt:lpstr>Risk Metrics</vt:lpstr>
      <vt:lpstr>Advantages of Risk-Based Approach</vt:lpstr>
      <vt:lpstr>Disadvantages of Risk-Based Approach</vt:lpstr>
      <vt:lpstr>Additional Considerations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Nne Nwankwo</dc:creator>
  <cp:lastModifiedBy>Nne Nwankwo</cp:lastModifiedBy>
  <cp:revision>51</cp:revision>
  <dcterms:modified xsi:type="dcterms:W3CDTF">2022-01-27T14:47:39Z</dcterms:modified>
</cp:coreProperties>
</file>