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840" r:id="rId5"/>
  </p:sldMasterIdLst>
  <p:notesMasterIdLst>
    <p:notesMasterId r:id="rId16"/>
  </p:notesMasterIdLst>
  <p:sldIdLst>
    <p:sldId id="346" r:id="rId6"/>
    <p:sldId id="354" r:id="rId7"/>
    <p:sldId id="351" r:id="rId8"/>
    <p:sldId id="347" r:id="rId9"/>
    <p:sldId id="361" r:id="rId10"/>
    <p:sldId id="360" r:id="rId11"/>
    <p:sldId id="352" r:id="rId12"/>
    <p:sldId id="353" r:id="rId13"/>
    <p:sldId id="356" r:id="rId14"/>
    <p:sldId id="357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orient="horz" pos="377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74E00B-E6AD-C93B-6AE7-AE33A931E7F0}" name="Ephraim-Julian Osula" initials="EO" userId="S::ephraimj.osula@verod.com::7cb6286d-8bde-4c15-b72a-87eb8f009fb2" providerId="AD"/>
  <p188:author id="{0772E635-C06A-C0FF-504A-51A55CA5E69B}" name="Daniella Ekwueme" initials="DE" userId="S::daniella.ekwueme@verod.com::22f3d4de-ffa7-47c6-a65b-34e3b2e18b22" providerId="AD"/>
  <p188:author id="{3AA5523C-4CFA-0DCB-47DC-96756559557D}" name="Gideon Adunola" initials="GA" userId="S::gideon.adunola@verod.com::2abf1cb9-337f-4eb9-b17f-44a4a15ef203" providerId="AD"/>
  <p188:author id="{CE523B42-717A-8D03-89EB-D8FD01966B2C}" name="Trish Amoah-Ntim" initials="TA" userId="S::trish.antim@verod.com::a894666a-7df5-4511-8c71-160f12f97ef9" providerId="AD"/>
  <p188:author id="{A9AFF354-C404-282D-0BD6-C7728C9C186C}" name="Ekoh Sagoe" initials="ES" userId="S::ekoh.sagoe@verod.com::2c6ceaa6-bbe3-4530-99ef-b351d382a97c" providerId="AD"/>
  <p188:author id="{01BE029B-7B6A-C511-B0A2-BB67BABB6F25}" name="Chinonye Nnewuihe" initials="CN" userId="S::chinonye.nnewuihe@verod.com::fb0ab480-af8b-4b00-a4a4-e0d9e70cc45b" providerId="AD"/>
  <p188:author id="{84D1069C-BF66-E442-AEA7-7B28EB47A125}" name="Ebube Ezeoke" initials="EE" userId="S::oluebube.ezeoke@verod.com::c34877ac-2434-408c-b8b0-ce72c08c0598" providerId="AD"/>
  <p188:author id="{E4EBB8AE-B8A3-9DD2-3380-C68C6072DA82}" name="Tamilore Asikhia" initials="TA" userId="S::tamilore.asikhia@verod.com::456d491b-a8a7-44c2-ac0c-d398dd42d24c" providerId="AD"/>
  <p188:author id="{02C7A9E0-98C4-FA60-C959-1F5A747E3B33}" name="Gbenga Abogan" initials="GA" userId="S::gbenga.abogan@verod.com::c60e5bb3-eb49-49b5-b1b8-2a89efca3fd5" providerId="AD"/>
  <p188:author id="{4B7817EC-CDE8-A027-F0B5-E7E6E2AC61A7}" name="Michael Ogunremi" initials="MO" userId="S::michael.ogunremi@verod.com::e3a627be-bf3e-4118-8adc-19a738ff6a84" providerId="AD"/>
  <p188:author id="{AD3543F5-80D0-7BD3-1903-3C6D778D7201}" name="Daniel Adeoye" initials="DA" userId="S::daniel.adeoye@verod.com::d9cda277-4589-4bf4-a8e5-bd2949e2a43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003057"/>
    <a:srgbClr val="FFD193"/>
    <a:srgbClr val="002060"/>
    <a:srgbClr val="0F5750"/>
    <a:srgbClr val="1984F0"/>
    <a:srgbClr val="B9B9B9"/>
    <a:srgbClr val="1B355A"/>
    <a:srgbClr val="CBCBCB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D7BDDA-06F5-8D58-D02D-E7B7A8BA5115}" v="397" dt="2022-09-28T16:22:38.985"/>
    <p1510:client id="{34CFC154-4B3D-4F40-88D3-F75F8F4DB2B8}" v="1639" dt="2022-09-28T21:23:37.966"/>
    <p1510:client id="{779BDD88-A112-D2A0-E7B6-52E1C3CBE52A}" v="2885" dt="2022-09-28T21:14:35.978"/>
    <p1510:client id="{D78E6315-99E2-C1D8-C12B-863AC83017E4}" v="30" dt="2022-09-28T16:24:09.5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9" d="100"/>
          <a:sy n="59" d="100"/>
        </p:scale>
        <p:origin x="148" y="60"/>
      </p:cViewPr>
      <p:guideLst>
        <p:guide orient="horz" pos="2160"/>
        <p:guide pos="3817"/>
        <p:guide orient="horz" pos="37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625391119099927E-2"/>
          <c:y val="0.1035677879714577"/>
          <c:w val="0.86789328273750088"/>
          <c:h val="0.755244138634046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'[Chart in Microsoft PowerPoint]Sheet4'!$S$37</c:f>
              <c:strCache>
                <c:ptCount val="1"/>
                <c:pt idx="0">
                  <c:v>Life</c:v>
                </c:pt>
              </c:strCache>
            </c:strRef>
          </c:tx>
          <c:spPr>
            <a:solidFill>
              <a:srgbClr val="00305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A156325-86CF-4D00-AAE3-D82B05A1A98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E4D8-42E4-85FE-050B320DCB9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45BCB8A-E3CE-4FBD-89FE-96A1AB448FC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E4D8-42E4-85FE-050B320DCB9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9C8A8A1-B10E-480D-A134-7CC32422348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E4D8-42E4-85FE-050B320DCB9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D78B118-FF36-4E72-8145-4588E355F50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E4D8-42E4-85FE-050B320DCB9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9F96AA0-9D0C-48DA-8254-E630B6251E8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E4D8-42E4-85FE-050B320DCB9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74E68B8-A1D0-4A8F-9816-605082B4A0F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E4D8-42E4-85FE-050B320DCB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'[Chart in Microsoft PowerPoint]Sheet4'!$R$39:$R$44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'[Chart in Microsoft PowerPoint]Sheet4'!$S$39:$S$44</c:f>
              <c:numCache>
                <c:formatCode>#,##0_);\(#,##0\)</c:formatCode>
                <c:ptCount val="6"/>
                <c:pt idx="0">
                  <c:v>124.57</c:v>
                </c:pt>
                <c:pt idx="1">
                  <c:v>152.56</c:v>
                </c:pt>
                <c:pt idx="2">
                  <c:v>168.69</c:v>
                </c:pt>
                <c:pt idx="3">
                  <c:v>181.14</c:v>
                </c:pt>
                <c:pt idx="4" formatCode="0">
                  <c:v>246.7</c:v>
                </c:pt>
                <c:pt idx="5" formatCode="0">
                  <c:v>271.39999999999998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'[Chart in Microsoft PowerPoint]Sheet4'!$AI$39:$AI$44</c15:f>
                <c15:dlblRangeCache>
                  <c:ptCount val="6"/>
                  <c:pt idx="0">
                    <c:v>38%</c:v>
                  </c:pt>
                  <c:pt idx="1">
                    <c:v>41%</c:v>
                  </c:pt>
                  <c:pt idx="2">
                    <c:v>42%</c:v>
                  </c:pt>
                  <c:pt idx="3">
                    <c:v>43%</c:v>
                  </c:pt>
                  <c:pt idx="4">
                    <c:v>51%</c:v>
                  </c:pt>
                  <c:pt idx="5">
                    <c:v>51%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E4D8-42E4-85FE-050B320DCB9C}"/>
            </c:ext>
          </c:extLst>
        </c:ser>
        <c:ser>
          <c:idx val="1"/>
          <c:order val="1"/>
          <c:tx>
            <c:strRef>
              <c:f>'[Chart in Microsoft PowerPoint]Sheet4'!$T$37</c:f>
              <c:strCache>
                <c:ptCount val="1"/>
                <c:pt idx="0">
                  <c:v>Non-life</c:v>
                </c:pt>
              </c:strCache>
            </c:strRef>
          </c:tx>
          <c:spPr>
            <a:solidFill>
              <a:srgbClr val="FFD19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2374AA2-4A98-4AA3-9DCC-00F4E16A053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E4D8-42E4-85FE-050B320DCB9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F08A2A0-826E-4D97-8ABD-C10AE85C629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E4D8-42E4-85FE-050B320DCB9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728E677-00B2-430A-BD7D-E737BD3761E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E4D8-42E4-85FE-050B320DCB9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E6E01DE-FFC1-4F56-85FC-AE6C937A6C1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E4D8-42E4-85FE-050B320DCB9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000387E-7319-4A19-9A99-8039F1174FE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E4D8-42E4-85FE-050B320DCB9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5811C00-4C23-4468-9ECC-32ACF602F99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E4D8-42E4-85FE-050B320DCB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'[Chart in Microsoft PowerPoint]Sheet4'!$R$39:$R$44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'[Chart in Microsoft PowerPoint]Sheet4'!$T$39:$T$44</c:f>
              <c:numCache>
                <c:formatCode>#,##0_);\(#,##0\)</c:formatCode>
                <c:ptCount val="6"/>
                <c:pt idx="0">
                  <c:v>201.53</c:v>
                </c:pt>
                <c:pt idx="1">
                  <c:v>219.8</c:v>
                </c:pt>
                <c:pt idx="2">
                  <c:v>231.85</c:v>
                </c:pt>
                <c:pt idx="3">
                  <c:v>243.96</c:v>
                </c:pt>
                <c:pt idx="4" formatCode="0">
                  <c:v>240.7</c:v>
                </c:pt>
                <c:pt idx="5" formatCode="0">
                  <c:v>261.2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'[Chart in Microsoft PowerPoint]Sheet4'!$AJ$39:$AJ$44</c15:f>
                <c15:dlblRangeCache>
                  <c:ptCount val="6"/>
                  <c:pt idx="0">
                    <c:v>62%</c:v>
                  </c:pt>
                  <c:pt idx="1">
                    <c:v>59%</c:v>
                  </c:pt>
                  <c:pt idx="2">
                    <c:v>58%</c:v>
                  </c:pt>
                  <c:pt idx="3">
                    <c:v>57%</c:v>
                  </c:pt>
                  <c:pt idx="4">
                    <c:v>49%</c:v>
                  </c:pt>
                  <c:pt idx="5">
                    <c:v>49%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D-E4D8-42E4-85FE-050B320DCB9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626795824"/>
        <c:axId val="626790576"/>
      </c:barChart>
      <c:catAx>
        <c:axId val="626795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626790576"/>
        <c:crosses val="autoZero"/>
        <c:auto val="1"/>
        <c:lblAlgn val="ctr"/>
        <c:lblOffset val="100"/>
        <c:noMultiLvlLbl val="0"/>
      </c:catAx>
      <c:valAx>
        <c:axId val="626790576"/>
        <c:scaling>
          <c:orientation val="minMax"/>
        </c:scaling>
        <c:delete val="0"/>
        <c:axPos val="l"/>
        <c:numFmt formatCode="#,##0_);\(#,##0\)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62679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270596165368482"/>
          <c:y val="3.4121049949031604E-2"/>
          <c:w val="0.32557161640370152"/>
          <c:h val="7.90797655453618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003057"/>
      </a:solidFill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782EE5-CE93-40B2-BBC6-FA0F283C46FA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C2BB0AB1-FC09-410D-B864-C8A647AEC1AC}">
      <dgm:prSet phldrT="[Text]" phldr="0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4400" b="1">
              <a:latin typeface="Segoe UI"/>
              <a:cs typeface="Segoe UI"/>
            </a:rPr>
            <a:t>Traditional</a:t>
          </a:r>
        </a:p>
      </dgm:t>
    </dgm:pt>
    <dgm:pt modelId="{9D7E8B3F-11F0-4BE8-AB5A-5D207FB36281}" type="parTrans" cxnId="{096ED685-917A-4ADF-A5DD-4FEA63FADD0D}">
      <dgm:prSet/>
      <dgm:spPr/>
      <dgm:t>
        <a:bodyPr/>
        <a:lstStyle/>
        <a:p>
          <a:endParaRPr lang="en-NG"/>
        </a:p>
      </dgm:t>
    </dgm:pt>
    <dgm:pt modelId="{DF62B36B-0DCF-43AC-82E7-3B455D29B6E6}" type="sibTrans" cxnId="{096ED685-917A-4ADF-A5DD-4FEA63FADD0D}">
      <dgm:prSet/>
      <dgm:spPr/>
      <dgm:t>
        <a:bodyPr/>
        <a:lstStyle/>
        <a:p>
          <a:endParaRPr lang="en-NG"/>
        </a:p>
      </dgm:t>
    </dgm:pt>
    <dgm:pt modelId="{5253ED82-DA94-42CE-8483-9A0034C87ED7}">
      <dgm:prSet phldrT="[Text]" phldr="0" custT="1"/>
      <dgm:spPr>
        <a:solidFill>
          <a:srgbClr val="003057"/>
        </a:solidFill>
      </dgm:spPr>
      <dgm:t>
        <a:bodyPr/>
        <a:lstStyle/>
        <a:p>
          <a:pPr rtl="0"/>
          <a:r>
            <a:rPr lang="en-US" sz="3200" b="1">
              <a:solidFill>
                <a:schemeClr val="bg1"/>
              </a:solidFill>
              <a:latin typeface="Segoe UI"/>
              <a:cs typeface="Segoe UI"/>
            </a:rPr>
            <a:t>Traditional + Tech</a:t>
          </a:r>
        </a:p>
      </dgm:t>
    </dgm:pt>
    <dgm:pt modelId="{036B9BA1-90DC-45D6-9F6B-626F58688ECE}" type="parTrans" cxnId="{8527BEED-0CD2-464D-ACB3-79BCD0512C6B}">
      <dgm:prSet/>
      <dgm:spPr/>
      <dgm:t>
        <a:bodyPr/>
        <a:lstStyle/>
        <a:p>
          <a:endParaRPr lang="en-NG"/>
        </a:p>
      </dgm:t>
    </dgm:pt>
    <dgm:pt modelId="{4FEFD078-0E6F-4744-BD2F-A9CE82B9540C}" type="sibTrans" cxnId="{8527BEED-0CD2-464D-ACB3-79BCD0512C6B}">
      <dgm:prSet/>
      <dgm:spPr/>
      <dgm:t>
        <a:bodyPr/>
        <a:lstStyle/>
        <a:p>
          <a:endParaRPr lang="en-NG"/>
        </a:p>
      </dgm:t>
    </dgm:pt>
    <dgm:pt modelId="{C7CB7C77-C616-41AA-99CD-5C3C83627529}">
      <dgm:prSet phldr="0" custT="1"/>
      <dgm:spPr>
        <a:solidFill>
          <a:srgbClr val="FFD193"/>
        </a:solidFill>
      </dgm:spPr>
      <dgm:t>
        <a:bodyPr/>
        <a:lstStyle/>
        <a:p>
          <a:pPr rtl="0"/>
          <a:r>
            <a:rPr lang="en-US" sz="2800" b="1" err="1">
              <a:latin typeface="Segoe UI"/>
              <a:cs typeface="Segoe UI"/>
            </a:rPr>
            <a:t>Insur</a:t>
          </a:r>
          <a:r>
            <a:rPr lang="en-US" sz="2800" b="1">
              <a:latin typeface="Segoe UI"/>
              <a:cs typeface="Segoe UI"/>
            </a:rPr>
            <a:t>-</a:t>
          </a:r>
        </a:p>
        <a:p>
          <a:pPr rtl="0"/>
          <a:r>
            <a:rPr lang="en-US" sz="2800" b="1">
              <a:latin typeface="Segoe UI"/>
              <a:cs typeface="Segoe UI"/>
            </a:rPr>
            <a:t>Tech</a:t>
          </a:r>
          <a:endParaRPr lang="en-US" sz="2800" b="1"/>
        </a:p>
      </dgm:t>
    </dgm:pt>
    <dgm:pt modelId="{190372BA-119B-4BD3-A218-C7F574D5CA67}" type="parTrans" cxnId="{C6226A49-4AC2-4A17-9CEE-710ACB29D911}">
      <dgm:prSet/>
      <dgm:spPr/>
      <dgm:t>
        <a:bodyPr/>
        <a:lstStyle/>
        <a:p>
          <a:endParaRPr lang="en-NG"/>
        </a:p>
      </dgm:t>
    </dgm:pt>
    <dgm:pt modelId="{FE1268E0-B4C8-4A8F-9926-56FBA0382074}" type="sibTrans" cxnId="{C6226A49-4AC2-4A17-9CEE-710ACB29D911}">
      <dgm:prSet/>
      <dgm:spPr/>
      <dgm:t>
        <a:bodyPr/>
        <a:lstStyle/>
        <a:p>
          <a:endParaRPr lang="en-NG"/>
        </a:p>
      </dgm:t>
    </dgm:pt>
    <dgm:pt modelId="{25A7601D-3EA1-4610-AE8C-936008AA5D6B}" type="pres">
      <dgm:prSet presAssocID="{0D782EE5-CE93-40B2-BBC6-FA0F283C46FA}" presName="Name0" presStyleCnt="0">
        <dgm:presLayoutVars>
          <dgm:dir/>
          <dgm:animLvl val="lvl"/>
          <dgm:resizeHandles val="exact"/>
        </dgm:presLayoutVars>
      </dgm:prSet>
      <dgm:spPr/>
    </dgm:pt>
    <dgm:pt modelId="{F1C9160B-C12B-46DC-AECF-F380E607C0DF}" type="pres">
      <dgm:prSet presAssocID="{C2BB0AB1-FC09-410D-B864-C8A647AEC1AC}" presName="Name8" presStyleCnt="0"/>
      <dgm:spPr/>
    </dgm:pt>
    <dgm:pt modelId="{0CD8157F-D9AB-4BD6-A0B8-BC556BDA5194}" type="pres">
      <dgm:prSet presAssocID="{C2BB0AB1-FC09-410D-B864-C8A647AEC1AC}" presName="level" presStyleLbl="node1" presStyleIdx="0" presStyleCnt="3">
        <dgm:presLayoutVars>
          <dgm:chMax val="1"/>
          <dgm:bulletEnabled val="1"/>
        </dgm:presLayoutVars>
      </dgm:prSet>
      <dgm:spPr/>
    </dgm:pt>
    <dgm:pt modelId="{C572AB1A-B220-4D54-AC87-A8F4B087A88F}" type="pres">
      <dgm:prSet presAssocID="{C2BB0AB1-FC09-410D-B864-C8A647AEC1A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78FB3F1-1FDD-45B0-9951-256E1454DC17}" type="pres">
      <dgm:prSet presAssocID="{5253ED82-DA94-42CE-8483-9A0034C87ED7}" presName="Name8" presStyleCnt="0"/>
      <dgm:spPr/>
    </dgm:pt>
    <dgm:pt modelId="{9D6AA552-43EF-4526-90A8-A132D185B19A}" type="pres">
      <dgm:prSet presAssocID="{5253ED82-DA94-42CE-8483-9A0034C87ED7}" presName="level" presStyleLbl="node1" presStyleIdx="1" presStyleCnt="3" custScaleX="108356">
        <dgm:presLayoutVars>
          <dgm:chMax val="1"/>
          <dgm:bulletEnabled val="1"/>
        </dgm:presLayoutVars>
      </dgm:prSet>
      <dgm:spPr/>
    </dgm:pt>
    <dgm:pt modelId="{74731D86-EB02-406B-A5F2-AD206F4C6B57}" type="pres">
      <dgm:prSet presAssocID="{5253ED82-DA94-42CE-8483-9A0034C87ED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9F6D304-E249-4AD0-8E03-98DD388848AB}" type="pres">
      <dgm:prSet presAssocID="{C7CB7C77-C616-41AA-99CD-5C3C83627529}" presName="Name8" presStyleCnt="0"/>
      <dgm:spPr/>
    </dgm:pt>
    <dgm:pt modelId="{9BD35B5A-E7D5-4115-A05B-46885F7420C6}" type="pres">
      <dgm:prSet presAssocID="{C7CB7C77-C616-41AA-99CD-5C3C83627529}" presName="level" presStyleLbl="node1" presStyleIdx="2" presStyleCnt="3" custScaleX="130416">
        <dgm:presLayoutVars>
          <dgm:chMax val="1"/>
          <dgm:bulletEnabled val="1"/>
        </dgm:presLayoutVars>
      </dgm:prSet>
      <dgm:spPr/>
    </dgm:pt>
    <dgm:pt modelId="{F77ACCC7-AF83-4953-8A2A-37426BEB2456}" type="pres">
      <dgm:prSet presAssocID="{C7CB7C77-C616-41AA-99CD-5C3C8362752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870341E-7E3F-4D74-B0E5-6C5196CAAFAD}" type="presOf" srcId="{0D782EE5-CE93-40B2-BBC6-FA0F283C46FA}" destId="{25A7601D-3EA1-4610-AE8C-936008AA5D6B}" srcOrd="0" destOrd="0" presId="urn:microsoft.com/office/officeart/2005/8/layout/pyramid3"/>
    <dgm:cxn modelId="{935B772C-3C5A-445F-8D29-7FCECE1DAECA}" type="presOf" srcId="{C7CB7C77-C616-41AA-99CD-5C3C83627529}" destId="{9BD35B5A-E7D5-4115-A05B-46885F7420C6}" srcOrd="0" destOrd="0" presId="urn:microsoft.com/office/officeart/2005/8/layout/pyramid3"/>
    <dgm:cxn modelId="{207AB063-C8B5-460E-8286-FF00DC94E84F}" type="presOf" srcId="{5253ED82-DA94-42CE-8483-9A0034C87ED7}" destId="{9D6AA552-43EF-4526-90A8-A132D185B19A}" srcOrd="0" destOrd="0" presId="urn:microsoft.com/office/officeart/2005/8/layout/pyramid3"/>
    <dgm:cxn modelId="{C6226A49-4AC2-4A17-9CEE-710ACB29D911}" srcId="{0D782EE5-CE93-40B2-BBC6-FA0F283C46FA}" destId="{C7CB7C77-C616-41AA-99CD-5C3C83627529}" srcOrd="2" destOrd="0" parTransId="{190372BA-119B-4BD3-A218-C7F574D5CA67}" sibTransId="{FE1268E0-B4C8-4A8F-9926-56FBA0382074}"/>
    <dgm:cxn modelId="{1A798854-85D9-4C4C-AFF0-5886754FDC79}" type="presOf" srcId="{C2BB0AB1-FC09-410D-B864-C8A647AEC1AC}" destId="{C572AB1A-B220-4D54-AC87-A8F4B087A88F}" srcOrd="1" destOrd="0" presId="urn:microsoft.com/office/officeart/2005/8/layout/pyramid3"/>
    <dgm:cxn modelId="{096ED685-917A-4ADF-A5DD-4FEA63FADD0D}" srcId="{0D782EE5-CE93-40B2-BBC6-FA0F283C46FA}" destId="{C2BB0AB1-FC09-410D-B864-C8A647AEC1AC}" srcOrd="0" destOrd="0" parTransId="{9D7E8B3F-11F0-4BE8-AB5A-5D207FB36281}" sibTransId="{DF62B36B-0DCF-43AC-82E7-3B455D29B6E6}"/>
    <dgm:cxn modelId="{9D3FCCBE-6D70-47FA-9D71-57836807F213}" type="presOf" srcId="{C7CB7C77-C616-41AA-99CD-5C3C83627529}" destId="{F77ACCC7-AF83-4953-8A2A-37426BEB2456}" srcOrd="1" destOrd="0" presId="urn:microsoft.com/office/officeart/2005/8/layout/pyramid3"/>
    <dgm:cxn modelId="{A46760DB-DECE-4B08-90E2-F209F3B17EDD}" type="presOf" srcId="{C2BB0AB1-FC09-410D-B864-C8A647AEC1AC}" destId="{0CD8157F-D9AB-4BD6-A0B8-BC556BDA5194}" srcOrd="0" destOrd="0" presId="urn:microsoft.com/office/officeart/2005/8/layout/pyramid3"/>
    <dgm:cxn modelId="{FB13FEE2-F00A-4554-A19A-91F1F3CF663C}" type="presOf" srcId="{5253ED82-DA94-42CE-8483-9A0034C87ED7}" destId="{74731D86-EB02-406B-A5F2-AD206F4C6B57}" srcOrd="1" destOrd="0" presId="urn:microsoft.com/office/officeart/2005/8/layout/pyramid3"/>
    <dgm:cxn modelId="{8527BEED-0CD2-464D-ACB3-79BCD0512C6B}" srcId="{0D782EE5-CE93-40B2-BBC6-FA0F283C46FA}" destId="{5253ED82-DA94-42CE-8483-9A0034C87ED7}" srcOrd="1" destOrd="0" parTransId="{036B9BA1-90DC-45D6-9F6B-626F58688ECE}" sibTransId="{4FEFD078-0E6F-4744-BD2F-A9CE82B9540C}"/>
    <dgm:cxn modelId="{38B176E5-E5F8-41B9-90A4-7E520FB4AEF4}" type="presParOf" srcId="{25A7601D-3EA1-4610-AE8C-936008AA5D6B}" destId="{F1C9160B-C12B-46DC-AECF-F380E607C0DF}" srcOrd="0" destOrd="0" presId="urn:microsoft.com/office/officeart/2005/8/layout/pyramid3"/>
    <dgm:cxn modelId="{3D051DE7-7CCB-412E-8D74-40DABB2E7D6D}" type="presParOf" srcId="{F1C9160B-C12B-46DC-AECF-F380E607C0DF}" destId="{0CD8157F-D9AB-4BD6-A0B8-BC556BDA5194}" srcOrd="0" destOrd="0" presId="urn:microsoft.com/office/officeart/2005/8/layout/pyramid3"/>
    <dgm:cxn modelId="{74DA5E2F-C4FA-4B03-A859-76DC59E85491}" type="presParOf" srcId="{F1C9160B-C12B-46DC-AECF-F380E607C0DF}" destId="{C572AB1A-B220-4D54-AC87-A8F4B087A88F}" srcOrd="1" destOrd="0" presId="urn:microsoft.com/office/officeart/2005/8/layout/pyramid3"/>
    <dgm:cxn modelId="{DFFF4E42-1C9E-48BF-AFC0-12BBAEC0526A}" type="presParOf" srcId="{25A7601D-3EA1-4610-AE8C-936008AA5D6B}" destId="{078FB3F1-1FDD-45B0-9951-256E1454DC17}" srcOrd="1" destOrd="0" presId="urn:microsoft.com/office/officeart/2005/8/layout/pyramid3"/>
    <dgm:cxn modelId="{E70117A9-5243-4DC6-AA27-6DA70BBD816E}" type="presParOf" srcId="{078FB3F1-1FDD-45B0-9951-256E1454DC17}" destId="{9D6AA552-43EF-4526-90A8-A132D185B19A}" srcOrd="0" destOrd="0" presId="urn:microsoft.com/office/officeart/2005/8/layout/pyramid3"/>
    <dgm:cxn modelId="{785DD49E-928B-40D4-ABA2-85EC5783E550}" type="presParOf" srcId="{078FB3F1-1FDD-45B0-9951-256E1454DC17}" destId="{74731D86-EB02-406B-A5F2-AD206F4C6B57}" srcOrd="1" destOrd="0" presId="urn:microsoft.com/office/officeart/2005/8/layout/pyramid3"/>
    <dgm:cxn modelId="{2AE1CC0B-4319-41C8-8ABB-3E95130F1185}" type="presParOf" srcId="{25A7601D-3EA1-4610-AE8C-936008AA5D6B}" destId="{C9F6D304-E249-4AD0-8E03-98DD388848AB}" srcOrd="2" destOrd="0" presId="urn:microsoft.com/office/officeart/2005/8/layout/pyramid3"/>
    <dgm:cxn modelId="{B5E16957-FD04-4B1F-9DCA-394EAEB87F2C}" type="presParOf" srcId="{C9F6D304-E249-4AD0-8E03-98DD388848AB}" destId="{9BD35B5A-E7D5-4115-A05B-46885F7420C6}" srcOrd="0" destOrd="0" presId="urn:microsoft.com/office/officeart/2005/8/layout/pyramid3"/>
    <dgm:cxn modelId="{056F0008-62B7-4264-B6DE-5F3B80905E30}" type="presParOf" srcId="{C9F6D304-E249-4AD0-8E03-98DD388848AB}" destId="{F77ACCC7-AF83-4953-8A2A-37426BEB2456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F9ADA2-399C-41A8-92B2-E2C1D29F6273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NG"/>
        </a:p>
      </dgm:t>
    </dgm:pt>
    <dgm:pt modelId="{462CA565-2F74-47B1-921C-A6D4CFD6CBF2}">
      <dgm:prSet phldrT="[Text]" custT="1"/>
      <dgm:spPr/>
      <dgm:t>
        <a:bodyPr/>
        <a:lstStyle/>
        <a:p>
          <a:pPr rtl="0"/>
          <a:r>
            <a:rPr lang="en-US" sz="1800" b="1" dirty="0">
              <a:latin typeface="Segoe UI"/>
              <a:cs typeface="Segoe UI"/>
            </a:rPr>
            <a:t>Large Underserved &amp; Unserved markets</a:t>
          </a:r>
          <a:endParaRPr lang="en-NG" sz="1800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06DE4FA-BF58-4C85-AA00-063F0609D4D1}" type="parTrans" cxnId="{391244CF-0A5C-4885-9FEE-E66FD644DE9C}">
      <dgm:prSet/>
      <dgm:spPr/>
      <dgm:t>
        <a:bodyPr/>
        <a:lstStyle/>
        <a:p>
          <a:endParaRPr lang="en-NG" sz="1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E71ABBA-7845-4CD7-BA6C-52038B8082C6}" type="sibTrans" cxnId="{391244CF-0A5C-4885-9FEE-E66FD644DE9C}">
      <dgm:prSet custT="1"/>
      <dgm:spPr/>
      <dgm:t>
        <a:bodyPr/>
        <a:lstStyle/>
        <a:p>
          <a:r>
            <a:rPr lang="en-US" sz="1800" b="1" dirty="0">
              <a:latin typeface="Segoe UI" panose="020B0502040204020203" pitchFamily="34" charset="0"/>
              <a:cs typeface="Segoe UI" panose="020B0502040204020203" pitchFamily="34" charset="0"/>
            </a:rPr>
            <a:t>Macro headwinds temper growth outlook</a:t>
          </a:r>
          <a:endParaRPr lang="en-NG" sz="1800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BE8ADBB-0424-4E18-BA2F-C911959D4B7F}">
      <dgm:prSet phldrT="[Text]" custT="1"/>
      <dgm:spPr/>
      <dgm:t>
        <a:bodyPr/>
        <a:lstStyle/>
        <a:p>
          <a:pPr rtl="0"/>
          <a:r>
            <a:rPr lang="en-US" sz="1800" b="1" dirty="0">
              <a:latin typeface="Segoe UI"/>
              <a:cs typeface="Segoe UI"/>
            </a:rPr>
            <a:t>Favorable Regulatory actions</a:t>
          </a:r>
          <a:endParaRPr lang="en-NG" sz="1800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A2A24CB-5179-4B49-8E16-8FC49B8A9557}" type="parTrans" cxnId="{7936CD5B-1388-4E5E-A32C-658D2AA9FF42}">
      <dgm:prSet/>
      <dgm:spPr/>
      <dgm:t>
        <a:bodyPr/>
        <a:lstStyle/>
        <a:p>
          <a:endParaRPr lang="en-NG" sz="1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64BE6CF-815E-4D58-8236-B3DB70FFE1A8}" type="sibTrans" cxnId="{7936CD5B-1388-4E5E-A32C-658D2AA9FF42}">
      <dgm:prSet custT="1"/>
      <dgm:spPr/>
      <dgm:t>
        <a:bodyPr/>
        <a:lstStyle/>
        <a:p>
          <a:r>
            <a:rPr lang="en-US" sz="1800" b="1" dirty="0">
              <a:latin typeface="Segoe UI" panose="020B0502040204020203" pitchFamily="34" charset="0"/>
              <a:cs typeface="Segoe UI" panose="020B0502040204020203" pitchFamily="34" charset="0"/>
            </a:rPr>
            <a:t>Risk-based pricing bands</a:t>
          </a:r>
          <a:endParaRPr lang="en-NG" sz="1800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B60F7ED-5245-4316-A688-459EC61313BC}">
      <dgm:prSet phldrT="[Text]" custT="1"/>
      <dgm:spPr/>
      <dgm:t>
        <a:bodyPr/>
        <a:lstStyle/>
        <a:p>
          <a:r>
            <a:rPr lang="en-US" sz="1800" b="1" dirty="0">
              <a:latin typeface="Segoe UI" panose="020B0502040204020203" pitchFamily="34" charset="0"/>
              <a:cs typeface="Segoe UI" panose="020B0502040204020203" pitchFamily="34" charset="0"/>
            </a:rPr>
            <a:t>Flexibility of investment universe</a:t>
          </a:r>
          <a:endParaRPr lang="en-NG" sz="1800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D81EE1F-793C-485E-AEA9-6791EA9D2117}" type="parTrans" cxnId="{E0F3423B-C819-4788-8F35-4D5B4372FD84}">
      <dgm:prSet/>
      <dgm:spPr/>
      <dgm:t>
        <a:bodyPr/>
        <a:lstStyle/>
        <a:p>
          <a:endParaRPr lang="en-NG" sz="18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A23AA60-ED43-4332-BB51-716A5B8A214B}" type="sibTrans" cxnId="{E0F3423B-C819-4788-8F35-4D5B4372FD84}">
      <dgm:prSet custT="1"/>
      <dgm:spPr/>
      <dgm:t>
        <a:bodyPr/>
        <a:lstStyle/>
        <a:p>
          <a:r>
            <a:rPr lang="en-US" sz="1800" b="1" dirty="0">
              <a:latin typeface="Segoe UI" panose="020B0502040204020203" pitchFamily="34" charset="0"/>
              <a:cs typeface="Segoe UI" panose="020B0502040204020203" pitchFamily="34" charset="0"/>
            </a:rPr>
            <a:t>Frontal role of Actuaries - ALM &amp; Risk management </a:t>
          </a:r>
          <a:endParaRPr lang="en-NG" sz="1800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890C738-DEB2-487B-B40D-2D0252A3E81F}" type="pres">
      <dgm:prSet presAssocID="{0DF9ADA2-399C-41A8-92B2-E2C1D29F6273}" presName="Name0" presStyleCnt="0">
        <dgm:presLayoutVars>
          <dgm:chMax/>
          <dgm:chPref/>
          <dgm:dir/>
          <dgm:animLvl val="lvl"/>
        </dgm:presLayoutVars>
      </dgm:prSet>
      <dgm:spPr/>
    </dgm:pt>
    <dgm:pt modelId="{AD5167F2-463D-4A5B-BDDB-38159BBB3EA6}" type="pres">
      <dgm:prSet presAssocID="{462CA565-2F74-47B1-921C-A6D4CFD6CBF2}" presName="composite" presStyleCnt="0"/>
      <dgm:spPr/>
    </dgm:pt>
    <dgm:pt modelId="{769DEEE5-61EF-4AF0-9BF3-100CA8AAF9CB}" type="pres">
      <dgm:prSet presAssocID="{462CA565-2F74-47B1-921C-A6D4CFD6CBF2}" presName="Parent1" presStyleLbl="node1" presStyleIdx="0" presStyleCnt="6" custScaleX="148039" custLinFactNeighborX="14160">
        <dgm:presLayoutVars>
          <dgm:chMax val="1"/>
          <dgm:chPref val="1"/>
          <dgm:bulletEnabled val="1"/>
        </dgm:presLayoutVars>
      </dgm:prSet>
      <dgm:spPr/>
    </dgm:pt>
    <dgm:pt modelId="{81D6AAFC-1BA8-4851-BB59-5E295CD5CF18}" type="pres">
      <dgm:prSet presAssocID="{462CA565-2F74-47B1-921C-A6D4CFD6CBF2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35FE4E7-ED43-4941-B408-F3D1B016E1B5}" type="pres">
      <dgm:prSet presAssocID="{462CA565-2F74-47B1-921C-A6D4CFD6CBF2}" presName="BalanceSpacing" presStyleCnt="0"/>
      <dgm:spPr/>
    </dgm:pt>
    <dgm:pt modelId="{B10F5DB3-EAD5-4223-83D1-CD4DAC5429FE}" type="pres">
      <dgm:prSet presAssocID="{462CA565-2F74-47B1-921C-A6D4CFD6CBF2}" presName="BalanceSpacing1" presStyleCnt="0"/>
      <dgm:spPr/>
    </dgm:pt>
    <dgm:pt modelId="{9D40FEFE-D8E3-403E-A10F-BE0AC056C429}" type="pres">
      <dgm:prSet presAssocID="{FE71ABBA-7845-4CD7-BA6C-52038B8082C6}" presName="Accent1Text" presStyleLbl="node1" presStyleIdx="1" presStyleCnt="6" custScaleX="139519" custLinFactNeighborX="-30160"/>
      <dgm:spPr/>
    </dgm:pt>
    <dgm:pt modelId="{7E5D3FF8-8A0B-46CD-ADA0-1882E4D7F267}" type="pres">
      <dgm:prSet presAssocID="{FE71ABBA-7845-4CD7-BA6C-52038B8082C6}" presName="spaceBetweenRectangles" presStyleCnt="0"/>
      <dgm:spPr/>
    </dgm:pt>
    <dgm:pt modelId="{4C731EA3-B3C4-41BF-B0E2-A699D724F2B3}" type="pres">
      <dgm:prSet presAssocID="{1BE8ADBB-0424-4E18-BA2F-C911959D4B7F}" presName="composite" presStyleCnt="0"/>
      <dgm:spPr/>
    </dgm:pt>
    <dgm:pt modelId="{9B24DAF6-62E8-4E40-9DE2-C62FBBBDC1CC}" type="pres">
      <dgm:prSet presAssocID="{1BE8ADBB-0424-4E18-BA2F-C911959D4B7F}" presName="Parent1" presStyleLbl="node1" presStyleIdx="2" presStyleCnt="6" custScaleX="139519" custLinFactNeighborX="-22131">
        <dgm:presLayoutVars>
          <dgm:chMax val="1"/>
          <dgm:chPref val="1"/>
          <dgm:bulletEnabled val="1"/>
        </dgm:presLayoutVars>
      </dgm:prSet>
      <dgm:spPr/>
    </dgm:pt>
    <dgm:pt modelId="{2E180F42-4237-4FBA-B84D-4A521E02B385}" type="pres">
      <dgm:prSet presAssocID="{1BE8ADBB-0424-4E18-BA2F-C911959D4B7F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20A08DA-6445-43EF-B73F-1126ABBACD23}" type="pres">
      <dgm:prSet presAssocID="{1BE8ADBB-0424-4E18-BA2F-C911959D4B7F}" presName="BalanceSpacing" presStyleCnt="0"/>
      <dgm:spPr/>
    </dgm:pt>
    <dgm:pt modelId="{F61F76B9-5AC2-4B9A-8CC3-6E9346879040}" type="pres">
      <dgm:prSet presAssocID="{1BE8ADBB-0424-4E18-BA2F-C911959D4B7F}" presName="BalanceSpacing1" presStyleCnt="0"/>
      <dgm:spPr/>
    </dgm:pt>
    <dgm:pt modelId="{7FC7450E-3C6B-4AE4-A758-26A61F44C1FF}" type="pres">
      <dgm:prSet presAssocID="{D64BE6CF-815E-4D58-8236-B3DB70FFE1A8}" presName="Accent1Text" presStyleLbl="node1" presStyleIdx="3" presStyleCnt="6" custScaleX="139519" custLinFactNeighborX="14160"/>
      <dgm:spPr/>
    </dgm:pt>
    <dgm:pt modelId="{0FC5F571-1723-4A23-A6DF-76EC4D329F9D}" type="pres">
      <dgm:prSet presAssocID="{D64BE6CF-815E-4D58-8236-B3DB70FFE1A8}" presName="spaceBetweenRectangles" presStyleCnt="0"/>
      <dgm:spPr/>
    </dgm:pt>
    <dgm:pt modelId="{2404B03C-8DDE-47BB-B351-65F2A9E7B6F7}" type="pres">
      <dgm:prSet presAssocID="{5B60F7ED-5245-4316-A688-459EC61313BC}" presName="composite" presStyleCnt="0"/>
      <dgm:spPr/>
    </dgm:pt>
    <dgm:pt modelId="{8C274EE5-51A0-4802-B5C3-A76690A7790C}" type="pres">
      <dgm:prSet presAssocID="{5B60F7ED-5245-4316-A688-459EC61313BC}" presName="Parent1" presStyleLbl="node1" presStyleIdx="4" presStyleCnt="6" custScaleX="139519" custLinFactNeighborX="14160">
        <dgm:presLayoutVars>
          <dgm:chMax val="1"/>
          <dgm:chPref val="1"/>
          <dgm:bulletEnabled val="1"/>
        </dgm:presLayoutVars>
      </dgm:prSet>
      <dgm:spPr/>
    </dgm:pt>
    <dgm:pt modelId="{306D3025-A5EA-420D-88BD-0F60BFDDA40F}" type="pres">
      <dgm:prSet presAssocID="{5B60F7ED-5245-4316-A688-459EC61313B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0492D20-8562-4E92-A9C1-CDD023FBA1B1}" type="pres">
      <dgm:prSet presAssocID="{5B60F7ED-5245-4316-A688-459EC61313BC}" presName="BalanceSpacing" presStyleCnt="0"/>
      <dgm:spPr/>
    </dgm:pt>
    <dgm:pt modelId="{968F1A5B-556E-4B20-820E-091C3078B4D4}" type="pres">
      <dgm:prSet presAssocID="{5B60F7ED-5245-4316-A688-459EC61313BC}" presName="BalanceSpacing1" presStyleCnt="0"/>
      <dgm:spPr/>
    </dgm:pt>
    <dgm:pt modelId="{8B49DD16-4330-4985-8B8C-7C47088FF274}" type="pres">
      <dgm:prSet presAssocID="{7A23AA60-ED43-4332-BB51-716A5B8A214B}" presName="Accent1Text" presStyleLbl="node1" presStyleIdx="5" presStyleCnt="6" custScaleX="139519" custLinFactNeighborX="-30160"/>
      <dgm:spPr/>
    </dgm:pt>
  </dgm:ptLst>
  <dgm:cxnLst>
    <dgm:cxn modelId="{3E510D2E-12DA-4504-9038-E15DCBCFEAA7}" type="presOf" srcId="{462CA565-2F74-47B1-921C-A6D4CFD6CBF2}" destId="{769DEEE5-61EF-4AF0-9BF3-100CA8AAF9CB}" srcOrd="0" destOrd="0" presId="urn:microsoft.com/office/officeart/2008/layout/AlternatingHexagons"/>
    <dgm:cxn modelId="{E0F3423B-C819-4788-8F35-4D5B4372FD84}" srcId="{0DF9ADA2-399C-41A8-92B2-E2C1D29F6273}" destId="{5B60F7ED-5245-4316-A688-459EC61313BC}" srcOrd="2" destOrd="0" parTransId="{3D81EE1F-793C-485E-AEA9-6791EA9D2117}" sibTransId="{7A23AA60-ED43-4332-BB51-716A5B8A214B}"/>
    <dgm:cxn modelId="{7936CD5B-1388-4E5E-A32C-658D2AA9FF42}" srcId="{0DF9ADA2-399C-41A8-92B2-E2C1D29F6273}" destId="{1BE8ADBB-0424-4E18-BA2F-C911959D4B7F}" srcOrd="1" destOrd="0" parTransId="{4A2A24CB-5179-4B49-8E16-8FC49B8A9557}" sibTransId="{D64BE6CF-815E-4D58-8236-B3DB70FFE1A8}"/>
    <dgm:cxn modelId="{1805A663-F9F3-413A-90E9-74AB23D03959}" type="presOf" srcId="{D64BE6CF-815E-4D58-8236-B3DB70FFE1A8}" destId="{7FC7450E-3C6B-4AE4-A758-26A61F44C1FF}" srcOrd="0" destOrd="0" presId="urn:microsoft.com/office/officeart/2008/layout/AlternatingHexagons"/>
    <dgm:cxn modelId="{91B93A6B-12EC-43BB-9549-7C1D3A71C152}" type="presOf" srcId="{FE71ABBA-7845-4CD7-BA6C-52038B8082C6}" destId="{9D40FEFE-D8E3-403E-A10F-BE0AC056C429}" srcOrd="0" destOrd="0" presId="urn:microsoft.com/office/officeart/2008/layout/AlternatingHexagons"/>
    <dgm:cxn modelId="{8F5EE556-927A-4ACA-89C0-06DCA58C837D}" type="presOf" srcId="{1BE8ADBB-0424-4E18-BA2F-C911959D4B7F}" destId="{9B24DAF6-62E8-4E40-9DE2-C62FBBBDC1CC}" srcOrd="0" destOrd="0" presId="urn:microsoft.com/office/officeart/2008/layout/AlternatingHexagons"/>
    <dgm:cxn modelId="{E0F233C0-8810-4F25-96AE-1FE8287BD4D2}" type="presOf" srcId="{7A23AA60-ED43-4332-BB51-716A5B8A214B}" destId="{8B49DD16-4330-4985-8B8C-7C47088FF274}" srcOrd="0" destOrd="0" presId="urn:microsoft.com/office/officeart/2008/layout/AlternatingHexagons"/>
    <dgm:cxn modelId="{67D6D2C8-57B4-4BEA-BBA5-168AF9358FE7}" type="presOf" srcId="{5B60F7ED-5245-4316-A688-459EC61313BC}" destId="{8C274EE5-51A0-4802-B5C3-A76690A7790C}" srcOrd="0" destOrd="0" presId="urn:microsoft.com/office/officeart/2008/layout/AlternatingHexagons"/>
    <dgm:cxn modelId="{391244CF-0A5C-4885-9FEE-E66FD644DE9C}" srcId="{0DF9ADA2-399C-41A8-92B2-E2C1D29F6273}" destId="{462CA565-2F74-47B1-921C-A6D4CFD6CBF2}" srcOrd="0" destOrd="0" parTransId="{206DE4FA-BF58-4C85-AA00-063F0609D4D1}" sibTransId="{FE71ABBA-7845-4CD7-BA6C-52038B8082C6}"/>
    <dgm:cxn modelId="{5831DCE9-5942-4BE4-97D7-0AF49C8319F3}" type="presOf" srcId="{0DF9ADA2-399C-41A8-92B2-E2C1D29F6273}" destId="{C890C738-DEB2-487B-B40D-2D0252A3E81F}" srcOrd="0" destOrd="0" presId="urn:microsoft.com/office/officeart/2008/layout/AlternatingHexagons"/>
    <dgm:cxn modelId="{3FF0540F-4BE1-4DFD-B046-7F4C924E1596}" type="presParOf" srcId="{C890C738-DEB2-487B-B40D-2D0252A3E81F}" destId="{AD5167F2-463D-4A5B-BDDB-38159BBB3EA6}" srcOrd="0" destOrd="0" presId="urn:microsoft.com/office/officeart/2008/layout/AlternatingHexagons"/>
    <dgm:cxn modelId="{24B473E5-239C-4E95-ACCB-AFCA14D73688}" type="presParOf" srcId="{AD5167F2-463D-4A5B-BDDB-38159BBB3EA6}" destId="{769DEEE5-61EF-4AF0-9BF3-100CA8AAF9CB}" srcOrd="0" destOrd="0" presId="urn:microsoft.com/office/officeart/2008/layout/AlternatingHexagons"/>
    <dgm:cxn modelId="{A4A51DB9-DC74-4D94-81AC-C24DF27F670F}" type="presParOf" srcId="{AD5167F2-463D-4A5B-BDDB-38159BBB3EA6}" destId="{81D6AAFC-1BA8-4851-BB59-5E295CD5CF18}" srcOrd="1" destOrd="0" presId="urn:microsoft.com/office/officeart/2008/layout/AlternatingHexagons"/>
    <dgm:cxn modelId="{F6FA44B6-A28F-4C6B-9015-C4DFDEEDCEFC}" type="presParOf" srcId="{AD5167F2-463D-4A5B-BDDB-38159BBB3EA6}" destId="{835FE4E7-ED43-4941-B408-F3D1B016E1B5}" srcOrd="2" destOrd="0" presId="urn:microsoft.com/office/officeart/2008/layout/AlternatingHexagons"/>
    <dgm:cxn modelId="{9B958BF8-884D-4B67-BE66-E0D3C3A68A45}" type="presParOf" srcId="{AD5167F2-463D-4A5B-BDDB-38159BBB3EA6}" destId="{B10F5DB3-EAD5-4223-83D1-CD4DAC5429FE}" srcOrd="3" destOrd="0" presId="urn:microsoft.com/office/officeart/2008/layout/AlternatingHexagons"/>
    <dgm:cxn modelId="{BE9BF03F-689F-4264-AAF2-FB9C0D9D5487}" type="presParOf" srcId="{AD5167F2-463D-4A5B-BDDB-38159BBB3EA6}" destId="{9D40FEFE-D8E3-403E-A10F-BE0AC056C429}" srcOrd="4" destOrd="0" presId="urn:microsoft.com/office/officeart/2008/layout/AlternatingHexagons"/>
    <dgm:cxn modelId="{4FC2214D-7A50-4776-A6E9-6923B52BC5FC}" type="presParOf" srcId="{C890C738-DEB2-487B-B40D-2D0252A3E81F}" destId="{7E5D3FF8-8A0B-46CD-ADA0-1882E4D7F267}" srcOrd="1" destOrd="0" presId="urn:microsoft.com/office/officeart/2008/layout/AlternatingHexagons"/>
    <dgm:cxn modelId="{31449DBC-D0CB-4952-91F0-B7B70E230BDB}" type="presParOf" srcId="{C890C738-DEB2-487B-B40D-2D0252A3E81F}" destId="{4C731EA3-B3C4-41BF-B0E2-A699D724F2B3}" srcOrd="2" destOrd="0" presId="urn:microsoft.com/office/officeart/2008/layout/AlternatingHexagons"/>
    <dgm:cxn modelId="{C5176D1F-6EEC-4CB1-822C-6F6B7E78E4E5}" type="presParOf" srcId="{4C731EA3-B3C4-41BF-B0E2-A699D724F2B3}" destId="{9B24DAF6-62E8-4E40-9DE2-C62FBBBDC1CC}" srcOrd="0" destOrd="0" presId="urn:microsoft.com/office/officeart/2008/layout/AlternatingHexagons"/>
    <dgm:cxn modelId="{5E1CEB4C-1A0F-426A-8516-18FB78F70274}" type="presParOf" srcId="{4C731EA3-B3C4-41BF-B0E2-A699D724F2B3}" destId="{2E180F42-4237-4FBA-B84D-4A521E02B385}" srcOrd="1" destOrd="0" presId="urn:microsoft.com/office/officeart/2008/layout/AlternatingHexagons"/>
    <dgm:cxn modelId="{8C3F3543-16B7-420D-BF38-B0615A677573}" type="presParOf" srcId="{4C731EA3-B3C4-41BF-B0E2-A699D724F2B3}" destId="{720A08DA-6445-43EF-B73F-1126ABBACD23}" srcOrd="2" destOrd="0" presId="urn:microsoft.com/office/officeart/2008/layout/AlternatingHexagons"/>
    <dgm:cxn modelId="{73AC8C2E-FBA5-402C-94FB-5FB0A008808D}" type="presParOf" srcId="{4C731EA3-B3C4-41BF-B0E2-A699D724F2B3}" destId="{F61F76B9-5AC2-4B9A-8CC3-6E9346879040}" srcOrd="3" destOrd="0" presId="urn:microsoft.com/office/officeart/2008/layout/AlternatingHexagons"/>
    <dgm:cxn modelId="{DE8B5C05-4F45-40DF-85FC-3541AA9F0304}" type="presParOf" srcId="{4C731EA3-B3C4-41BF-B0E2-A699D724F2B3}" destId="{7FC7450E-3C6B-4AE4-A758-26A61F44C1FF}" srcOrd="4" destOrd="0" presId="urn:microsoft.com/office/officeart/2008/layout/AlternatingHexagons"/>
    <dgm:cxn modelId="{57F17F39-54DC-4A50-AF21-92678784A9A8}" type="presParOf" srcId="{C890C738-DEB2-487B-B40D-2D0252A3E81F}" destId="{0FC5F571-1723-4A23-A6DF-76EC4D329F9D}" srcOrd="3" destOrd="0" presId="urn:microsoft.com/office/officeart/2008/layout/AlternatingHexagons"/>
    <dgm:cxn modelId="{10D58427-5CE4-4BCD-9ADD-5769E28C9C43}" type="presParOf" srcId="{C890C738-DEB2-487B-B40D-2D0252A3E81F}" destId="{2404B03C-8DDE-47BB-B351-65F2A9E7B6F7}" srcOrd="4" destOrd="0" presId="urn:microsoft.com/office/officeart/2008/layout/AlternatingHexagons"/>
    <dgm:cxn modelId="{12F93FC2-0DE7-4295-A6A8-E9CC66FA8428}" type="presParOf" srcId="{2404B03C-8DDE-47BB-B351-65F2A9E7B6F7}" destId="{8C274EE5-51A0-4802-B5C3-A76690A7790C}" srcOrd="0" destOrd="0" presId="urn:microsoft.com/office/officeart/2008/layout/AlternatingHexagons"/>
    <dgm:cxn modelId="{F66CD957-EE52-47F7-B14A-77FC52A9415C}" type="presParOf" srcId="{2404B03C-8DDE-47BB-B351-65F2A9E7B6F7}" destId="{306D3025-A5EA-420D-88BD-0F60BFDDA40F}" srcOrd="1" destOrd="0" presId="urn:microsoft.com/office/officeart/2008/layout/AlternatingHexagons"/>
    <dgm:cxn modelId="{A442B5B0-ACA6-40E2-ACE1-6A326942DCE0}" type="presParOf" srcId="{2404B03C-8DDE-47BB-B351-65F2A9E7B6F7}" destId="{60492D20-8562-4E92-A9C1-CDD023FBA1B1}" srcOrd="2" destOrd="0" presId="urn:microsoft.com/office/officeart/2008/layout/AlternatingHexagons"/>
    <dgm:cxn modelId="{BB09A9E9-68D4-4B88-B161-13CFE8CB0B2D}" type="presParOf" srcId="{2404B03C-8DDE-47BB-B351-65F2A9E7B6F7}" destId="{968F1A5B-556E-4B20-820E-091C3078B4D4}" srcOrd="3" destOrd="0" presId="urn:microsoft.com/office/officeart/2008/layout/AlternatingHexagons"/>
    <dgm:cxn modelId="{AA5824BB-4E18-4D0E-A9C1-0C37DF5CCD8C}" type="presParOf" srcId="{2404B03C-8DDE-47BB-B351-65F2A9E7B6F7}" destId="{8B49DD16-4330-4985-8B8C-7C47088FF27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8157F-D9AB-4BD6-A0B8-BC556BDA5194}">
      <dsp:nvSpPr>
        <dsp:cNvPr id="0" name=""/>
        <dsp:cNvSpPr/>
      </dsp:nvSpPr>
      <dsp:spPr>
        <a:xfrm rot="10800000">
          <a:off x="0" y="0"/>
          <a:ext cx="6130578" cy="1290917"/>
        </a:xfrm>
        <a:prstGeom prst="trapezoid">
          <a:avLst>
            <a:gd name="adj" fmla="val 7915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>
              <a:latin typeface="Segoe UI"/>
              <a:cs typeface="Segoe UI"/>
            </a:rPr>
            <a:t>Traditional</a:t>
          </a:r>
        </a:p>
      </dsp:txBody>
      <dsp:txXfrm rot="-10800000">
        <a:off x="1072851" y="0"/>
        <a:ext cx="3984875" cy="1290917"/>
      </dsp:txXfrm>
    </dsp:sp>
    <dsp:sp modelId="{9D6AA552-43EF-4526-90A8-A132D185B19A}">
      <dsp:nvSpPr>
        <dsp:cNvPr id="0" name=""/>
        <dsp:cNvSpPr/>
      </dsp:nvSpPr>
      <dsp:spPr>
        <a:xfrm rot="10800000">
          <a:off x="851005" y="1290916"/>
          <a:ext cx="4428566" cy="1290917"/>
        </a:xfrm>
        <a:prstGeom prst="trapezoid">
          <a:avLst>
            <a:gd name="adj" fmla="val 79150"/>
          </a:avLst>
        </a:prstGeom>
        <a:solidFill>
          <a:srgbClr val="00305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solidFill>
                <a:schemeClr val="bg1"/>
              </a:solidFill>
              <a:latin typeface="Segoe UI"/>
              <a:cs typeface="Segoe UI"/>
            </a:rPr>
            <a:t>Traditional + Tech</a:t>
          </a:r>
        </a:p>
      </dsp:txBody>
      <dsp:txXfrm rot="-10800000">
        <a:off x="1626005" y="1290916"/>
        <a:ext cx="2878567" cy="1290917"/>
      </dsp:txXfrm>
    </dsp:sp>
    <dsp:sp modelId="{9BD35B5A-E7D5-4115-A05B-46885F7420C6}">
      <dsp:nvSpPr>
        <dsp:cNvPr id="0" name=""/>
        <dsp:cNvSpPr/>
      </dsp:nvSpPr>
      <dsp:spPr>
        <a:xfrm rot="10800000">
          <a:off x="1732746" y="2581833"/>
          <a:ext cx="2665084" cy="1290917"/>
        </a:xfrm>
        <a:prstGeom prst="trapezoid">
          <a:avLst>
            <a:gd name="adj" fmla="val 79150"/>
          </a:avLst>
        </a:prstGeom>
        <a:solidFill>
          <a:srgbClr val="FFD1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err="1">
              <a:latin typeface="Segoe UI"/>
              <a:cs typeface="Segoe UI"/>
            </a:rPr>
            <a:t>Insur</a:t>
          </a:r>
          <a:r>
            <a:rPr lang="en-US" sz="2800" b="1" kern="1200">
              <a:latin typeface="Segoe UI"/>
              <a:cs typeface="Segoe UI"/>
            </a:rPr>
            <a:t>-</a:t>
          </a:r>
        </a:p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latin typeface="Segoe UI"/>
              <a:cs typeface="Segoe UI"/>
            </a:rPr>
            <a:t>Tech</a:t>
          </a:r>
          <a:endParaRPr lang="en-US" sz="2800" b="1" kern="1200"/>
        </a:p>
      </dsp:txBody>
      <dsp:txXfrm rot="-10800000">
        <a:off x="1732746" y="2581833"/>
        <a:ext cx="2665084" cy="12909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DEEE5-61EF-4AF0-9BF3-100CA8AAF9CB}">
      <dsp:nvSpPr>
        <dsp:cNvPr id="0" name=""/>
        <dsp:cNvSpPr/>
      </dsp:nvSpPr>
      <dsp:spPr>
        <a:xfrm rot="5400000">
          <a:off x="5021566" y="-267598"/>
          <a:ext cx="1884872" cy="242760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Segoe UI"/>
              <a:cs typeface="Segoe UI"/>
            </a:rPr>
            <a:t>Large Underserved &amp; Unserved markets</a:t>
          </a:r>
          <a:endParaRPr lang="en-NG" sz="18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 rot="-5400000">
        <a:off x="5154802" y="317911"/>
        <a:ext cx="1618401" cy="1256582"/>
      </dsp:txXfrm>
    </dsp:sp>
    <dsp:sp modelId="{81D6AAFC-1BA8-4851-BB59-5E295CD5CF18}">
      <dsp:nvSpPr>
        <dsp:cNvPr id="0" name=""/>
        <dsp:cNvSpPr/>
      </dsp:nvSpPr>
      <dsp:spPr>
        <a:xfrm>
          <a:off x="6601481" y="380740"/>
          <a:ext cx="2103517" cy="1130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40FEFE-D8E3-403E-A10F-BE0AC056C429}">
      <dsp:nvSpPr>
        <dsp:cNvPr id="0" name=""/>
        <dsp:cNvSpPr/>
      </dsp:nvSpPr>
      <dsp:spPr>
        <a:xfrm rot="5400000">
          <a:off x="2523762" y="-197741"/>
          <a:ext cx="1884872" cy="228788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Segoe UI" panose="020B0502040204020203" pitchFamily="34" charset="0"/>
              <a:cs typeface="Segoe UI" panose="020B0502040204020203" pitchFamily="34" charset="0"/>
            </a:rPr>
            <a:t>Macro headwinds temper growth outlook</a:t>
          </a:r>
          <a:endParaRPr lang="en-NG" sz="18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 rot="-5400000">
        <a:off x="2703569" y="317912"/>
        <a:ext cx="1525258" cy="1256582"/>
      </dsp:txXfrm>
    </dsp:sp>
    <dsp:sp modelId="{9B24DAF6-62E8-4E40-9DE2-C62FBBBDC1CC}">
      <dsp:nvSpPr>
        <dsp:cNvPr id="0" name=""/>
        <dsp:cNvSpPr/>
      </dsp:nvSpPr>
      <dsp:spPr>
        <a:xfrm rot="5400000">
          <a:off x="3537545" y="1402138"/>
          <a:ext cx="1884872" cy="228788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Segoe UI"/>
              <a:cs typeface="Segoe UI"/>
            </a:rPr>
            <a:t>Favorable Regulatory actions</a:t>
          </a:r>
          <a:endParaRPr lang="en-NG" sz="18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 rot="-5400000">
        <a:off x="3717352" y="1917791"/>
        <a:ext cx="1525258" cy="1256582"/>
      </dsp:txXfrm>
    </dsp:sp>
    <dsp:sp modelId="{2E180F42-4237-4FBA-B84D-4A521E02B385}">
      <dsp:nvSpPr>
        <dsp:cNvPr id="0" name=""/>
        <dsp:cNvSpPr/>
      </dsp:nvSpPr>
      <dsp:spPr>
        <a:xfrm>
          <a:off x="1919457" y="1980620"/>
          <a:ext cx="2035662" cy="1130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7450E-3C6B-4AE4-A758-26A61F44C1FF}">
      <dsp:nvSpPr>
        <dsp:cNvPr id="0" name=""/>
        <dsp:cNvSpPr/>
      </dsp:nvSpPr>
      <dsp:spPr>
        <a:xfrm rot="5400000">
          <a:off x="5903686" y="1402138"/>
          <a:ext cx="1884872" cy="228788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Segoe UI" panose="020B0502040204020203" pitchFamily="34" charset="0"/>
              <a:cs typeface="Segoe UI" panose="020B0502040204020203" pitchFamily="34" charset="0"/>
            </a:rPr>
            <a:t>Risk-based pricing bands</a:t>
          </a:r>
          <a:endParaRPr lang="en-NG" sz="18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 rot="-5400000">
        <a:off x="6083493" y="1917791"/>
        <a:ext cx="1525258" cy="1256582"/>
      </dsp:txXfrm>
    </dsp:sp>
    <dsp:sp modelId="{8C274EE5-51A0-4802-B5C3-A76690A7790C}">
      <dsp:nvSpPr>
        <dsp:cNvPr id="0" name=""/>
        <dsp:cNvSpPr/>
      </dsp:nvSpPr>
      <dsp:spPr>
        <a:xfrm rot="5400000">
          <a:off x="5021566" y="3002018"/>
          <a:ext cx="1884872" cy="228788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Segoe UI" panose="020B0502040204020203" pitchFamily="34" charset="0"/>
              <a:cs typeface="Segoe UI" panose="020B0502040204020203" pitchFamily="34" charset="0"/>
            </a:rPr>
            <a:t>Flexibility of investment universe</a:t>
          </a:r>
          <a:endParaRPr lang="en-NG" sz="18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 rot="-5400000">
        <a:off x="5201373" y="3517671"/>
        <a:ext cx="1525258" cy="1256582"/>
      </dsp:txXfrm>
    </dsp:sp>
    <dsp:sp modelId="{306D3025-A5EA-420D-88BD-0F60BFDDA40F}">
      <dsp:nvSpPr>
        <dsp:cNvPr id="0" name=""/>
        <dsp:cNvSpPr/>
      </dsp:nvSpPr>
      <dsp:spPr>
        <a:xfrm>
          <a:off x="6601481" y="3580500"/>
          <a:ext cx="2103517" cy="1130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9DD16-4330-4985-8B8C-7C47088FF274}">
      <dsp:nvSpPr>
        <dsp:cNvPr id="0" name=""/>
        <dsp:cNvSpPr/>
      </dsp:nvSpPr>
      <dsp:spPr>
        <a:xfrm rot="5400000">
          <a:off x="2523762" y="3002018"/>
          <a:ext cx="1884872" cy="228788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Segoe UI" panose="020B0502040204020203" pitchFamily="34" charset="0"/>
              <a:cs typeface="Segoe UI" panose="020B0502040204020203" pitchFamily="34" charset="0"/>
            </a:rPr>
            <a:t>Frontal role of Actuaries - ALM &amp; Risk management </a:t>
          </a:r>
          <a:endParaRPr lang="en-NG" sz="18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 rot="-5400000">
        <a:off x="2703569" y="3517671"/>
        <a:ext cx="1525258" cy="1256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1063B6-F6C0-042C-99C2-CFB332D746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C74ACF-4553-A543-E5BA-09BA89B8215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C59791-F8DB-724A-A3C5-6DFBB1B4BE3D}" type="datetimeFigureOut">
              <a:rPr lang="LID4096"/>
              <a:pPr>
                <a:defRPr/>
              </a:pPr>
              <a:t>09/28/2022</a:t>
            </a:fld>
            <a:endParaRPr lang="en-NG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DC4C5C7-8A71-D76F-C9D0-B09CAF952D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NG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FA77D83-7189-B8F1-29C5-EDDEFB9E5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NG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D55C3-4413-0006-C6B8-7776B341F16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D38690-CDCE-991D-93B2-76C2174DD0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5724944-28BD-734D-A800-0EABE0C8AC23}" type="slidenum">
              <a:rPr lang="en-NG"/>
              <a:pPr>
                <a:defRPr/>
              </a:pPr>
              <a:t>‹#›</a:t>
            </a:fld>
            <a:endParaRPr lang="en-N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724944-28BD-734D-A800-0EABE0C8AC23}" type="slidenum">
              <a:rPr lang="en-NG" smtClean="0"/>
              <a:pPr>
                <a:defRPr/>
              </a:pPr>
              <a:t>1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545831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724944-28BD-734D-A800-0EABE0C8AC23}" type="slidenum">
              <a:rPr lang="en-NG" smtClean="0"/>
              <a:pPr>
                <a:defRPr/>
              </a:pPr>
              <a:t>2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654815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724944-28BD-734D-A800-0EABE0C8AC23}" type="slidenum">
              <a:rPr lang="en-NG" smtClean="0"/>
              <a:pPr>
                <a:defRPr/>
              </a:pPr>
              <a:t>6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548101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724944-28BD-734D-A800-0EABE0C8AC23}" type="slidenum">
              <a:rPr lang="en-NG" smtClean="0"/>
              <a:pPr>
                <a:defRPr/>
              </a:pPr>
              <a:t>8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449089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724944-28BD-734D-A800-0EABE0C8AC23}" type="slidenum">
              <a:rPr lang="en-NG" smtClean="0"/>
              <a:pPr>
                <a:defRPr/>
              </a:pPr>
              <a:t>9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109466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724944-28BD-734D-A800-0EABE0C8AC23}" type="slidenum">
              <a:rPr lang="en-NG" smtClean="0"/>
              <a:pPr>
                <a:defRPr/>
              </a:pPr>
              <a:t>11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080133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724944-28BD-734D-A800-0EABE0C8AC23}" type="slidenum">
              <a:rPr lang="en-NG" smtClean="0"/>
              <a:pPr>
                <a:defRPr/>
              </a:pPr>
              <a:t>12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774327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Title Slide">
    <p:bg>
      <p:bgPr>
        <a:solidFill>
          <a:srgbClr val="0430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6">
            <a:extLst>
              <a:ext uri="{FF2B5EF4-FFF2-40B4-BE49-F238E27FC236}">
                <a16:creationId xmlns:a16="http://schemas.microsoft.com/office/drawing/2014/main" id="{D2D9C75B-87FA-4766-CE0A-2C625EA49D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34950"/>
            <a:ext cx="30781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5CDDA774-A853-3766-C84C-E7B3A73083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13" y="0"/>
            <a:ext cx="34305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968065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160F7C-18B2-9648-B76A-EB645238D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G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6D8A9C-CFF7-28FA-7D42-F73C978D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631315-2C4B-C21A-C8F2-57404178E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06235-FCE4-1741-B6C3-15EE24AEC501}" type="slidenum">
              <a:rPr lang="en-NG"/>
              <a:pPr>
                <a:defRPr/>
              </a:pPr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588374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CDDC7D3-CEB8-524F-2AE1-C53667EC3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G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26B44B-A59A-B937-5539-3C1E8CBDA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B2C35E-5792-CF43-A1EB-7CA0559C9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3F273-8A7C-7147-B5B1-A3A72AF1373D}" type="slidenum">
              <a:rPr lang="en-NG"/>
              <a:pPr>
                <a:defRPr/>
              </a:pPr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665553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522B5-B063-0AEF-4827-E0245EA89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A6992-2AE6-88F0-BABD-A6BEF6E82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F681F-774C-0291-3F9F-BBA3FCFD0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873FC-620E-E24E-88D0-A43CFB28C9B9}" type="slidenum">
              <a:rPr lang="en-NG"/>
              <a:pPr>
                <a:defRPr/>
              </a:pPr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882212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3F5DD-0C2B-2061-1957-4853F3D5C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013C3-F0AB-8BF3-E67E-1006DECD7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661D3-9BD3-0AD0-9054-234BC8FE0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11D5E-2AF7-724B-9337-6C8B26A2629D}" type="slidenum">
              <a:rPr lang="en-NG"/>
              <a:pPr>
                <a:defRPr/>
              </a:pPr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05683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Title Slide">
    <p:bg>
      <p:bgPr>
        <a:solidFill>
          <a:srgbClr val="0430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6">
            <a:extLst>
              <a:ext uri="{FF2B5EF4-FFF2-40B4-BE49-F238E27FC236}">
                <a16:creationId xmlns:a16="http://schemas.microsoft.com/office/drawing/2014/main" id="{D2D9C75B-87FA-4766-CE0A-2C625EA49D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21450" y="234950"/>
            <a:ext cx="2029531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5CDDA774-A853-3766-C84C-E7B3A73083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13" y="0"/>
            <a:ext cx="34305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185504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>
            <a:extLst>
              <a:ext uri="{FF2B5EF4-FFF2-40B4-BE49-F238E27FC236}">
                <a16:creationId xmlns:a16="http://schemas.microsoft.com/office/drawing/2014/main" id="{1B7D9BC9-90AD-93C7-554A-05A5C36761C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54675" y="6480175"/>
            <a:ext cx="1182688" cy="2778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NG" altLang="en-NG" sz="1200">
                <a:solidFill>
                  <a:srgbClr val="40404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CONFIDENTIAL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3AF7C363-9028-4AFB-C996-CDB7F44423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13" y="0"/>
            <a:ext cx="34305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294D754D-314B-2E64-4B8F-2AD2AADFD1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322706" y="6473134"/>
            <a:ext cx="1014765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3388" y="1068388"/>
            <a:ext cx="2735325" cy="787572"/>
          </a:xfrm>
        </p:spPr>
        <p:txBody>
          <a:bodyPr>
            <a:normAutofit/>
          </a:bodyPr>
          <a:lstStyle>
            <a:lvl1pPr marL="0" indent="0">
              <a:buNone/>
              <a:defRPr sz="4400" b="0" i="0">
                <a:solidFill>
                  <a:srgbClr val="043058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5F44EE96-B746-2C33-8CCA-0E97567D06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104313" y="64706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70527AB-EA2F-CC44-B296-3F0489440402}" type="slidenum">
              <a:rPr lang="en-NG"/>
              <a:pPr>
                <a:defRPr/>
              </a:pPr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828426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6CF940-3E0E-07B7-47AD-3861F098C9A4}"/>
              </a:ext>
            </a:extLst>
          </p:cNvPr>
          <p:cNvSpPr/>
          <p:nvPr userDrawn="1"/>
        </p:nvSpPr>
        <p:spPr>
          <a:xfrm>
            <a:off x="2236788" y="6442075"/>
            <a:ext cx="9955212" cy="34925"/>
          </a:xfrm>
          <a:prstGeom prst="rect">
            <a:avLst/>
          </a:prstGeom>
          <a:solidFill>
            <a:srgbClr val="043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G"/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9DA0A07B-4611-3C0E-D2E3-3E85AE1A757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54675" y="6480175"/>
            <a:ext cx="1182688" cy="2778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NG" altLang="en-NG" sz="1200">
                <a:solidFill>
                  <a:srgbClr val="40404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CONFIDENTIAL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0607C2F-8062-D5E8-EEDC-E824BA4433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86850" y="647858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142D1-1A6A-1649-8983-EFEB88DA3475}" type="slidenum">
              <a:rPr lang="en-NG"/>
              <a:pPr>
                <a:defRPr/>
              </a:pPr>
              <a:t>‹#›</a:t>
            </a:fld>
            <a:endParaRPr lang="en-NG"/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9D213AF5-1EDF-DA26-DC39-396D77AAF4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22706" y="6473134"/>
            <a:ext cx="1014765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580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9668CE74-E1EA-2C6C-5E2F-2A18209B57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>
            <a:extLst>
              <a:ext uri="{FF2B5EF4-FFF2-40B4-BE49-F238E27FC236}">
                <a16:creationId xmlns:a16="http://schemas.microsoft.com/office/drawing/2014/main" id="{422F5B0D-956D-716D-6D90-5CC7FA77E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322706" y="6442903"/>
            <a:ext cx="1014765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DFB1D4-71D6-9526-453C-1F20EB402AF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54675" y="6443663"/>
            <a:ext cx="1182688" cy="2778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NG" altLang="en-NG" sz="1200">
                <a:solidFill>
                  <a:srgbClr val="40404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CONFIDENTIAL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77D242A-E637-809F-713D-DB7D44CE10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86850" y="645953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1E24A11-969A-C441-BDB7-481ECD7DF6FC}" type="slidenum">
              <a:rPr lang="en-NG"/>
              <a:pPr>
                <a:defRPr/>
              </a:pPr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962514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BF5DF66-D807-11BF-02A4-7A99BF12509B}"/>
              </a:ext>
            </a:extLst>
          </p:cNvPr>
          <p:cNvSpPr/>
          <p:nvPr userDrawn="1"/>
        </p:nvSpPr>
        <p:spPr>
          <a:xfrm>
            <a:off x="2236788" y="6442075"/>
            <a:ext cx="9955212" cy="34925"/>
          </a:xfrm>
          <a:prstGeom prst="rect">
            <a:avLst/>
          </a:prstGeom>
          <a:solidFill>
            <a:srgbClr val="043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G"/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583F4D3C-30A8-F358-5B29-0E362E138C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54675" y="6480175"/>
            <a:ext cx="1182688" cy="2778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NG" altLang="en-NG" sz="1200">
                <a:solidFill>
                  <a:srgbClr val="40404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CONFIDENTIAL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60950" y="569913"/>
            <a:ext cx="1557133" cy="1713389"/>
          </a:xfrm>
        </p:spPr>
        <p:txBody>
          <a:bodyPr rtlCol="0">
            <a:normAutofit/>
          </a:bodyPr>
          <a:lstStyle/>
          <a:p>
            <a:pPr lvl="0"/>
            <a:endParaRPr lang="en-NG" noProof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328843" y="569913"/>
            <a:ext cx="1557133" cy="1713389"/>
          </a:xfrm>
        </p:spPr>
        <p:txBody>
          <a:bodyPr rtlCol="0">
            <a:normAutofit/>
          </a:bodyPr>
          <a:lstStyle/>
          <a:p>
            <a:pPr lvl="0"/>
            <a:endParaRPr lang="en-NG" noProof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9596736" y="569913"/>
            <a:ext cx="1557133" cy="1713389"/>
          </a:xfrm>
        </p:spPr>
        <p:txBody>
          <a:bodyPr rtlCol="0">
            <a:normAutofit/>
          </a:bodyPr>
          <a:lstStyle/>
          <a:p>
            <a:pPr lvl="0"/>
            <a:endParaRPr lang="en-NG" noProof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060950" y="3499799"/>
            <a:ext cx="1557133" cy="1713389"/>
          </a:xfrm>
        </p:spPr>
        <p:txBody>
          <a:bodyPr rtlCol="0">
            <a:normAutofit/>
          </a:bodyPr>
          <a:lstStyle/>
          <a:p>
            <a:pPr lvl="0"/>
            <a:endParaRPr lang="en-NG" noProof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328843" y="3499799"/>
            <a:ext cx="1557133" cy="1713389"/>
          </a:xfrm>
        </p:spPr>
        <p:txBody>
          <a:bodyPr rtlCol="0">
            <a:normAutofit/>
          </a:bodyPr>
          <a:lstStyle/>
          <a:p>
            <a:pPr lvl="0"/>
            <a:endParaRPr lang="en-NG" noProof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596736" y="3499799"/>
            <a:ext cx="1557133" cy="1713389"/>
          </a:xfrm>
        </p:spPr>
        <p:txBody>
          <a:bodyPr rtlCol="0">
            <a:normAutofit/>
          </a:bodyPr>
          <a:lstStyle/>
          <a:p>
            <a:pPr lvl="0"/>
            <a:endParaRPr lang="en-NG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060950" y="2483838"/>
            <a:ext cx="1557133" cy="426649"/>
          </a:xfrm>
        </p:spPr>
        <p:txBody>
          <a:bodyPr>
            <a:normAutofit/>
          </a:bodyPr>
          <a:lstStyle>
            <a:lvl1pPr>
              <a:defRPr sz="1200" b="0" i="0">
                <a:latin typeface="Segoe Boot Semilight" panose="020B04020402040202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7328843" y="2483838"/>
            <a:ext cx="1557133" cy="426649"/>
          </a:xfrm>
        </p:spPr>
        <p:txBody>
          <a:bodyPr>
            <a:normAutofit/>
          </a:bodyPr>
          <a:lstStyle>
            <a:lvl1pPr>
              <a:defRPr sz="1200" b="0" i="0">
                <a:latin typeface="Segoe Boot Semilight" panose="020B04020402040202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9596736" y="2483838"/>
            <a:ext cx="1557133" cy="426649"/>
          </a:xfrm>
        </p:spPr>
        <p:txBody>
          <a:bodyPr>
            <a:normAutofit/>
          </a:bodyPr>
          <a:lstStyle>
            <a:lvl1pPr>
              <a:defRPr sz="1200" b="0" i="0">
                <a:latin typeface="Segoe Boot Semilight" panose="020B04020402040202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5060950" y="5346189"/>
            <a:ext cx="1557133" cy="426649"/>
          </a:xfrm>
        </p:spPr>
        <p:txBody>
          <a:bodyPr>
            <a:normAutofit/>
          </a:bodyPr>
          <a:lstStyle>
            <a:lvl1pPr>
              <a:defRPr sz="1200" b="0" i="0">
                <a:latin typeface="Segoe Boot Semilight" panose="020B04020402040202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7328843" y="5346189"/>
            <a:ext cx="1557133" cy="426649"/>
          </a:xfrm>
        </p:spPr>
        <p:txBody>
          <a:bodyPr>
            <a:normAutofit/>
          </a:bodyPr>
          <a:lstStyle>
            <a:lvl1pPr>
              <a:defRPr sz="1200" b="0" i="0">
                <a:latin typeface="Segoe Boot Semilight" panose="020B04020402040202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9596736" y="5346189"/>
            <a:ext cx="1557133" cy="426649"/>
          </a:xfrm>
        </p:spPr>
        <p:txBody>
          <a:bodyPr>
            <a:normAutofit/>
          </a:bodyPr>
          <a:lstStyle>
            <a:lvl1pPr>
              <a:defRPr sz="1200" b="0" i="0">
                <a:latin typeface="Segoe Boot Semilight" panose="020B04020402040202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B0E65615-29C9-C6AA-5916-5F4FA0B9155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086850" y="647858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C32E2-92B9-BC40-8973-68EADA6E76A0}" type="slidenum">
              <a:rPr lang="en-NG"/>
              <a:pPr>
                <a:defRPr/>
              </a:pPr>
              <a:t>‹#›</a:t>
            </a:fld>
            <a:endParaRPr lang="en-NG"/>
          </a:p>
        </p:txBody>
      </p:sp>
      <p:pic>
        <p:nvPicPr>
          <p:cNvPr id="23" name="Picture 12">
            <a:extLst>
              <a:ext uri="{FF2B5EF4-FFF2-40B4-BE49-F238E27FC236}">
                <a16:creationId xmlns:a16="http://schemas.microsoft.com/office/drawing/2014/main" id="{2CDDEAA4-2821-2C2D-C820-E03921174E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22706" y="6473134"/>
            <a:ext cx="1014765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815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CE1DC-0BD4-6405-8C63-0C6F1FE52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82369-96D8-7E8C-BBEF-41A1304AC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88A3F-F315-854C-C77A-4F8CC8590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400DD-030C-584E-A069-A2F31D29D7BC}" type="slidenum">
              <a:rPr lang="en-NG"/>
              <a:pPr>
                <a:defRPr/>
              </a:pPr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346247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>
            <a:extLst>
              <a:ext uri="{FF2B5EF4-FFF2-40B4-BE49-F238E27FC236}">
                <a16:creationId xmlns:a16="http://schemas.microsoft.com/office/drawing/2014/main" id="{1B7D9BC9-90AD-93C7-554A-05A5C36761C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54675" y="6480175"/>
            <a:ext cx="1182688" cy="2778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NG" altLang="en-NG" sz="1200">
                <a:solidFill>
                  <a:srgbClr val="40404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CONFIDENTIAL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3AF7C363-9028-4AFB-C996-CDB7F44423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13" y="0"/>
            <a:ext cx="34305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3388" y="1068388"/>
            <a:ext cx="2735325" cy="787572"/>
          </a:xfrm>
        </p:spPr>
        <p:txBody>
          <a:bodyPr>
            <a:normAutofit/>
          </a:bodyPr>
          <a:lstStyle>
            <a:lvl1pPr marL="0" indent="0">
              <a:buNone/>
              <a:defRPr sz="4400" b="0" i="0">
                <a:solidFill>
                  <a:srgbClr val="043058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5F44EE96-B746-2C33-8CCA-0E97567D06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104313" y="64706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70527AB-EA2F-CC44-B296-3F0489440402}" type="slidenum">
              <a:rPr lang="en-NG"/>
              <a:pPr>
                <a:defRPr/>
              </a:pPr>
              <a:t>‹#›</a:t>
            </a:fld>
            <a:endParaRPr lang="en-NG"/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70B8E5B5-1D9B-C4C1-2A19-4CE2A2EE67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322706" y="6473134"/>
            <a:ext cx="1014765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185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B6652-D313-4610-E19D-CD863B795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147D6-66AA-0082-F396-410096731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EE251-C5F2-5857-E61A-425ABD35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1BA4E-6C57-A440-8F79-9ACFD999E038}" type="slidenum">
              <a:rPr lang="en-NG"/>
              <a:pPr>
                <a:defRPr/>
              </a:pPr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762319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7B3EA6-EC85-504A-EA6B-C92371201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G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AB3BE2C-8B3E-6C83-6E40-32C975A95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7BAD83-2726-B435-C145-0A5EF31DC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C7F5B-6433-4F43-8779-0CEBA7F77587}" type="slidenum">
              <a:rPr lang="en-NG"/>
              <a:pPr>
                <a:defRPr/>
              </a:pPr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092037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9D1505B-51E8-74A0-46BA-04A55971D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G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C43363-EAE3-F2BD-C886-1A2EA9732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G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737DB6-8721-4CFE-9D4B-F0345BEDA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CC334-AB2A-0347-8018-985C2CA085FC}" type="slidenum">
              <a:rPr lang="en-NG"/>
              <a:pPr>
                <a:defRPr/>
              </a:pPr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824988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46A071F-1A0D-6BC8-F797-21FC31DD1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G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0B5D06-D8E4-7B5F-B333-D92E704DA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G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6568155-CB87-8C0B-ACD0-B6E83577B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45164-CB59-D240-858E-F7C34A75F38C}" type="slidenum">
              <a:rPr lang="en-NG"/>
              <a:pPr>
                <a:defRPr/>
              </a:pPr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345003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160F7C-18B2-9648-B76A-EB645238D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G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6D8A9C-CFF7-28FA-7D42-F73C978D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631315-2C4B-C21A-C8F2-57404178E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06235-FCE4-1741-B6C3-15EE24AEC501}" type="slidenum">
              <a:rPr lang="en-NG"/>
              <a:pPr>
                <a:defRPr/>
              </a:pPr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490689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CDDC7D3-CEB8-524F-2AE1-C53667EC3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G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26B44B-A59A-B937-5539-3C1E8CBDA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B2C35E-5792-CF43-A1EB-7CA0559C9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3F273-8A7C-7147-B5B1-A3A72AF1373D}" type="slidenum">
              <a:rPr lang="en-NG"/>
              <a:pPr>
                <a:defRPr/>
              </a:pPr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227443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522B5-B063-0AEF-4827-E0245EA89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A6992-2AE6-88F0-BABD-A6BEF6E82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F681F-774C-0291-3F9F-BBA3FCFD0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873FC-620E-E24E-88D0-A43CFB28C9B9}" type="slidenum">
              <a:rPr lang="en-NG"/>
              <a:pPr>
                <a:defRPr/>
              </a:pPr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0719342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3F5DD-0C2B-2061-1957-4853F3D5C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013C3-F0AB-8BF3-E67E-1006DECD7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661D3-9BD3-0AD0-9054-234BC8FE0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11D5E-2AF7-724B-9337-6C8B26A2629D}" type="slidenum">
              <a:rPr lang="en-NG"/>
              <a:pPr>
                <a:defRPr/>
              </a:pPr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386131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9668CE74-E1EA-2C6C-5E2F-2A18209B57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>
            <a:extLst>
              <a:ext uri="{FF2B5EF4-FFF2-40B4-BE49-F238E27FC236}">
                <a16:creationId xmlns:a16="http://schemas.microsoft.com/office/drawing/2014/main" id="{422F5B0D-956D-716D-6D90-5CC7FA77E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6423025"/>
            <a:ext cx="18176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DFB1D4-71D6-9526-453C-1F20EB402AF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54675" y="6443663"/>
            <a:ext cx="1182688" cy="2778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NG" altLang="en-NG" sz="1200">
                <a:solidFill>
                  <a:srgbClr val="40404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CONFIDENTIAL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77D242A-E637-809F-713D-DB7D44CE10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86850" y="645953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1E24A11-969A-C441-BDB7-481ECD7DF6FC}" type="slidenum">
              <a:rPr lang="en-NG"/>
              <a:pPr>
                <a:defRPr/>
              </a:pPr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70916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BF5DF66-D807-11BF-02A4-7A99BF12509B}"/>
              </a:ext>
            </a:extLst>
          </p:cNvPr>
          <p:cNvSpPr/>
          <p:nvPr userDrawn="1"/>
        </p:nvSpPr>
        <p:spPr>
          <a:xfrm>
            <a:off x="2236788" y="6442075"/>
            <a:ext cx="9955212" cy="34925"/>
          </a:xfrm>
          <a:prstGeom prst="rect">
            <a:avLst/>
          </a:prstGeom>
          <a:solidFill>
            <a:srgbClr val="043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G"/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583F4D3C-30A8-F358-5B29-0E362E138C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54675" y="6480175"/>
            <a:ext cx="1182688" cy="2778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NG" altLang="en-NG" sz="1200">
                <a:solidFill>
                  <a:srgbClr val="40404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CONFIDENTIAL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60950" y="569913"/>
            <a:ext cx="1557133" cy="1713389"/>
          </a:xfrm>
        </p:spPr>
        <p:txBody>
          <a:bodyPr rtlCol="0">
            <a:normAutofit/>
          </a:bodyPr>
          <a:lstStyle/>
          <a:p>
            <a:pPr lvl="0"/>
            <a:endParaRPr lang="en-NG" noProof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328843" y="569913"/>
            <a:ext cx="1557133" cy="1713389"/>
          </a:xfrm>
        </p:spPr>
        <p:txBody>
          <a:bodyPr rtlCol="0">
            <a:normAutofit/>
          </a:bodyPr>
          <a:lstStyle/>
          <a:p>
            <a:pPr lvl="0"/>
            <a:endParaRPr lang="en-NG" noProof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9596736" y="569913"/>
            <a:ext cx="1557133" cy="1713389"/>
          </a:xfrm>
        </p:spPr>
        <p:txBody>
          <a:bodyPr rtlCol="0">
            <a:normAutofit/>
          </a:bodyPr>
          <a:lstStyle/>
          <a:p>
            <a:pPr lvl="0"/>
            <a:endParaRPr lang="en-NG" noProof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060950" y="3499799"/>
            <a:ext cx="1557133" cy="1713389"/>
          </a:xfrm>
        </p:spPr>
        <p:txBody>
          <a:bodyPr rtlCol="0">
            <a:normAutofit/>
          </a:bodyPr>
          <a:lstStyle/>
          <a:p>
            <a:pPr lvl="0"/>
            <a:endParaRPr lang="en-NG" noProof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328843" y="3499799"/>
            <a:ext cx="1557133" cy="1713389"/>
          </a:xfrm>
        </p:spPr>
        <p:txBody>
          <a:bodyPr rtlCol="0">
            <a:normAutofit/>
          </a:bodyPr>
          <a:lstStyle/>
          <a:p>
            <a:pPr lvl="0"/>
            <a:endParaRPr lang="en-NG" noProof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596736" y="3499799"/>
            <a:ext cx="1557133" cy="1713389"/>
          </a:xfrm>
        </p:spPr>
        <p:txBody>
          <a:bodyPr rtlCol="0">
            <a:normAutofit/>
          </a:bodyPr>
          <a:lstStyle/>
          <a:p>
            <a:pPr lvl="0"/>
            <a:endParaRPr lang="en-NG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060950" y="2483838"/>
            <a:ext cx="1557133" cy="426649"/>
          </a:xfrm>
        </p:spPr>
        <p:txBody>
          <a:bodyPr>
            <a:normAutofit/>
          </a:bodyPr>
          <a:lstStyle>
            <a:lvl1pPr>
              <a:defRPr sz="1200" b="0" i="0">
                <a:latin typeface="Segoe Boot Semilight" panose="020B04020402040202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7328843" y="2483838"/>
            <a:ext cx="1557133" cy="426649"/>
          </a:xfrm>
        </p:spPr>
        <p:txBody>
          <a:bodyPr>
            <a:normAutofit/>
          </a:bodyPr>
          <a:lstStyle>
            <a:lvl1pPr>
              <a:defRPr sz="1200" b="0" i="0">
                <a:latin typeface="Segoe Boot Semilight" panose="020B04020402040202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9596736" y="2483838"/>
            <a:ext cx="1557133" cy="426649"/>
          </a:xfrm>
        </p:spPr>
        <p:txBody>
          <a:bodyPr>
            <a:normAutofit/>
          </a:bodyPr>
          <a:lstStyle>
            <a:lvl1pPr>
              <a:defRPr sz="1200" b="0" i="0">
                <a:latin typeface="Segoe Boot Semilight" panose="020B04020402040202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5060950" y="5346189"/>
            <a:ext cx="1557133" cy="426649"/>
          </a:xfrm>
        </p:spPr>
        <p:txBody>
          <a:bodyPr>
            <a:normAutofit/>
          </a:bodyPr>
          <a:lstStyle>
            <a:lvl1pPr>
              <a:defRPr sz="1200" b="0" i="0">
                <a:latin typeface="Segoe Boot Semilight" panose="020B04020402040202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7328843" y="5346189"/>
            <a:ext cx="1557133" cy="426649"/>
          </a:xfrm>
        </p:spPr>
        <p:txBody>
          <a:bodyPr>
            <a:normAutofit/>
          </a:bodyPr>
          <a:lstStyle>
            <a:lvl1pPr>
              <a:defRPr sz="1200" b="0" i="0">
                <a:latin typeface="Segoe Boot Semilight" panose="020B04020402040202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9596736" y="5346189"/>
            <a:ext cx="1557133" cy="426649"/>
          </a:xfrm>
        </p:spPr>
        <p:txBody>
          <a:bodyPr>
            <a:normAutofit/>
          </a:bodyPr>
          <a:lstStyle>
            <a:lvl1pPr>
              <a:defRPr sz="1200" b="0" i="0">
                <a:latin typeface="Segoe Boot Semilight" panose="020B04020402040202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B0E65615-29C9-C6AA-5916-5F4FA0B9155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086850" y="647858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C32E2-92B9-BC40-8973-68EADA6E76A0}" type="slidenum">
              <a:rPr lang="en-NG"/>
              <a:pPr>
                <a:defRPr/>
              </a:pPr>
              <a:t>‹#›</a:t>
            </a:fld>
            <a:endParaRPr lang="en-NG"/>
          </a:p>
        </p:txBody>
      </p:sp>
      <p:pic>
        <p:nvPicPr>
          <p:cNvPr id="23" name="Picture 12">
            <a:extLst>
              <a:ext uri="{FF2B5EF4-FFF2-40B4-BE49-F238E27FC236}">
                <a16:creationId xmlns:a16="http://schemas.microsoft.com/office/drawing/2014/main" id="{511B57D7-C455-2B7F-B992-41C259C848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22706" y="6473134"/>
            <a:ext cx="1014765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401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CE1DC-0BD4-6405-8C63-0C6F1FE52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82369-96D8-7E8C-BBEF-41A1304AC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88A3F-F315-854C-C77A-4F8CC8590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400DD-030C-584E-A069-A2F31D29D7BC}" type="slidenum">
              <a:rPr lang="en-NG"/>
              <a:pPr>
                <a:defRPr/>
              </a:pPr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248629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B6652-D313-4610-E19D-CD863B795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147D6-66AA-0082-F396-410096731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EE251-C5F2-5857-E61A-425ABD35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1BA4E-6C57-A440-8F79-9ACFD999E038}" type="slidenum">
              <a:rPr lang="en-NG"/>
              <a:pPr>
                <a:defRPr/>
              </a:pPr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110707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7B3EA6-EC85-504A-EA6B-C92371201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G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AB3BE2C-8B3E-6C83-6E40-32C975A95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7BAD83-2726-B435-C145-0A5EF31DC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C7F5B-6433-4F43-8779-0CEBA7F77587}" type="slidenum">
              <a:rPr lang="en-NG"/>
              <a:pPr>
                <a:defRPr/>
              </a:pPr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41946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9D1505B-51E8-74A0-46BA-04A55971D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G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C43363-EAE3-F2BD-C886-1A2EA9732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G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737DB6-8721-4CFE-9D4B-F0345BEDA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CC334-AB2A-0347-8018-985C2CA085FC}" type="slidenum">
              <a:rPr lang="en-NG"/>
              <a:pPr>
                <a:defRPr/>
              </a:pPr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35265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46A071F-1A0D-6BC8-F797-21FC31DD1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G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0B5D06-D8E4-7B5F-B333-D92E704DA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G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6568155-CB87-8C0B-ACD0-B6E83577B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45164-CB59-D240-858E-F7C34A75F38C}" type="slidenum">
              <a:rPr lang="en-NG"/>
              <a:pPr>
                <a:defRPr/>
              </a:pPr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96834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BAAB640-9BFD-D1AD-19C5-F9A145B12A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3B897AD-5A2D-9076-1B8A-CB0FB75948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2BBE7-747C-93A2-6BF1-1AE13E2084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0DEA9-AEAF-6708-A2B1-2A901C2C9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E6811-BFBD-5519-4795-83B475C5A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833CD6-ABEB-874D-8409-AE9D1A6D8F99}" type="slidenum">
              <a:rPr lang="en-NG"/>
              <a:pPr>
                <a:defRPr/>
              </a:pPr>
              <a:t>‹#›</a:t>
            </a:fld>
            <a:endParaRPr lang="en-N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8" r:id="rId3"/>
    <p:sldLayoutId id="2147483839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BAAB640-9BFD-D1AD-19C5-F9A145B12A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3B897AD-5A2D-9076-1B8A-CB0FB75948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2BBE7-747C-93A2-6BF1-1AE13E2084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0DEA9-AEAF-6708-A2B1-2A901C2C9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E6811-BFBD-5519-4795-83B475C5A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833CD6-ABEB-874D-8409-AE9D1A6D8F99}" type="slidenum">
              <a:rPr lang="en-NG"/>
              <a:pPr>
                <a:defRPr/>
              </a:pPr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75356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19" Type="http://schemas.openxmlformats.org/officeDocument/2006/relationships/image" Target="../media/image22.pn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1BD40F9-A174-70EA-345D-515BCCE397A0}"/>
              </a:ext>
            </a:extLst>
          </p:cNvPr>
          <p:cNvSpPr txBox="1">
            <a:spLocks/>
          </p:cNvSpPr>
          <p:nvPr/>
        </p:nvSpPr>
        <p:spPr>
          <a:xfrm>
            <a:off x="200025" y="4016827"/>
            <a:ext cx="8559240" cy="2386013"/>
          </a:xfrm>
          <a:prstGeom prst="rect">
            <a:avLst/>
          </a:prstGeom>
        </p:spPr>
        <p:txBody>
          <a:bodyPr lIns="91440" tIns="45720" rIns="91440" bIns="4572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300" b="1" dirty="0">
                <a:solidFill>
                  <a:srgbClr val="FFFFFF"/>
                </a:solidFill>
                <a:latin typeface="Segoe UI Light"/>
                <a:cs typeface="Segoe UI Light"/>
              </a:rPr>
              <a:t>Capital in Insurance Companies - An Investor's perspective</a:t>
            </a:r>
            <a:r>
              <a:rPr lang="en-US" sz="2800" b="1" dirty="0">
                <a:solidFill>
                  <a:srgbClr val="FFFFFF"/>
                </a:solidFill>
                <a:latin typeface="Segoe UI Light"/>
                <a:cs typeface="Segoe UI Light"/>
              </a:rPr>
              <a:t> </a:t>
            </a:r>
            <a:endParaRPr lang="en-US" sz="2800" dirty="0">
              <a:solidFill>
                <a:srgbClr val="FFFFFF"/>
              </a:solidFill>
              <a:ea typeface="+mj-lt"/>
              <a:cs typeface="+mj-lt"/>
            </a:endParaRPr>
          </a:p>
          <a:p>
            <a:pPr algn="l">
              <a:spcAft>
                <a:spcPts val="0"/>
              </a:spcAft>
              <a:defRPr/>
            </a:pPr>
            <a:endParaRPr lang="en-US" sz="2800" b="1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algn="l">
              <a:spcAft>
                <a:spcPts val="0"/>
              </a:spcAft>
              <a:defRPr/>
            </a:pPr>
            <a:r>
              <a:rPr lang="en-US" sz="2500" b="1" dirty="0">
                <a:solidFill>
                  <a:srgbClr val="FFFFFF"/>
                </a:solidFill>
                <a:latin typeface="Segoe UI Light"/>
                <a:cs typeface="Segoe UI Light"/>
              </a:rPr>
              <a:t>Prepared for the Nigerian Actuarial Society Conference</a:t>
            </a:r>
            <a:r>
              <a:rPr lang="en-US" sz="2900" b="1" dirty="0">
                <a:solidFill>
                  <a:srgbClr val="FFFFFF"/>
                </a:solidFill>
                <a:latin typeface="Segoe UI Light"/>
                <a:cs typeface="Segoe UI Light"/>
              </a:rPr>
              <a:t> </a:t>
            </a:r>
            <a:endParaRPr lang="en-US" sz="2900">
              <a:solidFill>
                <a:srgbClr val="FFFFFF"/>
              </a:solidFill>
              <a:latin typeface="Calibri Light" panose="020F0302020204030204"/>
              <a:cs typeface="Calibri Light"/>
            </a:endParaRPr>
          </a:p>
          <a:p>
            <a:pPr algn="l">
              <a:spcAft>
                <a:spcPts val="0"/>
              </a:spcAft>
              <a:defRPr/>
            </a:pPr>
            <a:endParaRPr lang="en-US" sz="2800" b="1" dirty="0">
              <a:solidFill>
                <a:srgbClr val="FFFFFF"/>
              </a:solidFill>
              <a:latin typeface="Segoe UI Light"/>
              <a:cs typeface="Segoe UI Light"/>
            </a:endParaRPr>
          </a:p>
          <a:p>
            <a:pPr algn="r">
              <a:defRPr/>
            </a:pPr>
            <a:r>
              <a:rPr lang="en-US" sz="2100" b="1" i="1" dirty="0">
                <a:solidFill>
                  <a:srgbClr val="FFFFFF"/>
                </a:solidFill>
                <a:latin typeface="Segoe UI Light"/>
                <a:cs typeface="Segoe UI Light"/>
              </a:rPr>
              <a:t>29 September 2022</a:t>
            </a:r>
            <a:endParaRPr lang="en-US" sz="2100" i="1">
              <a:solidFill>
                <a:srgbClr val="FFFFFF"/>
              </a:solidFill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4" name="Title 1">
            <a:extLst>
              <a:ext uri="{FF2B5EF4-FFF2-40B4-BE49-F238E27FC236}">
                <a16:creationId xmlns:a16="http://schemas.microsoft.com/office/drawing/2014/main" id="{E9109947-D8BF-CCB9-C39E-295F3E2F1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" y="393695"/>
            <a:ext cx="420624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Concluding thoughts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548E750-32B0-D091-B4FA-3BB50A9FAC44}"/>
              </a:ext>
            </a:extLst>
          </p:cNvPr>
          <p:cNvCxnSpPr>
            <a:cxnSpLocks/>
          </p:cNvCxnSpPr>
          <p:nvPr/>
        </p:nvCxnSpPr>
        <p:spPr>
          <a:xfrm>
            <a:off x="-20638" y="893763"/>
            <a:ext cx="1221263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0BC777-7F92-63E5-B20E-07DDD4CBED1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3830C6-61F5-3F4F-93C6-4C03C599F062}" type="slidenum">
              <a:rPr kumimoji="0" lang="en-N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NG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1DE772F-B12B-80BF-A858-BEAC74FDD3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8616678"/>
              </p:ext>
            </p:extLst>
          </p:nvPr>
        </p:nvGraphicFramePr>
        <p:xfrm>
          <a:off x="943428" y="1046169"/>
          <a:ext cx="10624457" cy="509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A8CF694F-4FCA-1EA9-6EB6-6718DAE8AF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681863"/>
              </p:ext>
            </p:extLst>
          </p:nvPr>
        </p:nvGraphicFramePr>
        <p:xfrm>
          <a:off x="1134" y="-12700"/>
          <a:ext cx="12212638" cy="312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Segoe Boot Semilight" panose="020B0402040204020203" pitchFamily="34" charset="0"/>
                        <a:ea typeface="ＭＳ Ｐゴシック" pitchFamily="-109" charset="-128"/>
                      </a:endParaRPr>
                    </a:p>
                  </a:txBody>
                  <a:tcPr marL="91442" marR="914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9D89675-F81C-DDED-EEA4-A5763F4B5D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17076" y="346193"/>
            <a:ext cx="1900383" cy="48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23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548E750-32B0-D091-B4FA-3BB50A9FAC44}"/>
              </a:ext>
            </a:extLst>
          </p:cNvPr>
          <p:cNvCxnSpPr>
            <a:cxnSpLocks/>
          </p:cNvCxnSpPr>
          <p:nvPr/>
        </p:nvCxnSpPr>
        <p:spPr>
          <a:xfrm>
            <a:off x="-20638" y="893763"/>
            <a:ext cx="1221263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0BC777-7F92-63E5-B20E-07DDD4CBED1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3830C6-61F5-3F4F-93C6-4C03C599F062}" type="slidenum">
              <a:rPr kumimoji="0" lang="en-N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N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Table 4">
            <a:extLst>
              <a:ext uri="{FF2B5EF4-FFF2-40B4-BE49-F238E27FC236}">
                <a16:creationId xmlns:a16="http://schemas.microsoft.com/office/drawing/2014/main" id="{3061BCE5-4489-E3A5-6F3C-266E556FE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02018"/>
              </p:ext>
            </p:extLst>
          </p:nvPr>
        </p:nvGraphicFramePr>
        <p:xfrm>
          <a:off x="1134" y="-12700"/>
          <a:ext cx="12212638" cy="312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Segoe Boot Semilight" panose="020B0402040204020203" pitchFamily="34" charset="0"/>
                        <a:ea typeface="ＭＳ Ｐゴシック" pitchFamily="-109" charset="-128"/>
                      </a:endParaRPr>
                    </a:p>
                  </a:txBody>
                  <a:tcPr marL="91442" marR="914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D2796C1E-CECC-0793-E956-F5CF09259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" y="393695"/>
            <a:ext cx="84960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en-US" sz="2400" b="1" dirty="0">
                <a:latin typeface="Segoe UI"/>
                <a:cs typeface="Segoe UI"/>
              </a:rPr>
              <a:t>Global context underpinning expected macro-outlook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7AD602D-39FA-F2B8-E642-E62B0C9C109A}"/>
              </a:ext>
            </a:extLst>
          </p:cNvPr>
          <p:cNvGrpSpPr/>
          <p:nvPr/>
        </p:nvGrpSpPr>
        <p:grpSpPr>
          <a:xfrm>
            <a:off x="218217" y="1764160"/>
            <a:ext cx="11727843" cy="3583570"/>
            <a:chOff x="435937" y="1764160"/>
            <a:chExt cx="11727843" cy="3583570"/>
          </a:xfrm>
        </p:grpSpPr>
        <p:sp>
          <p:nvSpPr>
            <p:cNvPr id="49" name="Arrow: Right 48" title="Year Arrow">
              <a:extLst>
                <a:ext uri="{FF2B5EF4-FFF2-40B4-BE49-F238E27FC236}">
                  <a16:creationId xmlns:a16="http://schemas.microsoft.com/office/drawing/2014/main" id="{E0989FDA-4173-7F60-A536-3FCDAF01E456}"/>
                </a:ext>
              </a:extLst>
            </p:cNvPr>
            <p:cNvSpPr/>
            <p:nvPr/>
          </p:nvSpPr>
          <p:spPr>
            <a:xfrm>
              <a:off x="435937" y="3380787"/>
              <a:ext cx="1854228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1">
                    <a:lumMod val="50000"/>
                    <a:shade val="30000"/>
                    <a:satMod val="115000"/>
                  </a:schemeClr>
                </a:gs>
                <a:gs pos="50000">
                  <a:schemeClr val="accent1">
                    <a:lumMod val="50000"/>
                    <a:shade val="67500"/>
                    <a:satMod val="115000"/>
                  </a:schemeClr>
                </a:gs>
                <a:gs pos="100000">
                  <a:schemeClr val="accent1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6" name="Arrow: Right 5" title="Year Arrow">
              <a:extLst>
                <a:ext uri="{FF2B5EF4-FFF2-40B4-BE49-F238E27FC236}">
                  <a16:creationId xmlns:a16="http://schemas.microsoft.com/office/drawing/2014/main" id="{39B13E62-4C9D-6E75-D2F8-60B8BE4638AC}"/>
                </a:ext>
              </a:extLst>
            </p:cNvPr>
            <p:cNvSpPr/>
            <p:nvPr/>
          </p:nvSpPr>
          <p:spPr>
            <a:xfrm>
              <a:off x="10323154" y="3380787"/>
              <a:ext cx="1481051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4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4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8" name="Oval 7" title="Milestone Number">
              <a:extLst>
                <a:ext uri="{FF2B5EF4-FFF2-40B4-BE49-F238E27FC236}">
                  <a16:creationId xmlns:a16="http://schemas.microsoft.com/office/drawing/2014/main" id="{8DA340AC-0A33-4CBB-66C5-3976E35F2538}"/>
                </a:ext>
              </a:extLst>
            </p:cNvPr>
            <p:cNvSpPr/>
            <p:nvPr/>
          </p:nvSpPr>
          <p:spPr>
            <a:xfrm>
              <a:off x="2111035" y="4388217"/>
              <a:ext cx="429751" cy="407673"/>
            </a:xfrm>
            <a:prstGeom prst="ellipse">
              <a:avLst/>
            </a:prstGeom>
            <a:solidFill>
              <a:srgbClr val="003057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01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75A29E3-1534-EC85-1D92-A95D4DE2ADE2}"/>
                </a:ext>
              </a:extLst>
            </p:cNvPr>
            <p:cNvSpPr txBox="1"/>
            <p:nvPr/>
          </p:nvSpPr>
          <p:spPr>
            <a:xfrm>
              <a:off x="4522273" y="2475845"/>
              <a:ext cx="2761650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>
                  <a:latin typeface="Segoe UI"/>
                  <a:cs typeface="Segoe UI"/>
                </a:rPr>
                <a:t>Russia</a:t>
              </a: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Segoe UI"/>
                  <a:cs typeface="Segoe UI"/>
                </a:rPr>
                <a:t>/Ukraine </a:t>
              </a:r>
              <a:r>
                <a:rPr lang="en-US" b="1" kern="0">
                  <a:latin typeface="Segoe UI"/>
                  <a:cs typeface="Segoe UI"/>
                </a:rPr>
                <a:t>Conflict</a:t>
              </a:r>
              <a:endParaRPr kumimoji="0" lang="en-US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Oval 10" title="Milestone Number">
              <a:extLst>
                <a:ext uri="{FF2B5EF4-FFF2-40B4-BE49-F238E27FC236}">
                  <a16:creationId xmlns:a16="http://schemas.microsoft.com/office/drawing/2014/main" id="{6F2E3640-05BA-790B-7ED7-939E9E3D0912}"/>
                </a:ext>
              </a:extLst>
            </p:cNvPr>
            <p:cNvSpPr/>
            <p:nvPr/>
          </p:nvSpPr>
          <p:spPr>
            <a:xfrm>
              <a:off x="2473059" y="1764160"/>
              <a:ext cx="429751" cy="407673"/>
            </a:xfrm>
            <a:prstGeom prst="ellipse">
              <a:avLst/>
            </a:prstGeom>
            <a:solidFill>
              <a:srgbClr val="1984F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02</a:t>
              </a:r>
            </a:p>
          </p:txBody>
        </p:sp>
        <p:pic>
          <p:nvPicPr>
            <p:cNvPr id="12" name="Graphic 11" title="callout">
              <a:extLst>
                <a:ext uri="{FF2B5EF4-FFF2-40B4-BE49-F238E27FC236}">
                  <a16:creationId xmlns:a16="http://schemas.microsoft.com/office/drawing/2014/main" id="{78EF0776-23AF-5489-FB6F-1BC35E6AC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861929" y="2859491"/>
              <a:ext cx="581025" cy="311266"/>
            </a:xfrm>
            <a:prstGeom prst="rect">
              <a:avLst/>
            </a:prstGeom>
          </p:spPr>
        </p:pic>
        <p:sp>
          <p:nvSpPr>
            <p:cNvPr id="13" name="Oval 12" title="Milestone Number">
              <a:extLst>
                <a:ext uri="{FF2B5EF4-FFF2-40B4-BE49-F238E27FC236}">
                  <a16:creationId xmlns:a16="http://schemas.microsoft.com/office/drawing/2014/main" id="{62FB499B-5596-4760-6375-E3F29F3CB26F}"/>
                </a:ext>
              </a:extLst>
            </p:cNvPr>
            <p:cNvSpPr/>
            <p:nvPr/>
          </p:nvSpPr>
          <p:spPr>
            <a:xfrm>
              <a:off x="5295288" y="4388217"/>
              <a:ext cx="429751" cy="407673"/>
            </a:xfrm>
            <a:prstGeom prst="ellipse">
              <a:avLst/>
            </a:prstGeom>
            <a:solidFill>
              <a:srgbClr val="0F575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03</a:t>
              </a:r>
            </a:p>
          </p:txBody>
        </p:sp>
        <p:pic>
          <p:nvPicPr>
            <p:cNvPr id="14" name="Graphic 13" title="callout">
              <a:extLst>
                <a:ext uri="{FF2B5EF4-FFF2-40B4-BE49-F238E27FC236}">
                  <a16:creationId xmlns:a16="http://schemas.microsoft.com/office/drawing/2014/main" id="{B21323C3-5FED-1513-D538-37A5BA95C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4660664" y="3894924"/>
              <a:ext cx="581025" cy="311266"/>
            </a:xfrm>
            <a:prstGeom prst="rect">
              <a:avLst/>
            </a:prstGeom>
          </p:spPr>
        </p:pic>
        <p:sp>
          <p:nvSpPr>
            <p:cNvPr id="16" name="Oval 15" title="Milestone Number">
              <a:extLst>
                <a:ext uri="{FF2B5EF4-FFF2-40B4-BE49-F238E27FC236}">
                  <a16:creationId xmlns:a16="http://schemas.microsoft.com/office/drawing/2014/main" id="{31E932DD-65A1-9457-23EB-2FEC15EFE064}"/>
                </a:ext>
              </a:extLst>
            </p:cNvPr>
            <p:cNvSpPr/>
            <p:nvPr/>
          </p:nvSpPr>
          <p:spPr>
            <a:xfrm>
              <a:off x="10983821" y="4388217"/>
              <a:ext cx="429751" cy="40767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07</a:t>
              </a:r>
            </a:p>
          </p:txBody>
        </p:sp>
        <p:pic>
          <p:nvPicPr>
            <p:cNvPr id="17" name="Graphic 16" title="callout">
              <a:extLst>
                <a:ext uri="{FF2B5EF4-FFF2-40B4-BE49-F238E27FC236}">
                  <a16:creationId xmlns:a16="http://schemas.microsoft.com/office/drawing/2014/main" id="{C77F5224-7543-B209-C38F-99DEB591D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8358033" y="2859491"/>
              <a:ext cx="581025" cy="311266"/>
            </a:xfrm>
            <a:prstGeom prst="rect">
              <a:avLst/>
            </a:prstGeom>
          </p:spPr>
        </p:pic>
        <p:sp>
          <p:nvSpPr>
            <p:cNvPr id="18" name="Oval 17" title="Milestone Number">
              <a:extLst>
                <a:ext uri="{FF2B5EF4-FFF2-40B4-BE49-F238E27FC236}">
                  <a16:creationId xmlns:a16="http://schemas.microsoft.com/office/drawing/2014/main" id="{4FF2598A-E81A-4BF5-A427-1D0BB22E3E6A}"/>
                </a:ext>
              </a:extLst>
            </p:cNvPr>
            <p:cNvSpPr/>
            <p:nvPr/>
          </p:nvSpPr>
          <p:spPr>
            <a:xfrm>
              <a:off x="8218794" y="1764160"/>
              <a:ext cx="429751" cy="407673"/>
            </a:xfrm>
            <a:prstGeom prst="ellipse">
              <a:avLst/>
            </a:prstGeom>
            <a:solidFill>
              <a:srgbClr val="FFD19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06</a:t>
              </a:r>
            </a:p>
          </p:txBody>
        </p:sp>
        <p:pic>
          <p:nvPicPr>
            <p:cNvPr id="19" name="Graphic 18" title="callout">
              <a:extLst>
                <a:ext uri="{FF2B5EF4-FFF2-40B4-BE49-F238E27FC236}">
                  <a16:creationId xmlns:a16="http://schemas.microsoft.com/office/drawing/2014/main" id="{C60286D7-4D9E-4568-AABF-22F94BE90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6286283" y="2859491"/>
              <a:ext cx="581025" cy="311266"/>
            </a:xfrm>
            <a:prstGeom prst="rect">
              <a:avLst/>
            </a:prstGeom>
          </p:spPr>
        </p:pic>
        <p:pic>
          <p:nvPicPr>
            <p:cNvPr id="20" name="Graphic 19" title="callout">
              <a:extLst>
                <a:ext uri="{FF2B5EF4-FFF2-40B4-BE49-F238E27FC236}">
                  <a16:creationId xmlns:a16="http://schemas.microsoft.com/office/drawing/2014/main" id="{4C4D5185-4573-A22F-7C3B-616C91FAF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7489205" y="3894924"/>
              <a:ext cx="581025" cy="311266"/>
            </a:xfrm>
            <a:prstGeom prst="rect">
              <a:avLst/>
            </a:prstGeom>
          </p:spPr>
        </p:pic>
        <p:sp>
          <p:nvSpPr>
            <p:cNvPr id="21" name="Arrow: Right 20" title="Year Arrow">
              <a:extLst>
                <a:ext uri="{FF2B5EF4-FFF2-40B4-BE49-F238E27FC236}">
                  <a16:creationId xmlns:a16="http://schemas.microsoft.com/office/drawing/2014/main" id="{90747A0B-78BB-6209-2A6F-3C9992802139}"/>
                </a:ext>
              </a:extLst>
            </p:cNvPr>
            <p:cNvSpPr/>
            <p:nvPr/>
          </p:nvSpPr>
          <p:spPr>
            <a:xfrm>
              <a:off x="5277509" y="3380787"/>
              <a:ext cx="5315681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rgbClr val="FFD193">
                    <a:shade val="30000"/>
                    <a:satMod val="115000"/>
                  </a:srgbClr>
                </a:gs>
                <a:gs pos="50000">
                  <a:srgbClr val="FFD193">
                    <a:shade val="67500"/>
                    <a:satMod val="115000"/>
                  </a:srgbClr>
                </a:gs>
                <a:gs pos="100000">
                  <a:srgbClr val="FFD193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22" name="Arrow: Right 21" title="Year Arrow">
              <a:extLst>
                <a:ext uri="{FF2B5EF4-FFF2-40B4-BE49-F238E27FC236}">
                  <a16:creationId xmlns:a16="http://schemas.microsoft.com/office/drawing/2014/main" id="{18247AF5-CED5-B3D7-2A8E-16F860917C86}"/>
                </a:ext>
              </a:extLst>
            </p:cNvPr>
            <p:cNvSpPr/>
            <p:nvPr/>
          </p:nvSpPr>
          <p:spPr>
            <a:xfrm>
              <a:off x="3612961" y="3380787"/>
              <a:ext cx="2006799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rgbClr val="0F5750">
                    <a:shade val="30000"/>
                    <a:satMod val="115000"/>
                  </a:srgbClr>
                </a:gs>
                <a:gs pos="50000">
                  <a:srgbClr val="0F5750">
                    <a:shade val="67500"/>
                    <a:satMod val="115000"/>
                  </a:srgbClr>
                </a:gs>
                <a:gs pos="100000">
                  <a:srgbClr val="0F57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24" name="Arrow: Right 23" title="Year Arrow">
              <a:extLst>
                <a:ext uri="{FF2B5EF4-FFF2-40B4-BE49-F238E27FC236}">
                  <a16:creationId xmlns:a16="http://schemas.microsoft.com/office/drawing/2014/main" id="{41BB2D55-095E-0D1B-E34F-5077398B70E5}"/>
                </a:ext>
              </a:extLst>
            </p:cNvPr>
            <p:cNvSpPr/>
            <p:nvPr/>
          </p:nvSpPr>
          <p:spPr>
            <a:xfrm>
              <a:off x="2007122" y="3380787"/>
              <a:ext cx="1826290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rgbClr val="1984F0">
                    <a:shade val="30000"/>
                    <a:satMod val="115000"/>
                  </a:srgbClr>
                </a:gs>
                <a:gs pos="50000">
                  <a:srgbClr val="1984F0">
                    <a:shade val="67500"/>
                    <a:satMod val="115000"/>
                  </a:srgbClr>
                </a:gs>
                <a:gs pos="100000">
                  <a:srgbClr val="1984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cxnSp>
          <p:nvCxnSpPr>
            <p:cNvPr id="25" name="Straight Connector 24" title="Q lines">
              <a:extLst>
                <a:ext uri="{FF2B5EF4-FFF2-40B4-BE49-F238E27FC236}">
                  <a16:creationId xmlns:a16="http://schemas.microsoft.com/office/drawing/2014/main" id="{F13A3E18-EE51-9DEA-1BFF-D97C82C8352B}"/>
                </a:ext>
              </a:extLst>
            </p:cNvPr>
            <p:cNvCxnSpPr>
              <a:cxnSpLocks/>
            </p:cNvCxnSpPr>
            <p:nvPr/>
          </p:nvCxnSpPr>
          <p:spPr>
            <a:xfrm>
              <a:off x="1074662" y="3166524"/>
              <a:ext cx="0" cy="16547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85000"/>
                </a:sysClr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</p:cxnSp>
        <p:sp>
          <p:nvSpPr>
            <p:cNvPr id="26" name="Arrow: Right 25" title="Year Arrow">
              <a:extLst>
                <a:ext uri="{FF2B5EF4-FFF2-40B4-BE49-F238E27FC236}">
                  <a16:creationId xmlns:a16="http://schemas.microsoft.com/office/drawing/2014/main" id="{B3D00C42-0174-DB58-FBCC-10959043159A}"/>
                </a:ext>
              </a:extLst>
            </p:cNvPr>
            <p:cNvSpPr/>
            <p:nvPr/>
          </p:nvSpPr>
          <p:spPr>
            <a:xfrm>
              <a:off x="435937" y="3385424"/>
              <a:ext cx="1854228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1">
                    <a:lumMod val="50000"/>
                    <a:shade val="30000"/>
                    <a:satMod val="115000"/>
                  </a:schemeClr>
                </a:gs>
                <a:gs pos="50000">
                  <a:schemeClr val="accent1">
                    <a:lumMod val="50000"/>
                    <a:shade val="67500"/>
                    <a:satMod val="115000"/>
                  </a:schemeClr>
                </a:gs>
                <a:gs pos="100000">
                  <a:schemeClr val="accent1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pic>
          <p:nvPicPr>
            <p:cNvPr id="27" name="Graphic 26" title="callout">
              <a:extLst>
                <a:ext uri="{FF2B5EF4-FFF2-40B4-BE49-F238E27FC236}">
                  <a16:creationId xmlns:a16="http://schemas.microsoft.com/office/drawing/2014/main" id="{D40F8505-4A00-6017-093D-F892E64BA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 flipV="1">
              <a:off x="5698135" y="3894923"/>
              <a:ext cx="581025" cy="311266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4BDF3F-6186-5134-AAB6-BAB0CB919AB0}"/>
                </a:ext>
              </a:extLst>
            </p:cNvPr>
            <p:cNvSpPr txBox="1"/>
            <p:nvPr/>
          </p:nvSpPr>
          <p:spPr>
            <a:xfrm>
              <a:off x="4378944" y="5070730"/>
              <a:ext cx="236720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Hyperinflation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00DD41E-7C85-0817-DD3E-715B04749B98}"/>
                </a:ext>
              </a:extLst>
            </p:cNvPr>
            <p:cNvSpPr txBox="1"/>
            <p:nvPr/>
          </p:nvSpPr>
          <p:spPr>
            <a:xfrm>
              <a:off x="473913" y="3454153"/>
              <a:ext cx="1201497" cy="1798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2019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4052E43-302C-50D6-7BE7-26A40441AAF3}"/>
                </a:ext>
              </a:extLst>
            </p:cNvPr>
            <p:cNvSpPr txBox="1"/>
            <p:nvPr/>
          </p:nvSpPr>
          <p:spPr>
            <a:xfrm>
              <a:off x="2411464" y="3454152"/>
              <a:ext cx="1201497" cy="2561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2020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E068167-65E0-611E-1971-0B50421B4C04}"/>
                </a:ext>
              </a:extLst>
            </p:cNvPr>
            <p:cNvSpPr txBox="1"/>
            <p:nvPr/>
          </p:nvSpPr>
          <p:spPr>
            <a:xfrm>
              <a:off x="3954712" y="3423387"/>
              <a:ext cx="1201497" cy="1798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2021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3723241-A5F3-AB54-C8D5-61C2C349D977}"/>
                </a:ext>
              </a:extLst>
            </p:cNvPr>
            <p:cNvSpPr txBox="1"/>
            <p:nvPr/>
          </p:nvSpPr>
          <p:spPr>
            <a:xfrm>
              <a:off x="7218224" y="3442750"/>
              <a:ext cx="1201497" cy="1798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2022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B5D7FBE-CB4B-C461-5876-6589049B294F}"/>
                </a:ext>
              </a:extLst>
            </p:cNvPr>
            <p:cNvSpPr txBox="1"/>
            <p:nvPr/>
          </p:nvSpPr>
          <p:spPr>
            <a:xfrm>
              <a:off x="10597949" y="3423388"/>
              <a:ext cx="1201497" cy="1798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2023</a:t>
              </a:r>
            </a:p>
          </p:txBody>
        </p:sp>
        <p:pic>
          <p:nvPicPr>
            <p:cNvPr id="34" name="Graphic 33" title="callout">
              <a:extLst>
                <a:ext uri="{FF2B5EF4-FFF2-40B4-BE49-F238E27FC236}">
                  <a16:creationId xmlns:a16="http://schemas.microsoft.com/office/drawing/2014/main" id="{5FB5A14C-43C1-A967-7F03-9FF53B55D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 flipV="1">
              <a:off x="2177736" y="3894923"/>
              <a:ext cx="581025" cy="311266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1190540-E40A-50F0-1704-8904AB379CFF}"/>
                </a:ext>
              </a:extLst>
            </p:cNvPr>
            <p:cNvSpPr txBox="1"/>
            <p:nvPr/>
          </p:nvSpPr>
          <p:spPr>
            <a:xfrm>
              <a:off x="892559" y="5007978"/>
              <a:ext cx="2976803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>
                  <a:latin typeface="Segoe UI"/>
                  <a:cs typeface="Segoe UI"/>
                </a:rPr>
                <a:t>Covid pandemic</a:t>
              </a: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Segoe UI"/>
                  <a:cs typeface="Segoe UI"/>
                </a:rPr>
                <a:t> &amp; Vaccine</a:t>
              </a:r>
            </a:p>
          </p:txBody>
        </p:sp>
        <p:pic>
          <p:nvPicPr>
            <p:cNvPr id="36" name="Graphic 35" title="callout">
              <a:extLst>
                <a:ext uri="{FF2B5EF4-FFF2-40B4-BE49-F238E27FC236}">
                  <a16:creationId xmlns:a16="http://schemas.microsoft.com/office/drawing/2014/main" id="{23FAAC83-C791-9407-79C0-49EB3209F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752552" y="3894923"/>
              <a:ext cx="581025" cy="311266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78E22E0-FB5B-D6E9-DD41-DAF066913E3C}"/>
                </a:ext>
              </a:extLst>
            </p:cNvPr>
            <p:cNvSpPr txBox="1"/>
            <p:nvPr/>
          </p:nvSpPr>
          <p:spPr>
            <a:xfrm>
              <a:off x="1576308" y="2475845"/>
              <a:ext cx="236720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Supply Chain Shocks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D4ACF82-A45F-1439-5789-B8FDDDC59AF5}"/>
                </a:ext>
              </a:extLst>
            </p:cNvPr>
            <p:cNvSpPr txBox="1"/>
            <p:nvPr/>
          </p:nvSpPr>
          <p:spPr>
            <a:xfrm>
              <a:off x="7396715" y="2475845"/>
              <a:ext cx="2627179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>
                  <a:latin typeface="Segoe UI"/>
                  <a:cs typeface="Segoe UI"/>
                </a:rPr>
                <a:t>Exchange Rate </a:t>
              </a: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Segoe UI"/>
                  <a:cs typeface="Segoe UI"/>
                </a:rPr>
                <a:t>Volatility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073662-899D-5877-50D5-6A1C125E954F}"/>
                </a:ext>
              </a:extLst>
            </p:cNvPr>
            <p:cNvSpPr txBox="1"/>
            <p:nvPr/>
          </p:nvSpPr>
          <p:spPr>
            <a:xfrm>
              <a:off x="6799296" y="5070731"/>
              <a:ext cx="2367203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>
                  <a:latin typeface="Segoe UI"/>
                  <a:cs typeface="Segoe UI"/>
                </a:rPr>
                <a:t>Monetary Rate</a:t>
              </a: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Segoe UI"/>
                  <a:cs typeface="Segoe UI"/>
                </a:rPr>
                <a:t> Hikes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9E2E9AC-F3C4-732D-8D52-F768037FD6EB}"/>
                </a:ext>
              </a:extLst>
            </p:cNvPr>
            <p:cNvSpPr txBox="1"/>
            <p:nvPr/>
          </p:nvSpPr>
          <p:spPr>
            <a:xfrm>
              <a:off x="9796577" y="5070731"/>
              <a:ext cx="236720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Recession Outlook</a:t>
              </a:r>
            </a:p>
          </p:txBody>
        </p:sp>
        <p:sp>
          <p:nvSpPr>
            <p:cNvPr id="41" name="Oval 40" title="Milestone Number">
              <a:extLst>
                <a:ext uri="{FF2B5EF4-FFF2-40B4-BE49-F238E27FC236}">
                  <a16:creationId xmlns:a16="http://schemas.microsoft.com/office/drawing/2014/main" id="{0E4084E3-CA92-4C7E-4CDE-BF9FB9386AAD}"/>
                </a:ext>
              </a:extLst>
            </p:cNvPr>
            <p:cNvSpPr/>
            <p:nvPr/>
          </p:nvSpPr>
          <p:spPr>
            <a:xfrm>
              <a:off x="5675721" y="1764160"/>
              <a:ext cx="429751" cy="407673"/>
            </a:xfrm>
            <a:prstGeom prst="ellipse">
              <a:avLst/>
            </a:prstGeom>
            <a:solidFill>
              <a:srgbClr val="FFD19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04</a:t>
              </a:r>
            </a:p>
          </p:txBody>
        </p:sp>
        <p:sp>
          <p:nvSpPr>
            <p:cNvPr id="42" name="Oval 41" title="Milestone Number">
              <a:extLst>
                <a:ext uri="{FF2B5EF4-FFF2-40B4-BE49-F238E27FC236}">
                  <a16:creationId xmlns:a16="http://schemas.microsoft.com/office/drawing/2014/main" id="{2C8547C0-94D8-2863-4777-80A5A7C92454}"/>
                </a:ext>
              </a:extLst>
            </p:cNvPr>
            <p:cNvSpPr/>
            <p:nvPr/>
          </p:nvSpPr>
          <p:spPr>
            <a:xfrm>
              <a:off x="7720474" y="4388217"/>
              <a:ext cx="429751" cy="407673"/>
            </a:xfrm>
            <a:prstGeom prst="ellipse">
              <a:avLst/>
            </a:prstGeom>
            <a:solidFill>
              <a:srgbClr val="FFD19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05</a:t>
              </a:r>
            </a:p>
          </p:txBody>
        </p:sp>
        <p:sp>
          <p:nvSpPr>
            <p:cNvPr id="18439" name="TextBox 18438">
              <a:extLst>
                <a:ext uri="{FF2B5EF4-FFF2-40B4-BE49-F238E27FC236}">
                  <a16:creationId xmlns:a16="http://schemas.microsoft.com/office/drawing/2014/main" id="{1BAE46C7-07D4-9ED6-5AEA-BD8A66FE5E14}"/>
                </a:ext>
              </a:extLst>
            </p:cNvPr>
            <p:cNvSpPr txBox="1"/>
            <p:nvPr/>
          </p:nvSpPr>
          <p:spPr>
            <a:xfrm>
              <a:off x="4378943" y="5070731"/>
              <a:ext cx="236720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Hyperinflation</a:t>
              </a:r>
            </a:p>
          </p:txBody>
        </p:sp>
      </p:grpSp>
      <p:pic>
        <p:nvPicPr>
          <p:cNvPr id="53" name="Graphic 52" descr="Face with mask with solid fill">
            <a:extLst>
              <a:ext uri="{FF2B5EF4-FFF2-40B4-BE49-F238E27FC236}">
                <a16:creationId xmlns:a16="http://schemas.microsoft.com/office/drawing/2014/main" id="{5637BF63-8D95-7BA8-3A59-556B1C16D5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01913" y="5368694"/>
            <a:ext cx="758765" cy="758765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55" name="Graphic 54" descr="Food Delivery with solid fill">
            <a:extLst>
              <a:ext uri="{FF2B5EF4-FFF2-40B4-BE49-F238E27FC236}">
                <a16:creationId xmlns:a16="http://schemas.microsoft.com/office/drawing/2014/main" id="{AD117CE1-7763-3124-235D-C57DED43AD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23906" y="942129"/>
            <a:ext cx="914400" cy="91440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57" name="Graphic 56" descr="Business Growth with solid fill">
            <a:extLst>
              <a:ext uri="{FF2B5EF4-FFF2-40B4-BE49-F238E27FC236}">
                <a16:creationId xmlns:a16="http://schemas.microsoft.com/office/drawing/2014/main" id="{A5108CCF-0B01-E4CB-A69A-E68748169B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89090" y="5288764"/>
            <a:ext cx="914400" cy="91440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59" name="Graphic 58" descr="Soldier male with solid fill">
            <a:extLst>
              <a:ext uri="{FF2B5EF4-FFF2-40B4-BE49-F238E27FC236}">
                <a16:creationId xmlns:a16="http://schemas.microsoft.com/office/drawing/2014/main" id="{C81CC827-F9C4-4AF9-8B13-60180A2900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55664" y="953549"/>
            <a:ext cx="798611" cy="798611"/>
          </a:xfrm>
          <a:prstGeom prst="rect">
            <a:avLst/>
          </a:prstGeom>
          <a:effectLst/>
        </p:spPr>
      </p:pic>
      <p:pic>
        <p:nvPicPr>
          <p:cNvPr id="61" name="Graphic 60" descr="Exponential Graph with solid fill">
            <a:extLst>
              <a:ext uri="{FF2B5EF4-FFF2-40B4-BE49-F238E27FC236}">
                <a16:creationId xmlns:a16="http://schemas.microsoft.com/office/drawing/2014/main" id="{C3F7CD2C-AD99-4F66-4AAE-E99889F7D5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336400" y="5316952"/>
            <a:ext cx="914400" cy="914400"/>
          </a:xfrm>
          <a:prstGeom prst="rect">
            <a:avLst/>
          </a:prstGeom>
          <a:effectLst/>
        </p:spPr>
      </p:pic>
      <p:pic>
        <p:nvPicPr>
          <p:cNvPr id="63" name="Graphic 62" descr="Coins with solid fill">
            <a:extLst>
              <a:ext uri="{FF2B5EF4-FFF2-40B4-BE49-F238E27FC236}">
                <a16:creationId xmlns:a16="http://schemas.microsoft.com/office/drawing/2014/main" id="{0EBDBD28-EFF5-E082-6205-3FBADCB9192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665592" y="902724"/>
            <a:ext cx="914400" cy="914400"/>
          </a:xfrm>
          <a:prstGeom prst="rect">
            <a:avLst/>
          </a:prstGeom>
        </p:spPr>
      </p:pic>
      <p:pic>
        <p:nvPicPr>
          <p:cNvPr id="18433" name="Graphic 18432" descr="Bar graph with downward trend with solid fill">
            <a:extLst>
              <a:ext uri="{FF2B5EF4-FFF2-40B4-BE49-F238E27FC236}">
                <a16:creationId xmlns:a16="http://schemas.microsoft.com/office/drawing/2014/main" id="{D9B22819-1BFA-BF0E-C02A-9C7540B7B30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480232" y="5275812"/>
            <a:ext cx="9144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D8D0D3-57D3-35C4-7B8F-C734D7BAFB8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117076" y="346193"/>
            <a:ext cx="1900383" cy="4844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8D579A-04BF-BC50-FA2D-68237A0C65FE}"/>
              </a:ext>
            </a:extLst>
          </p:cNvPr>
          <p:cNvSpPr txBox="1"/>
          <p:nvPr/>
        </p:nvSpPr>
        <p:spPr>
          <a:xfrm>
            <a:off x="9844601" y="2479931"/>
            <a:ext cx="2367203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atin typeface="Segoe UI"/>
                <a:cs typeface="Segoe UI"/>
              </a:rPr>
              <a:t>Nigeria Elections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Graphic 14" title="callout">
            <a:extLst>
              <a:ext uri="{FF2B5EF4-FFF2-40B4-BE49-F238E27FC236}">
                <a16:creationId xmlns:a16="http://schemas.microsoft.com/office/drawing/2014/main" id="{FD5C4FDB-122D-BB32-AB1B-96EFC17E3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596642" y="2895350"/>
            <a:ext cx="581025" cy="311266"/>
          </a:xfrm>
          <a:prstGeom prst="rect">
            <a:avLst/>
          </a:prstGeom>
        </p:spPr>
      </p:pic>
      <p:sp>
        <p:nvSpPr>
          <p:cNvPr id="2" name="Oval 1" title="Milestone Number">
            <a:extLst>
              <a:ext uri="{FF2B5EF4-FFF2-40B4-BE49-F238E27FC236}">
                <a16:creationId xmlns:a16="http://schemas.microsoft.com/office/drawing/2014/main" id="{A31B35D9-5EB4-A0A7-1003-5C865C470030}"/>
              </a:ext>
            </a:extLst>
          </p:cNvPr>
          <p:cNvSpPr/>
          <p:nvPr/>
        </p:nvSpPr>
        <p:spPr>
          <a:xfrm>
            <a:off x="10669711" y="1939476"/>
            <a:ext cx="429751" cy="40767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08</a:t>
            </a:r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3709BC87-495F-224F-A858-599C9C93C7E7}"/>
              </a:ext>
            </a:extLst>
          </p:cNvPr>
          <p:cNvSpPr>
            <a:spLocks noEditPoints="1"/>
          </p:cNvSpPr>
          <p:nvPr/>
        </p:nvSpPr>
        <p:spPr bwMode="auto">
          <a:xfrm>
            <a:off x="10500602" y="1112585"/>
            <a:ext cx="744333" cy="706807"/>
          </a:xfrm>
          <a:custGeom>
            <a:avLst/>
            <a:gdLst/>
            <a:ahLst/>
            <a:cxnLst>
              <a:cxn ang="0">
                <a:pos x="1" y="132"/>
              </a:cxn>
              <a:cxn ang="0">
                <a:pos x="7" y="95"/>
              </a:cxn>
              <a:cxn ang="0">
                <a:pos x="33" y="76"/>
              </a:cxn>
              <a:cxn ang="0">
                <a:pos x="37" y="76"/>
              </a:cxn>
              <a:cxn ang="0">
                <a:pos x="65" y="81"/>
              </a:cxn>
              <a:cxn ang="0">
                <a:pos x="63" y="86"/>
              </a:cxn>
              <a:cxn ang="0">
                <a:pos x="55" y="132"/>
              </a:cxn>
              <a:cxn ang="0">
                <a:pos x="55" y="183"/>
              </a:cxn>
              <a:cxn ang="0">
                <a:pos x="79" y="202"/>
              </a:cxn>
              <a:cxn ang="0">
                <a:pos x="80" y="278"/>
              </a:cxn>
              <a:cxn ang="0">
                <a:pos x="55" y="275"/>
              </a:cxn>
              <a:cxn ang="0">
                <a:pos x="23" y="266"/>
              </a:cxn>
              <a:cxn ang="0">
                <a:pos x="22" y="182"/>
              </a:cxn>
              <a:cxn ang="0">
                <a:pos x="1" y="177"/>
              </a:cxn>
              <a:cxn ang="0">
                <a:pos x="1" y="132"/>
              </a:cxn>
              <a:cxn ang="0">
                <a:pos x="79" y="39"/>
              </a:cxn>
              <a:cxn ang="0">
                <a:pos x="55" y="16"/>
              </a:cxn>
              <a:cxn ang="0">
                <a:pos x="30" y="39"/>
              </a:cxn>
              <a:cxn ang="0">
                <a:pos x="79" y="39"/>
              </a:cxn>
              <a:cxn ang="0">
                <a:pos x="185" y="81"/>
              </a:cxn>
              <a:cxn ang="0">
                <a:pos x="214" y="76"/>
              </a:cxn>
              <a:cxn ang="0">
                <a:pos x="218" y="76"/>
              </a:cxn>
              <a:cxn ang="0">
                <a:pos x="244" y="95"/>
              </a:cxn>
              <a:cxn ang="0">
                <a:pos x="250" y="132"/>
              </a:cxn>
              <a:cxn ang="0">
                <a:pos x="250" y="177"/>
              </a:cxn>
              <a:cxn ang="0">
                <a:pos x="229" y="182"/>
              </a:cxn>
              <a:cxn ang="0">
                <a:pos x="227" y="266"/>
              </a:cxn>
              <a:cxn ang="0">
                <a:pos x="196" y="275"/>
              </a:cxn>
              <a:cxn ang="0">
                <a:pos x="170" y="278"/>
              </a:cxn>
              <a:cxn ang="0">
                <a:pos x="172" y="202"/>
              </a:cxn>
              <a:cxn ang="0">
                <a:pos x="196" y="183"/>
              </a:cxn>
              <a:cxn ang="0">
                <a:pos x="196" y="132"/>
              </a:cxn>
              <a:cxn ang="0">
                <a:pos x="188" y="86"/>
              </a:cxn>
              <a:cxn ang="0">
                <a:pos x="185" y="81"/>
              </a:cxn>
              <a:cxn ang="0">
                <a:pos x="220" y="39"/>
              </a:cxn>
              <a:cxn ang="0">
                <a:pos x="196" y="16"/>
              </a:cxn>
              <a:cxn ang="0">
                <a:pos x="172" y="39"/>
              </a:cxn>
              <a:cxn ang="0">
                <a:pos x="220" y="39"/>
              </a:cxn>
              <a:cxn ang="0">
                <a:pos x="64" y="132"/>
              </a:cxn>
              <a:cxn ang="0">
                <a:pos x="71" y="90"/>
              </a:cxn>
              <a:cxn ang="0">
                <a:pos x="100" y="69"/>
              </a:cxn>
              <a:cxn ang="0">
                <a:pos x="105" y="69"/>
              </a:cxn>
              <a:cxn ang="0">
                <a:pos x="146" y="69"/>
              </a:cxn>
              <a:cxn ang="0">
                <a:pos x="150" y="69"/>
              </a:cxn>
              <a:cxn ang="0">
                <a:pos x="180" y="90"/>
              </a:cxn>
              <a:cxn ang="0">
                <a:pos x="187" y="132"/>
              </a:cxn>
              <a:cxn ang="0">
                <a:pos x="187" y="183"/>
              </a:cxn>
              <a:cxn ang="0">
                <a:pos x="163" y="189"/>
              </a:cxn>
              <a:cxn ang="0">
                <a:pos x="161" y="285"/>
              </a:cxn>
              <a:cxn ang="0">
                <a:pos x="125" y="295"/>
              </a:cxn>
              <a:cxn ang="0">
                <a:pos x="89" y="285"/>
              </a:cxn>
              <a:cxn ang="0">
                <a:pos x="88" y="189"/>
              </a:cxn>
              <a:cxn ang="0">
                <a:pos x="64" y="183"/>
              </a:cxn>
              <a:cxn ang="0">
                <a:pos x="64" y="132"/>
              </a:cxn>
              <a:cxn ang="0">
                <a:pos x="153" y="27"/>
              </a:cxn>
              <a:cxn ang="0">
                <a:pos x="125" y="0"/>
              </a:cxn>
              <a:cxn ang="0">
                <a:pos x="98" y="27"/>
              </a:cxn>
              <a:cxn ang="0">
                <a:pos x="153" y="27"/>
              </a:cxn>
            </a:cxnLst>
            <a:rect l="0" t="0" r="r" b="b"/>
            <a:pathLst>
              <a:path w="251" h="308">
                <a:moveTo>
                  <a:pt x="1" y="132"/>
                </a:moveTo>
                <a:cubicBezTo>
                  <a:pt x="1" y="119"/>
                  <a:pt x="1" y="105"/>
                  <a:pt x="7" y="95"/>
                </a:cubicBezTo>
                <a:cubicBezTo>
                  <a:pt x="12" y="85"/>
                  <a:pt x="21" y="76"/>
                  <a:pt x="33" y="76"/>
                </a:cubicBezTo>
                <a:cubicBezTo>
                  <a:pt x="37" y="76"/>
                  <a:pt x="37" y="76"/>
                  <a:pt x="37" y="76"/>
                </a:cubicBezTo>
                <a:cubicBezTo>
                  <a:pt x="44" y="84"/>
                  <a:pt x="56" y="86"/>
                  <a:pt x="65" y="81"/>
                </a:cubicBezTo>
                <a:cubicBezTo>
                  <a:pt x="65" y="83"/>
                  <a:pt x="64" y="84"/>
                  <a:pt x="63" y="86"/>
                </a:cubicBezTo>
                <a:cubicBezTo>
                  <a:pt x="56" y="100"/>
                  <a:pt x="55" y="117"/>
                  <a:pt x="55" y="132"/>
                </a:cubicBezTo>
                <a:cubicBezTo>
                  <a:pt x="55" y="149"/>
                  <a:pt x="56" y="166"/>
                  <a:pt x="55" y="183"/>
                </a:cubicBezTo>
                <a:cubicBezTo>
                  <a:pt x="54" y="195"/>
                  <a:pt x="67" y="202"/>
                  <a:pt x="79" y="202"/>
                </a:cubicBezTo>
                <a:cubicBezTo>
                  <a:pt x="80" y="278"/>
                  <a:pt x="80" y="278"/>
                  <a:pt x="80" y="278"/>
                </a:cubicBezTo>
                <a:cubicBezTo>
                  <a:pt x="73" y="283"/>
                  <a:pt x="61" y="283"/>
                  <a:pt x="55" y="275"/>
                </a:cubicBezTo>
                <a:cubicBezTo>
                  <a:pt x="45" y="286"/>
                  <a:pt x="23" y="282"/>
                  <a:pt x="23" y="266"/>
                </a:cubicBezTo>
                <a:cubicBezTo>
                  <a:pt x="22" y="182"/>
                  <a:pt x="22" y="182"/>
                  <a:pt x="22" y="182"/>
                </a:cubicBezTo>
                <a:cubicBezTo>
                  <a:pt x="17" y="187"/>
                  <a:pt x="0" y="185"/>
                  <a:pt x="1" y="177"/>
                </a:cubicBezTo>
                <a:cubicBezTo>
                  <a:pt x="1" y="158"/>
                  <a:pt x="1" y="150"/>
                  <a:pt x="1" y="132"/>
                </a:cubicBezTo>
                <a:close/>
                <a:moveTo>
                  <a:pt x="79" y="39"/>
                </a:moveTo>
                <a:cubicBezTo>
                  <a:pt x="78" y="26"/>
                  <a:pt x="69" y="16"/>
                  <a:pt x="55" y="16"/>
                </a:cubicBezTo>
                <a:cubicBezTo>
                  <a:pt x="39" y="16"/>
                  <a:pt x="31" y="26"/>
                  <a:pt x="30" y="39"/>
                </a:cubicBezTo>
                <a:cubicBezTo>
                  <a:pt x="30" y="90"/>
                  <a:pt x="79" y="89"/>
                  <a:pt x="79" y="39"/>
                </a:cubicBezTo>
                <a:close/>
                <a:moveTo>
                  <a:pt x="185" y="81"/>
                </a:moveTo>
                <a:cubicBezTo>
                  <a:pt x="195" y="86"/>
                  <a:pt x="206" y="84"/>
                  <a:pt x="214" y="76"/>
                </a:cubicBezTo>
                <a:cubicBezTo>
                  <a:pt x="218" y="76"/>
                  <a:pt x="218" y="76"/>
                  <a:pt x="218" y="76"/>
                </a:cubicBezTo>
                <a:cubicBezTo>
                  <a:pt x="229" y="76"/>
                  <a:pt x="239" y="85"/>
                  <a:pt x="244" y="95"/>
                </a:cubicBezTo>
                <a:cubicBezTo>
                  <a:pt x="249" y="105"/>
                  <a:pt x="250" y="119"/>
                  <a:pt x="250" y="132"/>
                </a:cubicBezTo>
                <a:cubicBezTo>
                  <a:pt x="250" y="150"/>
                  <a:pt x="250" y="158"/>
                  <a:pt x="250" y="177"/>
                </a:cubicBezTo>
                <a:cubicBezTo>
                  <a:pt x="251" y="185"/>
                  <a:pt x="233" y="187"/>
                  <a:pt x="229" y="182"/>
                </a:cubicBezTo>
                <a:cubicBezTo>
                  <a:pt x="227" y="266"/>
                  <a:pt x="227" y="266"/>
                  <a:pt x="227" y="266"/>
                </a:cubicBezTo>
                <a:cubicBezTo>
                  <a:pt x="227" y="282"/>
                  <a:pt x="205" y="286"/>
                  <a:pt x="196" y="275"/>
                </a:cubicBezTo>
                <a:cubicBezTo>
                  <a:pt x="190" y="283"/>
                  <a:pt x="177" y="283"/>
                  <a:pt x="170" y="278"/>
                </a:cubicBezTo>
                <a:cubicBezTo>
                  <a:pt x="172" y="202"/>
                  <a:pt x="172" y="202"/>
                  <a:pt x="172" y="202"/>
                </a:cubicBezTo>
                <a:cubicBezTo>
                  <a:pt x="183" y="202"/>
                  <a:pt x="196" y="195"/>
                  <a:pt x="196" y="183"/>
                </a:cubicBezTo>
                <a:cubicBezTo>
                  <a:pt x="195" y="166"/>
                  <a:pt x="196" y="149"/>
                  <a:pt x="196" y="132"/>
                </a:cubicBezTo>
                <a:cubicBezTo>
                  <a:pt x="196" y="117"/>
                  <a:pt x="195" y="100"/>
                  <a:pt x="188" y="86"/>
                </a:cubicBezTo>
                <a:cubicBezTo>
                  <a:pt x="187" y="84"/>
                  <a:pt x="186" y="83"/>
                  <a:pt x="185" y="81"/>
                </a:cubicBezTo>
                <a:close/>
                <a:moveTo>
                  <a:pt x="220" y="39"/>
                </a:moveTo>
                <a:cubicBezTo>
                  <a:pt x="220" y="26"/>
                  <a:pt x="210" y="16"/>
                  <a:pt x="196" y="16"/>
                </a:cubicBezTo>
                <a:cubicBezTo>
                  <a:pt x="181" y="16"/>
                  <a:pt x="172" y="26"/>
                  <a:pt x="172" y="39"/>
                </a:cubicBezTo>
                <a:cubicBezTo>
                  <a:pt x="172" y="90"/>
                  <a:pt x="220" y="89"/>
                  <a:pt x="220" y="39"/>
                </a:cubicBezTo>
                <a:close/>
                <a:moveTo>
                  <a:pt x="64" y="132"/>
                </a:moveTo>
                <a:cubicBezTo>
                  <a:pt x="64" y="118"/>
                  <a:pt x="65" y="102"/>
                  <a:pt x="71" y="90"/>
                </a:cubicBezTo>
                <a:cubicBezTo>
                  <a:pt x="77" y="79"/>
                  <a:pt x="88" y="69"/>
                  <a:pt x="100" y="69"/>
                </a:cubicBezTo>
                <a:cubicBezTo>
                  <a:pt x="105" y="69"/>
                  <a:pt x="105" y="69"/>
                  <a:pt x="105" y="69"/>
                </a:cubicBezTo>
                <a:cubicBezTo>
                  <a:pt x="117" y="80"/>
                  <a:pt x="134" y="80"/>
                  <a:pt x="146" y="69"/>
                </a:cubicBezTo>
                <a:cubicBezTo>
                  <a:pt x="150" y="69"/>
                  <a:pt x="150" y="69"/>
                  <a:pt x="150" y="69"/>
                </a:cubicBezTo>
                <a:cubicBezTo>
                  <a:pt x="163" y="69"/>
                  <a:pt x="174" y="79"/>
                  <a:pt x="180" y="90"/>
                </a:cubicBezTo>
                <a:cubicBezTo>
                  <a:pt x="186" y="102"/>
                  <a:pt x="187" y="118"/>
                  <a:pt x="187" y="132"/>
                </a:cubicBezTo>
                <a:cubicBezTo>
                  <a:pt x="187" y="153"/>
                  <a:pt x="187" y="162"/>
                  <a:pt x="187" y="183"/>
                </a:cubicBezTo>
                <a:cubicBezTo>
                  <a:pt x="187" y="193"/>
                  <a:pt x="168" y="196"/>
                  <a:pt x="163" y="189"/>
                </a:cubicBezTo>
                <a:cubicBezTo>
                  <a:pt x="161" y="285"/>
                  <a:pt x="161" y="285"/>
                  <a:pt x="161" y="285"/>
                </a:cubicBezTo>
                <a:cubicBezTo>
                  <a:pt x="161" y="304"/>
                  <a:pt x="136" y="308"/>
                  <a:pt x="125" y="295"/>
                </a:cubicBezTo>
                <a:cubicBezTo>
                  <a:pt x="115" y="308"/>
                  <a:pt x="89" y="304"/>
                  <a:pt x="89" y="285"/>
                </a:cubicBezTo>
                <a:cubicBezTo>
                  <a:pt x="88" y="189"/>
                  <a:pt x="88" y="189"/>
                  <a:pt x="88" y="189"/>
                </a:cubicBezTo>
                <a:cubicBezTo>
                  <a:pt x="83" y="196"/>
                  <a:pt x="63" y="193"/>
                  <a:pt x="64" y="183"/>
                </a:cubicBezTo>
                <a:cubicBezTo>
                  <a:pt x="64" y="162"/>
                  <a:pt x="64" y="153"/>
                  <a:pt x="64" y="132"/>
                </a:cubicBezTo>
                <a:close/>
                <a:moveTo>
                  <a:pt x="153" y="27"/>
                </a:moveTo>
                <a:cubicBezTo>
                  <a:pt x="153" y="12"/>
                  <a:pt x="142" y="0"/>
                  <a:pt x="125" y="0"/>
                </a:cubicBezTo>
                <a:cubicBezTo>
                  <a:pt x="108" y="0"/>
                  <a:pt x="98" y="12"/>
                  <a:pt x="98" y="27"/>
                </a:cubicBezTo>
                <a:cubicBezTo>
                  <a:pt x="98" y="84"/>
                  <a:pt x="153" y="83"/>
                  <a:pt x="153" y="27"/>
                </a:cubicBezTo>
                <a:close/>
              </a:path>
            </a:pathLst>
          </a:custGeom>
          <a:solidFill>
            <a:srgbClr val="FFE69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667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548E750-32B0-D091-B4FA-3BB50A9FAC44}"/>
              </a:ext>
            </a:extLst>
          </p:cNvPr>
          <p:cNvCxnSpPr>
            <a:cxnSpLocks/>
          </p:cNvCxnSpPr>
          <p:nvPr/>
        </p:nvCxnSpPr>
        <p:spPr>
          <a:xfrm>
            <a:off x="-20638" y="893763"/>
            <a:ext cx="1221263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0BC777-7F92-63E5-B20E-07DDD4CBED1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3830C6-61F5-3F4F-93C6-4C03C599F062}" type="slidenum">
              <a:rPr kumimoji="0" lang="en-N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N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9D0388-BBE6-34DD-4978-DD91AAE33AE9}"/>
              </a:ext>
            </a:extLst>
          </p:cNvPr>
          <p:cNvSpPr txBox="1"/>
          <p:nvPr/>
        </p:nvSpPr>
        <p:spPr>
          <a:xfrm>
            <a:off x="504252" y="1555269"/>
            <a:ext cx="4486985" cy="46166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4625" indent="-174625" defTabSz="4572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>
                <a:latin typeface="Segoe UI"/>
                <a:cs typeface="Segoe UI"/>
              </a:rPr>
              <a:t>Growth</a:t>
            </a:r>
            <a:endParaRPr lang="en-US" b="1">
              <a:cs typeface="Calibri" panose="020F0502020204030204" pitchFamily="34" charset="0"/>
            </a:endParaRPr>
          </a:p>
          <a:p>
            <a:pPr marL="742950" lvl="1" indent="-285750" defTabSz="457200">
              <a:spcBef>
                <a:spcPts val="400"/>
              </a:spcBef>
              <a:spcAft>
                <a:spcPts val="400"/>
              </a:spcAft>
              <a:buFont typeface="Arial" panose="05000000000000000000" pitchFamily="2" charset="2"/>
              <a:buChar char="•"/>
              <a:defRPr/>
            </a:pPr>
            <a:r>
              <a:rPr lang="en-US" i="1" dirty="0">
                <a:latin typeface="Segoe UI"/>
                <a:cs typeface="Segoe UI"/>
              </a:rPr>
              <a:t>Limited room for rate increase</a:t>
            </a:r>
            <a:endParaRPr lang="en-US" i="1">
              <a:latin typeface="Segoe UI"/>
              <a:cs typeface="Segoe UI"/>
            </a:endParaRPr>
          </a:p>
          <a:p>
            <a:pPr marL="742950" lvl="1" indent="-285750" defTabSz="457200">
              <a:spcBef>
                <a:spcPts val="400"/>
              </a:spcBef>
              <a:spcAft>
                <a:spcPts val="400"/>
              </a:spcAft>
              <a:buFont typeface="Arial" panose="05000000000000000000" pitchFamily="2" charset="2"/>
              <a:buChar char="•"/>
              <a:defRPr/>
            </a:pPr>
            <a:r>
              <a:rPr lang="en-US" i="1" dirty="0">
                <a:latin typeface="Segoe UI"/>
                <a:cs typeface="Segoe UI"/>
              </a:rPr>
              <a:t>Renewals: lower rate</a:t>
            </a:r>
            <a:endParaRPr lang="en-US"/>
          </a:p>
          <a:p>
            <a:pPr marL="742950" lvl="1" indent="-285750" defTabSz="457200">
              <a:spcBef>
                <a:spcPts val="400"/>
              </a:spcBef>
              <a:spcAft>
                <a:spcPts val="400"/>
              </a:spcAft>
              <a:buFont typeface="Arial" panose="05000000000000000000" pitchFamily="2" charset="2"/>
              <a:buChar char="•"/>
              <a:defRPr/>
            </a:pPr>
            <a:r>
              <a:rPr lang="en-US" i="1" dirty="0">
                <a:latin typeface="Segoe UI"/>
                <a:cs typeface="Segoe UI"/>
              </a:rPr>
              <a:t>New business: slow uptake for voluntary insurance</a:t>
            </a:r>
            <a:endParaRPr lang="en-US" i="1">
              <a:latin typeface="Segoe UI"/>
              <a:cs typeface="Segoe UI"/>
            </a:endParaRPr>
          </a:p>
          <a:p>
            <a:pPr marL="174625" indent="-174625" defTabSz="4572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>
                <a:latin typeface="Segoe UI"/>
                <a:cs typeface="Segoe UI"/>
              </a:rPr>
              <a:t>Claims</a:t>
            </a:r>
            <a:r>
              <a:rPr lang="en-US" dirty="0">
                <a:latin typeface="Segoe UI"/>
                <a:cs typeface="Segoe UI"/>
              </a:rPr>
              <a:t>: </a:t>
            </a:r>
            <a:endParaRPr lang="en-US">
              <a:latin typeface="Segoe UI"/>
              <a:cs typeface="Segoe UI"/>
            </a:endParaRPr>
          </a:p>
          <a:p>
            <a:pPr marL="742950" lvl="1" indent="-285750" defTabSz="457200">
              <a:spcBef>
                <a:spcPts val="400"/>
              </a:spcBef>
              <a:spcAft>
                <a:spcPts val="400"/>
              </a:spcAft>
              <a:buFont typeface="Arial" panose="05000000000000000000" pitchFamily="2" charset="2"/>
              <a:buChar char="•"/>
              <a:defRPr/>
            </a:pPr>
            <a:r>
              <a:rPr lang="en-US" i="1" dirty="0">
                <a:latin typeface="Segoe UI"/>
                <a:cs typeface="Segoe UI"/>
              </a:rPr>
              <a:t>High replacement cost driven by inflation and FX rate </a:t>
            </a:r>
            <a:endParaRPr lang="en-US" i="1">
              <a:latin typeface="Segoe UI"/>
              <a:cs typeface="Segoe UI"/>
            </a:endParaRPr>
          </a:p>
          <a:p>
            <a:pPr marL="742950" lvl="1" indent="-285750" defTabSz="457200">
              <a:spcBef>
                <a:spcPts val="400"/>
              </a:spcBef>
              <a:spcAft>
                <a:spcPts val="400"/>
              </a:spcAft>
              <a:buFont typeface="Arial" panose="05000000000000000000" pitchFamily="2" charset="2"/>
              <a:buChar char="•"/>
              <a:defRPr/>
            </a:pPr>
            <a:r>
              <a:rPr lang="en-US" i="1" dirty="0">
                <a:latin typeface="Segoe UI"/>
                <a:cs typeface="Segoe UI"/>
              </a:rPr>
              <a:t>High loss ratio</a:t>
            </a:r>
            <a:endParaRPr lang="en-US" i="1">
              <a:latin typeface="Segoe UI"/>
              <a:cs typeface="Segoe UI"/>
            </a:endParaRPr>
          </a:p>
          <a:p>
            <a:pPr marL="174625" indent="-174625" defTabSz="4572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>
                <a:latin typeface="Segoe UI"/>
                <a:cs typeface="Segoe UI"/>
              </a:rPr>
              <a:t>Operating expenses</a:t>
            </a:r>
            <a:r>
              <a:rPr lang="en-US" dirty="0">
                <a:latin typeface="Segoe UI"/>
                <a:cs typeface="Segoe UI"/>
              </a:rPr>
              <a:t>: inflationary pressure</a:t>
            </a:r>
            <a:endParaRPr lang="en-US">
              <a:latin typeface="Segoe UI"/>
              <a:cs typeface="Segoe UI"/>
            </a:endParaRPr>
          </a:p>
          <a:p>
            <a:pPr marL="174625" indent="-174625" defTabSz="4572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>
                <a:latin typeface="Segoe UI"/>
                <a:cs typeface="Segoe UI"/>
              </a:rPr>
              <a:t>Investment income</a:t>
            </a:r>
            <a:r>
              <a:rPr lang="en-US" dirty="0">
                <a:latin typeface="Segoe UI"/>
                <a:cs typeface="Segoe UI"/>
              </a:rPr>
              <a:t>: higher yield</a:t>
            </a:r>
            <a:endParaRPr lang="en-US">
              <a:latin typeface="Segoe UI"/>
              <a:cs typeface="Segoe UI"/>
            </a:endParaRPr>
          </a:p>
          <a:p>
            <a:pPr marL="174625" indent="-174625" defTabSz="4572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>
                <a:latin typeface="Segoe UI"/>
                <a:cs typeface="Segoe UI"/>
              </a:rPr>
              <a:t>Financial Assets</a:t>
            </a:r>
            <a:r>
              <a:rPr lang="en-US" dirty="0">
                <a:latin typeface="Segoe UI"/>
                <a:cs typeface="Segoe UI"/>
              </a:rPr>
              <a:t>: higher M-T-M </a:t>
            </a:r>
            <a:endParaRPr lang="en-US">
              <a:latin typeface="Segoe UI"/>
              <a:cs typeface="Segoe UI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27031AA-CE2D-C39F-974E-BE3C2D526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" y="393695"/>
            <a:ext cx="67680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en-US" sz="2400" b="1" dirty="0">
                <a:latin typeface="Segoe UI"/>
                <a:cs typeface="Segoe UI"/>
              </a:rPr>
              <a:t>Implications for the Insurance sector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BA8B659B-425E-09CB-5F06-A9C729F2CA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681863"/>
              </p:ext>
            </p:extLst>
          </p:nvPr>
        </p:nvGraphicFramePr>
        <p:xfrm>
          <a:off x="1134" y="-12700"/>
          <a:ext cx="12212638" cy="312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Segoe Boot Semilight" panose="020B0402040204020203" pitchFamily="34" charset="0"/>
                        <a:ea typeface="ＭＳ Ｐゴシック" pitchFamily="-109" charset="-128"/>
                      </a:endParaRPr>
                    </a:p>
                  </a:txBody>
                  <a:tcPr marL="91442" marR="914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2AB3D27-C2BF-816B-5FBF-DE072D26C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7076" y="346193"/>
            <a:ext cx="1900383" cy="484441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1DDB604-A37F-36ED-DB6B-B0A1849D8C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217194"/>
              </p:ext>
            </p:extLst>
          </p:nvPr>
        </p:nvGraphicFramePr>
        <p:xfrm>
          <a:off x="457206" y="1150028"/>
          <a:ext cx="4466854" cy="385306"/>
        </p:xfrm>
        <a:graphic>
          <a:graphicData uri="http://schemas.openxmlformats.org/drawingml/2006/table">
            <a:tbl>
              <a:tblPr/>
              <a:tblGrid>
                <a:gridCol w="4466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5306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"/>
                          <a:ea typeface="ＭＳ Ｐゴシック"/>
                          <a:cs typeface="Segoe UI"/>
                        </a:rPr>
                        <a:t>Short term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ＭＳ Ｐゴシック" pitchFamily="-109" charset="-128"/>
                        <a:cs typeface="Segoe UI" panose="020B0502040204020203" pitchFamily="34" charset="0"/>
                      </a:endParaRPr>
                    </a:p>
                  </a:txBody>
                  <a:tcPr marL="45720" marR="45720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0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B994C58-3225-31CA-A472-4716EDA9D6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744317"/>
              </p:ext>
            </p:extLst>
          </p:nvPr>
        </p:nvGraphicFramePr>
        <p:xfrm>
          <a:off x="7019370" y="1141063"/>
          <a:ext cx="4565466" cy="385306"/>
        </p:xfrm>
        <a:graphic>
          <a:graphicData uri="http://schemas.openxmlformats.org/drawingml/2006/table">
            <a:tbl>
              <a:tblPr/>
              <a:tblGrid>
                <a:gridCol w="4565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5306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"/>
                          <a:ea typeface="ＭＳ Ｐゴシック"/>
                          <a:cs typeface="Segoe UI"/>
                        </a:rPr>
                        <a:t>Long term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ＭＳ Ｐゴシック" pitchFamily="-109" charset="-128"/>
                        <a:cs typeface="Segoe UI" panose="020B0502040204020203" pitchFamily="34" charset="0"/>
                      </a:endParaRPr>
                    </a:p>
                  </a:txBody>
                  <a:tcPr marL="45720" marR="45720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0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44985CB3-533E-EA83-F634-8E7262EC21E1}"/>
              </a:ext>
            </a:extLst>
          </p:cNvPr>
          <p:cNvSpPr/>
          <p:nvPr/>
        </p:nvSpPr>
        <p:spPr>
          <a:xfrm>
            <a:off x="5630494" y="2335041"/>
            <a:ext cx="977152" cy="3227292"/>
          </a:xfrm>
          <a:prstGeom prst="homePlate">
            <a:avLst/>
          </a:prstGeom>
          <a:solidFill>
            <a:srgbClr val="FFD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68DFAE-E48D-2DAB-EBCD-055ECF4971B9}"/>
              </a:ext>
            </a:extLst>
          </p:cNvPr>
          <p:cNvSpPr txBox="1"/>
          <p:nvPr/>
        </p:nvSpPr>
        <p:spPr>
          <a:xfrm>
            <a:off x="7075381" y="1537339"/>
            <a:ext cx="4486985" cy="42370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4625" indent="-174625" defTabSz="4572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>
                <a:latin typeface="Segoe UI"/>
                <a:cs typeface="Segoe UI"/>
              </a:rPr>
              <a:t>Under-penetration</a:t>
            </a:r>
            <a:r>
              <a:rPr lang="en-US" dirty="0">
                <a:latin typeface="Segoe UI"/>
                <a:cs typeface="Segoe UI"/>
              </a:rPr>
              <a:t>: </a:t>
            </a:r>
            <a:endParaRPr lang="en-US">
              <a:latin typeface="Segoe UI"/>
              <a:cs typeface="Calibri" panose="020F0502020204030204" pitchFamily="34" charset="0"/>
            </a:endParaRPr>
          </a:p>
          <a:p>
            <a:pPr marL="742950" lvl="1" indent="-285750" defTabSz="457200">
              <a:spcBef>
                <a:spcPts val="400"/>
              </a:spcBef>
              <a:spcAft>
                <a:spcPts val="400"/>
              </a:spcAft>
              <a:buFont typeface="Arial" panose="05000000000000000000" pitchFamily="2" charset="2"/>
              <a:buChar char="•"/>
              <a:defRPr/>
            </a:pPr>
            <a:r>
              <a:rPr lang="en-US" i="1" dirty="0">
                <a:latin typeface="Segoe UI"/>
                <a:cs typeface="Segoe UI"/>
              </a:rPr>
              <a:t>Mandatory insurance (increased pricing and enforcement)</a:t>
            </a:r>
            <a:endParaRPr lang="en-US" i="1">
              <a:latin typeface="Segoe UI"/>
              <a:cs typeface="Calibri"/>
            </a:endParaRPr>
          </a:p>
          <a:p>
            <a:pPr marL="742950" lvl="1" indent="-285750" defTabSz="457200">
              <a:spcBef>
                <a:spcPts val="400"/>
              </a:spcBef>
              <a:spcAft>
                <a:spcPts val="400"/>
              </a:spcAft>
              <a:buFont typeface="Arial" panose="05000000000000000000" pitchFamily="2" charset="2"/>
              <a:buChar char="•"/>
              <a:defRPr/>
            </a:pPr>
            <a:r>
              <a:rPr lang="en-US" i="1" dirty="0">
                <a:latin typeface="Segoe UI"/>
                <a:cs typeface="Segoe UI"/>
              </a:rPr>
              <a:t>Existing customer segments </a:t>
            </a:r>
            <a:endParaRPr lang="en-US" i="1">
              <a:latin typeface="Segoe UI"/>
              <a:cs typeface="Calibri"/>
            </a:endParaRPr>
          </a:p>
          <a:p>
            <a:pPr marL="174625" indent="-174625" defTabSz="4572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>
                <a:latin typeface="Segoe UI"/>
                <a:cs typeface="Segoe UI"/>
              </a:rPr>
              <a:t>Underserved segments</a:t>
            </a:r>
            <a:r>
              <a:rPr lang="en-US" dirty="0">
                <a:latin typeface="Segoe UI"/>
                <a:cs typeface="Segoe UI"/>
              </a:rPr>
              <a:t>: </a:t>
            </a:r>
            <a:endParaRPr lang="en-US">
              <a:latin typeface="Segoe UI"/>
              <a:cs typeface="Segoe UI"/>
            </a:endParaRPr>
          </a:p>
          <a:p>
            <a:pPr marL="742950" lvl="1" indent="-285750" defTabSz="457200">
              <a:spcBef>
                <a:spcPts val="400"/>
              </a:spcBef>
              <a:spcAft>
                <a:spcPts val="400"/>
              </a:spcAft>
              <a:buFont typeface="Arial" panose="05000000000000000000" pitchFamily="2" charset="2"/>
              <a:buChar char="•"/>
              <a:defRPr/>
            </a:pPr>
            <a:r>
              <a:rPr lang="en-US" i="1" dirty="0">
                <a:latin typeface="Segoe UI"/>
                <a:cs typeface="Segoe UI"/>
              </a:rPr>
              <a:t>deepen new segments (retail)</a:t>
            </a:r>
            <a:endParaRPr lang="en-US" i="1">
              <a:latin typeface="Segoe UI"/>
              <a:cs typeface="Calibri" panose="020F0502020204030204" pitchFamily="34" charset="0"/>
            </a:endParaRPr>
          </a:p>
          <a:p>
            <a:pPr marL="742950" lvl="1" indent="-285750" defTabSz="457200">
              <a:spcBef>
                <a:spcPts val="400"/>
              </a:spcBef>
              <a:spcAft>
                <a:spcPts val="400"/>
              </a:spcAft>
              <a:buFont typeface="Arial" panose="05000000000000000000" pitchFamily="2" charset="2"/>
              <a:buChar char="•"/>
              <a:defRPr/>
            </a:pPr>
            <a:r>
              <a:rPr lang="en-US" i="1" dirty="0">
                <a:latin typeface="Segoe UI"/>
                <a:cs typeface="Segoe UI"/>
              </a:rPr>
              <a:t>partnerships (tech ecosystem, large retailers, Telcos </a:t>
            </a:r>
            <a:r>
              <a:rPr lang="en-US" i="1" dirty="0" err="1">
                <a:latin typeface="Segoe UI"/>
                <a:cs typeface="Segoe UI"/>
              </a:rPr>
              <a:t>etc</a:t>
            </a:r>
            <a:r>
              <a:rPr lang="en-US" i="1" dirty="0">
                <a:latin typeface="Segoe UI"/>
                <a:cs typeface="Segoe UI"/>
              </a:rPr>
              <a:t>) </a:t>
            </a:r>
            <a:endParaRPr lang="en-US" i="1">
              <a:latin typeface="Segoe UI"/>
              <a:cs typeface="Calibri"/>
            </a:endParaRPr>
          </a:p>
          <a:p>
            <a:pPr marL="174625" indent="-174625" defTabSz="4572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>
                <a:latin typeface="Segoe UI"/>
                <a:cs typeface="Segoe UI"/>
              </a:rPr>
              <a:t>Latent demand</a:t>
            </a:r>
            <a:r>
              <a:rPr lang="en-US" dirty="0">
                <a:latin typeface="Segoe UI"/>
                <a:cs typeface="Segoe UI"/>
              </a:rPr>
              <a:t> from large, young and growing population  </a:t>
            </a:r>
            <a:endParaRPr lang="en-US">
              <a:latin typeface="Segoe UI"/>
              <a:cs typeface="Segoe UI"/>
            </a:endParaRPr>
          </a:p>
          <a:p>
            <a:pPr marL="174625" indent="-174625" defTabSz="4572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>
                <a:latin typeface="Segoe UI"/>
                <a:cs typeface="Calibri"/>
              </a:rPr>
              <a:t>Technology adoption</a:t>
            </a:r>
            <a:r>
              <a:rPr lang="en-US" dirty="0">
                <a:latin typeface="Segoe UI"/>
                <a:cs typeface="Calibri"/>
              </a:rPr>
              <a:t> to drive efficiency</a:t>
            </a:r>
            <a:endParaRPr lang="en-US">
              <a:latin typeface="Segoe UI"/>
              <a:cs typeface="Segoe UI"/>
            </a:endParaRPr>
          </a:p>
          <a:p>
            <a:pPr marL="174625" indent="-174625" defTabSz="4572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endParaRPr lang="en-US">
              <a:latin typeface="Segoe U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3742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548E750-32B0-D091-B4FA-3BB50A9FAC44}"/>
              </a:ext>
            </a:extLst>
          </p:cNvPr>
          <p:cNvCxnSpPr>
            <a:cxnSpLocks/>
          </p:cNvCxnSpPr>
          <p:nvPr/>
        </p:nvCxnSpPr>
        <p:spPr>
          <a:xfrm>
            <a:off x="-20638" y="893763"/>
            <a:ext cx="1221263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0BC777-7F92-63E5-B20E-07DDD4CBED1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3830C6-61F5-3F4F-93C6-4C03C599F062}" type="slidenum">
              <a:rPr kumimoji="0" lang="en-N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N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012D05-B806-5D66-F075-615C65B7F997}"/>
              </a:ext>
            </a:extLst>
          </p:cNvPr>
          <p:cNvSpPr txBox="1"/>
          <p:nvPr/>
        </p:nvSpPr>
        <p:spPr>
          <a:xfrm>
            <a:off x="5906661" y="1488329"/>
            <a:ext cx="5373368" cy="35527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effectLst/>
                <a:latin typeface="Segoe UI"/>
                <a:ea typeface="Calibri" panose="020F0502020204030204" pitchFamily="34" charset="0"/>
                <a:cs typeface="Segoe UI"/>
              </a:rPr>
              <a:t>What is the size of the market</a:t>
            </a:r>
            <a:r>
              <a:rPr lang="en-US" sz="2400" b="1" dirty="0">
                <a:latin typeface="Segoe UI"/>
                <a:ea typeface="Calibri" panose="020F0502020204030204" pitchFamily="34" charset="0"/>
                <a:cs typeface="Segoe UI"/>
              </a:rPr>
              <a:t>?</a:t>
            </a:r>
            <a:endParaRPr lang="en-US" sz="2400" b="1">
              <a:effectLst/>
              <a:latin typeface="Segoe UI"/>
              <a:ea typeface="Calibri" panose="020F0502020204030204" pitchFamily="34" charset="0"/>
              <a:cs typeface="Segoe UI"/>
            </a:endParaRPr>
          </a:p>
          <a:p>
            <a: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effectLst/>
                <a:latin typeface="Segoe UI"/>
                <a:ea typeface="Calibri" panose="020F0502020204030204" pitchFamily="34" charset="0"/>
                <a:cs typeface="Segoe UI"/>
              </a:rPr>
              <a:t>Is the market growing &amp; is it at a sustainable rate</a:t>
            </a:r>
            <a:r>
              <a:rPr lang="en-US" sz="2400" b="1" dirty="0">
                <a:latin typeface="Segoe UI"/>
                <a:ea typeface="Calibri" panose="020F0502020204030204" pitchFamily="34" charset="0"/>
                <a:cs typeface="Segoe UI"/>
              </a:rPr>
              <a:t>?</a:t>
            </a:r>
            <a:endParaRPr lang="en-NG" sz="2400" b="1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effectLst/>
                <a:latin typeface="Segoe UI"/>
                <a:ea typeface="Calibri" panose="020F0502020204030204" pitchFamily="34" charset="0"/>
                <a:cs typeface="Segoe UI"/>
              </a:rPr>
              <a:t>What are the drivers of growth</a:t>
            </a:r>
            <a:r>
              <a:rPr lang="en-US" sz="2400" b="1" dirty="0">
                <a:latin typeface="Segoe UI"/>
                <a:ea typeface="Calibri" panose="020F0502020204030204" pitchFamily="34" charset="0"/>
                <a:cs typeface="Segoe UI"/>
              </a:rPr>
              <a:t>?</a:t>
            </a:r>
            <a:endParaRPr lang="en-NG" sz="2400" b="1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effectLst/>
                <a:latin typeface="Segoe UI"/>
                <a:ea typeface="Calibri" panose="020F0502020204030204" pitchFamily="34" charset="0"/>
                <a:cs typeface="Segoe UI"/>
              </a:rPr>
              <a:t>Who are the </a:t>
            </a:r>
            <a:r>
              <a:rPr lang="en-US" sz="2400" b="1" dirty="0">
                <a:latin typeface="Segoe UI"/>
                <a:ea typeface="Calibri" panose="020F0502020204030204" pitchFamily="34" charset="0"/>
                <a:cs typeface="Segoe UI"/>
              </a:rPr>
              <a:t>key players? </a:t>
            </a:r>
            <a:endParaRPr lang="en-NG" sz="2400" b="1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effectLst/>
                <a:latin typeface="Segoe UI"/>
                <a:ea typeface="Calibri" panose="020F0502020204030204" pitchFamily="34" charset="0"/>
                <a:cs typeface="Segoe UI"/>
              </a:rPr>
              <a:t>What are the downside risks</a:t>
            </a:r>
            <a:r>
              <a:rPr lang="en-US" sz="2400" b="1" dirty="0">
                <a:latin typeface="Segoe UI"/>
                <a:ea typeface="Calibri" panose="020F0502020204030204" pitchFamily="34" charset="0"/>
                <a:cs typeface="Segoe UI"/>
              </a:rPr>
              <a:t>?</a:t>
            </a:r>
            <a:endParaRPr lang="en-NG" sz="2400" b="1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1028" name="Picture 4" descr="Who What Where When Why How Questions Thinker 3d Illustration Stock Photo,  Picture And Royalty Free Image. Image 92709243.">
            <a:extLst>
              <a:ext uri="{FF2B5EF4-FFF2-40B4-BE49-F238E27FC236}">
                <a16:creationId xmlns:a16="http://schemas.microsoft.com/office/drawing/2014/main" id="{EB03C83D-8BE7-1FC0-9F1D-D20D3F670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1" y="1348833"/>
            <a:ext cx="4759695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DFC90FE-9114-57D5-46C2-C36A63208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" y="393695"/>
            <a:ext cx="84960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2400" b="1" dirty="0">
                <a:latin typeface="Segoe UI"/>
                <a:cs typeface="Segoe UI"/>
              </a:rPr>
              <a:t>Framing Investment considerations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B33645F-4898-6BF3-1B0E-1CF58C3D2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681863"/>
              </p:ext>
            </p:extLst>
          </p:nvPr>
        </p:nvGraphicFramePr>
        <p:xfrm>
          <a:off x="1134" y="-12700"/>
          <a:ext cx="12212638" cy="312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Segoe Boot Semilight" panose="020B0402040204020203" pitchFamily="34" charset="0"/>
                        <a:ea typeface="ＭＳ Ｐゴシック" pitchFamily="-109" charset="-128"/>
                      </a:endParaRPr>
                    </a:p>
                  </a:txBody>
                  <a:tcPr marL="91442" marR="914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7B1CF6C-C987-B41B-B832-DBFBA6F91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7076" y="346193"/>
            <a:ext cx="1900383" cy="48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05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E789017-D18B-47FD-8092-3CAE18097D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6552877"/>
              </p:ext>
            </p:extLst>
          </p:nvPr>
        </p:nvGraphicFramePr>
        <p:xfrm>
          <a:off x="99053" y="1358019"/>
          <a:ext cx="120168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548E750-32B0-D091-B4FA-3BB50A9FAC44}"/>
              </a:ext>
            </a:extLst>
          </p:cNvPr>
          <p:cNvCxnSpPr>
            <a:cxnSpLocks/>
          </p:cNvCxnSpPr>
          <p:nvPr/>
        </p:nvCxnSpPr>
        <p:spPr>
          <a:xfrm>
            <a:off x="-20638" y="893763"/>
            <a:ext cx="1221263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0BC777-7F92-63E5-B20E-07DDD4CBED1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3830C6-61F5-3F4F-93C6-4C03C599F062}" type="slidenum">
              <a:rPr kumimoji="0" lang="en-N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N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0FB7B16-C99A-978D-A2F5-B6EB4D19C5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231765"/>
              </p:ext>
            </p:extLst>
          </p:nvPr>
        </p:nvGraphicFramePr>
        <p:xfrm>
          <a:off x="97971" y="986739"/>
          <a:ext cx="12016800" cy="371280"/>
        </p:xfrm>
        <a:graphic>
          <a:graphicData uri="http://schemas.openxmlformats.org/drawingml/2006/table">
            <a:tbl>
              <a:tblPr/>
              <a:tblGrid>
                <a:gridCol w="1201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280">
                <a:tc>
                  <a:txBody>
                    <a:bodyPr/>
                    <a:lstStyle/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"/>
                          <a:ea typeface="ＭＳ Ｐゴシック"/>
                          <a:cs typeface="Segoe UI"/>
                        </a:rPr>
                        <a:t>Gross Premium Written</a:t>
                      </a:r>
                      <a:r>
                        <a:rPr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"/>
                          <a:ea typeface="ＭＳ Ｐゴシック"/>
                          <a:cs typeface="Segoe UI"/>
                        </a:rPr>
                        <a:t> 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egoe UI"/>
                        <a:ea typeface="ＭＳ Ｐゴシック"/>
                        <a:cs typeface="Segoe UI"/>
                      </a:endParaRPr>
                    </a:p>
                  </a:txBody>
                  <a:tcPr marL="45720" marR="45720" marT="45705" marB="4570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0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3008CCC-3181-000C-35C1-F7E3958C5F07}"/>
              </a:ext>
            </a:extLst>
          </p:cNvPr>
          <p:cNvSpPr/>
          <p:nvPr/>
        </p:nvSpPr>
        <p:spPr bwMode="auto">
          <a:xfrm>
            <a:off x="130628" y="6116910"/>
            <a:ext cx="2963642" cy="137911"/>
          </a:xfrm>
          <a:prstGeom prst="rect">
            <a:avLst/>
          </a:prstGeom>
          <a:noFill/>
          <a:ln w="6350" algn="ctr">
            <a:noFill/>
            <a:round/>
            <a:headEnd/>
            <a:tailEnd/>
          </a:ln>
        </p:spPr>
        <p:txBody>
          <a:bodyPr rtlCol="0" anchor="ctr"/>
          <a:lstStyle/>
          <a:p>
            <a:r>
              <a:rPr lang="en-US" sz="1200" i="1">
                <a:latin typeface="Segoe UI" panose="020B0502040204020203" pitchFamily="34" charset="0"/>
                <a:cs typeface="Segoe UI" panose="020B0502040204020203" pitchFamily="34" charset="0"/>
              </a:rPr>
              <a:t>Source: BMI Research</a:t>
            </a:r>
            <a:endParaRPr lang="en-GB" sz="1200" i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DDA105-0942-EBD6-153F-0010F49A0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" y="393695"/>
            <a:ext cx="84960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2400" b="1">
                <a:latin typeface="Segoe UI"/>
                <a:cs typeface="Segoe UI"/>
              </a:rPr>
              <a:t>Insurance sector has grown at a 5-year CAGR of 10%</a:t>
            </a:r>
            <a:endParaRPr lang="en-US" altLang="en-US" sz="24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2CC011-F71F-C7AC-9D0F-C87CA160F739}"/>
              </a:ext>
            </a:extLst>
          </p:cNvPr>
          <p:cNvSpPr txBox="1"/>
          <p:nvPr/>
        </p:nvSpPr>
        <p:spPr>
          <a:xfrm>
            <a:off x="10836033" y="4724858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CAGR</a:t>
            </a:r>
            <a:endParaRPr lang="en-NG" sz="14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DDCECF19-7671-E12E-70C9-380E734535E6}"/>
              </a:ext>
            </a:extLst>
          </p:cNvPr>
          <p:cNvGraphicFramePr>
            <a:graphicFrameLocks noGrp="1"/>
          </p:cNvGraphicFramePr>
          <p:nvPr/>
        </p:nvGraphicFramePr>
        <p:xfrm>
          <a:off x="1134" y="-12700"/>
          <a:ext cx="12212638" cy="312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Segoe Boot Semilight" panose="020B0402040204020203" pitchFamily="34" charset="0"/>
                        <a:ea typeface="ＭＳ Ｐゴシック" pitchFamily="-109" charset="-128"/>
                      </a:endParaRPr>
                    </a:p>
                  </a:txBody>
                  <a:tcPr marL="91442" marR="914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43E437D5-6E4B-EF9F-88FF-4510ABE11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7076" y="346193"/>
            <a:ext cx="1900383" cy="48444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5610BC8-F0F0-AD00-CB66-C3F15A05AB00}"/>
              </a:ext>
            </a:extLst>
          </p:cNvPr>
          <p:cNvSpPr txBox="1"/>
          <p:nvPr/>
        </p:nvSpPr>
        <p:spPr>
          <a:xfrm>
            <a:off x="578069" y="2779881"/>
            <a:ext cx="1067038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Segoe UI" panose="020B0502040204020203" pitchFamily="34" charset="0"/>
                <a:cs typeface="Segoe UI" panose="020B0502040204020203" pitchFamily="34" charset="0"/>
              </a:rPr>
              <a:t>326.1</a:t>
            </a:r>
            <a:endParaRPr lang="en-NG" sz="1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C421E4-A9DA-4D63-56AA-D62ACF1FADD1}"/>
              </a:ext>
            </a:extLst>
          </p:cNvPr>
          <p:cNvSpPr txBox="1"/>
          <p:nvPr/>
        </p:nvSpPr>
        <p:spPr>
          <a:xfrm>
            <a:off x="2308898" y="2529029"/>
            <a:ext cx="10872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Segoe UI" panose="020B0502040204020203" pitchFamily="34" charset="0"/>
                <a:cs typeface="Segoe UI" panose="020B0502040204020203" pitchFamily="34" charset="0"/>
              </a:rPr>
              <a:t>372.4</a:t>
            </a:r>
            <a:endParaRPr lang="en-NG" sz="1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F5C408-A457-4189-8B68-825C71DDEB3B}"/>
              </a:ext>
            </a:extLst>
          </p:cNvPr>
          <p:cNvSpPr txBox="1"/>
          <p:nvPr/>
        </p:nvSpPr>
        <p:spPr>
          <a:xfrm>
            <a:off x="4036433" y="2368175"/>
            <a:ext cx="1087200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400.5</a:t>
            </a:r>
            <a:endParaRPr lang="en-NG" sz="13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C0D375-94EA-8355-36B0-02B200D95702}"/>
              </a:ext>
            </a:extLst>
          </p:cNvPr>
          <p:cNvSpPr txBox="1"/>
          <p:nvPr/>
        </p:nvSpPr>
        <p:spPr>
          <a:xfrm>
            <a:off x="5778151" y="2237120"/>
            <a:ext cx="1087200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425.1</a:t>
            </a:r>
            <a:endParaRPr lang="en-NG" sz="13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4912A3-B915-B156-48F7-E8845DAA02B9}"/>
              </a:ext>
            </a:extLst>
          </p:cNvPr>
          <p:cNvSpPr txBox="1"/>
          <p:nvPr/>
        </p:nvSpPr>
        <p:spPr>
          <a:xfrm>
            <a:off x="7519864" y="1948864"/>
            <a:ext cx="1087200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487.4</a:t>
            </a:r>
            <a:endParaRPr lang="en-NG" sz="13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DDD384-437D-7490-BB74-EC607808C9A7}"/>
              </a:ext>
            </a:extLst>
          </p:cNvPr>
          <p:cNvSpPr txBox="1"/>
          <p:nvPr/>
        </p:nvSpPr>
        <p:spPr>
          <a:xfrm>
            <a:off x="9256458" y="1730566"/>
            <a:ext cx="1049109" cy="29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532.6</a:t>
            </a:r>
            <a:endParaRPr lang="en-NG" sz="13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85ADAF-71DC-2F65-0118-D4389CCC02B1}"/>
              </a:ext>
            </a:extLst>
          </p:cNvPr>
          <p:cNvSpPr txBox="1"/>
          <p:nvPr/>
        </p:nvSpPr>
        <p:spPr>
          <a:xfrm>
            <a:off x="10715289" y="3889696"/>
            <a:ext cx="1087200" cy="307777"/>
          </a:xfrm>
          <a:prstGeom prst="rect">
            <a:avLst/>
          </a:prstGeom>
          <a:solidFill>
            <a:srgbClr val="00305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16.9%</a:t>
            </a:r>
            <a:endParaRPr lang="en-NG" sz="1400" b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27B5D9-4FCB-6881-2B17-CBE90B7517BF}"/>
              </a:ext>
            </a:extLst>
          </p:cNvPr>
          <p:cNvSpPr txBox="1"/>
          <p:nvPr/>
        </p:nvSpPr>
        <p:spPr>
          <a:xfrm>
            <a:off x="10715289" y="2552368"/>
            <a:ext cx="1087200" cy="307777"/>
          </a:xfrm>
          <a:prstGeom prst="rect">
            <a:avLst/>
          </a:prstGeom>
          <a:solidFill>
            <a:srgbClr val="FFD1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5.3%</a:t>
            </a:r>
            <a:endParaRPr lang="en-NG" sz="14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DFC284-1A90-1E93-41AC-AFB85C1D1E92}"/>
              </a:ext>
            </a:extLst>
          </p:cNvPr>
          <p:cNvSpPr txBox="1"/>
          <p:nvPr/>
        </p:nvSpPr>
        <p:spPr>
          <a:xfrm>
            <a:off x="10715289" y="1730566"/>
            <a:ext cx="10872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10.3%</a:t>
            </a:r>
            <a:endParaRPr lang="en-NG" sz="14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F31A9C9-8298-CED2-842D-2B6B994E25B6}"/>
              </a:ext>
            </a:extLst>
          </p:cNvPr>
          <p:cNvGrpSpPr/>
          <p:nvPr/>
        </p:nvGrpSpPr>
        <p:grpSpPr>
          <a:xfrm>
            <a:off x="7010965" y="1473383"/>
            <a:ext cx="990600" cy="307777"/>
            <a:chOff x="6085681" y="1473383"/>
            <a:chExt cx="990600" cy="30777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43DA8F2-3C37-6984-341D-CBAFD8C028DE}"/>
                </a:ext>
              </a:extLst>
            </p:cNvPr>
            <p:cNvSpPr txBox="1"/>
            <p:nvPr/>
          </p:nvSpPr>
          <p:spPr>
            <a:xfrm>
              <a:off x="6085681" y="1473383"/>
              <a:ext cx="99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latin typeface="Segoe UI" panose="020B0502040204020203" pitchFamily="34" charset="0"/>
                  <a:cs typeface="Segoe UI" panose="020B0502040204020203" pitchFamily="34" charset="0"/>
                </a:rPr>
                <a:t>Total</a:t>
              </a:r>
              <a:endParaRPr lang="en-NG" sz="1400" b="1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2D0B1A4-56F7-1F9D-A188-55DB9683CEF9}"/>
                </a:ext>
              </a:extLst>
            </p:cNvPr>
            <p:cNvSpPr/>
            <p:nvPr/>
          </p:nvSpPr>
          <p:spPr>
            <a:xfrm>
              <a:off x="6125932" y="1594613"/>
              <a:ext cx="89807" cy="9634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G"/>
            </a:p>
          </p:txBody>
        </p:sp>
      </p:grpSp>
    </p:spTree>
    <p:extLst>
      <p:ext uri="{BB962C8B-B14F-4D97-AF65-F5344CB8AC3E}">
        <p14:creationId xmlns:p14="http://schemas.microsoft.com/office/powerpoint/2010/main" val="2096527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" name="Table 175">
            <a:extLst>
              <a:ext uri="{FF2B5EF4-FFF2-40B4-BE49-F238E27FC236}">
                <a16:creationId xmlns:a16="http://schemas.microsoft.com/office/drawing/2014/main" id="{4577C9BD-0B1C-2672-4D40-D32E05286F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55553"/>
              </p:ext>
            </p:extLst>
          </p:nvPr>
        </p:nvGraphicFramePr>
        <p:xfrm>
          <a:off x="6741458" y="1228164"/>
          <a:ext cx="4503212" cy="4368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1606">
                  <a:extLst>
                    <a:ext uri="{9D8B030D-6E8A-4147-A177-3AD203B41FA5}">
                      <a16:colId xmlns:a16="http://schemas.microsoft.com/office/drawing/2014/main" val="686828733"/>
                    </a:ext>
                  </a:extLst>
                </a:gridCol>
                <a:gridCol w="2251606">
                  <a:extLst>
                    <a:ext uri="{9D8B030D-6E8A-4147-A177-3AD203B41FA5}">
                      <a16:colId xmlns:a16="http://schemas.microsoft.com/office/drawing/2014/main" val="3135660183"/>
                    </a:ext>
                  </a:extLst>
                </a:gridCol>
              </a:tblGrid>
              <a:tr h="642768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>
                          <a:effectLst/>
                        </a:rPr>
                        <a:t>Corporate​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0030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>
                          <a:effectLst/>
                        </a:rPr>
                        <a:t>Retail​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0030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420551"/>
                  </a:ext>
                </a:extLst>
              </a:tr>
              <a:tr h="1241961"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>
                          <a:effectLst/>
                        </a:rPr>
                        <a:t>​</a:t>
                      </a:r>
                      <a:endParaRPr lang="en-US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>
                          <a:effectLst/>
                        </a:rPr>
                        <a:t>​</a:t>
                      </a:r>
                      <a:endParaRPr lang="en-US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896645"/>
                  </a:ext>
                </a:extLst>
              </a:tr>
              <a:tr h="1241961"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>
                          <a:effectLst/>
                        </a:rPr>
                        <a:t>​</a:t>
                      </a:r>
                      <a:endParaRPr lang="en-US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>
                          <a:effectLst/>
                        </a:rPr>
                        <a:t>​</a:t>
                      </a:r>
                      <a:endParaRPr lang="en-US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819237"/>
                  </a:ext>
                </a:extLst>
              </a:tr>
              <a:tr h="1241961"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>
                          <a:effectLst/>
                        </a:rPr>
                        <a:t>​</a:t>
                      </a:r>
                      <a:endParaRPr lang="en-US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>
                          <a:effectLst/>
                        </a:rPr>
                        <a:t>​</a:t>
                      </a:r>
                      <a:endParaRPr lang="en-US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81018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548E750-32B0-D091-B4FA-3BB50A9FAC44}"/>
              </a:ext>
            </a:extLst>
          </p:cNvPr>
          <p:cNvCxnSpPr>
            <a:cxnSpLocks/>
          </p:cNvCxnSpPr>
          <p:nvPr/>
        </p:nvCxnSpPr>
        <p:spPr>
          <a:xfrm>
            <a:off x="-20638" y="893763"/>
            <a:ext cx="1221263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0BC777-7F92-63E5-B20E-07DDD4CBED1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3830C6-61F5-3F4F-93C6-4C03C599F062}" type="slidenum">
              <a:rPr kumimoji="0" lang="en-N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N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63B3AAF-9330-090E-1095-C505EF5D4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" y="393695"/>
            <a:ext cx="925122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2400" b="1">
                <a:latin typeface="Segoe UI"/>
                <a:cs typeface="Segoe UI"/>
              </a:rPr>
              <a:t>Underwriters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/>
                <a:cs typeface="Segoe UI"/>
              </a:rPr>
              <a:t>landscape </a:t>
            </a:r>
            <a:r>
              <a:rPr lang="en-US" altLang="en-US" sz="2400" b="1">
                <a:latin typeface="Segoe UI"/>
                <a:cs typeface="Segoe UI"/>
              </a:rPr>
              <a:t>is changing but remains fragmented</a:t>
            </a:r>
            <a:endParaRPr lang="en-US" altLang="en-US" sz="24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Segoe UI"/>
              <a:cs typeface="Segoe UI"/>
            </a:endParaRP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0CCFD9F2-6090-E81B-58E4-480E7A641232}"/>
              </a:ext>
            </a:extLst>
          </p:cNvPr>
          <p:cNvGraphicFramePr>
            <a:graphicFrameLocks noGrp="1"/>
          </p:cNvGraphicFramePr>
          <p:nvPr/>
        </p:nvGraphicFramePr>
        <p:xfrm>
          <a:off x="1134" y="-12700"/>
          <a:ext cx="12212638" cy="312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Segoe Boot Semilight" panose="020B0402040204020203" pitchFamily="34" charset="0"/>
                        <a:ea typeface="ＭＳ Ｐゴシック" pitchFamily="-109" charset="-128"/>
                      </a:endParaRPr>
                    </a:p>
                  </a:txBody>
                  <a:tcPr marL="91442" marR="914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9D76A49-D820-E1B2-B51D-B9836D16E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7076" y="346193"/>
            <a:ext cx="1900383" cy="484441"/>
          </a:xfrm>
          <a:prstGeom prst="rect">
            <a:avLst/>
          </a:prstGeom>
        </p:spPr>
      </p:pic>
      <p:graphicFrame>
        <p:nvGraphicFramePr>
          <p:cNvPr id="17" name="Diagram 17">
            <a:extLst>
              <a:ext uri="{FF2B5EF4-FFF2-40B4-BE49-F238E27FC236}">
                <a16:creationId xmlns:a16="http://schemas.microsoft.com/office/drawing/2014/main" id="{4989BF56-9A59-429E-A310-71EAC678BD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141858"/>
              </p:ext>
            </p:extLst>
          </p:nvPr>
        </p:nvGraphicFramePr>
        <p:xfrm>
          <a:off x="413658" y="1847369"/>
          <a:ext cx="6130578" cy="3872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6EC46C9F-6CE5-843D-B9C5-5F0048BC2C34}"/>
              </a:ext>
            </a:extLst>
          </p:cNvPr>
          <p:cNvGrpSpPr/>
          <p:nvPr/>
        </p:nvGrpSpPr>
        <p:grpSpPr>
          <a:xfrm>
            <a:off x="7607632" y="2223491"/>
            <a:ext cx="579600" cy="579600"/>
            <a:chOff x="6197133" y="1808854"/>
            <a:chExt cx="182880" cy="182880"/>
          </a:xfrm>
          <a:solidFill>
            <a:srgbClr val="003057"/>
          </a:solidFill>
        </p:grpSpPr>
        <p:sp>
          <p:nvSpPr>
            <p:cNvPr id="9" name="Pie 33">
              <a:extLst>
                <a:ext uri="{FF2B5EF4-FFF2-40B4-BE49-F238E27FC236}">
                  <a16:creationId xmlns:a16="http://schemas.microsoft.com/office/drawing/2014/main" id="{D5F52AFF-3D86-40C9-F9D5-B5B3B517AFCB}"/>
                </a:ext>
              </a:extLst>
            </p:cNvPr>
            <p:cNvSpPr/>
            <p:nvPr/>
          </p:nvSpPr>
          <p:spPr bwMode="auto">
            <a:xfrm>
              <a:off x="6197133" y="1808854"/>
              <a:ext cx="182880" cy="182880"/>
            </a:xfrm>
            <a:prstGeom prst="pie">
              <a:avLst>
                <a:gd name="adj1" fmla="val 16200000"/>
                <a:gd name="adj2" fmla="val 10895468"/>
              </a:avLst>
            </a:prstGeom>
            <a:grpFill/>
            <a:ln w="6350" algn="ctr">
              <a:solidFill>
                <a:srgbClr val="003057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40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607B29-63A2-4762-19FB-356A1B8C6C24}"/>
                </a:ext>
              </a:extLst>
            </p:cNvPr>
            <p:cNvSpPr/>
            <p:nvPr/>
          </p:nvSpPr>
          <p:spPr bwMode="auto">
            <a:xfrm>
              <a:off x="6197133" y="1808854"/>
              <a:ext cx="182880" cy="182880"/>
            </a:xfrm>
            <a:prstGeom prst="ellipse">
              <a:avLst/>
            </a:prstGeom>
            <a:grpFill/>
            <a:ln w="6350" algn="ctr">
              <a:solidFill>
                <a:srgbClr val="003057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400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38BE27A-C4AF-16AD-D259-F70EE30C3D1D}"/>
              </a:ext>
            </a:extLst>
          </p:cNvPr>
          <p:cNvGrpSpPr/>
          <p:nvPr/>
        </p:nvGrpSpPr>
        <p:grpSpPr>
          <a:xfrm>
            <a:off x="9867380" y="3465204"/>
            <a:ext cx="571885" cy="580572"/>
            <a:chOff x="6197133" y="2026024"/>
            <a:chExt cx="182880" cy="182880"/>
          </a:xfrm>
        </p:grpSpPr>
        <p:sp>
          <p:nvSpPr>
            <p:cNvPr id="18" name="Pie 78">
              <a:extLst>
                <a:ext uri="{FF2B5EF4-FFF2-40B4-BE49-F238E27FC236}">
                  <a16:creationId xmlns:a16="http://schemas.microsoft.com/office/drawing/2014/main" id="{ED4A0123-87A7-4C3E-7CD9-77F08D66AC8F}"/>
                </a:ext>
              </a:extLst>
            </p:cNvPr>
            <p:cNvSpPr/>
            <p:nvPr/>
          </p:nvSpPr>
          <p:spPr bwMode="auto">
            <a:xfrm>
              <a:off x="6197133" y="2026024"/>
              <a:ext cx="182880" cy="182880"/>
            </a:xfrm>
            <a:prstGeom prst="pie">
              <a:avLst>
                <a:gd name="adj1" fmla="val 16200000"/>
                <a:gd name="adj2" fmla="val 5400000"/>
              </a:avLst>
            </a:prstGeom>
            <a:solidFill>
              <a:srgbClr val="003057"/>
            </a:solidFill>
            <a:ln w="6350" algn="ctr">
              <a:solidFill>
                <a:srgbClr val="003057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54DD431-10C5-7924-85BE-6704740308CA}"/>
                </a:ext>
              </a:extLst>
            </p:cNvPr>
            <p:cNvSpPr/>
            <p:nvPr/>
          </p:nvSpPr>
          <p:spPr bwMode="auto">
            <a:xfrm>
              <a:off x="6197133" y="2026024"/>
              <a:ext cx="182880" cy="182880"/>
            </a:xfrm>
            <a:prstGeom prst="ellipse">
              <a:avLst/>
            </a:prstGeom>
            <a:noFill/>
            <a:ln w="6350" algn="ctr">
              <a:solidFill>
                <a:srgbClr val="003057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180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040D2A-3474-B1D7-C76D-F2FB57C17ADB}"/>
              </a:ext>
            </a:extLst>
          </p:cNvPr>
          <p:cNvGrpSpPr/>
          <p:nvPr/>
        </p:nvGrpSpPr>
        <p:grpSpPr>
          <a:xfrm>
            <a:off x="9878264" y="4707889"/>
            <a:ext cx="579600" cy="579600"/>
            <a:chOff x="6197133" y="1808854"/>
            <a:chExt cx="182880" cy="182880"/>
          </a:xfrm>
        </p:grpSpPr>
        <p:sp>
          <p:nvSpPr>
            <p:cNvPr id="21" name="Pie 75">
              <a:extLst>
                <a:ext uri="{FF2B5EF4-FFF2-40B4-BE49-F238E27FC236}">
                  <a16:creationId xmlns:a16="http://schemas.microsoft.com/office/drawing/2014/main" id="{12735369-707E-9769-1849-FD43D33F7F3D}"/>
                </a:ext>
              </a:extLst>
            </p:cNvPr>
            <p:cNvSpPr/>
            <p:nvPr/>
          </p:nvSpPr>
          <p:spPr bwMode="auto">
            <a:xfrm>
              <a:off x="6197133" y="1808854"/>
              <a:ext cx="182880" cy="182880"/>
            </a:xfrm>
            <a:prstGeom prst="pie">
              <a:avLst>
                <a:gd name="adj1" fmla="val 16200000"/>
                <a:gd name="adj2" fmla="val 10895468"/>
              </a:avLst>
            </a:prstGeom>
            <a:solidFill>
              <a:srgbClr val="003057"/>
            </a:solidFill>
            <a:ln w="6350" algn="ctr">
              <a:solidFill>
                <a:srgbClr val="003057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40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3272110-5812-16BB-0016-CD1EA134032C}"/>
                </a:ext>
              </a:extLst>
            </p:cNvPr>
            <p:cNvSpPr/>
            <p:nvPr/>
          </p:nvSpPr>
          <p:spPr bwMode="auto">
            <a:xfrm>
              <a:off x="6197133" y="1808854"/>
              <a:ext cx="182880" cy="182880"/>
            </a:xfrm>
            <a:prstGeom prst="ellipse">
              <a:avLst/>
            </a:prstGeom>
            <a:noFill/>
            <a:ln w="6350" algn="ctr">
              <a:solidFill>
                <a:srgbClr val="003057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400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8473139-0F06-C67A-AC40-36C74B516C51}"/>
              </a:ext>
            </a:extLst>
          </p:cNvPr>
          <p:cNvGrpSpPr/>
          <p:nvPr/>
        </p:nvGrpSpPr>
        <p:grpSpPr>
          <a:xfrm>
            <a:off x="7664946" y="3465690"/>
            <a:ext cx="579600" cy="579600"/>
            <a:chOff x="6197133" y="1808854"/>
            <a:chExt cx="182880" cy="182880"/>
          </a:xfrm>
          <a:solidFill>
            <a:srgbClr val="003057"/>
          </a:solidFill>
        </p:grpSpPr>
        <p:sp>
          <p:nvSpPr>
            <p:cNvPr id="24" name="Pie 33">
              <a:extLst>
                <a:ext uri="{FF2B5EF4-FFF2-40B4-BE49-F238E27FC236}">
                  <a16:creationId xmlns:a16="http://schemas.microsoft.com/office/drawing/2014/main" id="{D9C8CBC1-7520-A548-4FE4-C4E93D8A5BEA}"/>
                </a:ext>
              </a:extLst>
            </p:cNvPr>
            <p:cNvSpPr/>
            <p:nvPr/>
          </p:nvSpPr>
          <p:spPr bwMode="auto">
            <a:xfrm>
              <a:off x="6197133" y="1808854"/>
              <a:ext cx="182880" cy="182880"/>
            </a:xfrm>
            <a:prstGeom prst="pie">
              <a:avLst>
                <a:gd name="adj1" fmla="val 16200000"/>
                <a:gd name="adj2" fmla="val 10895468"/>
              </a:avLst>
            </a:prstGeom>
            <a:grpFill/>
            <a:ln w="6350" algn="ctr">
              <a:solidFill>
                <a:srgbClr val="003057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40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2A81C34-0D31-0DAA-3683-8B7752C0FB4D}"/>
                </a:ext>
              </a:extLst>
            </p:cNvPr>
            <p:cNvSpPr/>
            <p:nvPr/>
          </p:nvSpPr>
          <p:spPr bwMode="auto">
            <a:xfrm>
              <a:off x="6197133" y="1808854"/>
              <a:ext cx="182880" cy="182880"/>
            </a:xfrm>
            <a:prstGeom prst="ellipse">
              <a:avLst/>
            </a:prstGeom>
            <a:grpFill/>
            <a:ln w="6350" algn="ctr">
              <a:solidFill>
                <a:srgbClr val="003057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400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50AE13B-5582-1DF9-C9A1-FBC3FE7BE2DE}"/>
              </a:ext>
            </a:extLst>
          </p:cNvPr>
          <p:cNvGrpSpPr/>
          <p:nvPr/>
        </p:nvGrpSpPr>
        <p:grpSpPr>
          <a:xfrm>
            <a:off x="7636289" y="4707889"/>
            <a:ext cx="579600" cy="579600"/>
            <a:chOff x="6197133" y="2243194"/>
            <a:chExt cx="182880" cy="182880"/>
          </a:xfrm>
        </p:grpSpPr>
        <p:sp>
          <p:nvSpPr>
            <p:cNvPr id="27" name="Pie 63">
              <a:extLst>
                <a:ext uri="{FF2B5EF4-FFF2-40B4-BE49-F238E27FC236}">
                  <a16:creationId xmlns:a16="http://schemas.microsoft.com/office/drawing/2014/main" id="{C4A7537B-4E9F-B0C2-6807-6D1EAB44807E}"/>
                </a:ext>
              </a:extLst>
            </p:cNvPr>
            <p:cNvSpPr/>
            <p:nvPr/>
          </p:nvSpPr>
          <p:spPr bwMode="auto">
            <a:xfrm>
              <a:off x="6197133" y="2243194"/>
              <a:ext cx="182880" cy="182880"/>
            </a:xfrm>
            <a:prstGeom prst="pie">
              <a:avLst>
                <a:gd name="adj1" fmla="val 16200000"/>
                <a:gd name="adj2" fmla="val 21598864"/>
              </a:avLst>
            </a:prstGeom>
            <a:solidFill>
              <a:srgbClr val="003057"/>
            </a:solidFill>
            <a:ln w="6350" algn="ctr">
              <a:solidFill>
                <a:srgbClr val="003057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2F2DF4A-CAB4-4E4E-19E9-26B1D7D18EFA}"/>
                </a:ext>
              </a:extLst>
            </p:cNvPr>
            <p:cNvSpPr/>
            <p:nvPr/>
          </p:nvSpPr>
          <p:spPr bwMode="auto">
            <a:xfrm>
              <a:off x="6197133" y="2243194"/>
              <a:ext cx="182880" cy="182880"/>
            </a:xfrm>
            <a:prstGeom prst="ellipse">
              <a:avLst/>
            </a:prstGeom>
            <a:noFill/>
            <a:ln w="6350" algn="ctr">
              <a:solidFill>
                <a:srgbClr val="003057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180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844B589-66CA-E531-EE24-5B7401FD85AC}"/>
              </a:ext>
            </a:extLst>
          </p:cNvPr>
          <p:cNvGrpSpPr/>
          <p:nvPr/>
        </p:nvGrpSpPr>
        <p:grpSpPr>
          <a:xfrm>
            <a:off x="9816390" y="2223491"/>
            <a:ext cx="579600" cy="579600"/>
            <a:chOff x="6197133" y="2243194"/>
            <a:chExt cx="182880" cy="182880"/>
          </a:xfrm>
        </p:grpSpPr>
        <p:sp>
          <p:nvSpPr>
            <p:cNvPr id="32" name="Pie 63">
              <a:extLst>
                <a:ext uri="{FF2B5EF4-FFF2-40B4-BE49-F238E27FC236}">
                  <a16:creationId xmlns:a16="http://schemas.microsoft.com/office/drawing/2014/main" id="{614E6239-A055-E2DD-996D-B7089E1D3D46}"/>
                </a:ext>
              </a:extLst>
            </p:cNvPr>
            <p:cNvSpPr/>
            <p:nvPr/>
          </p:nvSpPr>
          <p:spPr bwMode="auto">
            <a:xfrm>
              <a:off x="6197133" y="2243194"/>
              <a:ext cx="182880" cy="182880"/>
            </a:xfrm>
            <a:prstGeom prst="pie">
              <a:avLst>
                <a:gd name="adj1" fmla="val 16200000"/>
                <a:gd name="adj2" fmla="val 21598864"/>
              </a:avLst>
            </a:prstGeom>
            <a:solidFill>
              <a:srgbClr val="003057"/>
            </a:solidFill>
            <a:ln w="6350" algn="ctr">
              <a:solidFill>
                <a:srgbClr val="003057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C0803FA-81FA-F8D7-9F0B-53C37DCBD63E}"/>
                </a:ext>
              </a:extLst>
            </p:cNvPr>
            <p:cNvSpPr/>
            <p:nvPr/>
          </p:nvSpPr>
          <p:spPr bwMode="auto">
            <a:xfrm>
              <a:off x="6197133" y="2243194"/>
              <a:ext cx="182880" cy="182880"/>
            </a:xfrm>
            <a:prstGeom prst="ellipse">
              <a:avLst/>
            </a:prstGeom>
            <a:noFill/>
            <a:ln w="6350" algn="ctr">
              <a:solidFill>
                <a:srgbClr val="003057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sz="1800"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0684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4" name="Title 1">
            <a:extLst>
              <a:ext uri="{FF2B5EF4-FFF2-40B4-BE49-F238E27FC236}">
                <a16:creationId xmlns:a16="http://schemas.microsoft.com/office/drawing/2014/main" id="{E9109947-D8BF-CCB9-C39E-295F3E2F1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" y="393695"/>
            <a:ext cx="532682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en-US" sz="2400" b="1" dirty="0">
                <a:latin typeface="Segoe UI"/>
                <a:cs typeface="Segoe UI"/>
              </a:rPr>
              <a:t>Value accretion pillars </a:t>
            </a:r>
            <a:endParaRPr lang="en-US">
              <a:ea typeface="+mn-ea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548E750-32B0-D091-B4FA-3BB50A9FAC44}"/>
              </a:ext>
            </a:extLst>
          </p:cNvPr>
          <p:cNvCxnSpPr>
            <a:cxnSpLocks/>
          </p:cNvCxnSpPr>
          <p:nvPr/>
        </p:nvCxnSpPr>
        <p:spPr>
          <a:xfrm>
            <a:off x="-20638" y="893763"/>
            <a:ext cx="1221263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0BC777-7F92-63E5-B20E-07DDD4CBED1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3830C6-61F5-3F4F-93C6-4C03C599F062}" type="slidenum">
              <a:rPr kumimoji="0" lang="en-N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NG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BE6952D-F092-A74F-F61D-02B429837A01}"/>
              </a:ext>
            </a:extLst>
          </p:cNvPr>
          <p:cNvGrpSpPr/>
          <p:nvPr/>
        </p:nvGrpSpPr>
        <p:grpSpPr>
          <a:xfrm>
            <a:off x="3853886" y="982135"/>
            <a:ext cx="2572952" cy="2709984"/>
            <a:chOff x="3900497" y="1239349"/>
            <a:chExt cx="2572952" cy="2709984"/>
          </a:xfrm>
          <a:solidFill>
            <a:srgbClr val="FFD193"/>
          </a:solidFill>
        </p:grpSpPr>
        <p:sp>
          <p:nvSpPr>
            <p:cNvPr id="2" name="Shape">
              <a:extLst>
                <a:ext uri="{FF2B5EF4-FFF2-40B4-BE49-F238E27FC236}">
                  <a16:creationId xmlns:a16="http://schemas.microsoft.com/office/drawing/2014/main" id="{E3852CE0-A58D-68A1-CBA7-D6A20DED3658}"/>
                </a:ext>
              </a:extLst>
            </p:cNvPr>
            <p:cNvSpPr/>
            <p:nvPr/>
          </p:nvSpPr>
          <p:spPr>
            <a:xfrm>
              <a:off x="3900497" y="1239349"/>
              <a:ext cx="2572952" cy="2709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455" extrusionOk="0">
                  <a:moveTo>
                    <a:pt x="13582" y="573"/>
                  </a:moveTo>
                  <a:cubicBezTo>
                    <a:pt x="5588" y="2567"/>
                    <a:pt x="0" y="9496"/>
                    <a:pt x="0" y="17399"/>
                  </a:cubicBezTo>
                  <a:cubicBezTo>
                    <a:pt x="0" y="18465"/>
                    <a:pt x="97" y="19531"/>
                    <a:pt x="316" y="20598"/>
                  </a:cubicBezTo>
                  <a:cubicBezTo>
                    <a:pt x="413" y="21084"/>
                    <a:pt x="850" y="21455"/>
                    <a:pt x="1385" y="21455"/>
                  </a:cubicBezTo>
                  <a:lnTo>
                    <a:pt x="8601" y="21455"/>
                  </a:lnTo>
                  <a:cubicBezTo>
                    <a:pt x="8990" y="21455"/>
                    <a:pt x="9354" y="21270"/>
                    <a:pt x="9549" y="20945"/>
                  </a:cubicBezTo>
                  <a:lnTo>
                    <a:pt x="21211" y="1686"/>
                  </a:lnTo>
                  <a:cubicBezTo>
                    <a:pt x="21600" y="1037"/>
                    <a:pt x="21163" y="226"/>
                    <a:pt x="20385" y="133"/>
                  </a:cubicBezTo>
                  <a:cubicBezTo>
                    <a:pt x="18101" y="-145"/>
                    <a:pt x="15793" y="17"/>
                    <a:pt x="13582" y="57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EF56D91-4E3B-A725-3FD9-D94422EA1D51}"/>
                </a:ext>
              </a:extLst>
            </p:cNvPr>
            <p:cNvSpPr txBox="1"/>
            <p:nvPr/>
          </p:nvSpPr>
          <p:spPr>
            <a:xfrm>
              <a:off x="5795481" y="1299681"/>
              <a:ext cx="595618" cy="400110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01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9B04398-C3C4-6AA8-D749-C8CEC02EEB35}"/>
              </a:ext>
            </a:extLst>
          </p:cNvPr>
          <p:cNvGrpSpPr/>
          <p:nvPr/>
        </p:nvGrpSpPr>
        <p:grpSpPr>
          <a:xfrm>
            <a:off x="6471198" y="1066007"/>
            <a:ext cx="2078410" cy="3444946"/>
            <a:chOff x="6213093" y="1356440"/>
            <a:chExt cx="2078410" cy="3444946"/>
          </a:xfrm>
          <a:solidFill>
            <a:schemeClr val="bg1">
              <a:lumMod val="65000"/>
            </a:schemeClr>
          </a:solidFill>
        </p:grpSpPr>
        <p:sp>
          <p:nvSpPr>
            <p:cNvPr id="5" name="Shape">
              <a:extLst>
                <a:ext uri="{FF2B5EF4-FFF2-40B4-BE49-F238E27FC236}">
                  <a16:creationId xmlns:a16="http://schemas.microsoft.com/office/drawing/2014/main" id="{59CB113A-363D-2DF0-DFDA-2AC58C94BDBA}"/>
                </a:ext>
              </a:extLst>
            </p:cNvPr>
            <p:cNvSpPr/>
            <p:nvPr/>
          </p:nvSpPr>
          <p:spPr>
            <a:xfrm>
              <a:off x="6213093" y="1356440"/>
              <a:ext cx="2078410" cy="3444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379" extrusionOk="0">
                  <a:moveTo>
                    <a:pt x="10041" y="16068"/>
                  </a:moveTo>
                  <a:lnTo>
                    <a:pt x="14561" y="20773"/>
                  </a:lnTo>
                  <a:lnTo>
                    <a:pt x="14743" y="20973"/>
                  </a:lnTo>
                  <a:cubicBezTo>
                    <a:pt x="15229" y="21482"/>
                    <a:pt x="16412" y="21518"/>
                    <a:pt x="17019" y="21046"/>
                  </a:cubicBezTo>
                  <a:cubicBezTo>
                    <a:pt x="18718" y="19665"/>
                    <a:pt x="19992" y="18121"/>
                    <a:pt x="20750" y="16468"/>
                  </a:cubicBezTo>
                  <a:cubicBezTo>
                    <a:pt x="21266" y="15305"/>
                    <a:pt x="21539" y="14106"/>
                    <a:pt x="21539" y="12907"/>
                  </a:cubicBezTo>
                  <a:cubicBezTo>
                    <a:pt x="21539" y="7076"/>
                    <a:pt x="15350" y="1934"/>
                    <a:pt x="6310" y="45"/>
                  </a:cubicBezTo>
                  <a:cubicBezTo>
                    <a:pt x="5703" y="-82"/>
                    <a:pt x="5005" y="63"/>
                    <a:pt x="4672" y="408"/>
                  </a:cubicBezTo>
                  <a:lnTo>
                    <a:pt x="182" y="5059"/>
                  </a:lnTo>
                  <a:cubicBezTo>
                    <a:pt x="-61" y="5313"/>
                    <a:pt x="-61" y="5622"/>
                    <a:pt x="182" y="5877"/>
                  </a:cubicBezTo>
                  <a:lnTo>
                    <a:pt x="10041" y="16068"/>
                  </a:lnTo>
                  <a:lnTo>
                    <a:pt x="10041" y="16068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25D8546-D9BE-5362-5221-6AD3FD5F82E5}"/>
                </a:ext>
              </a:extLst>
            </p:cNvPr>
            <p:cNvSpPr txBox="1"/>
            <p:nvPr/>
          </p:nvSpPr>
          <p:spPr>
            <a:xfrm>
              <a:off x="7451981" y="4108137"/>
              <a:ext cx="595618" cy="400110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02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EF9549E-49F2-C6AB-BC49-8261584B0955}"/>
              </a:ext>
            </a:extLst>
          </p:cNvPr>
          <p:cNvGrpSpPr/>
          <p:nvPr/>
        </p:nvGrpSpPr>
        <p:grpSpPr>
          <a:xfrm>
            <a:off x="4050114" y="3928073"/>
            <a:ext cx="3508981" cy="1510513"/>
            <a:chOff x="4076135" y="4108137"/>
            <a:chExt cx="3508981" cy="1510513"/>
          </a:xfrm>
          <a:solidFill>
            <a:srgbClr val="0F5750"/>
          </a:solidFill>
        </p:grpSpPr>
        <p:sp>
          <p:nvSpPr>
            <p:cNvPr id="6" name="Shape">
              <a:extLst>
                <a:ext uri="{FF2B5EF4-FFF2-40B4-BE49-F238E27FC236}">
                  <a16:creationId xmlns:a16="http://schemas.microsoft.com/office/drawing/2014/main" id="{882131B7-2631-B122-E8CB-A760A187DA50}"/>
                </a:ext>
              </a:extLst>
            </p:cNvPr>
            <p:cNvSpPr/>
            <p:nvPr/>
          </p:nvSpPr>
          <p:spPr>
            <a:xfrm>
              <a:off x="4076135" y="4108137"/>
              <a:ext cx="3508981" cy="1510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600" extrusionOk="0">
                  <a:moveTo>
                    <a:pt x="2863" y="12307"/>
                  </a:moveTo>
                  <a:cubicBezTo>
                    <a:pt x="5392" y="18293"/>
                    <a:pt x="8757" y="21600"/>
                    <a:pt x="12354" y="21600"/>
                  </a:cubicBezTo>
                  <a:cubicBezTo>
                    <a:pt x="15595" y="21600"/>
                    <a:pt x="18640" y="18921"/>
                    <a:pt x="21062" y="14023"/>
                  </a:cubicBezTo>
                  <a:cubicBezTo>
                    <a:pt x="21347" y="13437"/>
                    <a:pt x="21436" y="12433"/>
                    <a:pt x="21240" y="11679"/>
                  </a:cubicBezTo>
                  <a:lnTo>
                    <a:pt x="18587" y="921"/>
                  </a:lnTo>
                  <a:cubicBezTo>
                    <a:pt x="18444" y="335"/>
                    <a:pt x="18177" y="0"/>
                    <a:pt x="17892" y="0"/>
                  </a:cubicBezTo>
                  <a:lnTo>
                    <a:pt x="6336" y="0"/>
                  </a:lnTo>
                  <a:lnTo>
                    <a:pt x="798" y="0"/>
                  </a:lnTo>
                  <a:cubicBezTo>
                    <a:pt x="228" y="0"/>
                    <a:pt x="-164" y="1381"/>
                    <a:pt x="68" y="2595"/>
                  </a:cubicBezTo>
                  <a:cubicBezTo>
                    <a:pt x="726" y="6195"/>
                    <a:pt x="1688" y="9502"/>
                    <a:pt x="2863" y="1230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6AE0A1A-2CA4-90E1-1E22-242B313D0DB4}"/>
                </a:ext>
              </a:extLst>
            </p:cNvPr>
            <p:cNvSpPr txBox="1"/>
            <p:nvPr/>
          </p:nvSpPr>
          <p:spPr>
            <a:xfrm>
              <a:off x="4163368" y="4158820"/>
              <a:ext cx="595618" cy="400110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>
                  <a:solidFill>
                    <a:srgbClr val="FFFFF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03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3FEB67-9654-73F4-AB82-BC869B1DFD59}"/>
              </a:ext>
            </a:extLst>
          </p:cNvPr>
          <p:cNvGrpSpPr/>
          <p:nvPr/>
        </p:nvGrpSpPr>
        <p:grpSpPr>
          <a:xfrm>
            <a:off x="8725175" y="1399117"/>
            <a:ext cx="3207410" cy="4681176"/>
            <a:chOff x="8921976" y="1466725"/>
            <a:chExt cx="3209937" cy="468117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60BFC83-EA16-4441-E8D2-1424E1579EEA}"/>
                </a:ext>
              </a:extLst>
            </p:cNvPr>
            <p:cNvSpPr txBox="1"/>
            <p:nvPr/>
          </p:nvSpPr>
          <p:spPr>
            <a:xfrm>
              <a:off x="8921977" y="1466725"/>
              <a:ext cx="2926080" cy="461665"/>
            </a:xfrm>
            <a:prstGeom prst="rect">
              <a:avLst/>
            </a:prstGeom>
            <a:noFill/>
          </p:spPr>
          <p:txBody>
            <a:bodyPr wrap="square" lIns="0" tIns="45720" rIns="0" bIns="45720" rtlCol="0" anchor="b">
              <a:spAutoFit/>
            </a:bodyPr>
            <a:lstStyle/>
            <a:p>
              <a:r>
                <a:rPr lang="en-US" sz="2400" b="1" noProof="1">
                  <a:solidFill>
                    <a:schemeClr val="accent3">
                      <a:lumMod val="75000"/>
                    </a:schemeClr>
                  </a:solidFill>
                  <a:latin typeface="Segoe UI"/>
                  <a:cs typeface="Segoe UI"/>
                </a:rPr>
                <a:t>Investments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F59008D-96A4-CCE1-0143-0595679D02BF}"/>
                </a:ext>
              </a:extLst>
            </p:cNvPr>
            <p:cNvSpPr txBox="1"/>
            <p:nvPr/>
          </p:nvSpPr>
          <p:spPr>
            <a:xfrm>
              <a:off x="8921976" y="2054473"/>
              <a:ext cx="3209937" cy="4093428"/>
            </a:xfrm>
            <a:prstGeom prst="rect">
              <a:avLst/>
            </a:prstGeom>
            <a:noFill/>
          </p:spPr>
          <p:txBody>
            <a:bodyPr wrap="square" lIns="0" tIns="45720" rIns="0" bIns="45720" rtlCol="0" anchor="t">
              <a:spAutoFit/>
            </a:bodyPr>
            <a:lstStyle/>
            <a:p>
              <a:pPr marL="285750" indent="-285750">
                <a:spcBef>
                  <a:spcPts val="200"/>
                </a:spcBef>
                <a:spcAft>
                  <a:spcPts val="200"/>
                </a:spcAft>
                <a:buFont typeface="Wingdings" panose="05000000000000000000" pitchFamily="2" charset="2"/>
                <a:buChar char="§"/>
              </a:pPr>
              <a:r>
                <a:rPr lang="en-US" sz="2000" b="1" noProof="1">
                  <a:latin typeface="Segoe UI"/>
                  <a:cs typeface="Segoe UI"/>
                </a:rPr>
                <a:t>Assets mix</a:t>
              </a:r>
              <a:endParaRPr lang="en-US" sz="2000" b="1" noProof="1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800100" lvl="1" indent="-342900">
                <a:spcBef>
                  <a:spcPts val="200"/>
                </a:spcBef>
                <a:spcAft>
                  <a:spcPts val="200"/>
                </a:spcAft>
                <a:buFont typeface="Arial" panose="05000000000000000000" pitchFamily="2" charset="2"/>
                <a:buChar char="•"/>
              </a:pPr>
              <a:r>
                <a:rPr lang="en-US" sz="2000" i="1" noProof="1">
                  <a:latin typeface="Segoe UI"/>
                  <a:cs typeface="Segoe UI"/>
                </a:rPr>
                <a:t>Shareholder fund vs Policyholder fund</a:t>
              </a:r>
              <a:endParaRPr lang="en-US" sz="2000" i="1" noProof="1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800100" lvl="1" indent="-342900">
                <a:spcBef>
                  <a:spcPts val="200"/>
                </a:spcBef>
                <a:spcAft>
                  <a:spcPts val="200"/>
                </a:spcAft>
                <a:buFont typeface="Arial" panose="05000000000000000000" pitchFamily="2" charset="2"/>
                <a:buChar char="•"/>
              </a:pPr>
              <a:r>
                <a:rPr lang="en-US" sz="2000" i="1" noProof="1">
                  <a:latin typeface="Segoe UI"/>
                  <a:cs typeface="Segoe UI"/>
                </a:rPr>
                <a:t>Liquid vs Illiquid</a:t>
              </a:r>
            </a:p>
            <a:p>
              <a:pPr marL="800100" lvl="1" indent="-342900">
                <a:spcBef>
                  <a:spcPts val="200"/>
                </a:spcBef>
                <a:spcAft>
                  <a:spcPts val="200"/>
                </a:spcAft>
                <a:buFont typeface="Arial" panose="05000000000000000000" pitchFamily="2" charset="2"/>
                <a:buChar char="•"/>
              </a:pPr>
              <a:r>
                <a:rPr lang="en-US" sz="2000" i="1" noProof="1">
                  <a:latin typeface="Segoe UI"/>
                  <a:cs typeface="Segoe UI"/>
                </a:rPr>
                <a:t>Limited universe vs Regulatory limits</a:t>
              </a:r>
            </a:p>
            <a:p>
              <a:pPr marL="285750" indent="-285750">
                <a:spcBef>
                  <a:spcPts val="200"/>
                </a:spcBef>
                <a:spcAft>
                  <a:spcPts val="200"/>
                </a:spcAft>
                <a:buFont typeface="Wingdings" panose="05000000000000000000" pitchFamily="2" charset="2"/>
                <a:buChar char="§"/>
              </a:pPr>
              <a:r>
                <a:rPr lang="en-US" sz="2000" b="1" noProof="1">
                  <a:latin typeface="Segoe UI"/>
                  <a:cs typeface="Segoe UI"/>
                </a:rPr>
                <a:t>Investment yield</a:t>
              </a:r>
              <a:r>
                <a:rPr lang="en-US" sz="2000" noProof="1">
                  <a:latin typeface="Segoe UI"/>
                  <a:cs typeface="Segoe UI"/>
                </a:rPr>
                <a:t> </a:t>
              </a:r>
            </a:p>
            <a:p>
              <a:pPr marL="800100" lvl="1" indent="-342900">
                <a:spcBef>
                  <a:spcPts val="200"/>
                </a:spcBef>
                <a:spcAft>
                  <a:spcPts val="200"/>
                </a:spcAft>
                <a:buFont typeface="Arial" panose="05000000000000000000" pitchFamily="2" charset="2"/>
                <a:buChar char="•"/>
              </a:pPr>
              <a:r>
                <a:rPr lang="en-US" sz="2000" i="1" noProof="1">
                  <a:latin typeface="Segoe UI"/>
                  <a:cs typeface="Segoe UI"/>
                </a:rPr>
                <a:t>Income vs Capital gain</a:t>
              </a:r>
            </a:p>
            <a:p>
              <a:pPr marL="800100" lvl="1" indent="-342900">
                <a:spcBef>
                  <a:spcPts val="200"/>
                </a:spcBef>
                <a:spcAft>
                  <a:spcPts val="200"/>
                </a:spcAft>
                <a:buFont typeface="Arial" panose="05000000000000000000" pitchFamily="2" charset="2"/>
                <a:buChar char="•"/>
              </a:pPr>
              <a:r>
                <a:rPr lang="en-US" sz="2000" i="1" noProof="1">
                  <a:latin typeface="Segoe UI"/>
                  <a:cs typeface="Segoe UI"/>
                </a:rPr>
                <a:t>Benchmarks: Inflation, FX rate, Target ROI</a:t>
              </a:r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7209972-4FE7-718E-DB78-946E615960E2}"/>
              </a:ext>
            </a:extLst>
          </p:cNvPr>
          <p:cNvGrpSpPr/>
          <p:nvPr/>
        </p:nvGrpSpPr>
        <p:grpSpPr>
          <a:xfrm>
            <a:off x="297229" y="3928073"/>
            <a:ext cx="3473123" cy="1833891"/>
            <a:chOff x="332936" y="2627766"/>
            <a:chExt cx="2896179" cy="18338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E0F223-1DB9-80E7-3256-33ED8CC3DEC6}"/>
                </a:ext>
              </a:extLst>
            </p:cNvPr>
            <p:cNvSpPr txBox="1"/>
            <p:nvPr/>
          </p:nvSpPr>
          <p:spPr>
            <a:xfrm>
              <a:off x="332936" y="2627766"/>
              <a:ext cx="2896179" cy="461665"/>
            </a:xfrm>
            <a:prstGeom prst="rect">
              <a:avLst/>
            </a:prstGeom>
            <a:noFill/>
          </p:spPr>
          <p:txBody>
            <a:bodyPr wrap="square" lIns="0" tIns="45720" rIns="0" bIns="45720" rtlCol="0" anchor="b">
              <a:spAutoFit/>
            </a:bodyPr>
            <a:lstStyle/>
            <a:p>
              <a:pPr algn="r"/>
              <a:r>
                <a:rPr lang="en-US" sz="2400" b="1" noProof="1">
                  <a:solidFill>
                    <a:srgbClr val="0F5750"/>
                  </a:solidFill>
                  <a:latin typeface="Segoe UI"/>
                  <a:cs typeface="Segoe UI"/>
                </a:rPr>
                <a:t>Equity </a:t>
              </a:r>
              <a:endParaRPr lang="en-US" sz="2400" b="1" noProof="1">
                <a:solidFill>
                  <a:srgbClr val="0F575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4420C6-4923-06D3-AC51-94171B5CE019}"/>
                </a:ext>
              </a:extLst>
            </p:cNvPr>
            <p:cNvSpPr txBox="1"/>
            <p:nvPr/>
          </p:nvSpPr>
          <p:spPr>
            <a:xfrm>
              <a:off x="332936" y="3086922"/>
              <a:ext cx="2896179" cy="1374735"/>
            </a:xfrm>
            <a:prstGeom prst="rect">
              <a:avLst/>
            </a:prstGeom>
            <a:noFill/>
          </p:spPr>
          <p:txBody>
            <a:bodyPr wrap="square" lIns="0" tIns="45720" rIns="0" bIns="45720" rtlCol="0" anchor="t">
              <a:spAutoFit/>
            </a:bodyPr>
            <a:lstStyle/>
            <a:p>
              <a:pPr marL="342900" indent="-342900">
                <a:spcBef>
                  <a:spcPts val="200"/>
                </a:spcBef>
                <a:spcAft>
                  <a:spcPts val="200"/>
                </a:spcAft>
                <a:buFont typeface="Wingdings" panose="05000000000000000000" pitchFamily="2" charset="2"/>
                <a:buChar char="§"/>
              </a:pPr>
              <a:r>
                <a:rPr lang="en-US" sz="2000" b="1" noProof="1">
                  <a:latin typeface="Segoe UI"/>
                  <a:cs typeface="Segoe UI"/>
                </a:rPr>
                <a:t>Capital</a:t>
              </a:r>
              <a:r>
                <a:rPr lang="en-US" sz="2000" noProof="1">
                  <a:latin typeface="Segoe UI"/>
                  <a:cs typeface="Segoe UI"/>
                </a:rPr>
                <a:t>: Shareholder funds &amp; profit accretion</a:t>
              </a:r>
            </a:p>
            <a:p>
              <a:pPr marL="342900" indent="-342900">
                <a:spcBef>
                  <a:spcPts val="200"/>
                </a:spcBef>
                <a:spcAft>
                  <a:spcPts val="200"/>
                </a:spcAft>
                <a:buFont typeface="Wingdings" panose="05000000000000000000" pitchFamily="2" charset="2"/>
                <a:buChar char="§"/>
              </a:pPr>
              <a:r>
                <a:rPr lang="en-US" sz="2000" b="1" noProof="1">
                  <a:latin typeface="Segoe UI"/>
                  <a:cs typeface="Segoe UI"/>
                </a:rPr>
                <a:t>Surplus or Deficit</a:t>
              </a:r>
              <a:r>
                <a:rPr lang="en-US" sz="2000" noProof="1">
                  <a:latin typeface="Segoe UI"/>
                  <a:cs typeface="Segoe UI"/>
                </a:rPr>
                <a:t> on insurance contract liabilities</a:t>
              </a:r>
              <a:endParaRPr lang="en-US" dirty="0">
                <a:cs typeface="Calibri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74F068B-7C4E-90C7-4CCB-D801C08D9830}"/>
              </a:ext>
            </a:extLst>
          </p:cNvPr>
          <p:cNvGrpSpPr/>
          <p:nvPr/>
        </p:nvGrpSpPr>
        <p:grpSpPr>
          <a:xfrm>
            <a:off x="943314" y="1120784"/>
            <a:ext cx="2926080" cy="1663139"/>
            <a:chOff x="332936" y="2627766"/>
            <a:chExt cx="2926080" cy="166313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0166718-0662-CFF3-CF5C-850EE5AD308A}"/>
                </a:ext>
              </a:extLst>
            </p:cNvPr>
            <p:cNvSpPr txBox="1"/>
            <p:nvPr/>
          </p:nvSpPr>
          <p:spPr>
            <a:xfrm>
              <a:off x="332936" y="2627766"/>
              <a:ext cx="2926080" cy="461665"/>
            </a:xfrm>
            <a:prstGeom prst="rect">
              <a:avLst/>
            </a:prstGeom>
            <a:noFill/>
          </p:spPr>
          <p:txBody>
            <a:bodyPr wrap="square" lIns="0" tIns="45720" rIns="0" bIns="45720" rtlCol="0" anchor="b">
              <a:spAutoFit/>
            </a:bodyPr>
            <a:lstStyle/>
            <a:p>
              <a:r>
                <a:rPr lang="en-US" sz="2400" b="1" noProof="1">
                  <a:solidFill>
                    <a:srgbClr val="FFD193"/>
                  </a:solidFill>
                  <a:latin typeface="Segoe UI"/>
                  <a:cs typeface="Segoe UI"/>
                </a:rPr>
                <a:t>Underwriting</a:t>
              </a:r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588747A-4845-78B1-3BE5-52D85281B5D9}"/>
                </a:ext>
              </a:extLst>
            </p:cNvPr>
            <p:cNvSpPr txBox="1"/>
            <p:nvPr/>
          </p:nvSpPr>
          <p:spPr>
            <a:xfrm>
              <a:off x="332936" y="3172650"/>
              <a:ext cx="2926080" cy="1118255"/>
            </a:xfrm>
            <a:prstGeom prst="rect">
              <a:avLst/>
            </a:prstGeom>
            <a:noFill/>
          </p:spPr>
          <p:txBody>
            <a:bodyPr wrap="square" lIns="0" tIns="45720" rIns="0" bIns="45720" rtlCol="0" anchor="t">
              <a:spAutoFit/>
            </a:bodyPr>
            <a:lstStyle/>
            <a:p>
              <a:pPr marL="342900" indent="-342900" algn="just">
                <a:spcBef>
                  <a:spcPts val="200"/>
                </a:spcBef>
                <a:spcAft>
                  <a:spcPts val="200"/>
                </a:spcAft>
                <a:buFont typeface="Wingdings" panose="05000000000000000000" pitchFamily="2" charset="2"/>
                <a:buChar char="§"/>
              </a:pPr>
              <a:r>
                <a:rPr lang="en-US" sz="2000" noProof="1">
                  <a:latin typeface="Segoe UI"/>
                  <a:cs typeface="Segoe UI"/>
                </a:rPr>
                <a:t>Risk retention capacity</a:t>
              </a:r>
              <a:endParaRPr lang="en-US" sz="2000" noProof="1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342900" indent="-342900" algn="just">
                <a:spcBef>
                  <a:spcPts val="200"/>
                </a:spcBef>
                <a:spcAft>
                  <a:spcPts val="200"/>
                </a:spcAft>
                <a:buFont typeface="Wingdings" panose="05000000000000000000" pitchFamily="2" charset="2"/>
                <a:buChar char="§"/>
              </a:pPr>
              <a:r>
                <a:rPr lang="en-US" sz="2000" noProof="1">
                  <a:latin typeface="Segoe UI"/>
                  <a:cs typeface="Segoe UI"/>
                </a:rPr>
                <a:t>Claims experience </a:t>
              </a:r>
              <a:endParaRPr lang="en-US" sz="2000" noProof="1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342900" indent="-342900" algn="just">
                <a:spcBef>
                  <a:spcPts val="200"/>
                </a:spcBef>
                <a:spcAft>
                  <a:spcPts val="200"/>
                </a:spcAft>
                <a:buFont typeface="Wingdings" panose="05000000000000000000" pitchFamily="2" charset="2"/>
                <a:buChar char="§"/>
              </a:pPr>
              <a:r>
                <a:rPr lang="en-US" sz="2000" noProof="1">
                  <a:latin typeface="Segoe UI"/>
                  <a:cs typeface="Segoe UI"/>
                </a:rPr>
                <a:t>Reserve levels</a:t>
              </a:r>
              <a:endParaRPr lang="en-US" sz="2000" noProof="1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8074DD7-B90A-5E6A-A845-C36C3EE12334}"/>
              </a:ext>
            </a:extLst>
          </p:cNvPr>
          <p:cNvSpPr txBox="1"/>
          <p:nvPr/>
        </p:nvSpPr>
        <p:spPr>
          <a:xfrm>
            <a:off x="4468048" y="2706677"/>
            <a:ext cx="35089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Insurance </a:t>
            </a:r>
          </a:p>
          <a:p>
            <a:pPr algn="ctr"/>
            <a:r>
              <a:rPr lang="en-US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Business </a:t>
            </a:r>
          </a:p>
          <a:p>
            <a:pPr algn="ctr"/>
            <a:r>
              <a:rPr lang="en-US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Model </a:t>
            </a:r>
          </a:p>
        </p:txBody>
      </p:sp>
      <p:grpSp>
        <p:nvGrpSpPr>
          <p:cNvPr id="31" name="Group 408">
            <a:extLst>
              <a:ext uri="{FF2B5EF4-FFF2-40B4-BE49-F238E27FC236}">
                <a16:creationId xmlns:a16="http://schemas.microsoft.com/office/drawing/2014/main" id="{AEA7EECA-B674-27E6-8DB7-6E8E74EB2DA7}"/>
              </a:ext>
            </a:extLst>
          </p:cNvPr>
          <p:cNvGrpSpPr/>
          <p:nvPr/>
        </p:nvGrpSpPr>
        <p:grpSpPr>
          <a:xfrm>
            <a:off x="7010444" y="1616303"/>
            <a:ext cx="956383" cy="904097"/>
            <a:chOff x="3374095" y="5192188"/>
            <a:chExt cx="852139" cy="714775"/>
          </a:xfrm>
          <a:solidFill>
            <a:schemeClr val="bg1"/>
          </a:solidFill>
        </p:grpSpPr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F1537149-1A43-0B27-B4C8-C7C9FB355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095" y="5330767"/>
              <a:ext cx="852139" cy="444911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29" y="0"/>
                </a:cxn>
                <a:cxn ang="0">
                  <a:pos x="0" y="29"/>
                </a:cxn>
                <a:cxn ang="0">
                  <a:pos x="0" y="156"/>
                </a:cxn>
                <a:cxn ang="0">
                  <a:pos x="40" y="168"/>
                </a:cxn>
                <a:cxn ang="0">
                  <a:pos x="40" y="165"/>
                </a:cxn>
                <a:cxn ang="0">
                  <a:pos x="53" y="152"/>
                </a:cxn>
                <a:cxn ang="0">
                  <a:pos x="81" y="152"/>
                </a:cxn>
                <a:cxn ang="0">
                  <a:pos x="93" y="165"/>
                </a:cxn>
                <a:cxn ang="0">
                  <a:pos x="93" y="178"/>
                </a:cxn>
                <a:cxn ang="0">
                  <a:pos x="175" y="183"/>
                </a:cxn>
                <a:cxn ang="0">
                  <a:pos x="256" y="178"/>
                </a:cxn>
                <a:cxn ang="0">
                  <a:pos x="256" y="165"/>
                </a:cxn>
                <a:cxn ang="0">
                  <a:pos x="269" y="152"/>
                </a:cxn>
                <a:cxn ang="0">
                  <a:pos x="297" y="152"/>
                </a:cxn>
                <a:cxn ang="0">
                  <a:pos x="310" y="165"/>
                </a:cxn>
                <a:cxn ang="0">
                  <a:pos x="310" y="168"/>
                </a:cxn>
                <a:cxn ang="0">
                  <a:pos x="350" y="156"/>
                </a:cxn>
                <a:cxn ang="0">
                  <a:pos x="350" y="29"/>
                </a:cxn>
                <a:cxn ang="0">
                  <a:pos x="321" y="0"/>
                </a:cxn>
              </a:cxnLst>
              <a:rect l="0" t="0" r="r" b="b"/>
              <a:pathLst>
                <a:path w="350" h="183">
                  <a:moveTo>
                    <a:pt x="321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13" y="160"/>
                    <a:pt x="26" y="164"/>
                    <a:pt x="40" y="168"/>
                  </a:cubicBezTo>
                  <a:cubicBezTo>
                    <a:pt x="40" y="165"/>
                    <a:pt x="40" y="165"/>
                    <a:pt x="40" y="165"/>
                  </a:cubicBezTo>
                  <a:cubicBezTo>
                    <a:pt x="40" y="158"/>
                    <a:pt x="46" y="152"/>
                    <a:pt x="53" y="152"/>
                  </a:cubicBezTo>
                  <a:cubicBezTo>
                    <a:pt x="81" y="152"/>
                    <a:pt x="81" y="152"/>
                    <a:pt x="81" y="152"/>
                  </a:cubicBezTo>
                  <a:cubicBezTo>
                    <a:pt x="88" y="152"/>
                    <a:pt x="93" y="158"/>
                    <a:pt x="93" y="165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120" y="181"/>
                    <a:pt x="147" y="183"/>
                    <a:pt x="175" y="183"/>
                  </a:cubicBezTo>
                  <a:cubicBezTo>
                    <a:pt x="203" y="183"/>
                    <a:pt x="230" y="181"/>
                    <a:pt x="256" y="178"/>
                  </a:cubicBezTo>
                  <a:cubicBezTo>
                    <a:pt x="256" y="165"/>
                    <a:pt x="256" y="165"/>
                    <a:pt x="256" y="165"/>
                  </a:cubicBezTo>
                  <a:cubicBezTo>
                    <a:pt x="256" y="158"/>
                    <a:pt x="262" y="152"/>
                    <a:pt x="269" y="152"/>
                  </a:cubicBezTo>
                  <a:cubicBezTo>
                    <a:pt x="297" y="152"/>
                    <a:pt x="297" y="152"/>
                    <a:pt x="297" y="152"/>
                  </a:cubicBezTo>
                  <a:cubicBezTo>
                    <a:pt x="304" y="152"/>
                    <a:pt x="310" y="158"/>
                    <a:pt x="310" y="165"/>
                  </a:cubicBezTo>
                  <a:cubicBezTo>
                    <a:pt x="310" y="168"/>
                    <a:pt x="310" y="168"/>
                    <a:pt x="310" y="168"/>
                  </a:cubicBezTo>
                  <a:cubicBezTo>
                    <a:pt x="324" y="164"/>
                    <a:pt x="337" y="160"/>
                    <a:pt x="350" y="156"/>
                  </a:cubicBezTo>
                  <a:cubicBezTo>
                    <a:pt x="350" y="29"/>
                    <a:pt x="350" y="29"/>
                    <a:pt x="350" y="29"/>
                  </a:cubicBezTo>
                  <a:cubicBezTo>
                    <a:pt x="350" y="13"/>
                    <a:pt x="337" y="0"/>
                    <a:pt x="32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16BDD015-2EB9-ED40-EE00-C9D189CE8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095" y="5734347"/>
              <a:ext cx="852139" cy="172616"/>
            </a:xfrm>
            <a:custGeom>
              <a:avLst/>
              <a:gdLst/>
              <a:ahLst/>
              <a:cxnLst>
                <a:cxn ang="0">
                  <a:pos x="310" y="11"/>
                </a:cxn>
                <a:cxn ang="0">
                  <a:pos x="310" y="27"/>
                </a:cxn>
                <a:cxn ang="0">
                  <a:pos x="297" y="39"/>
                </a:cxn>
                <a:cxn ang="0">
                  <a:pos x="269" y="39"/>
                </a:cxn>
                <a:cxn ang="0">
                  <a:pos x="256" y="27"/>
                </a:cxn>
                <a:cxn ang="0">
                  <a:pos x="256" y="21"/>
                </a:cxn>
                <a:cxn ang="0">
                  <a:pos x="175" y="27"/>
                </a:cxn>
                <a:cxn ang="0">
                  <a:pos x="93" y="21"/>
                </a:cxn>
                <a:cxn ang="0">
                  <a:pos x="93" y="27"/>
                </a:cxn>
                <a:cxn ang="0">
                  <a:pos x="81" y="39"/>
                </a:cxn>
                <a:cxn ang="0">
                  <a:pos x="53" y="39"/>
                </a:cxn>
                <a:cxn ang="0">
                  <a:pos x="40" y="27"/>
                </a:cxn>
                <a:cxn ang="0">
                  <a:pos x="40" y="11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29" y="71"/>
                </a:cxn>
                <a:cxn ang="0">
                  <a:pos x="321" y="71"/>
                </a:cxn>
                <a:cxn ang="0">
                  <a:pos x="350" y="30"/>
                </a:cxn>
                <a:cxn ang="0">
                  <a:pos x="350" y="0"/>
                </a:cxn>
                <a:cxn ang="0">
                  <a:pos x="310" y="11"/>
                </a:cxn>
              </a:cxnLst>
              <a:rect l="0" t="0" r="r" b="b"/>
              <a:pathLst>
                <a:path w="350" h="71">
                  <a:moveTo>
                    <a:pt x="310" y="11"/>
                  </a:moveTo>
                  <a:cubicBezTo>
                    <a:pt x="310" y="27"/>
                    <a:pt x="310" y="27"/>
                    <a:pt x="310" y="27"/>
                  </a:cubicBezTo>
                  <a:cubicBezTo>
                    <a:pt x="310" y="34"/>
                    <a:pt x="304" y="39"/>
                    <a:pt x="297" y="39"/>
                  </a:cubicBezTo>
                  <a:cubicBezTo>
                    <a:pt x="269" y="39"/>
                    <a:pt x="269" y="39"/>
                    <a:pt x="269" y="39"/>
                  </a:cubicBezTo>
                  <a:cubicBezTo>
                    <a:pt x="262" y="39"/>
                    <a:pt x="256" y="34"/>
                    <a:pt x="256" y="27"/>
                  </a:cubicBezTo>
                  <a:cubicBezTo>
                    <a:pt x="256" y="21"/>
                    <a:pt x="256" y="21"/>
                    <a:pt x="256" y="21"/>
                  </a:cubicBezTo>
                  <a:cubicBezTo>
                    <a:pt x="230" y="25"/>
                    <a:pt x="202" y="27"/>
                    <a:pt x="175" y="27"/>
                  </a:cubicBezTo>
                  <a:cubicBezTo>
                    <a:pt x="147" y="27"/>
                    <a:pt x="120" y="25"/>
                    <a:pt x="93" y="21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34"/>
                    <a:pt x="88" y="39"/>
                    <a:pt x="81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46" y="39"/>
                    <a:pt x="40" y="34"/>
                    <a:pt x="40" y="27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26" y="8"/>
                    <a:pt x="13" y="4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46"/>
                    <a:pt x="13" y="71"/>
                    <a:pt x="29" y="71"/>
                  </a:cubicBezTo>
                  <a:cubicBezTo>
                    <a:pt x="321" y="71"/>
                    <a:pt x="321" y="71"/>
                    <a:pt x="321" y="71"/>
                  </a:cubicBezTo>
                  <a:cubicBezTo>
                    <a:pt x="337" y="71"/>
                    <a:pt x="350" y="46"/>
                    <a:pt x="350" y="3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37" y="4"/>
                    <a:pt x="323" y="8"/>
                    <a:pt x="310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A265A736-A4D1-E5B2-7F98-A7994E8A74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1068" y="5710035"/>
              <a:ext cx="109404" cy="109404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37"/>
                </a:cxn>
                <a:cxn ang="0">
                  <a:pos x="9" y="45"/>
                </a:cxn>
                <a:cxn ang="0">
                  <a:pos x="37" y="45"/>
                </a:cxn>
                <a:cxn ang="0">
                  <a:pos x="45" y="37"/>
                </a:cxn>
                <a:cxn ang="0">
                  <a:pos x="45" y="9"/>
                </a:cxn>
                <a:cxn ang="0">
                  <a:pos x="37" y="0"/>
                </a:cxn>
                <a:cxn ang="0">
                  <a:pos x="26" y="34"/>
                </a:cxn>
                <a:cxn ang="0">
                  <a:pos x="19" y="34"/>
                </a:cxn>
                <a:cxn ang="0">
                  <a:pos x="6" y="21"/>
                </a:cxn>
                <a:cxn ang="0">
                  <a:pos x="39" y="21"/>
                </a:cxn>
                <a:cxn ang="0">
                  <a:pos x="26" y="34"/>
                </a:cxn>
              </a:cxnLst>
              <a:rect l="0" t="0" r="r" b="b"/>
              <a:pathLst>
                <a:path w="45" h="45">
                  <a:moveTo>
                    <a:pt x="3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1"/>
                    <a:pt x="4" y="45"/>
                    <a:pt x="9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1" y="45"/>
                    <a:pt x="45" y="41"/>
                    <a:pt x="45" y="37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4"/>
                    <a:pt x="41" y="0"/>
                    <a:pt x="37" y="0"/>
                  </a:cubicBezTo>
                  <a:close/>
                  <a:moveTo>
                    <a:pt x="26" y="34"/>
                  </a:moveTo>
                  <a:cubicBezTo>
                    <a:pt x="19" y="34"/>
                    <a:pt x="19" y="34"/>
                    <a:pt x="19" y="34"/>
                  </a:cubicBezTo>
                  <a:cubicBezTo>
                    <a:pt x="12" y="34"/>
                    <a:pt x="6" y="28"/>
                    <a:pt x="6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8"/>
                    <a:pt x="33" y="34"/>
                    <a:pt x="26" y="3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A45766F1-E3F9-F928-562F-6AC8D9509D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9856" y="5696244"/>
              <a:ext cx="106973" cy="10940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8" y="0"/>
                </a:cxn>
                <a:cxn ang="0">
                  <a:pos x="0" y="9"/>
                </a:cxn>
                <a:cxn ang="0">
                  <a:pos x="0" y="37"/>
                </a:cxn>
                <a:cxn ang="0">
                  <a:pos x="8" y="45"/>
                </a:cxn>
                <a:cxn ang="0">
                  <a:pos x="36" y="45"/>
                </a:cxn>
                <a:cxn ang="0">
                  <a:pos x="44" y="37"/>
                </a:cxn>
                <a:cxn ang="0">
                  <a:pos x="44" y="9"/>
                </a:cxn>
                <a:cxn ang="0">
                  <a:pos x="36" y="0"/>
                </a:cxn>
                <a:cxn ang="0">
                  <a:pos x="26" y="34"/>
                </a:cxn>
                <a:cxn ang="0">
                  <a:pos x="19" y="34"/>
                </a:cxn>
                <a:cxn ang="0">
                  <a:pos x="6" y="21"/>
                </a:cxn>
                <a:cxn ang="0">
                  <a:pos x="38" y="21"/>
                </a:cxn>
                <a:cxn ang="0">
                  <a:pos x="26" y="34"/>
                </a:cxn>
              </a:cxnLst>
              <a:rect l="0" t="0" r="r" b="b"/>
              <a:pathLst>
                <a:path w="44" h="45">
                  <a:moveTo>
                    <a:pt x="3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1"/>
                    <a:pt x="3" y="45"/>
                    <a:pt x="8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41" y="45"/>
                    <a:pt x="44" y="41"/>
                    <a:pt x="44" y="37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1" y="0"/>
                    <a:pt x="36" y="0"/>
                  </a:cubicBezTo>
                  <a:close/>
                  <a:moveTo>
                    <a:pt x="26" y="34"/>
                  </a:moveTo>
                  <a:cubicBezTo>
                    <a:pt x="19" y="34"/>
                    <a:pt x="19" y="34"/>
                    <a:pt x="19" y="34"/>
                  </a:cubicBezTo>
                  <a:cubicBezTo>
                    <a:pt x="11" y="34"/>
                    <a:pt x="6" y="28"/>
                    <a:pt x="6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8"/>
                    <a:pt x="33" y="34"/>
                    <a:pt x="26" y="3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5F63216-A93C-4145-181C-98952A016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1528" y="5192188"/>
              <a:ext cx="316057" cy="126423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17" y="24"/>
                </a:cxn>
                <a:cxn ang="0">
                  <a:pos x="24" y="17"/>
                </a:cxn>
                <a:cxn ang="0">
                  <a:pos x="105" y="17"/>
                </a:cxn>
                <a:cxn ang="0">
                  <a:pos x="112" y="24"/>
                </a:cxn>
                <a:cxn ang="0">
                  <a:pos x="112" y="52"/>
                </a:cxn>
                <a:cxn ang="0">
                  <a:pos x="130" y="52"/>
                </a:cxn>
                <a:cxn ang="0">
                  <a:pos x="130" y="24"/>
                </a:cxn>
                <a:cxn ang="0">
                  <a:pos x="105" y="0"/>
                </a:cxn>
                <a:cxn ang="0">
                  <a:pos x="24" y="0"/>
                </a:cxn>
                <a:cxn ang="0">
                  <a:pos x="0" y="24"/>
                </a:cxn>
                <a:cxn ang="0">
                  <a:pos x="0" y="52"/>
                </a:cxn>
                <a:cxn ang="0">
                  <a:pos x="17" y="52"/>
                </a:cxn>
              </a:cxnLst>
              <a:rect l="0" t="0" r="r" b="b"/>
              <a:pathLst>
                <a:path w="130" h="52">
                  <a:moveTo>
                    <a:pt x="17" y="52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7" y="21"/>
                    <a:pt x="20" y="17"/>
                    <a:pt x="24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9" y="17"/>
                    <a:pt x="112" y="21"/>
                    <a:pt x="112" y="24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130" y="11"/>
                    <a:pt x="119" y="0"/>
                    <a:pt x="10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1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63" name="Graphic 62" descr="Gears with solid fill">
            <a:extLst>
              <a:ext uri="{FF2B5EF4-FFF2-40B4-BE49-F238E27FC236}">
                <a16:creationId xmlns:a16="http://schemas.microsoft.com/office/drawing/2014/main" id="{E10E31F0-50C7-E385-0D9E-FE43711D0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65019" y="2159959"/>
            <a:ext cx="1195637" cy="1195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8432" name="Group 178">
            <a:extLst>
              <a:ext uri="{FF2B5EF4-FFF2-40B4-BE49-F238E27FC236}">
                <a16:creationId xmlns:a16="http://schemas.microsoft.com/office/drawing/2014/main" id="{512AFEA3-4D2E-E913-EE9A-7482BFCF07A1}"/>
              </a:ext>
            </a:extLst>
          </p:cNvPr>
          <p:cNvGrpSpPr/>
          <p:nvPr/>
        </p:nvGrpSpPr>
        <p:grpSpPr>
          <a:xfrm>
            <a:off x="5874718" y="4027369"/>
            <a:ext cx="1092862" cy="1166300"/>
            <a:chOff x="434405" y="3024535"/>
            <a:chExt cx="877888" cy="1028700"/>
          </a:xfrm>
          <a:solidFill>
            <a:schemeClr val="bg1"/>
          </a:solidFill>
        </p:grpSpPr>
        <p:sp>
          <p:nvSpPr>
            <p:cNvPr id="18433" name="Freeform 106">
              <a:extLst>
                <a:ext uri="{FF2B5EF4-FFF2-40B4-BE49-F238E27FC236}">
                  <a16:creationId xmlns:a16="http://schemas.microsoft.com/office/drawing/2014/main" id="{704215B0-5537-1531-23D0-68BA64F2A3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405" y="3024535"/>
              <a:ext cx="877888" cy="1028700"/>
            </a:xfrm>
            <a:custGeom>
              <a:avLst/>
              <a:gdLst/>
              <a:ahLst/>
              <a:cxnLst>
                <a:cxn ang="0">
                  <a:pos x="306" y="714"/>
                </a:cxn>
                <a:cxn ang="0">
                  <a:pos x="308" y="714"/>
                </a:cxn>
                <a:cxn ang="0">
                  <a:pos x="310" y="714"/>
                </a:cxn>
                <a:cxn ang="0">
                  <a:pos x="488" y="662"/>
                </a:cxn>
                <a:cxn ang="0">
                  <a:pos x="573" y="532"/>
                </a:cxn>
                <a:cxn ang="0">
                  <a:pos x="535" y="306"/>
                </a:cxn>
                <a:cxn ang="0">
                  <a:pos x="439" y="185"/>
                </a:cxn>
                <a:cxn ang="0">
                  <a:pos x="482" y="138"/>
                </a:cxn>
                <a:cxn ang="0">
                  <a:pos x="497" y="48"/>
                </a:cxn>
                <a:cxn ang="0">
                  <a:pos x="425" y="1"/>
                </a:cxn>
                <a:cxn ang="0">
                  <a:pos x="425" y="1"/>
                </a:cxn>
                <a:cxn ang="0">
                  <a:pos x="406" y="3"/>
                </a:cxn>
                <a:cxn ang="0">
                  <a:pos x="359" y="22"/>
                </a:cxn>
                <a:cxn ang="0">
                  <a:pos x="317" y="15"/>
                </a:cxn>
                <a:cxn ang="0">
                  <a:pos x="271" y="23"/>
                </a:cxn>
                <a:cxn ang="0">
                  <a:pos x="207" y="0"/>
                </a:cxn>
                <a:cxn ang="0">
                  <a:pos x="198" y="0"/>
                </a:cxn>
                <a:cxn ang="0">
                  <a:pos x="124" y="48"/>
                </a:cxn>
                <a:cxn ang="0">
                  <a:pos x="138" y="138"/>
                </a:cxn>
                <a:cxn ang="0">
                  <a:pos x="183" y="188"/>
                </a:cxn>
                <a:cxn ang="0">
                  <a:pos x="98" y="308"/>
                </a:cxn>
                <a:cxn ang="0">
                  <a:pos x="59" y="543"/>
                </a:cxn>
                <a:cxn ang="0">
                  <a:pos x="306" y="714"/>
                </a:cxn>
                <a:cxn ang="0">
                  <a:pos x="198" y="69"/>
                </a:cxn>
                <a:cxn ang="0">
                  <a:pos x="200" y="69"/>
                </a:cxn>
                <a:cxn ang="0">
                  <a:pos x="261" y="108"/>
                </a:cxn>
                <a:cxn ang="0">
                  <a:pos x="266" y="111"/>
                </a:cxn>
                <a:cxn ang="0">
                  <a:pos x="272" y="106"/>
                </a:cxn>
                <a:cxn ang="0">
                  <a:pos x="317" y="85"/>
                </a:cxn>
                <a:cxn ang="0">
                  <a:pos x="358" y="106"/>
                </a:cxn>
                <a:cxn ang="0">
                  <a:pos x="363" y="109"/>
                </a:cxn>
                <a:cxn ang="0">
                  <a:pos x="366" y="107"/>
                </a:cxn>
                <a:cxn ang="0">
                  <a:pos x="422" y="71"/>
                </a:cxn>
                <a:cxn ang="0">
                  <a:pos x="425" y="70"/>
                </a:cxn>
                <a:cxn ang="0">
                  <a:pos x="431" y="91"/>
                </a:cxn>
                <a:cxn ang="0">
                  <a:pos x="353" y="176"/>
                </a:cxn>
                <a:cxn ang="0">
                  <a:pos x="265" y="176"/>
                </a:cxn>
                <a:cxn ang="0">
                  <a:pos x="190" y="91"/>
                </a:cxn>
                <a:cxn ang="0">
                  <a:pos x="198" y="69"/>
                </a:cxn>
                <a:cxn ang="0">
                  <a:pos x="256" y="216"/>
                </a:cxn>
                <a:cxn ang="0">
                  <a:pos x="365" y="216"/>
                </a:cxn>
                <a:cxn ang="0">
                  <a:pos x="309" y="644"/>
                </a:cxn>
                <a:cxn ang="0">
                  <a:pos x="256" y="216"/>
                </a:cxn>
              </a:cxnLst>
              <a:rect l="0" t="0" r="r" b="b"/>
              <a:pathLst>
                <a:path w="611" h="714">
                  <a:moveTo>
                    <a:pt x="306" y="714"/>
                  </a:moveTo>
                  <a:cubicBezTo>
                    <a:pt x="308" y="714"/>
                    <a:pt x="308" y="714"/>
                    <a:pt x="308" y="714"/>
                  </a:cubicBezTo>
                  <a:cubicBezTo>
                    <a:pt x="310" y="714"/>
                    <a:pt x="310" y="714"/>
                    <a:pt x="310" y="714"/>
                  </a:cubicBezTo>
                  <a:cubicBezTo>
                    <a:pt x="382" y="712"/>
                    <a:pt x="442" y="695"/>
                    <a:pt x="488" y="662"/>
                  </a:cubicBezTo>
                  <a:cubicBezTo>
                    <a:pt x="532" y="631"/>
                    <a:pt x="561" y="586"/>
                    <a:pt x="573" y="532"/>
                  </a:cubicBezTo>
                  <a:cubicBezTo>
                    <a:pt x="588" y="463"/>
                    <a:pt x="575" y="383"/>
                    <a:pt x="535" y="306"/>
                  </a:cubicBezTo>
                  <a:cubicBezTo>
                    <a:pt x="510" y="259"/>
                    <a:pt x="477" y="217"/>
                    <a:pt x="439" y="185"/>
                  </a:cubicBezTo>
                  <a:cubicBezTo>
                    <a:pt x="482" y="138"/>
                    <a:pt x="482" y="138"/>
                    <a:pt x="482" y="138"/>
                  </a:cubicBezTo>
                  <a:cubicBezTo>
                    <a:pt x="505" y="114"/>
                    <a:pt x="510" y="79"/>
                    <a:pt x="497" y="48"/>
                  </a:cubicBezTo>
                  <a:cubicBezTo>
                    <a:pt x="484" y="20"/>
                    <a:pt x="456" y="1"/>
                    <a:pt x="425" y="1"/>
                  </a:cubicBezTo>
                  <a:cubicBezTo>
                    <a:pt x="425" y="1"/>
                    <a:pt x="425" y="1"/>
                    <a:pt x="425" y="1"/>
                  </a:cubicBezTo>
                  <a:cubicBezTo>
                    <a:pt x="418" y="1"/>
                    <a:pt x="412" y="2"/>
                    <a:pt x="406" y="3"/>
                  </a:cubicBezTo>
                  <a:cubicBezTo>
                    <a:pt x="391" y="7"/>
                    <a:pt x="375" y="13"/>
                    <a:pt x="359" y="22"/>
                  </a:cubicBezTo>
                  <a:cubicBezTo>
                    <a:pt x="346" y="18"/>
                    <a:pt x="332" y="15"/>
                    <a:pt x="317" y="15"/>
                  </a:cubicBezTo>
                  <a:cubicBezTo>
                    <a:pt x="301" y="15"/>
                    <a:pt x="285" y="18"/>
                    <a:pt x="271" y="23"/>
                  </a:cubicBezTo>
                  <a:cubicBezTo>
                    <a:pt x="252" y="10"/>
                    <a:pt x="231" y="3"/>
                    <a:pt x="207" y="0"/>
                  </a:cubicBezTo>
                  <a:cubicBezTo>
                    <a:pt x="204" y="0"/>
                    <a:pt x="201" y="0"/>
                    <a:pt x="198" y="0"/>
                  </a:cubicBezTo>
                  <a:cubicBezTo>
                    <a:pt x="166" y="0"/>
                    <a:pt x="137" y="18"/>
                    <a:pt x="124" y="48"/>
                  </a:cubicBezTo>
                  <a:cubicBezTo>
                    <a:pt x="111" y="78"/>
                    <a:pt x="116" y="113"/>
                    <a:pt x="138" y="138"/>
                  </a:cubicBezTo>
                  <a:cubicBezTo>
                    <a:pt x="183" y="188"/>
                    <a:pt x="183" y="188"/>
                    <a:pt x="183" y="188"/>
                  </a:cubicBezTo>
                  <a:cubicBezTo>
                    <a:pt x="152" y="219"/>
                    <a:pt x="122" y="261"/>
                    <a:pt x="98" y="308"/>
                  </a:cubicBezTo>
                  <a:cubicBezTo>
                    <a:pt x="74" y="356"/>
                    <a:pt x="37" y="451"/>
                    <a:pt x="59" y="543"/>
                  </a:cubicBezTo>
                  <a:cubicBezTo>
                    <a:pt x="73" y="603"/>
                    <a:pt x="124" y="705"/>
                    <a:pt x="306" y="714"/>
                  </a:cubicBezTo>
                  <a:close/>
                  <a:moveTo>
                    <a:pt x="198" y="69"/>
                  </a:moveTo>
                  <a:cubicBezTo>
                    <a:pt x="199" y="69"/>
                    <a:pt x="199" y="69"/>
                    <a:pt x="200" y="69"/>
                  </a:cubicBezTo>
                  <a:cubicBezTo>
                    <a:pt x="225" y="72"/>
                    <a:pt x="244" y="85"/>
                    <a:pt x="261" y="108"/>
                  </a:cubicBezTo>
                  <a:cubicBezTo>
                    <a:pt x="262" y="110"/>
                    <a:pt x="264" y="111"/>
                    <a:pt x="266" y="111"/>
                  </a:cubicBezTo>
                  <a:cubicBezTo>
                    <a:pt x="268" y="111"/>
                    <a:pt x="271" y="109"/>
                    <a:pt x="272" y="106"/>
                  </a:cubicBezTo>
                  <a:cubicBezTo>
                    <a:pt x="280" y="92"/>
                    <a:pt x="298" y="85"/>
                    <a:pt x="317" y="85"/>
                  </a:cubicBezTo>
                  <a:cubicBezTo>
                    <a:pt x="334" y="85"/>
                    <a:pt x="352" y="92"/>
                    <a:pt x="358" y="106"/>
                  </a:cubicBezTo>
                  <a:cubicBezTo>
                    <a:pt x="359" y="108"/>
                    <a:pt x="361" y="109"/>
                    <a:pt x="363" y="109"/>
                  </a:cubicBezTo>
                  <a:cubicBezTo>
                    <a:pt x="364" y="109"/>
                    <a:pt x="365" y="108"/>
                    <a:pt x="366" y="107"/>
                  </a:cubicBezTo>
                  <a:cubicBezTo>
                    <a:pt x="377" y="90"/>
                    <a:pt x="400" y="76"/>
                    <a:pt x="422" y="71"/>
                  </a:cubicBezTo>
                  <a:cubicBezTo>
                    <a:pt x="423" y="70"/>
                    <a:pt x="424" y="70"/>
                    <a:pt x="425" y="70"/>
                  </a:cubicBezTo>
                  <a:cubicBezTo>
                    <a:pt x="434" y="70"/>
                    <a:pt x="438" y="83"/>
                    <a:pt x="431" y="91"/>
                  </a:cubicBezTo>
                  <a:cubicBezTo>
                    <a:pt x="353" y="176"/>
                    <a:pt x="353" y="176"/>
                    <a:pt x="353" y="176"/>
                  </a:cubicBezTo>
                  <a:cubicBezTo>
                    <a:pt x="265" y="176"/>
                    <a:pt x="265" y="176"/>
                    <a:pt x="265" y="176"/>
                  </a:cubicBezTo>
                  <a:cubicBezTo>
                    <a:pt x="190" y="91"/>
                    <a:pt x="190" y="91"/>
                    <a:pt x="190" y="91"/>
                  </a:cubicBezTo>
                  <a:cubicBezTo>
                    <a:pt x="183" y="83"/>
                    <a:pt x="187" y="69"/>
                    <a:pt x="198" y="69"/>
                  </a:cubicBezTo>
                  <a:close/>
                  <a:moveTo>
                    <a:pt x="256" y="216"/>
                  </a:moveTo>
                  <a:cubicBezTo>
                    <a:pt x="365" y="216"/>
                    <a:pt x="365" y="216"/>
                    <a:pt x="365" y="216"/>
                  </a:cubicBezTo>
                  <a:cubicBezTo>
                    <a:pt x="522" y="316"/>
                    <a:pt x="611" y="637"/>
                    <a:pt x="309" y="644"/>
                  </a:cubicBezTo>
                  <a:cubicBezTo>
                    <a:pt x="0" y="630"/>
                    <a:pt x="140" y="303"/>
                    <a:pt x="256" y="2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34" name="Freeform 107">
              <a:extLst>
                <a:ext uri="{FF2B5EF4-FFF2-40B4-BE49-F238E27FC236}">
                  <a16:creationId xmlns:a16="http://schemas.microsoft.com/office/drawing/2014/main" id="{923B3F59-FEC8-EAF8-EC00-CEF1BA774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80" y="3408710"/>
              <a:ext cx="279400" cy="493713"/>
            </a:xfrm>
            <a:custGeom>
              <a:avLst/>
              <a:gdLst/>
              <a:ahLst/>
              <a:cxnLst>
                <a:cxn ang="0">
                  <a:pos x="80" y="199"/>
                </a:cxn>
                <a:cxn ang="0">
                  <a:pos x="119" y="226"/>
                </a:cxn>
                <a:cxn ang="0">
                  <a:pos x="87" y="245"/>
                </a:cxn>
                <a:cxn ang="0">
                  <a:pos x="27" y="231"/>
                </a:cxn>
                <a:cxn ang="0">
                  <a:pos x="23" y="230"/>
                </a:cxn>
                <a:cxn ang="0">
                  <a:pos x="13" y="238"/>
                </a:cxn>
                <a:cxn ang="0">
                  <a:pos x="3" y="278"/>
                </a:cxn>
                <a:cxn ang="0">
                  <a:pos x="9" y="291"/>
                </a:cxn>
                <a:cxn ang="0">
                  <a:pos x="71" y="305"/>
                </a:cxn>
                <a:cxn ang="0">
                  <a:pos x="72" y="334"/>
                </a:cxn>
                <a:cxn ang="0">
                  <a:pos x="83" y="344"/>
                </a:cxn>
                <a:cxn ang="0">
                  <a:pos x="115" y="344"/>
                </a:cxn>
                <a:cxn ang="0">
                  <a:pos x="125" y="333"/>
                </a:cxn>
                <a:cxn ang="0">
                  <a:pos x="125" y="301"/>
                </a:cxn>
                <a:cxn ang="0">
                  <a:pos x="194" y="219"/>
                </a:cxn>
                <a:cxn ang="0">
                  <a:pos x="121" y="138"/>
                </a:cxn>
                <a:cxn ang="0">
                  <a:pos x="77" y="111"/>
                </a:cxn>
                <a:cxn ang="0">
                  <a:pos x="104" y="95"/>
                </a:cxn>
                <a:cxn ang="0">
                  <a:pos x="156" y="106"/>
                </a:cxn>
                <a:cxn ang="0">
                  <a:pos x="160" y="107"/>
                </a:cxn>
                <a:cxn ang="0">
                  <a:pos x="169" y="99"/>
                </a:cxn>
                <a:cxn ang="0">
                  <a:pos x="179" y="60"/>
                </a:cxn>
                <a:cxn ang="0">
                  <a:pos x="172" y="47"/>
                </a:cxn>
                <a:cxn ang="0">
                  <a:pos x="121" y="36"/>
                </a:cxn>
                <a:cxn ang="0">
                  <a:pos x="120" y="11"/>
                </a:cxn>
                <a:cxn ang="0">
                  <a:pos x="109" y="0"/>
                </a:cxn>
                <a:cxn ang="0">
                  <a:pos x="109" y="0"/>
                </a:cxn>
                <a:cxn ang="0">
                  <a:pos x="77" y="1"/>
                </a:cxn>
                <a:cxn ang="0">
                  <a:pos x="67" y="12"/>
                </a:cxn>
                <a:cxn ang="0">
                  <a:pos x="67" y="41"/>
                </a:cxn>
                <a:cxn ang="0">
                  <a:pos x="1" y="120"/>
                </a:cxn>
                <a:cxn ang="0">
                  <a:pos x="80" y="199"/>
                </a:cxn>
              </a:cxnLst>
              <a:rect l="0" t="0" r="r" b="b"/>
              <a:pathLst>
                <a:path w="195" h="344">
                  <a:moveTo>
                    <a:pt x="80" y="199"/>
                  </a:moveTo>
                  <a:cubicBezTo>
                    <a:pt x="112" y="209"/>
                    <a:pt x="119" y="217"/>
                    <a:pt x="119" y="226"/>
                  </a:cubicBezTo>
                  <a:cubicBezTo>
                    <a:pt x="119" y="239"/>
                    <a:pt x="102" y="244"/>
                    <a:pt x="87" y="245"/>
                  </a:cubicBezTo>
                  <a:cubicBezTo>
                    <a:pt x="62" y="245"/>
                    <a:pt x="40" y="237"/>
                    <a:pt x="27" y="231"/>
                  </a:cubicBezTo>
                  <a:cubicBezTo>
                    <a:pt x="26" y="230"/>
                    <a:pt x="24" y="230"/>
                    <a:pt x="23" y="230"/>
                  </a:cubicBezTo>
                  <a:cubicBezTo>
                    <a:pt x="18" y="230"/>
                    <a:pt x="14" y="233"/>
                    <a:pt x="13" y="238"/>
                  </a:cubicBezTo>
                  <a:cubicBezTo>
                    <a:pt x="3" y="278"/>
                    <a:pt x="3" y="278"/>
                    <a:pt x="3" y="278"/>
                  </a:cubicBezTo>
                  <a:cubicBezTo>
                    <a:pt x="2" y="283"/>
                    <a:pt x="5" y="289"/>
                    <a:pt x="9" y="291"/>
                  </a:cubicBezTo>
                  <a:cubicBezTo>
                    <a:pt x="26" y="299"/>
                    <a:pt x="49" y="304"/>
                    <a:pt x="71" y="305"/>
                  </a:cubicBezTo>
                  <a:cubicBezTo>
                    <a:pt x="72" y="334"/>
                    <a:pt x="72" y="334"/>
                    <a:pt x="72" y="334"/>
                  </a:cubicBezTo>
                  <a:cubicBezTo>
                    <a:pt x="72" y="340"/>
                    <a:pt x="77" y="344"/>
                    <a:pt x="83" y="344"/>
                  </a:cubicBezTo>
                  <a:cubicBezTo>
                    <a:pt x="115" y="344"/>
                    <a:pt x="115" y="344"/>
                    <a:pt x="115" y="344"/>
                  </a:cubicBezTo>
                  <a:cubicBezTo>
                    <a:pt x="121" y="343"/>
                    <a:pt x="126" y="338"/>
                    <a:pt x="125" y="333"/>
                  </a:cubicBezTo>
                  <a:cubicBezTo>
                    <a:pt x="125" y="301"/>
                    <a:pt x="125" y="301"/>
                    <a:pt x="125" y="301"/>
                  </a:cubicBezTo>
                  <a:cubicBezTo>
                    <a:pt x="169" y="290"/>
                    <a:pt x="195" y="259"/>
                    <a:pt x="194" y="219"/>
                  </a:cubicBezTo>
                  <a:cubicBezTo>
                    <a:pt x="193" y="179"/>
                    <a:pt x="171" y="155"/>
                    <a:pt x="121" y="138"/>
                  </a:cubicBezTo>
                  <a:cubicBezTo>
                    <a:pt x="89" y="127"/>
                    <a:pt x="77" y="120"/>
                    <a:pt x="77" y="111"/>
                  </a:cubicBezTo>
                  <a:cubicBezTo>
                    <a:pt x="76" y="98"/>
                    <a:pt x="93" y="95"/>
                    <a:pt x="104" y="95"/>
                  </a:cubicBezTo>
                  <a:cubicBezTo>
                    <a:pt x="127" y="95"/>
                    <a:pt x="144" y="101"/>
                    <a:pt x="156" y="106"/>
                  </a:cubicBezTo>
                  <a:cubicBezTo>
                    <a:pt x="157" y="106"/>
                    <a:pt x="158" y="107"/>
                    <a:pt x="160" y="107"/>
                  </a:cubicBezTo>
                  <a:cubicBezTo>
                    <a:pt x="164" y="107"/>
                    <a:pt x="168" y="103"/>
                    <a:pt x="169" y="99"/>
                  </a:cubicBezTo>
                  <a:cubicBezTo>
                    <a:pt x="179" y="60"/>
                    <a:pt x="179" y="60"/>
                    <a:pt x="179" y="60"/>
                  </a:cubicBezTo>
                  <a:cubicBezTo>
                    <a:pt x="180" y="55"/>
                    <a:pt x="177" y="49"/>
                    <a:pt x="172" y="47"/>
                  </a:cubicBezTo>
                  <a:cubicBezTo>
                    <a:pt x="156" y="40"/>
                    <a:pt x="140" y="37"/>
                    <a:pt x="121" y="36"/>
                  </a:cubicBezTo>
                  <a:cubicBezTo>
                    <a:pt x="120" y="11"/>
                    <a:pt x="120" y="11"/>
                    <a:pt x="120" y="11"/>
                  </a:cubicBezTo>
                  <a:cubicBezTo>
                    <a:pt x="120" y="5"/>
                    <a:pt x="115" y="0"/>
                    <a:pt x="10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1" y="1"/>
                    <a:pt x="66" y="6"/>
                    <a:pt x="67" y="12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26" y="52"/>
                    <a:pt x="0" y="82"/>
                    <a:pt x="1" y="120"/>
                  </a:cubicBezTo>
                  <a:cubicBezTo>
                    <a:pt x="2" y="168"/>
                    <a:pt x="44" y="188"/>
                    <a:pt x="80" y="19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042DF92-29BF-2773-7F28-91FF63E4F1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681863"/>
              </p:ext>
            </p:extLst>
          </p:nvPr>
        </p:nvGraphicFramePr>
        <p:xfrm>
          <a:off x="1134" y="-12700"/>
          <a:ext cx="12212638" cy="312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Segoe Boot Semilight" panose="020B0402040204020203" pitchFamily="34" charset="0"/>
                        <a:ea typeface="ＭＳ Ｐゴシック" pitchFamily="-109" charset="-128"/>
                      </a:endParaRPr>
                    </a:p>
                  </a:txBody>
                  <a:tcPr marL="91442" marR="914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F67A594-DC9A-59DD-DA0D-45A9F41EA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7076" y="346193"/>
            <a:ext cx="1900383" cy="48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2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4" name="Title 1">
            <a:extLst>
              <a:ext uri="{FF2B5EF4-FFF2-40B4-BE49-F238E27FC236}">
                <a16:creationId xmlns:a16="http://schemas.microsoft.com/office/drawing/2014/main" id="{E9109947-D8BF-CCB9-C39E-295F3E2F1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" y="393695"/>
            <a:ext cx="420624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sz="2400" b="1" dirty="0">
                <a:latin typeface="Segoe UI"/>
                <a:cs typeface="Segoe UI"/>
              </a:rPr>
              <a:t>Other considerations</a:t>
            </a:r>
            <a:endParaRPr lang="en-US" dirty="0">
              <a:ea typeface="+mn-ea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548E750-32B0-D091-B4FA-3BB50A9FAC44}"/>
              </a:ext>
            </a:extLst>
          </p:cNvPr>
          <p:cNvCxnSpPr>
            <a:cxnSpLocks/>
          </p:cNvCxnSpPr>
          <p:nvPr/>
        </p:nvCxnSpPr>
        <p:spPr>
          <a:xfrm>
            <a:off x="-20638" y="893763"/>
            <a:ext cx="1221263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0BC777-7F92-63E5-B20E-07DDD4CBED1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3830C6-61F5-3F4F-93C6-4C03C599F062}" type="slidenum">
              <a:rPr kumimoji="0" lang="en-N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NG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FD0C04-9645-E8D1-99B6-79AB3F6F25A5}"/>
              </a:ext>
            </a:extLst>
          </p:cNvPr>
          <p:cNvSpPr/>
          <p:nvPr/>
        </p:nvSpPr>
        <p:spPr>
          <a:xfrm>
            <a:off x="171446" y="1285879"/>
            <a:ext cx="2843216" cy="771512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"/>
                <a:cs typeface="Segoe UI"/>
              </a:rPr>
              <a:t>Actuarial Lens</a:t>
            </a:r>
            <a:endParaRPr lang="en-NG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1A9629-9FED-4B14-1EB5-677672D7B13B}"/>
              </a:ext>
            </a:extLst>
          </p:cNvPr>
          <p:cNvSpPr/>
          <p:nvPr/>
        </p:nvSpPr>
        <p:spPr>
          <a:xfrm>
            <a:off x="3768253" y="1285879"/>
            <a:ext cx="2843216" cy="771512"/>
          </a:xfrm>
          <a:prstGeom prst="rect">
            <a:avLst/>
          </a:prstGeom>
          <a:solidFill>
            <a:srgbClr val="FFD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Measurement of assets and liabilities </a:t>
            </a:r>
            <a:endParaRPr lang="en-NG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1576DA-D97F-A98E-8F7F-1D1DA387F68B}"/>
              </a:ext>
            </a:extLst>
          </p:cNvPr>
          <p:cNvSpPr/>
          <p:nvPr/>
        </p:nvSpPr>
        <p:spPr>
          <a:xfrm>
            <a:off x="7669860" y="1285879"/>
            <a:ext cx="2843216" cy="771512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Asset and Liability Management (ALM)</a:t>
            </a:r>
            <a:endParaRPr lang="en-NG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8AEADE-F832-A800-63B1-2CF1B42EA4FB}"/>
              </a:ext>
            </a:extLst>
          </p:cNvPr>
          <p:cNvSpPr/>
          <p:nvPr/>
        </p:nvSpPr>
        <p:spPr>
          <a:xfrm>
            <a:off x="7779394" y="3661527"/>
            <a:ext cx="2843216" cy="771512"/>
          </a:xfrm>
          <a:prstGeom prst="rect">
            <a:avLst/>
          </a:prstGeom>
          <a:solidFill>
            <a:srgbClr val="FFD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egoe UI"/>
                <a:cs typeface="Segoe UI"/>
              </a:rPr>
              <a:t>Mark-to-Market Impact on Equity</a:t>
            </a:r>
            <a:endParaRPr lang="en-US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4C95B2-01CB-A068-1721-03749414D632}"/>
              </a:ext>
            </a:extLst>
          </p:cNvPr>
          <p:cNvSpPr/>
          <p:nvPr/>
        </p:nvSpPr>
        <p:spPr>
          <a:xfrm>
            <a:off x="2008649" y="3657594"/>
            <a:ext cx="3067333" cy="771512"/>
          </a:xfrm>
          <a:prstGeom prst="rect">
            <a:avLst/>
          </a:prstGeom>
          <a:solidFill>
            <a:srgbClr val="FFD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egoe UI"/>
                <a:cs typeface="Segoe UI"/>
              </a:rPr>
              <a:t>Product structuring</a:t>
            </a:r>
          </a:p>
        </p:txBody>
      </p:sp>
      <p:pic>
        <p:nvPicPr>
          <p:cNvPr id="6146" name="Picture 2" descr="Career in Actuarial Science - The Hindu">
            <a:extLst>
              <a:ext uri="{FF2B5EF4-FFF2-40B4-BE49-F238E27FC236}">
                <a16:creationId xmlns:a16="http://schemas.microsoft.com/office/drawing/2014/main" id="{8575CAE0-4DD9-F840-3A6A-73F831C30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3" y="2057392"/>
            <a:ext cx="2774159" cy="144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sset and Liability Management (ALM) - Overview, Pros and Cons">
            <a:extLst>
              <a:ext uri="{FF2B5EF4-FFF2-40B4-BE49-F238E27FC236}">
                <a16:creationId xmlns:a16="http://schemas.microsoft.com/office/drawing/2014/main" id="{F8952664-08BE-25C7-7E0B-ABFA8B1E38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76"/>
          <a:stretch/>
        </p:blipFill>
        <p:spPr bwMode="auto">
          <a:xfrm>
            <a:off x="10409136" y="2055408"/>
            <a:ext cx="1728792" cy="9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Massive sell-off among investors of Wema Bank, Zenith Bank as stock trade  plunges - Ripples Nigeria">
            <a:extLst>
              <a:ext uri="{FF2B5EF4-FFF2-40B4-BE49-F238E27FC236}">
                <a16:creationId xmlns:a16="http://schemas.microsoft.com/office/drawing/2014/main" id="{4C24FA3A-A26B-168A-D6B1-3ECFCCEEA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431" y="4643044"/>
            <a:ext cx="1728792" cy="100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ow to Determine the Right Channel Pricing Structure for a Partner">
            <a:extLst>
              <a:ext uri="{FF2B5EF4-FFF2-40B4-BE49-F238E27FC236}">
                <a16:creationId xmlns:a16="http://schemas.microsoft.com/office/drawing/2014/main" id="{BA9F7CCC-3879-3A24-5CD7-A160A2549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45" y="4614808"/>
            <a:ext cx="2066754" cy="77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63A4D89A-0008-3FFD-F63D-47A4FACCD3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681863"/>
              </p:ext>
            </p:extLst>
          </p:nvPr>
        </p:nvGraphicFramePr>
        <p:xfrm>
          <a:off x="1134" y="-12700"/>
          <a:ext cx="12212638" cy="312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Segoe Boot Semilight" panose="020B0402040204020203" pitchFamily="34" charset="0"/>
                        <a:ea typeface="ＭＳ Ｐゴシック" pitchFamily="-109" charset="-128"/>
                      </a:endParaRPr>
                    </a:p>
                  </a:txBody>
                  <a:tcPr marL="91442" marR="914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37DF2AF-B99D-CFA7-D764-CD6F236F11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7076" y="346193"/>
            <a:ext cx="1900383" cy="4844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8CC964-D0B5-2BBC-54BD-2E83D3E7686B}"/>
              </a:ext>
            </a:extLst>
          </p:cNvPr>
          <p:cNvSpPr txBox="1"/>
          <p:nvPr/>
        </p:nvSpPr>
        <p:spPr>
          <a:xfrm>
            <a:off x="2008093" y="4500282"/>
            <a:ext cx="318246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en-US" dirty="0">
                <a:solidFill>
                  <a:srgbClr val="000000"/>
                </a:solidFill>
                <a:latin typeface="Segoe UI"/>
                <a:cs typeface="Calibri"/>
              </a:rPr>
              <a:t>Product pricing</a:t>
            </a:r>
            <a:endParaRPr lang="en-US">
              <a:solidFill>
                <a:srgbClr val="000000"/>
              </a:solidFill>
              <a:latin typeface="Segoe UI"/>
              <a:cs typeface="Calibri" panose="020F0502020204030204" pitchFamily="34" charset="0"/>
            </a:endParaRPr>
          </a:p>
          <a:p>
            <a:pPr marL="285750" indent="-285750">
              <a:buFont typeface="Wingdings"/>
              <a:buChar char="§"/>
            </a:pPr>
            <a:r>
              <a:rPr lang="en-US" dirty="0">
                <a:solidFill>
                  <a:srgbClr val="000000"/>
                </a:solidFill>
                <a:latin typeface="Segoe UI"/>
                <a:cs typeface="Calibri"/>
              </a:rPr>
              <a:t>Product features: m</a:t>
            </a:r>
            <a:r>
              <a:rPr lang="en-US" dirty="0">
                <a:solidFill>
                  <a:srgbClr val="000000"/>
                </a:solidFill>
                <a:latin typeface="Segoe UI"/>
                <a:cs typeface="Segoe UI"/>
              </a:rPr>
              <a:t>inimum rate guarantees</a:t>
            </a:r>
            <a:r>
              <a:rPr lang="en-US" dirty="0">
                <a:solidFill>
                  <a:srgbClr val="000000"/>
                </a:solidFill>
                <a:latin typeface="Segoe UI"/>
                <a:cs typeface="Calibri"/>
              </a:rPr>
              <a:t> </a:t>
            </a:r>
          </a:p>
          <a:p>
            <a:pPr marL="285750" indent="-285750">
              <a:buFont typeface="Wingdings"/>
              <a:buChar char="§"/>
            </a:pPr>
            <a:r>
              <a:rPr lang="en-US" dirty="0">
                <a:solidFill>
                  <a:srgbClr val="000000"/>
                </a:solidFill>
                <a:latin typeface="Segoe UI"/>
                <a:cs typeface="Calibri"/>
              </a:rPr>
              <a:t>Long tail product risks</a:t>
            </a:r>
            <a:endParaRPr lang="en-US" dirty="0"/>
          </a:p>
          <a:p>
            <a:pPr marL="285750" indent="-285750">
              <a:buFont typeface="Wingdings"/>
              <a:buChar char="§"/>
            </a:pPr>
            <a:endParaRPr lang="en-US" dirty="0">
              <a:solidFill>
                <a:srgbClr val="000000"/>
              </a:solidFill>
              <a:latin typeface="Segoe U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5D8318-6C23-A75D-912D-E451A0A58969}"/>
              </a:ext>
            </a:extLst>
          </p:cNvPr>
          <p:cNvSpPr txBox="1"/>
          <p:nvPr/>
        </p:nvSpPr>
        <p:spPr>
          <a:xfrm>
            <a:off x="3765175" y="2043952"/>
            <a:ext cx="2940423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en-US" dirty="0">
                <a:solidFill>
                  <a:srgbClr val="000000"/>
                </a:solidFill>
                <a:latin typeface="Segoe UI"/>
                <a:cs typeface="Calibri"/>
              </a:rPr>
              <a:t>Measurement of contract liabilities</a:t>
            </a:r>
            <a:endParaRPr lang="en-US" dirty="0">
              <a:cs typeface="Calibri" panose="020F0502020204030204" pitchFamily="34" charset="0"/>
            </a:endParaRPr>
          </a:p>
          <a:p>
            <a:pPr marL="285750" indent="-285750">
              <a:buFont typeface="Wingdings"/>
              <a:buChar char="§"/>
            </a:pPr>
            <a:r>
              <a:rPr lang="en-US" dirty="0">
                <a:solidFill>
                  <a:srgbClr val="000000"/>
                </a:solidFill>
                <a:latin typeface="Segoe UI"/>
                <a:cs typeface="Calibri"/>
              </a:rPr>
              <a:t>Bias in past claims experience </a:t>
            </a:r>
          </a:p>
          <a:p>
            <a:pPr marL="285750" indent="-285750">
              <a:buFont typeface="Wingdings"/>
              <a:buChar char="§"/>
            </a:pPr>
            <a:r>
              <a:rPr lang="en-US" dirty="0">
                <a:solidFill>
                  <a:srgbClr val="000000"/>
                </a:solidFill>
                <a:latin typeface="Segoe UI"/>
                <a:cs typeface="Calibri"/>
              </a:rPr>
              <a:t>IBNR estimation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E70114-B27F-F0F5-8F3C-0E469EA16995}"/>
              </a:ext>
            </a:extLst>
          </p:cNvPr>
          <p:cNvSpPr txBox="1"/>
          <p:nvPr/>
        </p:nvSpPr>
        <p:spPr>
          <a:xfrm>
            <a:off x="7727575" y="2052917"/>
            <a:ext cx="2841811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en-US" dirty="0">
                <a:solidFill>
                  <a:srgbClr val="000000"/>
                </a:solidFill>
                <a:latin typeface="Segoe UI"/>
                <a:cs typeface="Segoe UI"/>
              </a:rPr>
              <a:t>Duration matching</a:t>
            </a:r>
            <a:endParaRPr lang="en-US" dirty="0">
              <a:solidFill>
                <a:srgbClr val="000000"/>
              </a:solidFill>
              <a:latin typeface="Segoe UI"/>
              <a:cs typeface="Calibri" panose="020F0502020204030204" pitchFamily="34" charset="0"/>
            </a:endParaRPr>
          </a:p>
          <a:p>
            <a:pPr marL="285750" indent="-285750">
              <a:buFont typeface="Wingdings"/>
              <a:buChar char="§"/>
            </a:pPr>
            <a:r>
              <a:rPr lang="en-US" dirty="0" err="1">
                <a:solidFill>
                  <a:srgbClr val="000000"/>
                </a:solidFill>
                <a:latin typeface="Segoe UI"/>
                <a:cs typeface="Calibri"/>
              </a:rPr>
              <a:t>Immunisation</a:t>
            </a:r>
            <a:r>
              <a:rPr lang="en-US" dirty="0">
                <a:solidFill>
                  <a:srgbClr val="000000"/>
                </a:solidFill>
                <a:latin typeface="Segoe UI"/>
                <a:cs typeface="Calibri"/>
              </a:rPr>
              <a:t> strategy</a:t>
            </a:r>
            <a:endParaRPr lang="en-US">
              <a:solidFill>
                <a:srgbClr val="000000"/>
              </a:solidFill>
              <a:latin typeface="Segoe UI"/>
              <a:cs typeface="Calibri" panose="020F0502020204030204" pitchFamily="34" charset="0"/>
            </a:endParaRPr>
          </a:p>
          <a:p>
            <a:pPr marL="285750" indent="-285750">
              <a:buFont typeface="Wingdings"/>
              <a:buChar char="§"/>
            </a:pPr>
            <a:endParaRPr lang="en-US" dirty="0">
              <a:latin typeface="Segoe UI"/>
              <a:cs typeface="Calibri"/>
            </a:endParaRPr>
          </a:p>
          <a:p>
            <a:pPr marL="285750" indent="-285750">
              <a:buFont typeface="Wingdings"/>
              <a:buChar char="§"/>
            </a:pPr>
            <a:endParaRPr lang="en-US" dirty="0">
              <a:solidFill>
                <a:srgbClr val="000000"/>
              </a:solidFill>
              <a:latin typeface="Segoe UI"/>
              <a:cs typeface="Calibri"/>
            </a:endParaRPr>
          </a:p>
          <a:p>
            <a:pPr marL="285750" indent="-285750">
              <a:buFont typeface="Wingdings"/>
              <a:buChar char="§"/>
            </a:pPr>
            <a:endParaRPr lang="en-US" dirty="0">
              <a:solidFill>
                <a:srgbClr val="000000"/>
              </a:solidFill>
              <a:latin typeface="Segoe U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9938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77" name="Straight Arrow Connector 18476">
            <a:extLst>
              <a:ext uri="{FF2B5EF4-FFF2-40B4-BE49-F238E27FC236}">
                <a16:creationId xmlns:a16="http://schemas.microsoft.com/office/drawing/2014/main" id="{C3765D46-0F21-91A9-41E3-C16ACA241E89}"/>
              </a:ext>
            </a:extLst>
          </p:cNvPr>
          <p:cNvCxnSpPr>
            <a:cxnSpLocks/>
          </p:cNvCxnSpPr>
          <p:nvPr/>
        </p:nvCxnSpPr>
        <p:spPr>
          <a:xfrm>
            <a:off x="6955604" y="3300087"/>
            <a:ext cx="0" cy="740107"/>
          </a:xfrm>
          <a:prstGeom prst="straightConnector1">
            <a:avLst/>
          </a:prstGeom>
          <a:ln w="19050">
            <a:solidFill>
              <a:srgbClr val="0030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73" name="Straight Arrow Connector 18472">
            <a:extLst>
              <a:ext uri="{FF2B5EF4-FFF2-40B4-BE49-F238E27FC236}">
                <a16:creationId xmlns:a16="http://schemas.microsoft.com/office/drawing/2014/main" id="{525B6A17-4056-73CA-3721-0BC1CEDB926F}"/>
              </a:ext>
            </a:extLst>
          </p:cNvPr>
          <p:cNvCxnSpPr>
            <a:cxnSpLocks/>
          </p:cNvCxnSpPr>
          <p:nvPr/>
        </p:nvCxnSpPr>
        <p:spPr>
          <a:xfrm>
            <a:off x="9371631" y="2255666"/>
            <a:ext cx="0" cy="740107"/>
          </a:xfrm>
          <a:prstGeom prst="straightConnector1">
            <a:avLst/>
          </a:prstGeom>
          <a:ln w="19050">
            <a:solidFill>
              <a:srgbClr val="0030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4" name="Title 1">
            <a:extLst>
              <a:ext uri="{FF2B5EF4-FFF2-40B4-BE49-F238E27FC236}">
                <a16:creationId xmlns:a16="http://schemas.microsoft.com/office/drawing/2014/main" id="{E9109947-D8BF-CCB9-C39E-295F3E2F1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" y="393695"/>
            <a:ext cx="420624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2400" b="1" dirty="0">
                <a:latin typeface="Segoe UI"/>
                <a:cs typeface="Segoe UI"/>
              </a:rPr>
              <a:t>Evolving Sector Themes </a:t>
            </a:r>
            <a:endParaRPr lang="en-US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548E750-32B0-D091-B4FA-3BB50A9FAC44}"/>
              </a:ext>
            </a:extLst>
          </p:cNvPr>
          <p:cNvCxnSpPr>
            <a:cxnSpLocks/>
          </p:cNvCxnSpPr>
          <p:nvPr/>
        </p:nvCxnSpPr>
        <p:spPr>
          <a:xfrm>
            <a:off x="-20638" y="893763"/>
            <a:ext cx="1221263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0BC777-7F92-63E5-B20E-07DDD4CBED1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3830C6-61F5-3F4F-93C6-4C03C599F062}" type="slidenum">
              <a:rPr kumimoji="0" lang="en-N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NG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Freeform 32">
            <a:extLst>
              <a:ext uri="{FF2B5EF4-FFF2-40B4-BE49-F238E27FC236}">
                <a16:creationId xmlns:a16="http://schemas.microsoft.com/office/drawing/2014/main" id="{075F499C-6C65-973E-54AE-F9157E13FA39}"/>
              </a:ext>
            </a:extLst>
          </p:cNvPr>
          <p:cNvSpPr/>
          <p:nvPr/>
        </p:nvSpPr>
        <p:spPr>
          <a:xfrm>
            <a:off x="580571" y="1240371"/>
            <a:ext cx="11249479" cy="5042475"/>
          </a:xfrm>
          <a:custGeom>
            <a:avLst/>
            <a:gdLst>
              <a:gd name="connsiteX0" fmla="*/ 0 w 10693400"/>
              <a:gd name="connsiteY0" fmla="*/ 1219200 h 1219200"/>
              <a:gd name="connsiteX1" fmla="*/ 10693400 w 10693400"/>
              <a:gd name="connsiteY1" fmla="*/ 0 h 1219200"/>
              <a:gd name="connsiteX0" fmla="*/ 0 w 10693400"/>
              <a:gd name="connsiteY0" fmla="*/ 1219200 h 1219200"/>
              <a:gd name="connsiteX1" fmla="*/ 10693400 w 10693400"/>
              <a:gd name="connsiteY1" fmla="*/ 0 h 1219200"/>
              <a:gd name="connsiteX0" fmla="*/ 0 w 10693400"/>
              <a:gd name="connsiteY0" fmla="*/ 1219200 h 1219200"/>
              <a:gd name="connsiteX1" fmla="*/ 10693400 w 10693400"/>
              <a:gd name="connsiteY1" fmla="*/ 0 h 1219200"/>
              <a:gd name="connsiteX0" fmla="*/ 0 w 10693400"/>
              <a:gd name="connsiteY0" fmla="*/ 1219200 h 1219200"/>
              <a:gd name="connsiteX1" fmla="*/ 10693400 w 10693400"/>
              <a:gd name="connsiteY1" fmla="*/ 0 h 1219200"/>
              <a:gd name="connsiteX0" fmla="*/ 0 w 10693400"/>
              <a:gd name="connsiteY0" fmla="*/ 1219200 h 1219200"/>
              <a:gd name="connsiteX1" fmla="*/ 10693400 w 10693400"/>
              <a:gd name="connsiteY1" fmla="*/ 0 h 1219200"/>
              <a:gd name="connsiteX0" fmla="*/ 0 w 10693400"/>
              <a:gd name="connsiteY0" fmla="*/ 1318003 h 1318003"/>
              <a:gd name="connsiteX1" fmla="*/ 10693400 w 10693400"/>
              <a:gd name="connsiteY1" fmla="*/ 98803 h 1318003"/>
              <a:gd name="connsiteX0" fmla="*/ 0 w 10693400"/>
              <a:gd name="connsiteY0" fmla="*/ 1380086 h 1380086"/>
              <a:gd name="connsiteX1" fmla="*/ 10693400 w 10693400"/>
              <a:gd name="connsiteY1" fmla="*/ 160886 h 1380086"/>
              <a:gd name="connsiteX0" fmla="*/ 0 w 10769600"/>
              <a:gd name="connsiteY0" fmla="*/ 1711783 h 1711783"/>
              <a:gd name="connsiteX1" fmla="*/ 10769600 w 10769600"/>
              <a:gd name="connsiteY1" fmla="*/ 86183 h 1711783"/>
              <a:gd name="connsiteX0" fmla="*/ 0 w 10769600"/>
              <a:gd name="connsiteY0" fmla="*/ 1686967 h 1686967"/>
              <a:gd name="connsiteX1" fmla="*/ 10769600 w 10769600"/>
              <a:gd name="connsiteY1" fmla="*/ 61367 h 1686967"/>
              <a:gd name="connsiteX0" fmla="*/ 0 w 10769600"/>
              <a:gd name="connsiteY0" fmla="*/ 1657238 h 1657238"/>
              <a:gd name="connsiteX1" fmla="*/ 10769600 w 10769600"/>
              <a:gd name="connsiteY1" fmla="*/ 31638 h 1657238"/>
              <a:gd name="connsiteX0" fmla="*/ 0 w 10769600"/>
              <a:gd name="connsiteY0" fmla="*/ 1689461 h 1689461"/>
              <a:gd name="connsiteX1" fmla="*/ 10769600 w 10769600"/>
              <a:gd name="connsiteY1" fmla="*/ 63861 h 1689461"/>
              <a:gd name="connsiteX0" fmla="*/ 0 w 10777211"/>
              <a:gd name="connsiteY0" fmla="*/ 1731744 h 1731744"/>
              <a:gd name="connsiteX1" fmla="*/ 10777211 w 10777211"/>
              <a:gd name="connsiteY1" fmla="*/ 58990 h 1731744"/>
              <a:gd name="connsiteX0" fmla="*/ 0 w 10777211"/>
              <a:gd name="connsiteY0" fmla="*/ 1707621 h 1707621"/>
              <a:gd name="connsiteX1" fmla="*/ 10777211 w 10777211"/>
              <a:gd name="connsiteY1" fmla="*/ 34867 h 1707621"/>
              <a:gd name="connsiteX0" fmla="*/ 0 w 11078322"/>
              <a:gd name="connsiteY0" fmla="*/ 1869231 h 1869231"/>
              <a:gd name="connsiteX1" fmla="*/ 11078322 w 11078322"/>
              <a:gd name="connsiteY1" fmla="*/ 24733 h 1869231"/>
              <a:gd name="connsiteX0" fmla="*/ 0 w 11242564"/>
              <a:gd name="connsiteY0" fmla="*/ 11340621 h 11340621"/>
              <a:gd name="connsiteX1" fmla="*/ 11242564 w 11242564"/>
              <a:gd name="connsiteY1" fmla="*/ 1175 h 11340621"/>
              <a:gd name="connsiteX0" fmla="*/ 0 w 11242564"/>
              <a:gd name="connsiteY0" fmla="*/ 11340704 h 11340704"/>
              <a:gd name="connsiteX1" fmla="*/ 11242564 w 11242564"/>
              <a:gd name="connsiteY1" fmla="*/ 1258 h 1134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42564" h="11340704">
                <a:moveTo>
                  <a:pt x="0" y="11340704"/>
                </a:moveTo>
                <a:cubicBezTo>
                  <a:pt x="2039918" y="9014568"/>
                  <a:pt x="8849288" y="-123227"/>
                  <a:pt x="11242564" y="1258"/>
                </a:cubicBezTo>
              </a:path>
            </a:pathLst>
          </a:custGeom>
          <a:noFill/>
          <a:ln w="19050" cap="rnd" cmpd="sng" algn="ctr">
            <a:solidFill>
              <a:srgbClr val="003057"/>
            </a:solidFill>
            <a:prstDash val="lgDash"/>
            <a:round/>
            <a:headEnd type="none" w="med" len="med"/>
            <a:tailEnd type="triangle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432" name="Oval 18431">
            <a:extLst>
              <a:ext uri="{FF2B5EF4-FFF2-40B4-BE49-F238E27FC236}">
                <a16:creationId xmlns:a16="http://schemas.microsoft.com/office/drawing/2014/main" id="{5DABA370-F85E-D468-0092-9189310D495A}"/>
              </a:ext>
            </a:extLst>
          </p:cNvPr>
          <p:cNvSpPr>
            <a:spLocks noChangeAspect="1"/>
          </p:cNvSpPr>
          <p:nvPr/>
        </p:nvSpPr>
        <p:spPr>
          <a:xfrm>
            <a:off x="718079" y="5275425"/>
            <a:ext cx="1080000" cy="1080000"/>
          </a:xfrm>
          <a:prstGeom prst="ellipse">
            <a:avLst/>
          </a:prstGeom>
          <a:solidFill>
            <a:srgbClr val="003057"/>
          </a:solidFill>
          <a:ln w="38100" cap="rnd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wrap="none" lIns="91440" tIns="91440" rIns="91440" bIns="91440"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en-US" sz="1400" b="1" kern="0" dirty="0">
                <a:solidFill>
                  <a:srgbClr val="FFFFFF"/>
                </a:solidFill>
                <a:latin typeface="Segoe UI"/>
                <a:cs typeface="Segoe UI"/>
              </a:rPr>
              <a:t>Products</a:t>
            </a:r>
          </a:p>
        </p:txBody>
      </p:sp>
      <p:sp>
        <p:nvSpPr>
          <p:cNvPr id="18433" name="Oval 18432">
            <a:extLst>
              <a:ext uri="{FF2B5EF4-FFF2-40B4-BE49-F238E27FC236}">
                <a16:creationId xmlns:a16="http://schemas.microsoft.com/office/drawing/2014/main" id="{D5095A0C-6065-4CAD-04DC-06BEEBC91844}"/>
              </a:ext>
            </a:extLst>
          </p:cNvPr>
          <p:cNvSpPr>
            <a:spLocks noChangeAspect="1"/>
          </p:cNvSpPr>
          <p:nvPr/>
        </p:nvSpPr>
        <p:spPr>
          <a:xfrm>
            <a:off x="1917476" y="4703842"/>
            <a:ext cx="1080000" cy="1080000"/>
          </a:xfrm>
          <a:prstGeom prst="ellipse">
            <a:avLst/>
          </a:prstGeom>
          <a:solidFill>
            <a:srgbClr val="FFD193"/>
          </a:solidFill>
          <a:ln w="38100" cap="rnd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wrap="none" lIns="91440" tIns="91440" rIns="91440" bIns="91440"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en-US" sz="1400" b="1" kern="0" dirty="0">
                <a:latin typeface="Segoe UI"/>
                <a:cs typeface="Segoe UI"/>
                <a:sym typeface="Arial"/>
              </a:rPr>
              <a:t>Customers</a:t>
            </a:r>
            <a:endParaRPr lang="en-US" dirty="0">
              <a:ea typeface="+mn-ea"/>
            </a:endParaRPr>
          </a:p>
        </p:txBody>
      </p:sp>
      <p:sp>
        <p:nvSpPr>
          <p:cNvPr id="18434" name="Oval 18433">
            <a:extLst>
              <a:ext uri="{FF2B5EF4-FFF2-40B4-BE49-F238E27FC236}">
                <a16:creationId xmlns:a16="http://schemas.microsoft.com/office/drawing/2014/main" id="{06F410D9-7FE8-AF6D-98EE-57CB5FA93BDF}"/>
              </a:ext>
            </a:extLst>
          </p:cNvPr>
          <p:cNvSpPr>
            <a:spLocks noChangeAspect="1"/>
          </p:cNvSpPr>
          <p:nvPr/>
        </p:nvSpPr>
        <p:spPr>
          <a:xfrm>
            <a:off x="3022475" y="4069186"/>
            <a:ext cx="1080000" cy="1080000"/>
          </a:xfrm>
          <a:prstGeom prst="ellipse">
            <a:avLst/>
          </a:prstGeom>
          <a:solidFill>
            <a:srgbClr val="003057"/>
          </a:solidFill>
          <a:ln w="38100" cap="rnd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wrap="none" lIns="91440" tIns="91440" rIns="91440" bIns="91440"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en-US" sz="1400" b="1" kern="0" dirty="0">
                <a:solidFill>
                  <a:srgbClr val="FFFFFF"/>
                </a:solidFill>
                <a:latin typeface="Segoe UI"/>
                <a:cs typeface="Segoe UI"/>
                <a:sym typeface="Arial"/>
              </a:rPr>
              <a:t>Distribution</a:t>
            </a:r>
            <a:endParaRPr lang="en-US" dirty="0">
              <a:ea typeface="+mn-ea"/>
            </a:endParaRPr>
          </a:p>
        </p:txBody>
      </p:sp>
      <p:sp>
        <p:nvSpPr>
          <p:cNvPr id="18435" name="Oval 18434">
            <a:extLst>
              <a:ext uri="{FF2B5EF4-FFF2-40B4-BE49-F238E27FC236}">
                <a16:creationId xmlns:a16="http://schemas.microsoft.com/office/drawing/2014/main" id="{41BC061D-1677-97B2-766E-68AC33772267}"/>
              </a:ext>
            </a:extLst>
          </p:cNvPr>
          <p:cNvSpPr>
            <a:spLocks noChangeAspect="1"/>
          </p:cNvSpPr>
          <p:nvPr/>
        </p:nvSpPr>
        <p:spPr>
          <a:xfrm>
            <a:off x="4145828" y="3487078"/>
            <a:ext cx="1080000" cy="1080000"/>
          </a:xfrm>
          <a:prstGeom prst="ellipse">
            <a:avLst/>
          </a:prstGeom>
          <a:solidFill>
            <a:srgbClr val="FFD193"/>
          </a:solidFill>
          <a:ln w="38100" cap="rnd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wrap="none" lIns="91440" tIns="91440" rIns="91440" bIns="9144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b="1" kern="0" dirty="0" err="1">
                <a:latin typeface="Segoe UI"/>
                <a:cs typeface="Segoe UI"/>
                <a:sym typeface="Arial"/>
              </a:rPr>
              <a:t>Digitisation</a:t>
            </a:r>
            <a:endParaRPr kumimoji="0" lang="en-US" sz="1400" b="1" i="0" u="none" strike="noStrike" kern="0" cap="none" spc="0" normalizeH="0" baseline="0" noProof="0" dirty="0" err="1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Arial"/>
            </a:endParaRPr>
          </a:p>
        </p:txBody>
      </p:sp>
      <p:sp>
        <p:nvSpPr>
          <p:cNvPr id="18436" name="Oval 18435">
            <a:extLst>
              <a:ext uri="{FF2B5EF4-FFF2-40B4-BE49-F238E27FC236}">
                <a16:creationId xmlns:a16="http://schemas.microsoft.com/office/drawing/2014/main" id="{11CAA085-623B-33F2-417D-B6F0847144E5}"/>
              </a:ext>
            </a:extLst>
          </p:cNvPr>
          <p:cNvSpPr>
            <a:spLocks noChangeAspect="1"/>
          </p:cNvSpPr>
          <p:nvPr/>
        </p:nvSpPr>
        <p:spPr>
          <a:xfrm>
            <a:off x="5251956" y="2877612"/>
            <a:ext cx="1080000" cy="1080000"/>
          </a:xfrm>
          <a:prstGeom prst="ellipse">
            <a:avLst/>
          </a:prstGeom>
          <a:solidFill>
            <a:srgbClr val="003057"/>
          </a:solidFill>
          <a:ln w="38100" cap="rnd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wrap="none" lIns="91440" tIns="91440" rIns="91440" bIns="91440"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en-US" sz="1400" b="1" kern="0" dirty="0">
                <a:solidFill>
                  <a:srgbClr val="FFFFFF"/>
                </a:solidFill>
                <a:latin typeface="Segoe UI"/>
                <a:cs typeface="Segoe UI"/>
                <a:sym typeface="Arial"/>
              </a:rPr>
              <a:t>Growth</a:t>
            </a:r>
            <a:endParaRPr lang="en-US" dirty="0">
              <a:ea typeface="+mn-ea"/>
            </a:endParaRPr>
          </a:p>
        </p:txBody>
      </p:sp>
      <p:sp>
        <p:nvSpPr>
          <p:cNvPr id="18437" name="Oval 18436">
            <a:extLst>
              <a:ext uri="{FF2B5EF4-FFF2-40B4-BE49-F238E27FC236}">
                <a16:creationId xmlns:a16="http://schemas.microsoft.com/office/drawing/2014/main" id="{5745CBFF-C402-B08D-6169-A995AD3967C6}"/>
              </a:ext>
            </a:extLst>
          </p:cNvPr>
          <p:cNvSpPr>
            <a:spLocks noChangeAspect="1"/>
          </p:cNvSpPr>
          <p:nvPr/>
        </p:nvSpPr>
        <p:spPr>
          <a:xfrm>
            <a:off x="6415604" y="2302530"/>
            <a:ext cx="1080000" cy="1080000"/>
          </a:xfrm>
          <a:prstGeom prst="ellipse">
            <a:avLst/>
          </a:prstGeom>
          <a:solidFill>
            <a:srgbClr val="FFD193"/>
          </a:solidFill>
          <a:ln w="38100" cap="rnd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wrap="none" lIns="91440" tIns="91440" rIns="91440" bIns="91440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latin typeface="Segoe UI"/>
                <a:cs typeface="Segoe UI"/>
                <a:sym typeface="Arial"/>
              </a:rPr>
              <a:t>Building </a:t>
            </a:r>
            <a:endParaRPr lang="en-US" sz="1400" kern="0" dirty="0">
              <a:latin typeface="Calibri"/>
              <a:cs typeface="Calibri"/>
              <a:sym typeface="Arial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en-US" sz="1400" b="1" kern="0" dirty="0">
                <a:latin typeface="Segoe UI"/>
                <a:cs typeface="Segoe UI"/>
                <a:sym typeface="Arial"/>
              </a:rPr>
              <a:t>Scale</a:t>
            </a:r>
            <a:endParaRPr lang="en-US" dirty="0">
              <a:ea typeface="+mn-ea"/>
            </a:endParaRPr>
          </a:p>
        </p:txBody>
      </p:sp>
      <p:sp>
        <p:nvSpPr>
          <p:cNvPr id="18438" name="Oval 18437">
            <a:extLst>
              <a:ext uri="{FF2B5EF4-FFF2-40B4-BE49-F238E27FC236}">
                <a16:creationId xmlns:a16="http://schemas.microsoft.com/office/drawing/2014/main" id="{F0201AFD-F0A1-9010-2957-8BD92F07D01F}"/>
              </a:ext>
            </a:extLst>
          </p:cNvPr>
          <p:cNvSpPr>
            <a:spLocks noChangeAspect="1"/>
          </p:cNvSpPr>
          <p:nvPr/>
        </p:nvSpPr>
        <p:spPr>
          <a:xfrm>
            <a:off x="7556063" y="1756362"/>
            <a:ext cx="1080000" cy="1080000"/>
          </a:xfrm>
          <a:prstGeom prst="ellipse">
            <a:avLst/>
          </a:prstGeom>
          <a:solidFill>
            <a:srgbClr val="003057"/>
          </a:solidFill>
          <a:ln w="38100" cap="rnd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wrap="none" lIns="91440" tIns="91440" rIns="91440" bIns="91440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cs typeface="Segoe UI"/>
                <a:sym typeface="Arial"/>
              </a:rPr>
              <a:t>Capital</a:t>
            </a:r>
            <a:r>
              <a:rPr lang="en-US" sz="1400" b="1" kern="0" dirty="0">
                <a:solidFill>
                  <a:srgbClr val="FFFFFF"/>
                </a:solidFill>
                <a:latin typeface="Segoe UI"/>
                <a:cs typeface="Segoe UI"/>
                <a:sym typeface="Arial"/>
              </a:rPr>
              <a:t> </a:t>
            </a:r>
            <a:endParaRPr lang="en-US" sz="1400" b="1" kern="0" dirty="0">
              <a:solidFill>
                <a:srgbClr val="FFFFFF"/>
              </a:solidFill>
              <a:latin typeface="Segoe UI"/>
              <a:cs typeface="Segoe UI"/>
            </a:endParaRPr>
          </a:p>
        </p:txBody>
      </p:sp>
      <p:sp>
        <p:nvSpPr>
          <p:cNvPr id="18439" name="Oval 18438">
            <a:extLst>
              <a:ext uri="{FF2B5EF4-FFF2-40B4-BE49-F238E27FC236}">
                <a16:creationId xmlns:a16="http://schemas.microsoft.com/office/drawing/2014/main" id="{14640405-E65F-0367-6487-8A497F7580F7}"/>
              </a:ext>
            </a:extLst>
          </p:cNvPr>
          <p:cNvSpPr>
            <a:spLocks noChangeAspect="1"/>
          </p:cNvSpPr>
          <p:nvPr/>
        </p:nvSpPr>
        <p:spPr>
          <a:xfrm>
            <a:off x="8821787" y="1289858"/>
            <a:ext cx="1080000" cy="1080000"/>
          </a:xfrm>
          <a:prstGeom prst="ellipse">
            <a:avLst/>
          </a:prstGeom>
          <a:solidFill>
            <a:srgbClr val="FFD193"/>
          </a:solidFill>
          <a:ln w="38100" cap="rnd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wrap="none" lIns="91440" tIns="91440" rIns="91440" bIns="9144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b="1" kern="0" dirty="0">
                <a:latin typeface="Segoe UI"/>
                <a:cs typeface="Segoe UI"/>
              </a:rPr>
              <a:t>Returns</a:t>
            </a:r>
          </a:p>
        </p:txBody>
      </p:sp>
      <p:sp>
        <p:nvSpPr>
          <p:cNvPr id="18440" name="Oval 18439">
            <a:extLst>
              <a:ext uri="{FF2B5EF4-FFF2-40B4-BE49-F238E27FC236}">
                <a16:creationId xmlns:a16="http://schemas.microsoft.com/office/drawing/2014/main" id="{95F62EA8-F6FD-62AD-5CA1-82CD0EBAD21C}"/>
              </a:ext>
            </a:extLst>
          </p:cNvPr>
          <p:cNvSpPr>
            <a:spLocks noChangeAspect="1"/>
          </p:cNvSpPr>
          <p:nvPr/>
        </p:nvSpPr>
        <p:spPr>
          <a:xfrm>
            <a:off x="10102233" y="951761"/>
            <a:ext cx="1080000" cy="1080000"/>
          </a:xfrm>
          <a:prstGeom prst="ellipse">
            <a:avLst/>
          </a:prstGeom>
          <a:solidFill>
            <a:srgbClr val="003057"/>
          </a:solidFill>
          <a:ln w="38100" cap="rnd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wrap="none" lIns="91440" tIns="91440" rIns="91440" bIns="9144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Data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Arial"/>
              </a:rPr>
              <a:t>analytics</a:t>
            </a:r>
          </a:p>
        </p:txBody>
      </p:sp>
      <p:cxnSp>
        <p:nvCxnSpPr>
          <p:cNvPr id="18441" name="Straight Arrow Connector 18440">
            <a:extLst>
              <a:ext uri="{FF2B5EF4-FFF2-40B4-BE49-F238E27FC236}">
                <a16:creationId xmlns:a16="http://schemas.microsoft.com/office/drawing/2014/main" id="{E61DB0AB-CB09-AD93-AC86-C4C36E673DEF}"/>
              </a:ext>
            </a:extLst>
          </p:cNvPr>
          <p:cNvCxnSpPr>
            <a:cxnSpLocks/>
          </p:cNvCxnSpPr>
          <p:nvPr/>
        </p:nvCxnSpPr>
        <p:spPr>
          <a:xfrm>
            <a:off x="1347315" y="5126386"/>
            <a:ext cx="0" cy="34775"/>
          </a:xfrm>
          <a:prstGeom prst="straightConnector1">
            <a:avLst/>
          </a:prstGeom>
          <a:ln w="19050">
            <a:solidFill>
              <a:srgbClr val="0030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43" name="Straight Arrow Connector 18442">
            <a:extLst>
              <a:ext uri="{FF2B5EF4-FFF2-40B4-BE49-F238E27FC236}">
                <a16:creationId xmlns:a16="http://schemas.microsoft.com/office/drawing/2014/main" id="{4E318EDA-2DA7-38EE-7CCF-2DE12E635666}"/>
              </a:ext>
            </a:extLst>
          </p:cNvPr>
          <p:cNvCxnSpPr>
            <a:cxnSpLocks/>
          </p:cNvCxnSpPr>
          <p:nvPr/>
        </p:nvCxnSpPr>
        <p:spPr>
          <a:xfrm>
            <a:off x="3130859" y="4005419"/>
            <a:ext cx="0" cy="34775"/>
          </a:xfrm>
          <a:prstGeom prst="straightConnector1">
            <a:avLst/>
          </a:prstGeom>
          <a:ln w="19050">
            <a:solidFill>
              <a:srgbClr val="0030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5" name="TextBox 18444">
            <a:extLst>
              <a:ext uri="{FF2B5EF4-FFF2-40B4-BE49-F238E27FC236}">
                <a16:creationId xmlns:a16="http://schemas.microsoft.com/office/drawing/2014/main" id="{ADF4E115-221D-43EF-7044-60DE43E5FA91}"/>
              </a:ext>
            </a:extLst>
          </p:cNvPr>
          <p:cNvSpPr txBox="1"/>
          <p:nvPr/>
        </p:nvSpPr>
        <p:spPr>
          <a:xfrm>
            <a:off x="2231483" y="3329981"/>
            <a:ext cx="204389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latin typeface="Segoe UI"/>
                <a:cs typeface="Segoe UI"/>
              </a:rPr>
              <a:t>New channels &amp; effectiveness</a:t>
            </a:r>
          </a:p>
        </p:txBody>
      </p:sp>
      <p:cxnSp>
        <p:nvCxnSpPr>
          <p:cNvPr id="18450" name="Straight Arrow Connector 18449">
            <a:extLst>
              <a:ext uri="{FF2B5EF4-FFF2-40B4-BE49-F238E27FC236}">
                <a16:creationId xmlns:a16="http://schemas.microsoft.com/office/drawing/2014/main" id="{74B45085-5E3A-5897-31EC-981AC08E5082}"/>
              </a:ext>
            </a:extLst>
          </p:cNvPr>
          <p:cNvCxnSpPr>
            <a:cxnSpLocks/>
          </p:cNvCxnSpPr>
          <p:nvPr/>
        </p:nvCxnSpPr>
        <p:spPr>
          <a:xfrm>
            <a:off x="2278010" y="4577177"/>
            <a:ext cx="0" cy="34775"/>
          </a:xfrm>
          <a:prstGeom prst="straightConnector1">
            <a:avLst/>
          </a:prstGeom>
          <a:ln w="19050">
            <a:solidFill>
              <a:srgbClr val="0030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51" name="Straight Arrow Connector 18450">
            <a:extLst>
              <a:ext uri="{FF2B5EF4-FFF2-40B4-BE49-F238E27FC236}">
                <a16:creationId xmlns:a16="http://schemas.microsoft.com/office/drawing/2014/main" id="{741F8DC8-57DE-AC87-2690-4D97D1A0E085}"/>
              </a:ext>
            </a:extLst>
          </p:cNvPr>
          <p:cNvCxnSpPr>
            <a:cxnSpLocks/>
          </p:cNvCxnSpPr>
          <p:nvPr/>
        </p:nvCxnSpPr>
        <p:spPr>
          <a:xfrm>
            <a:off x="4477858" y="3329981"/>
            <a:ext cx="0" cy="34775"/>
          </a:xfrm>
          <a:prstGeom prst="straightConnector1">
            <a:avLst/>
          </a:prstGeom>
          <a:ln w="19050">
            <a:solidFill>
              <a:srgbClr val="0030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55" name="Straight Arrow Connector 18454">
            <a:extLst>
              <a:ext uri="{FF2B5EF4-FFF2-40B4-BE49-F238E27FC236}">
                <a16:creationId xmlns:a16="http://schemas.microsoft.com/office/drawing/2014/main" id="{9BC8049C-248C-11BC-6065-D2617ACB3DF6}"/>
              </a:ext>
            </a:extLst>
          </p:cNvPr>
          <p:cNvCxnSpPr>
            <a:cxnSpLocks/>
          </p:cNvCxnSpPr>
          <p:nvPr/>
        </p:nvCxnSpPr>
        <p:spPr>
          <a:xfrm>
            <a:off x="10646583" y="1733981"/>
            <a:ext cx="0" cy="740107"/>
          </a:xfrm>
          <a:prstGeom prst="straightConnector1">
            <a:avLst/>
          </a:prstGeom>
          <a:ln w="19050">
            <a:solidFill>
              <a:srgbClr val="0030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7" name="TextBox 18456">
            <a:extLst>
              <a:ext uri="{FF2B5EF4-FFF2-40B4-BE49-F238E27FC236}">
                <a16:creationId xmlns:a16="http://schemas.microsoft.com/office/drawing/2014/main" id="{AF33C2E4-E47A-81B6-4040-C4B29E372654}"/>
              </a:ext>
            </a:extLst>
          </p:cNvPr>
          <p:cNvSpPr txBox="1"/>
          <p:nvPr/>
        </p:nvSpPr>
        <p:spPr>
          <a:xfrm>
            <a:off x="3613042" y="2454331"/>
            <a:ext cx="179993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latin typeface="Segoe UI"/>
                <a:cs typeface="Segoe UI"/>
              </a:rPr>
              <a:t>Interface vs Process vs Analytics</a:t>
            </a:r>
          </a:p>
        </p:txBody>
      </p:sp>
      <p:sp>
        <p:nvSpPr>
          <p:cNvPr id="18460" name="TextBox 18459">
            <a:extLst>
              <a:ext uri="{FF2B5EF4-FFF2-40B4-BE49-F238E27FC236}">
                <a16:creationId xmlns:a16="http://schemas.microsoft.com/office/drawing/2014/main" id="{EDFF1D7D-1EFE-F0A9-4B4D-8A388BD28F95}"/>
              </a:ext>
            </a:extLst>
          </p:cNvPr>
          <p:cNvSpPr txBox="1"/>
          <p:nvPr/>
        </p:nvSpPr>
        <p:spPr>
          <a:xfrm>
            <a:off x="10673086" y="1994088"/>
            <a:ext cx="152201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latin typeface="Segoe UI"/>
                <a:cs typeface="Segoe UI"/>
              </a:rPr>
              <a:t>Cross-selling, Product bundling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474" name="TextBox 18473">
            <a:extLst>
              <a:ext uri="{FF2B5EF4-FFF2-40B4-BE49-F238E27FC236}">
                <a16:creationId xmlns:a16="http://schemas.microsoft.com/office/drawing/2014/main" id="{C32619E4-0B0A-5832-836A-216544AD1292}"/>
              </a:ext>
            </a:extLst>
          </p:cNvPr>
          <p:cNvSpPr txBox="1"/>
          <p:nvPr/>
        </p:nvSpPr>
        <p:spPr>
          <a:xfrm>
            <a:off x="9381342" y="2770392"/>
            <a:ext cx="137431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latin typeface="Segoe UI"/>
                <a:cs typeface="Segoe UI"/>
              </a:rPr>
              <a:t>High yield but negative real return</a:t>
            </a:r>
            <a:endParaRPr lang="en-US" dirty="0"/>
          </a:p>
        </p:txBody>
      </p:sp>
      <p:cxnSp>
        <p:nvCxnSpPr>
          <p:cNvPr id="18475" name="Straight Arrow Connector 18474">
            <a:extLst>
              <a:ext uri="{FF2B5EF4-FFF2-40B4-BE49-F238E27FC236}">
                <a16:creationId xmlns:a16="http://schemas.microsoft.com/office/drawing/2014/main" id="{1BA5D8AD-32DD-0683-0F7D-9F1F08FAAB23}"/>
              </a:ext>
            </a:extLst>
          </p:cNvPr>
          <p:cNvCxnSpPr>
            <a:cxnSpLocks/>
          </p:cNvCxnSpPr>
          <p:nvPr/>
        </p:nvCxnSpPr>
        <p:spPr>
          <a:xfrm>
            <a:off x="8158030" y="2691045"/>
            <a:ext cx="0" cy="740107"/>
          </a:xfrm>
          <a:prstGeom prst="straightConnector1">
            <a:avLst/>
          </a:prstGeom>
          <a:ln w="19050">
            <a:solidFill>
              <a:srgbClr val="0030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76" name="TextBox 18475">
            <a:extLst>
              <a:ext uri="{FF2B5EF4-FFF2-40B4-BE49-F238E27FC236}">
                <a16:creationId xmlns:a16="http://schemas.microsoft.com/office/drawing/2014/main" id="{F10ABD8D-D286-D818-E73C-E3F35316E337}"/>
              </a:ext>
            </a:extLst>
          </p:cNvPr>
          <p:cNvSpPr txBox="1"/>
          <p:nvPr/>
        </p:nvSpPr>
        <p:spPr>
          <a:xfrm>
            <a:off x="8178051" y="3050433"/>
            <a:ext cx="1781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Risk-based capital requirements</a:t>
            </a:r>
          </a:p>
        </p:txBody>
      </p:sp>
      <p:sp>
        <p:nvSpPr>
          <p:cNvPr id="18478" name="TextBox 18477">
            <a:extLst>
              <a:ext uri="{FF2B5EF4-FFF2-40B4-BE49-F238E27FC236}">
                <a16:creationId xmlns:a16="http://schemas.microsoft.com/office/drawing/2014/main" id="{EEA786B8-09D5-9E83-282D-541952A6CF22}"/>
              </a:ext>
            </a:extLst>
          </p:cNvPr>
          <p:cNvSpPr txBox="1"/>
          <p:nvPr/>
        </p:nvSpPr>
        <p:spPr>
          <a:xfrm>
            <a:off x="6815533" y="4025854"/>
            <a:ext cx="178194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latin typeface="Segoe UI"/>
                <a:cs typeface="Segoe UI"/>
              </a:rPr>
              <a:t>Renewals vs New business</a:t>
            </a:r>
            <a:endParaRPr lang="en-US" sz="1600" dirty="0">
              <a:latin typeface="Calibri"/>
              <a:cs typeface="Calibri"/>
            </a:endParaRPr>
          </a:p>
          <a:p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479" name="Straight Arrow Connector 18478">
            <a:extLst>
              <a:ext uri="{FF2B5EF4-FFF2-40B4-BE49-F238E27FC236}">
                <a16:creationId xmlns:a16="http://schemas.microsoft.com/office/drawing/2014/main" id="{19C251DD-67E2-8976-AF0E-04496E740AA9}"/>
              </a:ext>
            </a:extLst>
          </p:cNvPr>
          <p:cNvCxnSpPr>
            <a:cxnSpLocks/>
          </p:cNvCxnSpPr>
          <p:nvPr/>
        </p:nvCxnSpPr>
        <p:spPr>
          <a:xfrm>
            <a:off x="5701675" y="3759171"/>
            <a:ext cx="0" cy="740107"/>
          </a:xfrm>
          <a:prstGeom prst="straightConnector1">
            <a:avLst/>
          </a:prstGeom>
          <a:ln w="19050">
            <a:solidFill>
              <a:srgbClr val="0030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80" name="TextBox 18479">
            <a:extLst>
              <a:ext uri="{FF2B5EF4-FFF2-40B4-BE49-F238E27FC236}">
                <a16:creationId xmlns:a16="http://schemas.microsoft.com/office/drawing/2014/main" id="{02FEB49F-D7BC-B626-302D-0FD2AAC6052E}"/>
              </a:ext>
            </a:extLst>
          </p:cNvPr>
          <p:cNvSpPr txBox="1"/>
          <p:nvPr/>
        </p:nvSpPr>
        <p:spPr>
          <a:xfrm>
            <a:off x="5561604" y="4484938"/>
            <a:ext cx="1781946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latin typeface="Segoe UI"/>
                <a:cs typeface="Segoe UI"/>
              </a:rPr>
              <a:t>Specialization vs Consolidation vs Holding companies</a:t>
            </a:r>
            <a:endParaRPr lang="en-US" dirty="0"/>
          </a:p>
        </p:txBody>
      </p:sp>
      <p:sp>
        <p:nvSpPr>
          <p:cNvPr id="18481" name="TextBox 18480">
            <a:extLst>
              <a:ext uri="{FF2B5EF4-FFF2-40B4-BE49-F238E27FC236}">
                <a16:creationId xmlns:a16="http://schemas.microsoft.com/office/drawing/2014/main" id="{07FA7286-6F6C-75FF-B0A6-2680AF87ADF4}"/>
              </a:ext>
            </a:extLst>
          </p:cNvPr>
          <p:cNvSpPr txBox="1"/>
          <p:nvPr/>
        </p:nvSpPr>
        <p:spPr>
          <a:xfrm>
            <a:off x="935195" y="3841848"/>
            <a:ext cx="214151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latin typeface="Segoe UI"/>
                <a:cs typeface="Segoe UI"/>
              </a:rPr>
              <a:t>Changing risk profile &amp; preferences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CA6F0B-6F0B-BDBF-E66C-F59C085D1877}"/>
              </a:ext>
            </a:extLst>
          </p:cNvPr>
          <p:cNvSpPr txBox="1"/>
          <p:nvPr/>
        </p:nvSpPr>
        <p:spPr>
          <a:xfrm>
            <a:off x="-2709" y="4486524"/>
            <a:ext cx="188203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latin typeface="Segoe UI"/>
                <a:cs typeface="Segoe UI"/>
              </a:rPr>
              <a:t>Commodity vs Service/Innovation</a:t>
            </a:r>
            <a:endParaRPr lang="en-US" sz="1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A384C66E-E3F7-DF4A-56A1-532EF596D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681863"/>
              </p:ext>
            </p:extLst>
          </p:nvPr>
        </p:nvGraphicFramePr>
        <p:xfrm>
          <a:off x="1134" y="-12700"/>
          <a:ext cx="12212638" cy="312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Segoe Boot Semilight" panose="020B0402040204020203" pitchFamily="34" charset="0"/>
                        <a:ea typeface="ＭＳ Ｐゴシック" pitchFamily="-109" charset="-128"/>
                      </a:endParaRPr>
                    </a:p>
                  </a:txBody>
                  <a:tcPr marL="91442" marR="914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1F6B461-3CCE-E2D3-63EC-241A90963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7076" y="346193"/>
            <a:ext cx="1900383" cy="48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4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7DDC7B260DC9498ACF96EB5BE63B2F" ma:contentTypeVersion="15" ma:contentTypeDescription="Create a new document." ma:contentTypeScope="" ma:versionID="5806550d02d7440b43076e127435fada">
  <xsd:schema xmlns:xsd="http://www.w3.org/2001/XMLSchema" xmlns:xs="http://www.w3.org/2001/XMLSchema" xmlns:p="http://schemas.microsoft.com/office/2006/metadata/properties" xmlns:ns1="http://schemas.microsoft.com/sharepoint/v3" xmlns:ns3="b472e10c-4ecd-427c-9b74-88aecd0a2b68" xmlns:ns4="fd7606c4-b644-42a1-868d-0a7a5bc4c565" targetNamespace="http://schemas.microsoft.com/office/2006/metadata/properties" ma:root="true" ma:fieldsID="0ca73d0eed02eaa10d5afa6d912c9af4" ns1:_="" ns3:_="" ns4:_="">
    <xsd:import namespace="http://schemas.microsoft.com/sharepoint/v3"/>
    <xsd:import namespace="b472e10c-4ecd-427c-9b74-88aecd0a2b68"/>
    <xsd:import namespace="fd7606c4-b644-42a1-868d-0a7a5bc4c56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2e10c-4ecd-427c-9b74-88aecd0a2b6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606c4-b644-42a1-868d-0a7a5bc4c5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80DEC5D-536B-4709-B929-136B7B88ADC7}">
  <ds:schemaRefs>
    <ds:schemaRef ds:uri="b472e10c-4ecd-427c-9b74-88aecd0a2b68"/>
    <ds:schemaRef ds:uri="fd7606c4-b644-42a1-868d-0a7a5bc4c56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9744846-F817-4432-BE73-8EEA483706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7DDCAC-E6CE-4EA3-8CA5-A7F5D2E6CA63}">
  <ds:schemaRefs>
    <ds:schemaRef ds:uri="b472e10c-4ecd-427c-9b74-88aecd0a2b68"/>
    <ds:schemaRef ds:uri="fd7606c4-b644-42a1-868d-0a7a5bc4c56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419</Words>
  <Application>Microsoft Office PowerPoint</Application>
  <PresentationFormat>Widescreen</PresentationFormat>
  <Paragraphs>159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Ekoh Sagoe</dc:creator>
  <cp:lastModifiedBy>Gideon Adunola</cp:lastModifiedBy>
  <cp:revision>676</cp:revision>
  <dcterms:created xsi:type="dcterms:W3CDTF">2022-04-07T10:31:44Z</dcterms:created>
  <dcterms:modified xsi:type="dcterms:W3CDTF">2022-09-28T21:25:58Z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0x010100EE7DDC7B260DC9498ACF96EB5BE63B2F</vt:lpwstr>
  </property>
</Properties>
</file>