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8" r:id="rId4"/>
    <p:sldMasterId id="2147483672" r:id="rId5"/>
    <p:sldMasterId id="2147483761" r:id="rId6"/>
    <p:sldMasterId id="2147483771" r:id="rId7"/>
  </p:sldMasterIdLst>
  <p:notesMasterIdLst>
    <p:notesMasterId r:id="rId27"/>
  </p:notesMasterIdLst>
  <p:handoutMasterIdLst>
    <p:handoutMasterId r:id="rId28"/>
  </p:handoutMasterIdLst>
  <p:sldIdLst>
    <p:sldId id="274" r:id="rId8"/>
    <p:sldId id="1492" r:id="rId9"/>
    <p:sldId id="1485" r:id="rId10"/>
    <p:sldId id="1533" r:id="rId11"/>
    <p:sldId id="1516" r:id="rId12"/>
    <p:sldId id="1537" r:id="rId13"/>
    <p:sldId id="1530" r:id="rId14"/>
    <p:sldId id="1526" r:id="rId15"/>
    <p:sldId id="1518" r:id="rId16"/>
    <p:sldId id="1527" r:id="rId17"/>
    <p:sldId id="1531" r:id="rId18"/>
    <p:sldId id="1493" r:id="rId19"/>
    <p:sldId id="1532" r:id="rId20"/>
    <p:sldId id="1515" r:id="rId21"/>
    <p:sldId id="1490" r:id="rId22"/>
    <p:sldId id="1226" r:id="rId23"/>
    <p:sldId id="1487" r:id="rId24"/>
    <p:sldId id="1525" r:id="rId25"/>
    <p:sldId id="1524" r:id="rId26"/>
  </p:sldIdLst>
  <p:sldSz cx="18288000" cy="10287000"/>
  <p:notesSz cx="7559675" cy="1069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B4D"/>
    <a:srgbClr val="50B848"/>
    <a:srgbClr val="60943C"/>
    <a:srgbClr val="8D13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08" autoAdjust="0"/>
    <p:restoredTop sz="89174" autoAdjust="0"/>
  </p:normalViewPr>
  <p:slideViewPr>
    <p:cSldViewPr snapToGrid="0">
      <p:cViewPr varScale="1">
        <p:scale>
          <a:sx n="57" d="100"/>
          <a:sy n="57" d="100"/>
        </p:scale>
        <p:origin x="442" y="58"/>
      </p:cViewPr>
      <p:guideLst/>
    </p:cSldViewPr>
  </p:slideViewPr>
  <p:notesTextViewPr>
    <p:cViewPr>
      <p:scale>
        <a:sx n="1" d="1"/>
        <a:sy n="1" d="1"/>
      </p:scale>
      <p:origin x="0" y="0"/>
    </p:cViewPr>
  </p:notesTextViewPr>
  <p:notesViewPr>
    <p:cSldViewPr snapToGrid="0">
      <p:cViewPr varScale="1">
        <p:scale>
          <a:sx n="62" d="100"/>
          <a:sy n="62" d="100"/>
        </p:scale>
        <p:origin x="3091" y="6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handoutMaster" Target="handoutMasters/handout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oleObject" Target="file:///M:\Actuarial\ID2\05C265A3-C304-4E97-BFAE-460CB8B499AF\0\47000-47999\47320\L\L\Projections%20-%20Core%20Basis%20-%20RSSB%20-%20Valuation%20-%20202012%20(ID%2047320)\Projection%20Model%20age%2085%20-%20RSSB%20-%20Valuation%20-%20202011.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993199925729157"/>
          <c:y val="7.9065588499550768E-2"/>
          <c:w val="0.81399856123565784"/>
          <c:h val="0.50441468401355483"/>
        </c:manualLayout>
      </c:layout>
      <c:lineChart>
        <c:grouping val="standard"/>
        <c:varyColors val="0"/>
        <c:ser>
          <c:idx val="0"/>
          <c:order val="0"/>
          <c:tx>
            <c:strRef>
              <c:f>'Net Asset Changes (3)'!$A$30</c:f>
              <c:strCache>
                <c:ptCount val="1"/>
                <c:pt idx="0">
                  <c:v>Accumulated Fund at End of Year - Core Basis</c:v>
                </c:pt>
              </c:strCache>
            </c:strRef>
          </c:tx>
          <c:spPr>
            <a:ln>
              <a:solidFill>
                <a:srgbClr val="50B848">
                  <a:alpha val="90980"/>
                </a:srgbClr>
              </a:solidFill>
            </a:ln>
          </c:spPr>
          <c:marker>
            <c:spPr>
              <a:solidFill>
                <a:srgbClr val="50B848"/>
              </a:solidFill>
              <a:ln>
                <a:solidFill>
                  <a:srgbClr val="50B848"/>
                </a:solidFill>
              </a:ln>
            </c:spPr>
          </c:marker>
          <c:cat>
            <c:numRef>
              <c:f>'Net Asset Changes (3)'!$B$10:$V$10</c:f>
              <c:numCache>
                <c:formatCode>General</c:formatCode>
                <c:ptCount val="2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numCache>
            </c:numRef>
          </c:cat>
          <c:val>
            <c:numRef>
              <c:f>'Net Asset Changes (3)'!$B$30:$V$30</c:f>
              <c:numCache>
                <c:formatCode>_(* #,##0_);_(* \(#,##0\);_(* "-"??_);_(@_)</c:formatCode>
                <c:ptCount val="21"/>
                <c:pt idx="0">
                  <c:v>295839402105.36688</c:v>
                </c:pt>
                <c:pt idx="1">
                  <c:v>339304116195.54865</c:v>
                </c:pt>
                <c:pt idx="2">
                  <c:v>385800290437.78784</c:v>
                </c:pt>
                <c:pt idx="3">
                  <c:v>435156962321.97888</c:v>
                </c:pt>
                <c:pt idx="4">
                  <c:v>487091845441.55432</c:v>
                </c:pt>
                <c:pt idx="5">
                  <c:v>541215353331.55682</c:v>
                </c:pt>
                <c:pt idx="6">
                  <c:v>596971791658.73877</c:v>
                </c:pt>
                <c:pt idx="7">
                  <c:v>653659249113.80774</c:v>
                </c:pt>
                <c:pt idx="8">
                  <c:v>710298765613.14514</c:v>
                </c:pt>
                <c:pt idx="9">
                  <c:v>765668633708.23486</c:v>
                </c:pt>
                <c:pt idx="10">
                  <c:v>818187135410.48315</c:v>
                </c:pt>
                <c:pt idx="11">
                  <c:v>865911996908.62366</c:v>
                </c:pt>
                <c:pt idx="12">
                  <c:v>906464540749.99072</c:v>
                </c:pt>
                <c:pt idx="13">
                  <c:v>936959795947.94067</c:v>
                </c:pt>
                <c:pt idx="14">
                  <c:v>953774363679.26855</c:v>
                </c:pt>
                <c:pt idx="15">
                  <c:v>952562538348.35034</c:v>
                </c:pt>
                <c:pt idx="16">
                  <c:v>927933929237.93994</c:v>
                </c:pt>
                <c:pt idx="17">
                  <c:v>873743265977.64575</c:v>
                </c:pt>
                <c:pt idx="18">
                  <c:v>782309398795.40686</c:v>
                </c:pt>
                <c:pt idx="19">
                  <c:v>644763784282.0271</c:v>
                </c:pt>
                <c:pt idx="20">
                  <c:v>450464256867.21625</c:v>
                </c:pt>
              </c:numCache>
            </c:numRef>
          </c:val>
          <c:smooth val="0"/>
          <c:extLst>
            <c:ext xmlns:c16="http://schemas.microsoft.com/office/drawing/2014/chart" uri="{C3380CC4-5D6E-409C-BE32-E72D297353CC}">
              <c16:uniqueId val="{00000000-D49B-4496-A534-C3A4B80F2C4A}"/>
            </c:ext>
          </c:extLst>
        </c:ser>
        <c:ser>
          <c:idx val="1"/>
          <c:order val="1"/>
          <c:tx>
            <c:strRef>
              <c:f>'Net Asset Changes (3)'!$A$14</c:f>
              <c:strCache>
                <c:ptCount val="1"/>
                <c:pt idx="0">
                  <c:v>Contribution Income - Core Basis</c:v>
                </c:pt>
              </c:strCache>
            </c:strRef>
          </c:tx>
          <c:spPr>
            <a:ln>
              <a:solidFill>
                <a:schemeClr val="bg1">
                  <a:lumMod val="50000"/>
                </a:schemeClr>
              </a:solidFill>
            </a:ln>
          </c:spPr>
          <c:marker>
            <c:spPr>
              <a:solidFill>
                <a:schemeClr val="bg1">
                  <a:lumMod val="50000"/>
                </a:schemeClr>
              </a:solidFill>
              <a:ln>
                <a:solidFill>
                  <a:schemeClr val="bg1">
                    <a:lumMod val="50000"/>
                  </a:schemeClr>
                </a:solidFill>
              </a:ln>
            </c:spPr>
          </c:marker>
          <c:cat>
            <c:numRef>
              <c:f>'Net Asset Changes (3)'!$B$10:$V$10</c:f>
              <c:numCache>
                <c:formatCode>General</c:formatCode>
                <c:ptCount val="2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numCache>
            </c:numRef>
          </c:cat>
          <c:val>
            <c:numRef>
              <c:f>'Net Asset Changes (3)'!$B$14:$V$14</c:f>
              <c:numCache>
                <c:formatCode>_(* #,##0_);_(* \(#,##0\);_(* "-"??_);_(@_)</c:formatCode>
                <c:ptCount val="21"/>
                <c:pt idx="0">
                  <c:v>50398935828.099998</c:v>
                </c:pt>
                <c:pt idx="1">
                  <c:v>56596152217.451134</c:v>
                </c:pt>
                <c:pt idx="2">
                  <c:v>60492098957.329567</c:v>
                </c:pt>
                <c:pt idx="3">
                  <c:v>64535993505.246361</c:v>
                </c:pt>
                <c:pt idx="4">
                  <c:v>68718010098.490044</c:v>
                </c:pt>
                <c:pt idx="5">
                  <c:v>73042245170.53331</c:v>
                </c:pt>
                <c:pt idx="6">
                  <c:v>77499098631.973526</c:v>
                </c:pt>
                <c:pt idx="7">
                  <c:v>82084809897.128693</c:v>
                </c:pt>
                <c:pt idx="8">
                  <c:v>86758985614.519104</c:v>
                </c:pt>
                <c:pt idx="9">
                  <c:v>91505864103.002075</c:v>
                </c:pt>
                <c:pt idx="10">
                  <c:v>96285353485.366913</c:v>
                </c:pt>
                <c:pt idx="11">
                  <c:v>101074782064.19679</c:v>
                </c:pt>
                <c:pt idx="12">
                  <c:v>105849317091.73515</c:v>
                </c:pt>
                <c:pt idx="13">
                  <c:v>110584709293.97437</c:v>
                </c:pt>
                <c:pt idx="14">
                  <c:v>115174677049.52762</c:v>
                </c:pt>
                <c:pt idx="15">
                  <c:v>119591178681.94949</c:v>
                </c:pt>
                <c:pt idx="16">
                  <c:v>123729877404.30583</c:v>
                </c:pt>
                <c:pt idx="17">
                  <c:v>127669682147.50948</c:v>
                </c:pt>
                <c:pt idx="18">
                  <c:v>131201933720.75397</c:v>
                </c:pt>
                <c:pt idx="19">
                  <c:v>134352025413.03732</c:v>
                </c:pt>
                <c:pt idx="20">
                  <c:v>137062657655.399</c:v>
                </c:pt>
              </c:numCache>
            </c:numRef>
          </c:val>
          <c:smooth val="0"/>
          <c:extLst>
            <c:ext xmlns:c16="http://schemas.microsoft.com/office/drawing/2014/chart" uri="{C3380CC4-5D6E-409C-BE32-E72D297353CC}">
              <c16:uniqueId val="{00000001-D49B-4496-A534-C3A4B80F2C4A}"/>
            </c:ext>
          </c:extLst>
        </c:ser>
        <c:ser>
          <c:idx val="2"/>
          <c:order val="2"/>
          <c:tx>
            <c:strRef>
              <c:f>'Net Asset Changes (3)'!$A$21</c:f>
              <c:strCache>
                <c:ptCount val="1"/>
                <c:pt idx="0">
                  <c:v>Benefits Expenditure - Core Basis</c:v>
                </c:pt>
              </c:strCache>
            </c:strRef>
          </c:tx>
          <c:spPr>
            <a:ln>
              <a:solidFill>
                <a:srgbClr val="292B4D"/>
              </a:solidFill>
            </a:ln>
          </c:spPr>
          <c:marker>
            <c:spPr>
              <a:solidFill>
                <a:srgbClr val="292B4D"/>
              </a:solidFill>
              <a:ln>
                <a:solidFill>
                  <a:srgbClr val="292B4D"/>
                </a:solidFill>
              </a:ln>
            </c:spPr>
          </c:marker>
          <c:cat>
            <c:numRef>
              <c:f>'Net Asset Changes (3)'!$B$10:$V$10</c:f>
              <c:numCache>
                <c:formatCode>General</c:formatCode>
                <c:ptCount val="2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numCache>
            </c:numRef>
          </c:cat>
          <c:val>
            <c:numRef>
              <c:f>'Net Asset Changes (3)'!$B$21:$V$21</c:f>
              <c:numCache>
                <c:formatCode>_(* #,##0_);_(* \(#,##0\);_(* "-"??_);_(@_)</c:formatCode>
                <c:ptCount val="21"/>
                <c:pt idx="0">
                  <c:v>26987710775</c:v>
                </c:pt>
                <c:pt idx="1">
                  <c:v>30463940150.656422</c:v>
                </c:pt>
                <c:pt idx="2">
                  <c:v>34408138226.180275</c:v>
                </c:pt>
                <c:pt idx="3">
                  <c:v>38889448317.18705</c:v>
                </c:pt>
                <c:pt idx="4">
                  <c:v>43992451724.508888</c:v>
                </c:pt>
                <c:pt idx="5">
                  <c:v>49800602364.717216</c:v>
                </c:pt>
                <c:pt idx="6">
                  <c:v>56433427145.668785</c:v>
                </c:pt>
                <c:pt idx="7">
                  <c:v>63982760010.432007</c:v>
                </c:pt>
                <c:pt idx="8">
                  <c:v>72623004542.543472</c:v>
                </c:pt>
                <c:pt idx="9">
                  <c:v>82493938303.365341</c:v>
                </c:pt>
                <c:pt idx="10">
                  <c:v>93807449949.600464</c:v>
                </c:pt>
                <c:pt idx="11">
                  <c:v>106761363558.46449</c:v>
                </c:pt>
                <c:pt idx="12">
                  <c:v>121595062414.91071</c:v>
                </c:pt>
                <c:pt idx="13">
                  <c:v>138579909940.37131</c:v>
                </c:pt>
                <c:pt idx="14">
                  <c:v>158099165280.8717</c:v>
                </c:pt>
                <c:pt idx="15">
                  <c:v>180526778939.11459</c:v>
                </c:pt>
                <c:pt idx="16">
                  <c:v>206422477869.36356</c:v>
                </c:pt>
                <c:pt idx="17">
                  <c:v>236138093453.40808</c:v>
                </c:pt>
                <c:pt idx="18">
                  <c:v>270469495338.81213</c:v>
                </c:pt>
                <c:pt idx="19">
                  <c:v>309951374918.68652</c:v>
                </c:pt>
                <c:pt idx="20">
                  <c:v>355514120321.08026</c:v>
                </c:pt>
              </c:numCache>
            </c:numRef>
          </c:val>
          <c:smooth val="0"/>
          <c:extLst>
            <c:ext xmlns:c16="http://schemas.microsoft.com/office/drawing/2014/chart" uri="{C3380CC4-5D6E-409C-BE32-E72D297353CC}">
              <c16:uniqueId val="{00000002-D49B-4496-A534-C3A4B80F2C4A}"/>
            </c:ext>
          </c:extLst>
        </c:ser>
        <c:dLbls>
          <c:showLegendKey val="0"/>
          <c:showVal val="0"/>
          <c:showCatName val="0"/>
          <c:showSerName val="0"/>
          <c:showPercent val="0"/>
          <c:showBubbleSize val="0"/>
        </c:dLbls>
        <c:marker val="1"/>
        <c:smooth val="0"/>
        <c:axId val="472871072"/>
        <c:axId val="472874880"/>
      </c:lineChart>
      <c:catAx>
        <c:axId val="472871072"/>
        <c:scaling>
          <c:orientation val="minMax"/>
        </c:scaling>
        <c:delete val="0"/>
        <c:axPos val="b"/>
        <c:title>
          <c:tx>
            <c:rich>
              <a:bodyPr/>
              <a:lstStyle/>
              <a:p>
                <a:pPr>
                  <a:defRPr/>
                </a:pPr>
                <a:r>
                  <a:rPr lang="en-GB"/>
                  <a:t>Financial Year Ending 30 June</a:t>
                </a:r>
              </a:p>
            </c:rich>
          </c:tx>
          <c:layout>
            <c:manualLayout>
              <c:xMode val="edge"/>
              <c:yMode val="edge"/>
              <c:x val="0.36507429979185235"/>
              <c:y val="0.71805383689262881"/>
            </c:manualLayout>
          </c:layout>
          <c:overlay val="0"/>
        </c:title>
        <c:numFmt formatCode="General" sourceLinked="1"/>
        <c:majorTickMark val="out"/>
        <c:minorTickMark val="none"/>
        <c:tickLblPos val="nextTo"/>
        <c:crossAx val="472874880"/>
        <c:crosses val="autoZero"/>
        <c:auto val="1"/>
        <c:lblAlgn val="ctr"/>
        <c:lblOffset val="100"/>
        <c:noMultiLvlLbl val="0"/>
      </c:catAx>
      <c:valAx>
        <c:axId val="472874880"/>
        <c:scaling>
          <c:orientation val="minMax"/>
        </c:scaling>
        <c:delete val="0"/>
        <c:axPos val="l"/>
        <c:majorGridlines/>
        <c:title>
          <c:tx>
            <c:rich>
              <a:bodyPr rot="-5400000" vert="horz"/>
              <a:lstStyle/>
              <a:p>
                <a:pPr>
                  <a:defRPr/>
                </a:pPr>
                <a:r>
                  <a:rPr lang="en-GB" dirty="0"/>
                  <a:t>Amounts (Naira </a:t>
                </a:r>
                <a:r>
                  <a:rPr lang="en-GB" baseline="0" dirty="0"/>
                  <a:t>M</a:t>
                </a:r>
                <a:r>
                  <a:rPr lang="en-GB" dirty="0"/>
                  <a:t>illions)</a:t>
                </a:r>
              </a:p>
            </c:rich>
          </c:tx>
          <c:layout>
            <c:manualLayout>
              <c:xMode val="edge"/>
              <c:yMode val="edge"/>
              <c:x val="2.7845435085914041E-2"/>
              <c:y val="5.4791403327640376E-2"/>
            </c:manualLayout>
          </c:layout>
          <c:overlay val="0"/>
        </c:title>
        <c:numFmt formatCode="_(* #,##0_);_(* \(#,##0\);_(* &quot;-&quot;??_);_(@_)" sourceLinked="1"/>
        <c:majorTickMark val="out"/>
        <c:minorTickMark val="none"/>
        <c:tickLblPos val="nextTo"/>
        <c:crossAx val="472871072"/>
        <c:crosses val="autoZero"/>
        <c:crossBetween val="between"/>
        <c:dispUnits>
          <c:builtInUnit val="billions"/>
        </c:dispUnits>
      </c:valAx>
    </c:plotArea>
    <c:legend>
      <c:legendPos val="b"/>
      <c:layout>
        <c:manualLayout>
          <c:xMode val="edge"/>
          <c:yMode val="edge"/>
          <c:x val="2.9894947809803198E-2"/>
          <c:y val="0.803118445026751"/>
          <c:w val="0.94822165181716322"/>
          <c:h val="0.15545560484416143"/>
        </c:manualLayout>
      </c:layout>
      <c:overlay val="0"/>
    </c:legend>
    <c:plotVisOnly val="1"/>
    <c:dispBlanksAs val="gap"/>
    <c:showDLblsOverMax val="0"/>
  </c:chart>
  <c:spPr>
    <a:ln>
      <a:solidFill>
        <a:sysClr val="window" lastClr="FFFFFF">
          <a:lumMod val="75000"/>
        </a:sysClr>
      </a:solidFill>
    </a:ln>
  </c:spPr>
  <c:txPr>
    <a:bodyPr/>
    <a:lstStyle/>
    <a:p>
      <a:pPr>
        <a:defRPr sz="1400">
          <a:latin typeface="Museo Sans Cyrl 300" panose="02000000000000000000" pitchFamily="50" charset="0"/>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useo Sans Cyrl 300" panose="02000000000000000000" pitchFamily="50" charset="0"/>
              <a:ea typeface="+mn-ea"/>
              <a:cs typeface="+mn-cs"/>
            </a:defRPr>
          </a:pPr>
          <a:endParaRPr lang="en-US"/>
        </a:p>
      </c:txPr>
    </c:title>
    <c:autoTitleDeleted val="0"/>
    <c:plotArea>
      <c:layout/>
      <c:lineChart>
        <c:grouping val="standard"/>
        <c:varyColors val="0"/>
        <c:ser>
          <c:idx val="0"/>
          <c:order val="0"/>
          <c:tx>
            <c:strRef>
              <c:f>'SubSahara Africa'!$B$1</c:f>
              <c:strCache>
                <c:ptCount val="1"/>
                <c:pt idx="0">
                  <c:v>OOP % of CHE (2019)</c:v>
                </c:pt>
              </c:strCache>
            </c:strRef>
          </c:tx>
          <c:spPr>
            <a:ln w="28575" cap="rnd">
              <a:solidFill>
                <a:srgbClr val="292B4D"/>
              </a:solidFill>
              <a:round/>
            </a:ln>
            <a:effectLst/>
          </c:spPr>
          <c:marker>
            <c:symbol val="circle"/>
            <c:size val="5"/>
            <c:spPr>
              <a:solidFill>
                <a:srgbClr val="292B4D"/>
              </a:solidFill>
              <a:ln w="9525">
                <a:solidFill>
                  <a:srgbClr val="292B4D"/>
                </a:solidFill>
              </a:ln>
              <a:effectLst/>
            </c:spPr>
          </c:marker>
          <c:cat>
            <c:strRef>
              <c:f>'SubSahara Africa'!$A$2:$A$47</c:f>
              <c:strCache>
                <c:ptCount val="46"/>
                <c:pt idx="0">
                  <c:v>Angola</c:v>
                </c:pt>
                <c:pt idx="1">
                  <c:v>Benin</c:v>
                </c:pt>
                <c:pt idx="2">
                  <c:v>Botswana</c:v>
                </c:pt>
                <c:pt idx="3">
                  <c:v>Burkina Faso</c:v>
                </c:pt>
                <c:pt idx="4">
                  <c:v>Burundi</c:v>
                </c:pt>
                <c:pt idx="5">
                  <c:v>Cameroon</c:v>
                </c:pt>
                <c:pt idx="6">
                  <c:v>Cape Verde</c:v>
                </c:pt>
                <c:pt idx="7">
                  <c:v>Central African Republic</c:v>
                </c:pt>
                <c:pt idx="8">
                  <c:v>Chad</c:v>
                </c:pt>
                <c:pt idx="9">
                  <c:v>Comoros</c:v>
                </c:pt>
                <c:pt idx="10">
                  <c:v>Congo</c:v>
                </c:pt>
                <c:pt idx="11">
                  <c:v>Côte d’Ivoire</c:v>
                </c:pt>
                <c:pt idx="12">
                  <c:v>Democratic Republic of the Congo</c:v>
                </c:pt>
                <c:pt idx="13">
                  <c:v>Djibouti</c:v>
                </c:pt>
                <c:pt idx="14">
                  <c:v>Equatorial Guinea</c:v>
                </c:pt>
                <c:pt idx="15">
                  <c:v>Eritrea</c:v>
                </c:pt>
                <c:pt idx="16">
                  <c:v>eSwatini</c:v>
                </c:pt>
                <c:pt idx="17">
                  <c:v>Ethiopia</c:v>
                </c:pt>
                <c:pt idx="18">
                  <c:v>Gabon</c:v>
                </c:pt>
                <c:pt idx="19">
                  <c:v>Ghana</c:v>
                </c:pt>
                <c:pt idx="20">
                  <c:v>Guinea</c:v>
                </c:pt>
                <c:pt idx="21">
                  <c:v>Guinea-Bissau</c:v>
                </c:pt>
                <c:pt idx="22">
                  <c:v>Kenya</c:v>
                </c:pt>
                <c:pt idx="23">
                  <c:v>Lesotho</c:v>
                </c:pt>
                <c:pt idx="24">
                  <c:v>Liberia</c:v>
                </c:pt>
                <c:pt idx="25">
                  <c:v>Madagascar</c:v>
                </c:pt>
                <c:pt idx="26">
                  <c:v>Malawi</c:v>
                </c:pt>
                <c:pt idx="27">
                  <c:v>Mali</c:v>
                </c:pt>
                <c:pt idx="28">
                  <c:v>Mauritania</c:v>
                </c:pt>
                <c:pt idx="29">
                  <c:v>Mozambique</c:v>
                </c:pt>
                <c:pt idx="30">
                  <c:v>Namibia</c:v>
                </c:pt>
                <c:pt idx="31">
                  <c:v>Niger</c:v>
                </c:pt>
                <c:pt idx="32">
                  <c:v>Nigeria</c:v>
                </c:pt>
                <c:pt idx="33">
                  <c:v>Rwanda</c:v>
                </c:pt>
                <c:pt idx="34">
                  <c:v>São Tomé and Príncipe</c:v>
                </c:pt>
                <c:pt idx="35">
                  <c:v>Senegal</c:v>
                </c:pt>
                <c:pt idx="36">
                  <c:v>Sierra Leone</c:v>
                </c:pt>
                <c:pt idx="37">
                  <c:v>Somalia</c:v>
                </c:pt>
                <c:pt idx="38">
                  <c:v>South Africa</c:v>
                </c:pt>
                <c:pt idx="39">
                  <c:v>South Sudan</c:v>
                </c:pt>
                <c:pt idx="40">
                  <c:v>Tanzania</c:v>
                </c:pt>
                <c:pt idx="41">
                  <c:v>The Gambia</c:v>
                </c:pt>
                <c:pt idx="42">
                  <c:v>Togo</c:v>
                </c:pt>
                <c:pt idx="43">
                  <c:v>Uganda</c:v>
                </c:pt>
                <c:pt idx="44">
                  <c:v>Zambia</c:v>
                </c:pt>
                <c:pt idx="45">
                  <c:v>Zimbabwe</c:v>
                </c:pt>
              </c:strCache>
            </c:strRef>
          </c:cat>
          <c:val>
            <c:numRef>
              <c:f>'SubSahara Africa'!$B$2:$B$47</c:f>
              <c:numCache>
                <c:formatCode>0%</c:formatCode>
                <c:ptCount val="46"/>
                <c:pt idx="0">
                  <c:v>0.37459999999999999</c:v>
                </c:pt>
                <c:pt idx="1">
                  <c:v>0.47039999999999998</c:v>
                </c:pt>
                <c:pt idx="2">
                  <c:v>3.1400000000000004E-2</c:v>
                </c:pt>
                <c:pt idx="3">
                  <c:v>0.34689999999999999</c:v>
                </c:pt>
                <c:pt idx="4">
                  <c:v>0.24679999999999999</c:v>
                </c:pt>
                <c:pt idx="5">
                  <c:v>0.72530000000000006</c:v>
                </c:pt>
                <c:pt idx="6">
                  <c:v>0.24940000000000001</c:v>
                </c:pt>
                <c:pt idx="7">
                  <c:v>0.60319999999999996</c:v>
                </c:pt>
                <c:pt idx="8">
                  <c:v>0.57220000000000004</c:v>
                </c:pt>
                <c:pt idx="9">
                  <c:v>0.61829999999999996</c:v>
                </c:pt>
                <c:pt idx="10">
                  <c:v>0.45860000000000001</c:v>
                </c:pt>
                <c:pt idx="11">
                  <c:v>0.37290000000000001</c:v>
                </c:pt>
                <c:pt idx="12">
                  <c:v>0.38500000000000001</c:v>
                </c:pt>
                <c:pt idx="13">
                  <c:v>0.24149999999999999</c:v>
                </c:pt>
                <c:pt idx="14">
                  <c:v>0.75470000000000004</c:v>
                </c:pt>
                <c:pt idx="15">
                  <c:v>0.43200000000000005</c:v>
                </c:pt>
                <c:pt idx="16">
                  <c:v>0.10580000000000001</c:v>
                </c:pt>
                <c:pt idx="17">
                  <c:v>0.37880000000000003</c:v>
                </c:pt>
                <c:pt idx="18">
                  <c:v>0.23089999999999999</c:v>
                </c:pt>
                <c:pt idx="19">
                  <c:v>0.36219999999999997</c:v>
                </c:pt>
                <c:pt idx="20">
                  <c:v>0.59219999999999995</c:v>
                </c:pt>
                <c:pt idx="21">
                  <c:v>0.65159999999999996</c:v>
                </c:pt>
                <c:pt idx="22">
                  <c:v>0.24299999999999999</c:v>
                </c:pt>
                <c:pt idx="23">
                  <c:v>0.1376</c:v>
                </c:pt>
                <c:pt idx="24">
                  <c:v>0.54400000000000004</c:v>
                </c:pt>
                <c:pt idx="25">
                  <c:v>0.32520000000000004</c:v>
                </c:pt>
                <c:pt idx="26">
                  <c:v>0.1686</c:v>
                </c:pt>
                <c:pt idx="27">
                  <c:v>0.3135</c:v>
                </c:pt>
                <c:pt idx="28">
                  <c:v>0.45020000000000004</c:v>
                </c:pt>
                <c:pt idx="29">
                  <c:v>9.98E-2</c:v>
                </c:pt>
                <c:pt idx="30">
                  <c:v>8.2400000000000001E-2</c:v>
                </c:pt>
                <c:pt idx="31">
                  <c:v>0.46100000000000002</c:v>
                </c:pt>
                <c:pt idx="32">
                  <c:v>0.70519999999999994</c:v>
                </c:pt>
                <c:pt idx="33">
                  <c:v>0.1167</c:v>
                </c:pt>
                <c:pt idx="34">
                  <c:v>0.17660000000000001</c:v>
                </c:pt>
                <c:pt idx="35">
                  <c:v>0.50990000000000002</c:v>
                </c:pt>
                <c:pt idx="36">
                  <c:v>0.55179999999999996</c:v>
                </c:pt>
                <c:pt idx="37">
                  <c:v>0</c:v>
                </c:pt>
                <c:pt idx="38">
                  <c:v>5.6900000000000006E-2</c:v>
                </c:pt>
                <c:pt idx="39">
                  <c:v>0.23530000000000001</c:v>
                </c:pt>
                <c:pt idx="40">
                  <c:v>0.22149999999999997</c:v>
                </c:pt>
                <c:pt idx="41">
                  <c:v>0.23190000000000002</c:v>
                </c:pt>
                <c:pt idx="42">
                  <c:v>0.66209999999999991</c:v>
                </c:pt>
                <c:pt idx="43">
                  <c:v>0.3826</c:v>
                </c:pt>
                <c:pt idx="44">
                  <c:v>0.1023</c:v>
                </c:pt>
                <c:pt idx="45">
                  <c:v>0.24379999999999999</c:v>
                </c:pt>
              </c:numCache>
            </c:numRef>
          </c:val>
          <c:smooth val="0"/>
          <c:extLst>
            <c:ext xmlns:c16="http://schemas.microsoft.com/office/drawing/2014/chart" uri="{C3380CC4-5D6E-409C-BE32-E72D297353CC}">
              <c16:uniqueId val="{00000000-1C27-44B3-ACE7-7CD7CD4A4A1E}"/>
            </c:ext>
          </c:extLst>
        </c:ser>
        <c:dLbls>
          <c:showLegendKey val="0"/>
          <c:showVal val="0"/>
          <c:showCatName val="0"/>
          <c:showSerName val="0"/>
          <c:showPercent val="0"/>
          <c:showBubbleSize val="0"/>
        </c:dLbls>
        <c:marker val="1"/>
        <c:smooth val="0"/>
        <c:axId val="289919823"/>
        <c:axId val="289920655"/>
      </c:lineChart>
      <c:catAx>
        <c:axId val="2899198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useo Sans Cyrl 300" panose="02000000000000000000" pitchFamily="50" charset="0"/>
                <a:ea typeface="+mn-ea"/>
                <a:cs typeface="+mn-cs"/>
              </a:defRPr>
            </a:pPr>
            <a:endParaRPr lang="en-US"/>
          </a:p>
        </c:txPr>
        <c:crossAx val="289920655"/>
        <c:crosses val="autoZero"/>
        <c:auto val="1"/>
        <c:lblAlgn val="ctr"/>
        <c:lblOffset val="100"/>
        <c:noMultiLvlLbl val="0"/>
      </c:catAx>
      <c:valAx>
        <c:axId val="28992065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useo Sans Cyrl 300" panose="02000000000000000000" pitchFamily="50" charset="0"/>
                <a:ea typeface="+mn-ea"/>
                <a:cs typeface="+mn-cs"/>
              </a:defRPr>
            </a:pPr>
            <a:endParaRPr lang="en-US"/>
          </a:p>
        </c:txPr>
        <c:crossAx val="2899198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solidFill>
            <a:sysClr val="windowText" lastClr="000000"/>
          </a:solidFill>
          <a:latin typeface="Museo Sans Cyrl 300" panose="02000000000000000000" pitchFamily="50"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BF28BE-1C58-4765-B260-B5AE45CA9C01}"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FF886645-A3EB-4BDC-BAD4-E97B361B9FBA}">
      <dgm:prSet custT="1"/>
      <dgm:spPr/>
      <dgm:t>
        <a:bodyPr/>
        <a:lstStyle/>
        <a:p>
          <a:pPr>
            <a:lnSpc>
              <a:spcPct val="100000"/>
            </a:lnSpc>
          </a:pPr>
          <a:r>
            <a:rPr kumimoji="0" lang="en-ZA" sz="1800" b="0" i="0" u="none" strike="noStrike" kern="1200" cap="none" spc="0" normalizeH="0" baseline="0" dirty="0">
              <a:ln>
                <a:noFill/>
              </a:ln>
              <a:solidFill>
                <a:srgbClr val="50B848"/>
              </a:solidFill>
              <a:effectLst/>
              <a:uLnTx/>
              <a:uFillTx/>
              <a:latin typeface="Museo Sans Cyrl 500" panose="02000000000000000000" pitchFamily="50" charset="0"/>
              <a:ea typeface="+mn-ea"/>
              <a:cs typeface="Arial" panose="020B0604020202020204" pitchFamily="34" charset="0"/>
            </a:rPr>
            <a:t>Substitutive</a:t>
          </a:r>
          <a:r>
            <a:rPr kumimoji="0" lang="en-ZA" sz="2400" b="0" i="0" u="none" strike="noStrike" kern="1200" cap="none" spc="0" normalizeH="0" baseline="0" dirty="0">
              <a:ln>
                <a:noFill/>
              </a:ln>
              <a:solidFill>
                <a:srgbClr val="50B848"/>
              </a:solidFill>
              <a:effectLst/>
              <a:uLnTx/>
              <a:uFillTx/>
              <a:latin typeface="Museo Sans Cyrl 500" panose="02000000000000000000" pitchFamily="50" charset="0"/>
              <a:ea typeface="+mn-ea"/>
              <a:cs typeface="Arial" panose="020B0604020202020204" pitchFamily="34" charset="0"/>
            </a:rPr>
            <a:t>:</a:t>
          </a:r>
          <a:r>
            <a:rPr lang="en-ZA" sz="1400" kern="1200" dirty="0">
              <a:latin typeface="Museo Sans Cyrl 300" panose="02000000000000000000" pitchFamily="50" charset="0"/>
            </a:rPr>
            <a:t> Substitutes for cover which would otherwise be available from the public health insurance system</a:t>
          </a:r>
          <a:endParaRPr lang="en-US" sz="1400" kern="1200" dirty="0">
            <a:latin typeface="Museo Sans Cyrl 300" panose="02000000000000000000" pitchFamily="50" charset="0"/>
          </a:endParaRPr>
        </a:p>
      </dgm:t>
    </dgm:pt>
    <dgm:pt modelId="{82D922B8-EBA7-4B66-BE89-4334FF0E3401}" type="parTrans" cxnId="{182A3BDE-FCA2-4646-BD30-8AA1AD6D9DE1}">
      <dgm:prSet/>
      <dgm:spPr/>
      <dgm:t>
        <a:bodyPr/>
        <a:lstStyle/>
        <a:p>
          <a:endParaRPr lang="en-US" sz="1400">
            <a:latin typeface="Museo Sans Cyrl 300" panose="02000000000000000000" pitchFamily="50" charset="0"/>
          </a:endParaRPr>
        </a:p>
      </dgm:t>
    </dgm:pt>
    <dgm:pt modelId="{BC00E50D-856D-44A7-A5B4-2161A944C78D}" type="sibTrans" cxnId="{182A3BDE-FCA2-4646-BD30-8AA1AD6D9DE1}">
      <dgm:prSet/>
      <dgm:spPr/>
      <dgm:t>
        <a:bodyPr/>
        <a:lstStyle/>
        <a:p>
          <a:endParaRPr lang="en-US" sz="1400">
            <a:latin typeface="Museo Sans Cyrl 300" panose="02000000000000000000" pitchFamily="50" charset="0"/>
          </a:endParaRPr>
        </a:p>
      </dgm:t>
    </dgm:pt>
    <dgm:pt modelId="{3298CF2E-00D0-4B9A-A9CF-416CE648B5B1}">
      <dgm:prSet custT="1"/>
      <dgm:spPr/>
      <dgm:t>
        <a:bodyPr/>
        <a:lstStyle/>
        <a:p>
          <a:pPr>
            <a:lnSpc>
              <a:spcPct val="100000"/>
            </a:lnSpc>
          </a:pPr>
          <a:r>
            <a:rPr kumimoji="0" lang="en-ZA" sz="1800" b="0" i="0" u="none" strike="noStrike" kern="1200" cap="none" spc="0" normalizeH="0" baseline="0" dirty="0">
              <a:ln>
                <a:noFill/>
              </a:ln>
              <a:solidFill>
                <a:srgbClr val="50B848"/>
              </a:solidFill>
              <a:effectLst/>
              <a:uLnTx/>
              <a:uFillTx/>
              <a:latin typeface="Museo Sans Cyrl 500" panose="02000000000000000000" pitchFamily="50" charset="0"/>
              <a:ea typeface="+mn-ea"/>
              <a:cs typeface="Arial" panose="020B0604020202020204" pitchFamily="34" charset="0"/>
            </a:rPr>
            <a:t>Complementary</a:t>
          </a:r>
          <a:r>
            <a:rPr lang="en-ZA" sz="1400" kern="1200" dirty="0">
              <a:latin typeface="Museo Sans Cyrl 300" panose="02000000000000000000" pitchFamily="50" charset="0"/>
            </a:rPr>
            <a:t>: Complements coverage of publicly insured services or services within principal/substitute health insurance, by covering all or part of the residual costs (e.g. co-payments)</a:t>
          </a:r>
          <a:endParaRPr lang="en-US" sz="1400" kern="1200" dirty="0">
            <a:latin typeface="Museo Sans Cyrl 300" panose="02000000000000000000" pitchFamily="50" charset="0"/>
          </a:endParaRPr>
        </a:p>
      </dgm:t>
    </dgm:pt>
    <dgm:pt modelId="{39311804-AFC8-44B4-83D2-3483831FF1DC}" type="parTrans" cxnId="{85BD4160-C197-4E0E-A6B2-9055F76BB968}">
      <dgm:prSet/>
      <dgm:spPr/>
      <dgm:t>
        <a:bodyPr/>
        <a:lstStyle/>
        <a:p>
          <a:endParaRPr lang="en-US" sz="1400">
            <a:latin typeface="Museo Sans Cyrl 300" panose="02000000000000000000" pitchFamily="50" charset="0"/>
          </a:endParaRPr>
        </a:p>
      </dgm:t>
    </dgm:pt>
    <dgm:pt modelId="{49CAFCEF-4794-4474-9342-1F08BBD26E14}" type="sibTrans" cxnId="{85BD4160-C197-4E0E-A6B2-9055F76BB968}">
      <dgm:prSet/>
      <dgm:spPr/>
      <dgm:t>
        <a:bodyPr/>
        <a:lstStyle/>
        <a:p>
          <a:endParaRPr lang="en-US" sz="1400">
            <a:latin typeface="Museo Sans Cyrl 300" panose="02000000000000000000" pitchFamily="50" charset="0"/>
          </a:endParaRPr>
        </a:p>
      </dgm:t>
    </dgm:pt>
    <dgm:pt modelId="{8CEA97DD-BCBE-498B-97C0-DBE5456064DE}">
      <dgm:prSet custT="1"/>
      <dgm:spPr/>
      <dgm:t>
        <a:bodyPr/>
        <a:lstStyle/>
        <a:p>
          <a:pPr>
            <a:lnSpc>
              <a:spcPct val="100000"/>
            </a:lnSpc>
          </a:pPr>
          <a:r>
            <a:rPr kumimoji="0" lang="en-ZA" sz="1800" b="0" i="0" u="none" strike="noStrike" kern="1200" cap="none" spc="0" normalizeH="0" baseline="0" dirty="0">
              <a:ln>
                <a:noFill/>
              </a:ln>
              <a:solidFill>
                <a:srgbClr val="50B848"/>
              </a:solidFill>
              <a:effectLst/>
              <a:uLnTx/>
              <a:uFillTx/>
              <a:latin typeface="Museo Sans Cyrl 500" panose="02000000000000000000" pitchFamily="50" charset="0"/>
              <a:ea typeface="+mn-ea"/>
              <a:cs typeface="Arial" panose="020B0604020202020204" pitchFamily="34" charset="0"/>
            </a:rPr>
            <a:t>Supplementary: </a:t>
          </a:r>
          <a:r>
            <a:rPr lang="en-ZA" sz="1400" kern="1200" dirty="0">
              <a:solidFill>
                <a:srgbClr val="292B4D">
                  <a:hueOff val="0"/>
                  <a:satOff val="0"/>
                  <a:lumOff val="0"/>
                  <a:alphaOff val="0"/>
                </a:srgbClr>
              </a:solidFill>
              <a:latin typeface="Museo Sans Cyrl 300" panose="02000000000000000000" pitchFamily="50" charset="0"/>
              <a:ea typeface="+mn-ea"/>
              <a:cs typeface="+mn-cs"/>
            </a:rPr>
            <a:t>Covers additional health </a:t>
          </a:r>
          <a:r>
            <a:rPr lang="en-ZA" sz="1400" kern="1200" dirty="0">
              <a:latin typeface="Museo Sans Cyrl 300" panose="02000000000000000000" pitchFamily="50" charset="0"/>
            </a:rPr>
            <a:t>services not covered by the public scheme</a:t>
          </a:r>
          <a:endParaRPr lang="en-US" sz="1400" kern="1200" dirty="0">
            <a:latin typeface="Museo Sans Cyrl 300" panose="02000000000000000000" pitchFamily="50" charset="0"/>
          </a:endParaRPr>
        </a:p>
      </dgm:t>
    </dgm:pt>
    <dgm:pt modelId="{11D746A3-A4C8-40AA-AF6C-49546C94300E}" type="parTrans" cxnId="{F2180DC6-C9BA-4544-BF5E-77BD0A100C8B}">
      <dgm:prSet/>
      <dgm:spPr/>
      <dgm:t>
        <a:bodyPr/>
        <a:lstStyle/>
        <a:p>
          <a:endParaRPr lang="en-US" sz="1400">
            <a:latin typeface="Museo Sans Cyrl 300" panose="02000000000000000000" pitchFamily="50" charset="0"/>
          </a:endParaRPr>
        </a:p>
      </dgm:t>
    </dgm:pt>
    <dgm:pt modelId="{296C60EC-C0A3-42BE-B4E7-7F51E9FE22BF}" type="sibTrans" cxnId="{F2180DC6-C9BA-4544-BF5E-77BD0A100C8B}">
      <dgm:prSet/>
      <dgm:spPr/>
      <dgm:t>
        <a:bodyPr/>
        <a:lstStyle/>
        <a:p>
          <a:endParaRPr lang="en-US" sz="1400">
            <a:latin typeface="Museo Sans Cyrl 300" panose="02000000000000000000" pitchFamily="50" charset="0"/>
          </a:endParaRPr>
        </a:p>
      </dgm:t>
    </dgm:pt>
    <dgm:pt modelId="{DA9729E3-51A2-4688-BD51-3E9092F3C623}">
      <dgm:prSet custT="1"/>
      <dgm:spPr/>
      <dgm:t>
        <a:bodyPr/>
        <a:lstStyle/>
        <a:p>
          <a:pPr>
            <a:lnSpc>
              <a:spcPct val="100000"/>
            </a:lnSpc>
          </a:pPr>
          <a:r>
            <a:rPr kumimoji="0" lang="en-ZA" sz="1800" b="0" i="0" u="none" strike="noStrike" kern="1200" cap="none" spc="0" normalizeH="0" baseline="0" dirty="0">
              <a:ln>
                <a:noFill/>
              </a:ln>
              <a:solidFill>
                <a:srgbClr val="50B848"/>
              </a:solidFill>
              <a:effectLst/>
              <a:uLnTx/>
              <a:uFillTx/>
              <a:latin typeface="Museo Sans Cyrl 500" panose="02000000000000000000" pitchFamily="50" charset="0"/>
              <a:ea typeface="+mn-ea"/>
              <a:cs typeface="Arial" panose="020B0604020202020204" pitchFamily="34" charset="0"/>
            </a:rPr>
            <a:t>Duplicative: </a:t>
          </a:r>
          <a:r>
            <a:rPr lang="en-ZA" sz="1400" kern="1200" dirty="0">
              <a:latin typeface="Museo Sans Cyrl 300" panose="02000000000000000000" pitchFamily="50" charset="0"/>
            </a:rPr>
            <a:t>Covers health services already covered under public health insurance, but with access to other, additional providers or levels of service, e.g. private health facilities</a:t>
          </a:r>
          <a:endParaRPr lang="en-US" sz="1400" kern="1200" dirty="0">
            <a:latin typeface="Museo Sans Cyrl 300" panose="02000000000000000000" pitchFamily="50" charset="0"/>
          </a:endParaRPr>
        </a:p>
      </dgm:t>
    </dgm:pt>
    <dgm:pt modelId="{98774CA9-89D9-4B30-A685-B6CD90830551}" type="parTrans" cxnId="{7448F619-2564-400A-870D-5D6E66BC2EB2}">
      <dgm:prSet/>
      <dgm:spPr/>
      <dgm:t>
        <a:bodyPr/>
        <a:lstStyle/>
        <a:p>
          <a:endParaRPr lang="en-US" sz="1400">
            <a:latin typeface="Museo Sans Cyrl 300" panose="02000000000000000000" pitchFamily="50" charset="0"/>
          </a:endParaRPr>
        </a:p>
      </dgm:t>
    </dgm:pt>
    <dgm:pt modelId="{3B980FDB-6ED0-4D7A-A03F-B83575A66220}" type="sibTrans" cxnId="{7448F619-2564-400A-870D-5D6E66BC2EB2}">
      <dgm:prSet/>
      <dgm:spPr/>
      <dgm:t>
        <a:bodyPr/>
        <a:lstStyle/>
        <a:p>
          <a:endParaRPr lang="en-US" sz="1400">
            <a:latin typeface="Museo Sans Cyrl 300" panose="02000000000000000000" pitchFamily="50" charset="0"/>
          </a:endParaRPr>
        </a:p>
      </dgm:t>
    </dgm:pt>
    <dgm:pt modelId="{20B5DE62-9D3F-44AA-8DB5-40AF71158F23}" type="pres">
      <dgm:prSet presAssocID="{47BF28BE-1C58-4765-B260-B5AE45CA9C01}" presName="root" presStyleCnt="0">
        <dgm:presLayoutVars>
          <dgm:dir/>
          <dgm:resizeHandles val="exact"/>
        </dgm:presLayoutVars>
      </dgm:prSet>
      <dgm:spPr/>
    </dgm:pt>
    <dgm:pt modelId="{99BD79F8-EF08-477F-A17D-89E7A1F990B9}" type="pres">
      <dgm:prSet presAssocID="{FF886645-A3EB-4BDC-BAD4-E97B361B9FBA}" presName="compNode" presStyleCnt="0"/>
      <dgm:spPr/>
    </dgm:pt>
    <dgm:pt modelId="{BB5D2C91-43D3-4B2D-9663-1299314FBFA0}" type="pres">
      <dgm:prSet presAssocID="{FF886645-A3EB-4BDC-BAD4-E97B361B9FBA}" presName="iconRect" presStyleLbl="node1" presStyleIdx="0" presStyleCnt="4" custLinFactX="100000" custLinFactNeighborX="160746" custLinFactNeighborY="1872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edical"/>
        </a:ext>
      </dgm:extLst>
    </dgm:pt>
    <dgm:pt modelId="{FFCDB288-6EB9-4B18-AC04-46ED7F93DD87}" type="pres">
      <dgm:prSet presAssocID="{FF886645-A3EB-4BDC-BAD4-E97B361B9FBA}" presName="spaceRect" presStyleCnt="0"/>
      <dgm:spPr/>
    </dgm:pt>
    <dgm:pt modelId="{A0F6616F-1DDC-4757-8793-210EFC8CFB2F}" type="pres">
      <dgm:prSet presAssocID="{FF886645-A3EB-4BDC-BAD4-E97B361B9FBA}" presName="textRect" presStyleLbl="revTx" presStyleIdx="0" presStyleCnt="4">
        <dgm:presLayoutVars>
          <dgm:chMax val="1"/>
          <dgm:chPref val="1"/>
        </dgm:presLayoutVars>
      </dgm:prSet>
      <dgm:spPr/>
    </dgm:pt>
    <dgm:pt modelId="{44687576-6FF9-4EB1-969C-AC95445D05F5}" type="pres">
      <dgm:prSet presAssocID="{BC00E50D-856D-44A7-A5B4-2161A944C78D}" presName="sibTrans" presStyleCnt="0"/>
      <dgm:spPr/>
    </dgm:pt>
    <dgm:pt modelId="{A4A33ADD-D395-413F-B8ED-19BF1FC83EC8}" type="pres">
      <dgm:prSet presAssocID="{3298CF2E-00D0-4B9A-A9CF-416CE648B5B1}" presName="compNode" presStyleCnt="0"/>
      <dgm:spPr/>
    </dgm:pt>
    <dgm:pt modelId="{D638C9F6-A594-4600-8BC5-CF2AACC93801}" type="pres">
      <dgm:prSet presAssocID="{3298CF2E-00D0-4B9A-A9CF-416CE648B5B1}" presName="iconRect" presStyleLbl="node1" presStyleIdx="1" presStyleCnt="4" custLinFactX="-100000" custLinFactNeighborX="-168769" custLinFactNeighborY="1454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tethoscope"/>
        </a:ext>
      </dgm:extLst>
    </dgm:pt>
    <dgm:pt modelId="{293A6975-DCF0-4566-BEC0-3BC26EC056F2}" type="pres">
      <dgm:prSet presAssocID="{3298CF2E-00D0-4B9A-A9CF-416CE648B5B1}" presName="spaceRect" presStyleCnt="0"/>
      <dgm:spPr/>
    </dgm:pt>
    <dgm:pt modelId="{FD338B3F-8383-4998-A1E0-898C4BE01E0A}" type="pres">
      <dgm:prSet presAssocID="{3298CF2E-00D0-4B9A-A9CF-416CE648B5B1}" presName="textRect" presStyleLbl="revTx" presStyleIdx="1" presStyleCnt="4">
        <dgm:presLayoutVars>
          <dgm:chMax val="1"/>
          <dgm:chPref val="1"/>
        </dgm:presLayoutVars>
      </dgm:prSet>
      <dgm:spPr/>
    </dgm:pt>
    <dgm:pt modelId="{1767747D-B1E5-4E84-8223-C304D2A22E89}" type="pres">
      <dgm:prSet presAssocID="{49CAFCEF-4794-4474-9342-1F08BBD26E14}" presName="sibTrans" presStyleCnt="0"/>
      <dgm:spPr/>
    </dgm:pt>
    <dgm:pt modelId="{FBC8BC61-F87E-42EB-9E29-769F361FA392}" type="pres">
      <dgm:prSet presAssocID="{8CEA97DD-BCBE-498B-97C0-DBE5456064DE}" presName="compNode" presStyleCnt="0"/>
      <dgm:spPr/>
    </dgm:pt>
    <dgm:pt modelId="{3EDB104D-04A8-4C1C-9777-29C9447F4311}" type="pres">
      <dgm:prSet presAssocID="{8CEA97DD-BCBE-498B-97C0-DBE5456064D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ospital"/>
        </a:ext>
      </dgm:extLst>
    </dgm:pt>
    <dgm:pt modelId="{12ADBE22-883F-4BCA-A360-85BCAE904476}" type="pres">
      <dgm:prSet presAssocID="{8CEA97DD-BCBE-498B-97C0-DBE5456064DE}" presName="spaceRect" presStyleCnt="0"/>
      <dgm:spPr/>
    </dgm:pt>
    <dgm:pt modelId="{BF9CB886-FBC8-4619-B8F5-73CA2AD1BAE2}" type="pres">
      <dgm:prSet presAssocID="{8CEA97DD-BCBE-498B-97C0-DBE5456064DE}" presName="textRect" presStyleLbl="revTx" presStyleIdx="2" presStyleCnt="4">
        <dgm:presLayoutVars>
          <dgm:chMax val="1"/>
          <dgm:chPref val="1"/>
        </dgm:presLayoutVars>
      </dgm:prSet>
      <dgm:spPr/>
    </dgm:pt>
    <dgm:pt modelId="{9F653A26-E236-42DD-A206-D1D603214B7D}" type="pres">
      <dgm:prSet presAssocID="{296C60EC-C0A3-42BE-B4E7-7F51E9FE22BF}" presName="sibTrans" presStyleCnt="0"/>
      <dgm:spPr/>
    </dgm:pt>
    <dgm:pt modelId="{BA233657-A72C-454C-B517-190286CCAAE6}" type="pres">
      <dgm:prSet presAssocID="{DA9729E3-51A2-4688-BD51-3E9092F3C623}" presName="compNode" presStyleCnt="0"/>
      <dgm:spPr/>
    </dgm:pt>
    <dgm:pt modelId="{7330DAAB-1332-4218-B022-D043F20B6B82}" type="pres">
      <dgm:prSet presAssocID="{DA9729E3-51A2-4688-BD51-3E9092F3C62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ustomer Review"/>
        </a:ext>
      </dgm:extLst>
    </dgm:pt>
    <dgm:pt modelId="{D46CE3AD-8835-4F8D-A020-A30D85CE1168}" type="pres">
      <dgm:prSet presAssocID="{DA9729E3-51A2-4688-BD51-3E9092F3C623}" presName="spaceRect" presStyleCnt="0"/>
      <dgm:spPr/>
    </dgm:pt>
    <dgm:pt modelId="{75371C52-8BA0-421E-A5F9-634D5782D1F8}" type="pres">
      <dgm:prSet presAssocID="{DA9729E3-51A2-4688-BD51-3E9092F3C623}" presName="textRect" presStyleLbl="revTx" presStyleIdx="3" presStyleCnt="4">
        <dgm:presLayoutVars>
          <dgm:chMax val="1"/>
          <dgm:chPref val="1"/>
        </dgm:presLayoutVars>
      </dgm:prSet>
      <dgm:spPr/>
    </dgm:pt>
  </dgm:ptLst>
  <dgm:cxnLst>
    <dgm:cxn modelId="{FF844714-977B-40B5-A609-3AD37E438744}" type="presOf" srcId="{3298CF2E-00D0-4B9A-A9CF-416CE648B5B1}" destId="{FD338B3F-8383-4998-A1E0-898C4BE01E0A}" srcOrd="0" destOrd="0" presId="urn:microsoft.com/office/officeart/2018/2/layout/IconLabelList"/>
    <dgm:cxn modelId="{7448F619-2564-400A-870D-5D6E66BC2EB2}" srcId="{47BF28BE-1C58-4765-B260-B5AE45CA9C01}" destId="{DA9729E3-51A2-4688-BD51-3E9092F3C623}" srcOrd="3" destOrd="0" parTransId="{98774CA9-89D9-4B30-A685-B6CD90830551}" sibTransId="{3B980FDB-6ED0-4D7A-A03F-B83575A66220}"/>
    <dgm:cxn modelId="{85BD4160-C197-4E0E-A6B2-9055F76BB968}" srcId="{47BF28BE-1C58-4765-B260-B5AE45CA9C01}" destId="{3298CF2E-00D0-4B9A-A9CF-416CE648B5B1}" srcOrd="1" destOrd="0" parTransId="{39311804-AFC8-44B4-83D2-3483831FF1DC}" sibTransId="{49CAFCEF-4794-4474-9342-1F08BBD26E14}"/>
    <dgm:cxn modelId="{A639D754-6B24-41FE-AAC0-BC18A519BF09}" type="presOf" srcId="{8CEA97DD-BCBE-498B-97C0-DBE5456064DE}" destId="{BF9CB886-FBC8-4619-B8F5-73CA2AD1BAE2}" srcOrd="0" destOrd="0" presId="urn:microsoft.com/office/officeart/2018/2/layout/IconLabelList"/>
    <dgm:cxn modelId="{4816258C-EE8E-4BB5-99BC-5E5427AA4F56}" type="presOf" srcId="{DA9729E3-51A2-4688-BD51-3E9092F3C623}" destId="{75371C52-8BA0-421E-A5F9-634D5782D1F8}" srcOrd="0" destOrd="0" presId="urn:microsoft.com/office/officeart/2018/2/layout/IconLabelList"/>
    <dgm:cxn modelId="{F9E120B0-2525-475B-9773-816737063523}" type="presOf" srcId="{47BF28BE-1C58-4765-B260-B5AE45CA9C01}" destId="{20B5DE62-9D3F-44AA-8DB5-40AF71158F23}" srcOrd="0" destOrd="0" presId="urn:microsoft.com/office/officeart/2018/2/layout/IconLabelList"/>
    <dgm:cxn modelId="{A904EEC5-EEF1-4E78-AC13-EA15D9A71724}" type="presOf" srcId="{FF886645-A3EB-4BDC-BAD4-E97B361B9FBA}" destId="{A0F6616F-1DDC-4757-8793-210EFC8CFB2F}" srcOrd="0" destOrd="0" presId="urn:microsoft.com/office/officeart/2018/2/layout/IconLabelList"/>
    <dgm:cxn modelId="{F2180DC6-C9BA-4544-BF5E-77BD0A100C8B}" srcId="{47BF28BE-1C58-4765-B260-B5AE45CA9C01}" destId="{8CEA97DD-BCBE-498B-97C0-DBE5456064DE}" srcOrd="2" destOrd="0" parTransId="{11D746A3-A4C8-40AA-AF6C-49546C94300E}" sibTransId="{296C60EC-C0A3-42BE-B4E7-7F51E9FE22BF}"/>
    <dgm:cxn modelId="{182A3BDE-FCA2-4646-BD30-8AA1AD6D9DE1}" srcId="{47BF28BE-1C58-4765-B260-B5AE45CA9C01}" destId="{FF886645-A3EB-4BDC-BAD4-E97B361B9FBA}" srcOrd="0" destOrd="0" parTransId="{82D922B8-EBA7-4B66-BE89-4334FF0E3401}" sibTransId="{BC00E50D-856D-44A7-A5B4-2161A944C78D}"/>
    <dgm:cxn modelId="{54463556-2869-41B4-B46E-2D05C92CCDA9}" type="presParOf" srcId="{20B5DE62-9D3F-44AA-8DB5-40AF71158F23}" destId="{99BD79F8-EF08-477F-A17D-89E7A1F990B9}" srcOrd="0" destOrd="0" presId="urn:microsoft.com/office/officeart/2018/2/layout/IconLabelList"/>
    <dgm:cxn modelId="{8E67BF97-6C85-442A-AE05-14E98BBCFE3A}" type="presParOf" srcId="{99BD79F8-EF08-477F-A17D-89E7A1F990B9}" destId="{BB5D2C91-43D3-4B2D-9663-1299314FBFA0}" srcOrd="0" destOrd="0" presId="urn:microsoft.com/office/officeart/2018/2/layout/IconLabelList"/>
    <dgm:cxn modelId="{3A53A79A-E45F-4763-9F3C-7312F130027D}" type="presParOf" srcId="{99BD79F8-EF08-477F-A17D-89E7A1F990B9}" destId="{FFCDB288-6EB9-4B18-AC04-46ED7F93DD87}" srcOrd="1" destOrd="0" presId="urn:microsoft.com/office/officeart/2018/2/layout/IconLabelList"/>
    <dgm:cxn modelId="{F50081CB-D6B8-489D-9BB1-EEA614AA02AF}" type="presParOf" srcId="{99BD79F8-EF08-477F-A17D-89E7A1F990B9}" destId="{A0F6616F-1DDC-4757-8793-210EFC8CFB2F}" srcOrd="2" destOrd="0" presId="urn:microsoft.com/office/officeart/2018/2/layout/IconLabelList"/>
    <dgm:cxn modelId="{A176A5E0-C2B3-48D9-88E8-04FA8132DF1D}" type="presParOf" srcId="{20B5DE62-9D3F-44AA-8DB5-40AF71158F23}" destId="{44687576-6FF9-4EB1-969C-AC95445D05F5}" srcOrd="1" destOrd="0" presId="urn:microsoft.com/office/officeart/2018/2/layout/IconLabelList"/>
    <dgm:cxn modelId="{73C7765F-449D-4F69-A51A-373B4B87DDDC}" type="presParOf" srcId="{20B5DE62-9D3F-44AA-8DB5-40AF71158F23}" destId="{A4A33ADD-D395-413F-B8ED-19BF1FC83EC8}" srcOrd="2" destOrd="0" presId="urn:microsoft.com/office/officeart/2018/2/layout/IconLabelList"/>
    <dgm:cxn modelId="{3EEA26AC-45D0-4B11-9F99-DC9559E5A832}" type="presParOf" srcId="{A4A33ADD-D395-413F-B8ED-19BF1FC83EC8}" destId="{D638C9F6-A594-4600-8BC5-CF2AACC93801}" srcOrd="0" destOrd="0" presId="urn:microsoft.com/office/officeart/2018/2/layout/IconLabelList"/>
    <dgm:cxn modelId="{3D29CAD7-807B-4118-91F3-E73345A92C3F}" type="presParOf" srcId="{A4A33ADD-D395-413F-B8ED-19BF1FC83EC8}" destId="{293A6975-DCF0-4566-BEC0-3BC26EC056F2}" srcOrd="1" destOrd="0" presId="urn:microsoft.com/office/officeart/2018/2/layout/IconLabelList"/>
    <dgm:cxn modelId="{16BE39C6-D485-46BE-B58A-4E6B98BFEB6F}" type="presParOf" srcId="{A4A33ADD-D395-413F-B8ED-19BF1FC83EC8}" destId="{FD338B3F-8383-4998-A1E0-898C4BE01E0A}" srcOrd="2" destOrd="0" presId="urn:microsoft.com/office/officeart/2018/2/layout/IconLabelList"/>
    <dgm:cxn modelId="{BF97DF9B-288D-4F0B-98A2-B2B971C52ABC}" type="presParOf" srcId="{20B5DE62-9D3F-44AA-8DB5-40AF71158F23}" destId="{1767747D-B1E5-4E84-8223-C304D2A22E89}" srcOrd="3" destOrd="0" presId="urn:microsoft.com/office/officeart/2018/2/layout/IconLabelList"/>
    <dgm:cxn modelId="{9941E129-2767-42DA-BADF-73A3714F74D2}" type="presParOf" srcId="{20B5DE62-9D3F-44AA-8DB5-40AF71158F23}" destId="{FBC8BC61-F87E-42EB-9E29-769F361FA392}" srcOrd="4" destOrd="0" presId="urn:microsoft.com/office/officeart/2018/2/layout/IconLabelList"/>
    <dgm:cxn modelId="{95AF3F52-8EE8-4CED-A2BB-7DD07D668A36}" type="presParOf" srcId="{FBC8BC61-F87E-42EB-9E29-769F361FA392}" destId="{3EDB104D-04A8-4C1C-9777-29C9447F4311}" srcOrd="0" destOrd="0" presId="urn:microsoft.com/office/officeart/2018/2/layout/IconLabelList"/>
    <dgm:cxn modelId="{63D654E7-465E-4FA1-B333-1596EC730EB7}" type="presParOf" srcId="{FBC8BC61-F87E-42EB-9E29-769F361FA392}" destId="{12ADBE22-883F-4BCA-A360-85BCAE904476}" srcOrd="1" destOrd="0" presId="urn:microsoft.com/office/officeart/2018/2/layout/IconLabelList"/>
    <dgm:cxn modelId="{9772CD8C-82BA-4E39-B142-8DFDD561DB27}" type="presParOf" srcId="{FBC8BC61-F87E-42EB-9E29-769F361FA392}" destId="{BF9CB886-FBC8-4619-B8F5-73CA2AD1BAE2}" srcOrd="2" destOrd="0" presId="urn:microsoft.com/office/officeart/2018/2/layout/IconLabelList"/>
    <dgm:cxn modelId="{D1B2C86D-D202-4838-BC60-FBB5DC82090F}" type="presParOf" srcId="{20B5DE62-9D3F-44AA-8DB5-40AF71158F23}" destId="{9F653A26-E236-42DD-A206-D1D603214B7D}" srcOrd="5" destOrd="0" presId="urn:microsoft.com/office/officeart/2018/2/layout/IconLabelList"/>
    <dgm:cxn modelId="{E3371B0F-0D40-4F84-93CF-944ACA578185}" type="presParOf" srcId="{20B5DE62-9D3F-44AA-8DB5-40AF71158F23}" destId="{BA233657-A72C-454C-B517-190286CCAAE6}" srcOrd="6" destOrd="0" presId="urn:microsoft.com/office/officeart/2018/2/layout/IconLabelList"/>
    <dgm:cxn modelId="{8AF83031-3450-4F6E-B116-E3D9EF48B27D}" type="presParOf" srcId="{BA233657-A72C-454C-B517-190286CCAAE6}" destId="{7330DAAB-1332-4218-B022-D043F20B6B82}" srcOrd="0" destOrd="0" presId="urn:microsoft.com/office/officeart/2018/2/layout/IconLabelList"/>
    <dgm:cxn modelId="{940E00A2-EC3E-46BA-932F-BBD0964AE99D}" type="presParOf" srcId="{BA233657-A72C-454C-B517-190286CCAAE6}" destId="{D46CE3AD-8835-4F8D-A020-A30D85CE1168}" srcOrd="1" destOrd="0" presId="urn:microsoft.com/office/officeart/2018/2/layout/IconLabelList"/>
    <dgm:cxn modelId="{FEE30CFC-853E-47B2-BA88-BF15A829BA3D}" type="presParOf" srcId="{BA233657-A72C-454C-B517-190286CCAAE6}" destId="{75371C52-8BA0-421E-A5F9-634D5782D1F8}"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A3FEE2-4E42-4B20-B6D7-C8723B3C77CF}" type="doc">
      <dgm:prSet loTypeId="urn:microsoft.com/office/officeart/2011/layout/CircleProcess" loCatId="process" qsTypeId="urn:microsoft.com/office/officeart/2005/8/quickstyle/simple2" qsCatId="simple" csTypeId="urn:microsoft.com/office/officeart/2005/8/colors/accent1_2" csCatId="accent1" phldr="1"/>
      <dgm:spPr/>
      <dgm:t>
        <a:bodyPr/>
        <a:lstStyle/>
        <a:p>
          <a:endParaRPr lang="en-GB"/>
        </a:p>
      </dgm:t>
    </dgm:pt>
    <dgm:pt modelId="{7FEE8B1A-B95F-40E5-A2F4-7BF2B44460D4}">
      <dgm:prSet phldrT="[Text]" custT="1"/>
      <dgm:spPr>
        <a:solidFill>
          <a:schemeClr val="bg1"/>
        </a:solidFill>
        <a:ln>
          <a:noFill/>
        </a:ln>
      </dgm:spPr>
      <dgm:t>
        <a:bodyPr/>
        <a:lstStyle/>
        <a:p>
          <a:r>
            <a:rPr lang="en-GB" sz="1800" b="0" dirty="0">
              <a:latin typeface="Museo Sans Cyrl 300" panose="02000000000000000000" pitchFamily="50" charset="0"/>
            </a:rPr>
            <a:t>Data Review</a:t>
          </a:r>
        </a:p>
      </dgm:t>
    </dgm:pt>
    <dgm:pt modelId="{4E8A61C5-36B7-4646-94C6-4A71C4066CA0}" type="parTrans" cxnId="{EB17CE08-01D5-48FD-A23F-D4DC44F50548}">
      <dgm:prSet/>
      <dgm:spPr/>
      <dgm:t>
        <a:bodyPr/>
        <a:lstStyle/>
        <a:p>
          <a:endParaRPr lang="en-GB" sz="1800" b="0">
            <a:latin typeface="Museo Sans Cyrl 300" panose="02000000000000000000" pitchFamily="50" charset="0"/>
          </a:endParaRPr>
        </a:p>
      </dgm:t>
    </dgm:pt>
    <dgm:pt modelId="{3BA73859-F84D-494F-90E0-F12388E62785}" type="sibTrans" cxnId="{EB17CE08-01D5-48FD-A23F-D4DC44F50548}">
      <dgm:prSet/>
      <dgm:spPr/>
      <dgm:t>
        <a:bodyPr/>
        <a:lstStyle/>
        <a:p>
          <a:endParaRPr lang="en-GB" sz="1800" b="0">
            <a:latin typeface="Museo Sans Cyrl 300" panose="02000000000000000000" pitchFamily="50" charset="0"/>
          </a:endParaRPr>
        </a:p>
      </dgm:t>
    </dgm:pt>
    <dgm:pt modelId="{1DC3F233-71B6-4C69-921E-144B77AFEAFB}">
      <dgm:prSet phldrT="[Text]" custT="1"/>
      <dgm:spPr>
        <a:solidFill>
          <a:srgbClr val="FFFFFF"/>
        </a:solidFill>
        <a:ln>
          <a:noFill/>
        </a:ln>
      </dgm:spPr>
      <dgm:t>
        <a:bodyPr/>
        <a:lstStyle/>
        <a:p>
          <a:r>
            <a:rPr kumimoji="0" lang="en-US" altLang="ko-KR" sz="1800" b="0" i="0" u="none" strike="noStrike" cap="none" spc="0" normalizeH="0" baseline="0" noProof="0" dirty="0">
              <a:ln/>
              <a:effectLst/>
              <a:uLnTx/>
              <a:uFillTx/>
              <a:latin typeface="Museo Sans Cyrl 300" panose="02000000000000000000" pitchFamily="50" charset="0"/>
              <a:ea typeface="맑은 고딕" panose="020B0503020000020004" pitchFamily="34" charset="-127"/>
              <a:cs typeface="Arial" pitchFamily="34" charset="0"/>
            </a:rPr>
            <a:t>Claims analysis  </a:t>
          </a:r>
          <a:r>
            <a:rPr lang="en-GB" altLang="ko-KR" sz="1800" b="0" dirty="0">
              <a:latin typeface="Museo Sans Cyrl 300" panose="02000000000000000000" pitchFamily="50" charset="0"/>
              <a:cs typeface="Arial" pitchFamily="34" charset="0"/>
            </a:rPr>
            <a:t>to assess key risks, cost drivers and trends</a:t>
          </a:r>
          <a:r>
            <a:rPr kumimoji="0" lang="en-US" altLang="ko-KR" sz="1800" b="0" i="0" u="none" strike="noStrike" cap="none" spc="0" normalizeH="0" baseline="0" noProof="0" dirty="0">
              <a:ln/>
              <a:effectLst/>
              <a:uLnTx/>
              <a:uFillTx/>
              <a:latin typeface="Museo Sans Cyrl 300" panose="02000000000000000000" pitchFamily="50" charset="0"/>
              <a:ea typeface="맑은 고딕" panose="020B0503020000020004" pitchFamily="34" charset="-127"/>
              <a:cs typeface="Arial" pitchFamily="34" charset="0"/>
            </a:rPr>
            <a:t> </a:t>
          </a:r>
          <a:endParaRPr lang="en-GB" sz="1800" b="0" dirty="0">
            <a:latin typeface="Museo Sans Cyrl 300" panose="02000000000000000000" pitchFamily="50" charset="0"/>
          </a:endParaRPr>
        </a:p>
      </dgm:t>
    </dgm:pt>
    <dgm:pt modelId="{D81DC389-9D77-4E85-A3FF-4CEDD220CB06}" type="parTrans" cxnId="{864C2B0D-9102-4298-A9A7-5779476CA04D}">
      <dgm:prSet/>
      <dgm:spPr/>
      <dgm:t>
        <a:bodyPr/>
        <a:lstStyle/>
        <a:p>
          <a:endParaRPr lang="en-GB" sz="1800" b="0">
            <a:latin typeface="Museo Sans Cyrl 300" panose="02000000000000000000" pitchFamily="50" charset="0"/>
          </a:endParaRPr>
        </a:p>
      </dgm:t>
    </dgm:pt>
    <dgm:pt modelId="{8F797C20-DA7F-4B43-B8B2-CDE203FE8E8F}" type="sibTrans" cxnId="{864C2B0D-9102-4298-A9A7-5779476CA04D}">
      <dgm:prSet/>
      <dgm:spPr/>
      <dgm:t>
        <a:bodyPr/>
        <a:lstStyle/>
        <a:p>
          <a:endParaRPr lang="en-GB" sz="1800" b="0">
            <a:latin typeface="Museo Sans Cyrl 300" panose="02000000000000000000" pitchFamily="50" charset="0"/>
          </a:endParaRPr>
        </a:p>
      </dgm:t>
    </dgm:pt>
    <dgm:pt modelId="{730EAB2F-8D6C-44F3-BB61-266AE8F7776E}">
      <dgm:prSet phldrT="[Text]" custT="1"/>
      <dgm:spPr>
        <a:solidFill>
          <a:srgbClr val="FFFFFF"/>
        </a:solidFill>
        <a:ln>
          <a:noFill/>
        </a:ln>
      </dgm:spPr>
      <dgm:t>
        <a:bodyPr/>
        <a:lstStyle/>
        <a:p>
          <a:pPr>
            <a:buClrTx/>
            <a:buSzTx/>
            <a:buFontTx/>
            <a:buNone/>
          </a:pPr>
          <a:r>
            <a:rPr kumimoji="0" lang="en-US" altLang="ko-KR" sz="1800" b="0" i="0" u="none" strike="noStrike" cap="none" spc="0" normalizeH="0" baseline="0" noProof="0" dirty="0">
              <a:ln/>
              <a:effectLst/>
              <a:uLnTx/>
              <a:uFillTx/>
              <a:latin typeface="Museo Sans Cyrl 300" panose="02000000000000000000" pitchFamily="50" charset="0"/>
              <a:ea typeface="맑은 고딕" panose="020B0503020000020004" pitchFamily="34" charset="-127"/>
              <a:cs typeface="Arial" pitchFamily="34" charset="0"/>
            </a:rPr>
            <a:t>Profitability analysis</a:t>
          </a:r>
          <a:endParaRPr lang="en-GB" sz="1800" b="0" dirty="0">
            <a:latin typeface="Museo Sans Cyrl 300" panose="02000000000000000000" pitchFamily="50" charset="0"/>
          </a:endParaRPr>
        </a:p>
      </dgm:t>
    </dgm:pt>
    <dgm:pt modelId="{964CAD72-C87A-4984-9F7E-4558E02A0590}" type="parTrans" cxnId="{01531FE0-54E6-4E6E-96CC-C4169777CA03}">
      <dgm:prSet/>
      <dgm:spPr/>
      <dgm:t>
        <a:bodyPr/>
        <a:lstStyle/>
        <a:p>
          <a:endParaRPr lang="en-GB" sz="1800" b="0">
            <a:latin typeface="Museo Sans Cyrl 300" panose="02000000000000000000" pitchFamily="50" charset="0"/>
          </a:endParaRPr>
        </a:p>
      </dgm:t>
    </dgm:pt>
    <dgm:pt modelId="{B06E7129-1D03-4FE4-A657-81D24BE03A41}" type="sibTrans" cxnId="{01531FE0-54E6-4E6E-96CC-C4169777CA03}">
      <dgm:prSet/>
      <dgm:spPr/>
      <dgm:t>
        <a:bodyPr/>
        <a:lstStyle/>
        <a:p>
          <a:endParaRPr lang="en-GB" sz="1800" b="0">
            <a:latin typeface="Museo Sans Cyrl 300" panose="02000000000000000000" pitchFamily="50" charset="0"/>
          </a:endParaRPr>
        </a:p>
      </dgm:t>
    </dgm:pt>
    <dgm:pt modelId="{EAE39AF5-29A5-4A91-BC79-2B99A8A49A54}">
      <dgm:prSet phldrT="[Text]" custT="1"/>
      <dgm:spPr>
        <a:solidFill>
          <a:srgbClr val="FFFFFF"/>
        </a:solidFill>
        <a:ln>
          <a:noFill/>
        </a:ln>
      </dgm:spPr>
      <dgm:t>
        <a:bodyPr/>
        <a:lstStyle/>
        <a:p>
          <a:pPr>
            <a:buClrTx/>
            <a:buSzTx/>
            <a:buFontTx/>
            <a:buNone/>
          </a:pPr>
          <a:r>
            <a:rPr kumimoji="0" lang="en-US" altLang="ko-KR" sz="1800" b="0" i="0" u="none" strike="noStrike" cap="none" spc="0" normalizeH="0" baseline="0" noProof="0" dirty="0">
              <a:ln/>
              <a:effectLst/>
              <a:uLnTx/>
              <a:uFillTx/>
              <a:latin typeface="Museo Sans Cyrl 300" panose="02000000000000000000" pitchFamily="50" charset="0"/>
              <a:ea typeface="맑은 고딕" panose="020B0503020000020004" pitchFamily="34" charset="-127"/>
              <a:cs typeface="Arial" pitchFamily="34" charset="0"/>
            </a:rPr>
            <a:t>Assess impact of Management interventions (e.g. CDM and wellness)</a:t>
          </a:r>
          <a:endParaRPr lang="en-GB" sz="1800" b="0" dirty="0">
            <a:latin typeface="Museo Sans Cyrl 300" panose="02000000000000000000" pitchFamily="50" charset="0"/>
          </a:endParaRPr>
        </a:p>
      </dgm:t>
    </dgm:pt>
    <dgm:pt modelId="{142D99B7-C207-4F62-B55C-B40106D9CC62}" type="parTrans" cxnId="{8E051C54-AC28-4B2F-924F-3000FDA56E70}">
      <dgm:prSet/>
      <dgm:spPr/>
      <dgm:t>
        <a:bodyPr/>
        <a:lstStyle/>
        <a:p>
          <a:endParaRPr lang="en-GB" sz="1800" b="0">
            <a:latin typeface="Museo Sans Cyrl 300" panose="02000000000000000000" pitchFamily="50" charset="0"/>
          </a:endParaRPr>
        </a:p>
      </dgm:t>
    </dgm:pt>
    <dgm:pt modelId="{EBC9F5D8-8C00-45AF-BDCF-871F759058F0}" type="sibTrans" cxnId="{8E051C54-AC28-4B2F-924F-3000FDA56E70}">
      <dgm:prSet/>
      <dgm:spPr/>
      <dgm:t>
        <a:bodyPr/>
        <a:lstStyle/>
        <a:p>
          <a:endParaRPr lang="en-GB" sz="1800" b="0">
            <a:latin typeface="Museo Sans Cyrl 300" panose="02000000000000000000" pitchFamily="50" charset="0"/>
          </a:endParaRPr>
        </a:p>
      </dgm:t>
    </dgm:pt>
    <dgm:pt modelId="{0FDBEF93-933C-4762-A251-DB0E711E8180}">
      <dgm:prSet phldrT="[Text]" custT="1"/>
      <dgm:spPr>
        <a:solidFill>
          <a:srgbClr val="282B4D"/>
        </a:solidFill>
        <a:ln>
          <a:noFill/>
        </a:ln>
      </dgm:spPr>
      <dgm:t>
        <a:bodyPr/>
        <a:lstStyle/>
        <a:p>
          <a:r>
            <a:rPr lang="en-GB" altLang="ko-KR" sz="1800" b="0" dirty="0">
              <a:solidFill>
                <a:schemeClr val="bg1"/>
              </a:solidFill>
              <a:latin typeface="Museo Sans Cyrl 300" panose="02000000000000000000" pitchFamily="50" charset="0"/>
              <a:cs typeface="Arial" pitchFamily="34" charset="0"/>
            </a:rPr>
            <a:t>Determine price and benefits using Actuarial techniques </a:t>
          </a:r>
          <a:endParaRPr lang="en-GB" sz="1800" b="0" dirty="0">
            <a:solidFill>
              <a:schemeClr val="bg1"/>
            </a:solidFill>
            <a:latin typeface="Museo Sans Cyrl 300" panose="02000000000000000000" pitchFamily="50" charset="0"/>
          </a:endParaRPr>
        </a:p>
      </dgm:t>
    </dgm:pt>
    <dgm:pt modelId="{8E84A920-7C92-4319-88F2-31C5BC9A8191}" type="parTrans" cxnId="{8F0435EA-F8CC-4CFD-A19D-B63B3D18DDA0}">
      <dgm:prSet/>
      <dgm:spPr/>
      <dgm:t>
        <a:bodyPr/>
        <a:lstStyle/>
        <a:p>
          <a:endParaRPr lang="en-GB" sz="1800" b="0">
            <a:latin typeface="Museo Sans Cyrl 300" panose="02000000000000000000" pitchFamily="50" charset="0"/>
          </a:endParaRPr>
        </a:p>
      </dgm:t>
    </dgm:pt>
    <dgm:pt modelId="{26BBCF16-12C1-4084-870D-FE647BDC493A}" type="sibTrans" cxnId="{8F0435EA-F8CC-4CFD-A19D-B63B3D18DDA0}">
      <dgm:prSet/>
      <dgm:spPr/>
      <dgm:t>
        <a:bodyPr/>
        <a:lstStyle/>
        <a:p>
          <a:endParaRPr lang="en-GB" sz="1800" b="0">
            <a:latin typeface="Museo Sans Cyrl 300" panose="02000000000000000000" pitchFamily="50" charset="0"/>
          </a:endParaRPr>
        </a:p>
      </dgm:t>
    </dgm:pt>
    <dgm:pt modelId="{7B56CF5D-FC4C-48CC-8B45-778F9A104F73}" type="pres">
      <dgm:prSet presAssocID="{D8A3FEE2-4E42-4B20-B6D7-C8723B3C77CF}" presName="Name0" presStyleCnt="0">
        <dgm:presLayoutVars>
          <dgm:chMax val="11"/>
          <dgm:chPref val="11"/>
          <dgm:dir/>
          <dgm:resizeHandles/>
        </dgm:presLayoutVars>
      </dgm:prSet>
      <dgm:spPr/>
    </dgm:pt>
    <dgm:pt modelId="{36B0E5E9-0910-43DD-93ED-E88A1A6F631B}" type="pres">
      <dgm:prSet presAssocID="{0FDBEF93-933C-4762-A251-DB0E711E8180}" presName="Accent5" presStyleCnt="0"/>
      <dgm:spPr/>
    </dgm:pt>
    <dgm:pt modelId="{CAB0309A-3F93-4526-8EE1-B034627F7921}" type="pres">
      <dgm:prSet presAssocID="{0FDBEF93-933C-4762-A251-DB0E711E8180}" presName="Accent" presStyleLbl="node1" presStyleIdx="0" presStyleCnt="5"/>
      <dgm:spPr>
        <a:solidFill>
          <a:srgbClr val="282B4D"/>
        </a:solidFill>
        <a:ln>
          <a:noFill/>
        </a:ln>
      </dgm:spPr>
    </dgm:pt>
    <dgm:pt modelId="{754FCB22-29EF-4BE5-8AB9-338E72168EB7}" type="pres">
      <dgm:prSet presAssocID="{0FDBEF93-933C-4762-A251-DB0E711E8180}" presName="ParentBackground5" presStyleCnt="0"/>
      <dgm:spPr/>
    </dgm:pt>
    <dgm:pt modelId="{8738E378-D953-4623-8710-5BBC6D22F1B4}" type="pres">
      <dgm:prSet presAssocID="{0FDBEF93-933C-4762-A251-DB0E711E8180}" presName="ParentBackground" presStyleLbl="fgAcc1" presStyleIdx="0" presStyleCnt="5"/>
      <dgm:spPr/>
    </dgm:pt>
    <dgm:pt modelId="{086285CA-AF68-4151-B33E-BCC52027A633}" type="pres">
      <dgm:prSet presAssocID="{0FDBEF93-933C-4762-A251-DB0E711E8180}" presName="Parent5" presStyleLbl="revTx" presStyleIdx="0" presStyleCnt="0">
        <dgm:presLayoutVars>
          <dgm:chMax val="1"/>
          <dgm:chPref val="1"/>
          <dgm:bulletEnabled val="1"/>
        </dgm:presLayoutVars>
      </dgm:prSet>
      <dgm:spPr/>
    </dgm:pt>
    <dgm:pt modelId="{6C4329ED-033D-4F09-B939-968868570917}" type="pres">
      <dgm:prSet presAssocID="{EAE39AF5-29A5-4A91-BC79-2B99A8A49A54}" presName="Accent4" presStyleCnt="0"/>
      <dgm:spPr/>
    </dgm:pt>
    <dgm:pt modelId="{974A0F11-2E91-4C2F-AA4F-ABDA710784F7}" type="pres">
      <dgm:prSet presAssocID="{EAE39AF5-29A5-4A91-BC79-2B99A8A49A54}" presName="Accent" presStyleLbl="node1" presStyleIdx="1" presStyleCnt="5"/>
      <dgm:spPr>
        <a:solidFill>
          <a:srgbClr val="50B848"/>
        </a:solidFill>
        <a:ln>
          <a:noFill/>
        </a:ln>
      </dgm:spPr>
    </dgm:pt>
    <dgm:pt modelId="{456C38C5-38F7-41A9-96C5-6DD4527CDAA3}" type="pres">
      <dgm:prSet presAssocID="{EAE39AF5-29A5-4A91-BC79-2B99A8A49A54}" presName="ParentBackground4" presStyleCnt="0"/>
      <dgm:spPr/>
    </dgm:pt>
    <dgm:pt modelId="{736CDF3B-D391-4491-9FB0-E1A9F541FE95}" type="pres">
      <dgm:prSet presAssocID="{EAE39AF5-29A5-4A91-BC79-2B99A8A49A54}" presName="ParentBackground" presStyleLbl="fgAcc1" presStyleIdx="1" presStyleCnt="5"/>
      <dgm:spPr/>
    </dgm:pt>
    <dgm:pt modelId="{BF106A69-4777-4153-89B3-0AEF65621A92}" type="pres">
      <dgm:prSet presAssocID="{EAE39AF5-29A5-4A91-BC79-2B99A8A49A54}" presName="Parent4" presStyleLbl="revTx" presStyleIdx="0" presStyleCnt="0">
        <dgm:presLayoutVars>
          <dgm:chMax val="1"/>
          <dgm:chPref val="1"/>
          <dgm:bulletEnabled val="1"/>
        </dgm:presLayoutVars>
      </dgm:prSet>
      <dgm:spPr/>
    </dgm:pt>
    <dgm:pt modelId="{39343DA5-53A7-4771-B98C-2CD93766E932}" type="pres">
      <dgm:prSet presAssocID="{730EAB2F-8D6C-44F3-BB61-266AE8F7776E}" presName="Accent3" presStyleCnt="0"/>
      <dgm:spPr/>
    </dgm:pt>
    <dgm:pt modelId="{768A748F-80E3-4AEF-B71E-43FD19023C9E}" type="pres">
      <dgm:prSet presAssocID="{730EAB2F-8D6C-44F3-BB61-266AE8F7776E}" presName="Accent" presStyleLbl="node1" presStyleIdx="2" presStyleCnt="5"/>
      <dgm:spPr>
        <a:solidFill>
          <a:srgbClr val="282B4D"/>
        </a:solidFill>
        <a:ln>
          <a:noFill/>
        </a:ln>
      </dgm:spPr>
    </dgm:pt>
    <dgm:pt modelId="{923DC772-BDF2-4F1E-A4CF-EBC2A55EB10B}" type="pres">
      <dgm:prSet presAssocID="{730EAB2F-8D6C-44F3-BB61-266AE8F7776E}" presName="ParentBackground3" presStyleCnt="0"/>
      <dgm:spPr/>
    </dgm:pt>
    <dgm:pt modelId="{9A203825-4C49-4D79-9626-58E4FDA7C5F5}" type="pres">
      <dgm:prSet presAssocID="{730EAB2F-8D6C-44F3-BB61-266AE8F7776E}" presName="ParentBackground" presStyleLbl="fgAcc1" presStyleIdx="2" presStyleCnt="5"/>
      <dgm:spPr/>
    </dgm:pt>
    <dgm:pt modelId="{6BD142C1-4CCF-4A6C-B9E2-A85EE94852A1}" type="pres">
      <dgm:prSet presAssocID="{730EAB2F-8D6C-44F3-BB61-266AE8F7776E}" presName="Parent3" presStyleLbl="revTx" presStyleIdx="0" presStyleCnt="0">
        <dgm:presLayoutVars>
          <dgm:chMax val="1"/>
          <dgm:chPref val="1"/>
          <dgm:bulletEnabled val="1"/>
        </dgm:presLayoutVars>
      </dgm:prSet>
      <dgm:spPr/>
    </dgm:pt>
    <dgm:pt modelId="{C383A976-6E6C-48FA-851E-85922FFF75DC}" type="pres">
      <dgm:prSet presAssocID="{1DC3F233-71B6-4C69-921E-144B77AFEAFB}" presName="Accent2" presStyleCnt="0"/>
      <dgm:spPr/>
    </dgm:pt>
    <dgm:pt modelId="{D6F9B694-0EB0-4BF7-AC4C-81CEFDD1A3CF}" type="pres">
      <dgm:prSet presAssocID="{1DC3F233-71B6-4C69-921E-144B77AFEAFB}" presName="Accent" presStyleLbl="node1" presStyleIdx="3" presStyleCnt="5"/>
      <dgm:spPr>
        <a:solidFill>
          <a:srgbClr val="50B848"/>
        </a:solidFill>
        <a:ln>
          <a:noFill/>
        </a:ln>
      </dgm:spPr>
    </dgm:pt>
    <dgm:pt modelId="{47FC7DFA-3397-4F57-B74F-A7F7764F8362}" type="pres">
      <dgm:prSet presAssocID="{1DC3F233-71B6-4C69-921E-144B77AFEAFB}" presName="ParentBackground2" presStyleCnt="0"/>
      <dgm:spPr/>
    </dgm:pt>
    <dgm:pt modelId="{FDB12D08-1242-4781-B132-F1ACB5BEA540}" type="pres">
      <dgm:prSet presAssocID="{1DC3F233-71B6-4C69-921E-144B77AFEAFB}" presName="ParentBackground" presStyleLbl="fgAcc1" presStyleIdx="3" presStyleCnt="5"/>
      <dgm:spPr/>
    </dgm:pt>
    <dgm:pt modelId="{73B83BDB-F2FC-4A0C-A558-DF7E8FE2B717}" type="pres">
      <dgm:prSet presAssocID="{1DC3F233-71B6-4C69-921E-144B77AFEAFB}" presName="Parent2" presStyleLbl="revTx" presStyleIdx="0" presStyleCnt="0">
        <dgm:presLayoutVars>
          <dgm:chMax val="1"/>
          <dgm:chPref val="1"/>
          <dgm:bulletEnabled val="1"/>
        </dgm:presLayoutVars>
      </dgm:prSet>
      <dgm:spPr/>
    </dgm:pt>
    <dgm:pt modelId="{03BEE23B-E562-4C26-A061-F9EC9B2D729F}" type="pres">
      <dgm:prSet presAssocID="{7FEE8B1A-B95F-40E5-A2F4-7BF2B44460D4}" presName="Accent1" presStyleCnt="0"/>
      <dgm:spPr/>
    </dgm:pt>
    <dgm:pt modelId="{9AA57DEE-BF2E-449C-A2B2-0FA3C1064C46}" type="pres">
      <dgm:prSet presAssocID="{7FEE8B1A-B95F-40E5-A2F4-7BF2B44460D4}" presName="Accent" presStyleLbl="node1" presStyleIdx="4" presStyleCnt="5"/>
      <dgm:spPr>
        <a:solidFill>
          <a:srgbClr val="282B4D"/>
        </a:solidFill>
        <a:ln>
          <a:noFill/>
        </a:ln>
      </dgm:spPr>
    </dgm:pt>
    <dgm:pt modelId="{ED704457-164C-4E6A-BAFF-079B86B40E6E}" type="pres">
      <dgm:prSet presAssocID="{7FEE8B1A-B95F-40E5-A2F4-7BF2B44460D4}" presName="ParentBackground1" presStyleCnt="0"/>
      <dgm:spPr/>
    </dgm:pt>
    <dgm:pt modelId="{D01E96D6-E457-4E4A-891E-13F3AC1D5F51}" type="pres">
      <dgm:prSet presAssocID="{7FEE8B1A-B95F-40E5-A2F4-7BF2B44460D4}" presName="ParentBackground" presStyleLbl="fgAcc1" presStyleIdx="4" presStyleCnt="5"/>
      <dgm:spPr/>
    </dgm:pt>
    <dgm:pt modelId="{C4289F28-7070-4D0E-AF24-AC36642F1DAF}" type="pres">
      <dgm:prSet presAssocID="{7FEE8B1A-B95F-40E5-A2F4-7BF2B44460D4}" presName="Parent1" presStyleLbl="revTx" presStyleIdx="0" presStyleCnt="0">
        <dgm:presLayoutVars>
          <dgm:chMax val="1"/>
          <dgm:chPref val="1"/>
          <dgm:bulletEnabled val="1"/>
        </dgm:presLayoutVars>
      </dgm:prSet>
      <dgm:spPr/>
    </dgm:pt>
  </dgm:ptLst>
  <dgm:cxnLst>
    <dgm:cxn modelId="{EB17CE08-01D5-48FD-A23F-D4DC44F50548}" srcId="{D8A3FEE2-4E42-4B20-B6D7-C8723B3C77CF}" destId="{7FEE8B1A-B95F-40E5-A2F4-7BF2B44460D4}" srcOrd="0" destOrd="0" parTransId="{4E8A61C5-36B7-4646-94C6-4A71C4066CA0}" sibTransId="{3BA73859-F84D-494F-90E0-F12388E62785}"/>
    <dgm:cxn modelId="{864C2B0D-9102-4298-A9A7-5779476CA04D}" srcId="{D8A3FEE2-4E42-4B20-B6D7-C8723B3C77CF}" destId="{1DC3F233-71B6-4C69-921E-144B77AFEAFB}" srcOrd="1" destOrd="0" parTransId="{D81DC389-9D77-4E85-A3FF-4CEDD220CB06}" sibTransId="{8F797C20-DA7F-4B43-B8B2-CDE203FE8E8F}"/>
    <dgm:cxn modelId="{88533424-0BB8-4612-93A2-C411697D907D}" type="presOf" srcId="{730EAB2F-8D6C-44F3-BB61-266AE8F7776E}" destId="{6BD142C1-4CCF-4A6C-B9E2-A85EE94852A1}" srcOrd="1" destOrd="0" presId="urn:microsoft.com/office/officeart/2011/layout/CircleProcess"/>
    <dgm:cxn modelId="{3B4DDB2B-17AE-43DC-A081-59DB4E09987A}" type="presOf" srcId="{0FDBEF93-933C-4762-A251-DB0E711E8180}" destId="{8738E378-D953-4623-8710-5BBC6D22F1B4}" srcOrd="0" destOrd="0" presId="urn:microsoft.com/office/officeart/2011/layout/CircleProcess"/>
    <dgm:cxn modelId="{5B4CEE61-38A8-469F-833B-B6E01789735C}" type="presOf" srcId="{EAE39AF5-29A5-4A91-BC79-2B99A8A49A54}" destId="{736CDF3B-D391-4491-9FB0-E1A9F541FE95}" srcOrd="0" destOrd="0" presId="urn:microsoft.com/office/officeart/2011/layout/CircleProcess"/>
    <dgm:cxn modelId="{00E75167-65AD-4FF2-98B6-7ABBDD28E91D}" type="presOf" srcId="{EAE39AF5-29A5-4A91-BC79-2B99A8A49A54}" destId="{BF106A69-4777-4153-89B3-0AEF65621A92}" srcOrd="1" destOrd="0" presId="urn:microsoft.com/office/officeart/2011/layout/CircleProcess"/>
    <dgm:cxn modelId="{8E051C54-AC28-4B2F-924F-3000FDA56E70}" srcId="{D8A3FEE2-4E42-4B20-B6D7-C8723B3C77CF}" destId="{EAE39AF5-29A5-4A91-BC79-2B99A8A49A54}" srcOrd="3" destOrd="0" parTransId="{142D99B7-C207-4F62-B55C-B40106D9CC62}" sibTransId="{EBC9F5D8-8C00-45AF-BDCF-871F759058F0}"/>
    <dgm:cxn modelId="{88616E74-F10C-4E11-8C31-2023CB5E4ABD}" type="presOf" srcId="{7FEE8B1A-B95F-40E5-A2F4-7BF2B44460D4}" destId="{C4289F28-7070-4D0E-AF24-AC36642F1DAF}" srcOrd="1" destOrd="0" presId="urn:microsoft.com/office/officeart/2011/layout/CircleProcess"/>
    <dgm:cxn modelId="{47AFB1A0-4891-4D95-9D8C-827173199AD3}" type="presOf" srcId="{D8A3FEE2-4E42-4B20-B6D7-C8723B3C77CF}" destId="{7B56CF5D-FC4C-48CC-8B45-778F9A104F73}" srcOrd="0" destOrd="0" presId="urn:microsoft.com/office/officeart/2011/layout/CircleProcess"/>
    <dgm:cxn modelId="{87F7CDD1-B813-4568-87A0-0928D51754CC}" type="presOf" srcId="{730EAB2F-8D6C-44F3-BB61-266AE8F7776E}" destId="{9A203825-4C49-4D79-9626-58E4FDA7C5F5}" srcOrd="0" destOrd="0" presId="urn:microsoft.com/office/officeart/2011/layout/CircleProcess"/>
    <dgm:cxn modelId="{EE503ADE-9998-4B58-AE62-7642521D2AE0}" type="presOf" srcId="{0FDBEF93-933C-4762-A251-DB0E711E8180}" destId="{086285CA-AF68-4151-B33E-BCC52027A633}" srcOrd="1" destOrd="0" presId="urn:microsoft.com/office/officeart/2011/layout/CircleProcess"/>
    <dgm:cxn modelId="{01531FE0-54E6-4E6E-96CC-C4169777CA03}" srcId="{D8A3FEE2-4E42-4B20-B6D7-C8723B3C77CF}" destId="{730EAB2F-8D6C-44F3-BB61-266AE8F7776E}" srcOrd="2" destOrd="0" parTransId="{964CAD72-C87A-4984-9F7E-4558E02A0590}" sibTransId="{B06E7129-1D03-4FE4-A657-81D24BE03A41}"/>
    <dgm:cxn modelId="{7E6540E4-A7B2-44A0-926D-19F3228B7A1B}" type="presOf" srcId="{1DC3F233-71B6-4C69-921E-144B77AFEAFB}" destId="{73B83BDB-F2FC-4A0C-A558-DF7E8FE2B717}" srcOrd="1" destOrd="0" presId="urn:microsoft.com/office/officeart/2011/layout/CircleProcess"/>
    <dgm:cxn modelId="{56DEA6E9-D039-4C3C-AEAA-7359C7F09C31}" type="presOf" srcId="{7FEE8B1A-B95F-40E5-A2F4-7BF2B44460D4}" destId="{D01E96D6-E457-4E4A-891E-13F3AC1D5F51}" srcOrd="0" destOrd="0" presId="urn:microsoft.com/office/officeart/2011/layout/CircleProcess"/>
    <dgm:cxn modelId="{8F0435EA-F8CC-4CFD-A19D-B63B3D18DDA0}" srcId="{D8A3FEE2-4E42-4B20-B6D7-C8723B3C77CF}" destId="{0FDBEF93-933C-4762-A251-DB0E711E8180}" srcOrd="4" destOrd="0" parTransId="{8E84A920-7C92-4319-88F2-31C5BC9A8191}" sibTransId="{26BBCF16-12C1-4084-870D-FE647BDC493A}"/>
    <dgm:cxn modelId="{2E51E8F6-48AC-4BEB-AC6D-1423412347CA}" type="presOf" srcId="{1DC3F233-71B6-4C69-921E-144B77AFEAFB}" destId="{FDB12D08-1242-4781-B132-F1ACB5BEA540}" srcOrd="0" destOrd="0" presId="urn:microsoft.com/office/officeart/2011/layout/CircleProcess"/>
    <dgm:cxn modelId="{F95F5C66-287D-4736-96B3-1E214621E28F}" type="presParOf" srcId="{7B56CF5D-FC4C-48CC-8B45-778F9A104F73}" destId="{36B0E5E9-0910-43DD-93ED-E88A1A6F631B}" srcOrd="0" destOrd="0" presId="urn:microsoft.com/office/officeart/2011/layout/CircleProcess"/>
    <dgm:cxn modelId="{618DA0C1-C0C5-4608-8465-A41F2EF4EE83}" type="presParOf" srcId="{36B0E5E9-0910-43DD-93ED-E88A1A6F631B}" destId="{CAB0309A-3F93-4526-8EE1-B034627F7921}" srcOrd="0" destOrd="0" presId="urn:microsoft.com/office/officeart/2011/layout/CircleProcess"/>
    <dgm:cxn modelId="{F996D7DC-1649-4317-85CA-10A0CD0391F9}" type="presParOf" srcId="{7B56CF5D-FC4C-48CC-8B45-778F9A104F73}" destId="{754FCB22-29EF-4BE5-8AB9-338E72168EB7}" srcOrd="1" destOrd="0" presId="urn:microsoft.com/office/officeart/2011/layout/CircleProcess"/>
    <dgm:cxn modelId="{95BC3367-7C25-41F5-826A-2DD5C6963FDA}" type="presParOf" srcId="{754FCB22-29EF-4BE5-8AB9-338E72168EB7}" destId="{8738E378-D953-4623-8710-5BBC6D22F1B4}" srcOrd="0" destOrd="0" presId="urn:microsoft.com/office/officeart/2011/layout/CircleProcess"/>
    <dgm:cxn modelId="{65C0A9B9-10A3-41A8-B898-3CB56CAB53CA}" type="presParOf" srcId="{7B56CF5D-FC4C-48CC-8B45-778F9A104F73}" destId="{086285CA-AF68-4151-B33E-BCC52027A633}" srcOrd="2" destOrd="0" presId="urn:microsoft.com/office/officeart/2011/layout/CircleProcess"/>
    <dgm:cxn modelId="{DC8128A7-B004-4A0A-8B56-26BA6BCBFF94}" type="presParOf" srcId="{7B56CF5D-FC4C-48CC-8B45-778F9A104F73}" destId="{6C4329ED-033D-4F09-B939-968868570917}" srcOrd="3" destOrd="0" presId="urn:microsoft.com/office/officeart/2011/layout/CircleProcess"/>
    <dgm:cxn modelId="{3AC7DBDE-94C8-46BD-86CE-F31967FC647A}" type="presParOf" srcId="{6C4329ED-033D-4F09-B939-968868570917}" destId="{974A0F11-2E91-4C2F-AA4F-ABDA710784F7}" srcOrd="0" destOrd="0" presId="urn:microsoft.com/office/officeart/2011/layout/CircleProcess"/>
    <dgm:cxn modelId="{3F2B6270-C79B-4D78-9B85-977D749E6E69}" type="presParOf" srcId="{7B56CF5D-FC4C-48CC-8B45-778F9A104F73}" destId="{456C38C5-38F7-41A9-96C5-6DD4527CDAA3}" srcOrd="4" destOrd="0" presId="urn:microsoft.com/office/officeart/2011/layout/CircleProcess"/>
    <dgm:cxn modelId="{2DD90D61-C717-4C47-A72E-9651260D35EB}" type="presParOf" srcId="{456C38C5-38F7-41A9-96C5-6DD4527CDAA3}" destId="{736CDF3B-D391-4491-9FB0-E1A9F541FE95}" srcOrd="0" destOrd="0" presId="urn:microsoft.com/office/officeart/2011/layout/CircleProcess"/>
    <dgm:cxn modelId="{CC48021B-0F86-4DAB-B0FD-27D56C6C8274}" type="presParOf" srcId="{7B56CF5D-FC4C-48CC-8B45-778F9A104F73}" destId="{BF106A69-4777-4153-89B3-0AEF65621A92}" srcOrd="5" destOrd="0" presId="urn:microsoft.com/office/officeart/2011/layout/CircleProcess"/>
    <dgm:cxn modelId="{9E897348-2580-48B9-BFEB-CB5FA611E772}" type="presParOf" srcId="{7B56CF5D-FC4C-48CC-8B45-778F9A104F73}" destId="{39343DA5-53A7-4771-B98C-2CD93766E932}" srcOrd="6" destOrd="0" presId="urn:microsoft.com/office/officeart/2011/layout/CircleProcess"/>
    <dgm:cxn modelId="{36457CCA-7181-4F78-814B-C3B6E1F982F6}" type="presParOf" srcId="{39343DA5-53A7-4771-B98C-2CD93766E932}" destId="{768A748F-80E3-4AEF-B71E-43FD19023C9E}" srcOrd="0" destOrd="0" presId="urn:microsoft.com/office/officeart/2011/layout/CircleProcess"/>
    <dgm:cxn modelId="{1426E7BC-D1AE-4EBA-B67B-97212FE05717}" type="presParOf" srcId="{7B56CF5D-FC4C-48CC-8B45-778F9A104F73}" destId="{923DC772-BDF2-4F1E-A4CF-EBC2A55EB10B}" srcOrd="7" destOrd="0" presId="urn:microsoft.com/office/officeart/2011/layout/CircleProcess"/>
    <dgm:cxn modelId="{0894EE72-3FBE-45DB-BEA3-161359DD4228}" type="presParOf" srcId="{923DC772-BDF2-4F1E-A4CF-EBC2A55EB10B}" destId="{9A203825-4C49-4D79-9626-58E4FDA7C5F5}" srcOrd="0" destOrd="0" presId="urn:microsoft.com/office/officeart/2011/layout/CircleProcess"/>
    <dgm:cxn modelId="{547B558E-75F5-44D9-A7E5-5AB4AAB51256}" type="presParOf" srcId="{7B56CF5D-FC4C-48CC-8B45-778F9A104F73}" destId="{6BD142C1-4CCF-4A6C-B9E2-A85EE94852A1}" srcOrd="8" destOrd="0" presId="urn:microsoft.com/office/officeart/2011/layout/CircleProcess"/>
    <dgm:cxn modelId="{D38516F3-0818-4C8D-9EF6-5EB215FA750D}" type="presParOf" srcId="{7B56CF5D-FC4C-48CC-8B45-778F9A104F73}" destId="{C383A976-6E6C-48FA-851E-85922FFF75DC}" srcOrd="9" destOrd="0" presId="urn:microsoft.com/office/officeart/2011/layout/CircleProcess"/>
    <dgm:cxn modelId="{8E0F0998-8182-4AE6-B611-13B261408639}" type="presParOf" srcId="{C383A976-6E6C-48FA-851E-85922FFF75DC}" destId="{D6F9B694-0EB0-4BF7-AC4C-81CEFDD1A3CF}" srcOrd="0" destOrd="0" presId="urn:microsoft.com/office/officeart/2011/layout/CircleProcess"/>
    <dgm:cxn modelId="{1B69333C-EC91-4410-A0D7-C4C9685A965F}" type="presParOf" srcId="{7B56CF5D-FC4C-48CC-8B45-778F9A104F73}" destId="{47FC7DFA-3397-4F57-B74F-A7F7764F8362}" srcOrd="10" destOrd="0" presId="urn:microsoft.com/office/officeart/2011/layout/CircleProcess"/>
    <dgm:cxn modelId="{5D6CA306-FC8D-4648-A322-84AD1C7BA30F}" type="presParOf" srcId="{47FC7DFA-3397-4F57-B74F-A7F7764F8362}" destId="{FDB12D08-1242-4781-B132-F1ACB5BEA540}" srcOrd="0" destOrd="0" presId="urn:microsoft.com/office/officeart/2011/layout/CircleProcess"/>
    <dgm:cxn modelId="{B690F1F0-7C27-4294-B846-2A48AF4F492E}" type="presParOf" srcId="{7B56CF5D-FC4C-48CC-8B45-778F9A104F73}" destId="{73B83BDB-F2FC-4A0C-A558-DF7E8FE2B717}" srcOrd="11" destOrd="0" presId="urn:microsoft.com/office/officeart/2011/layout/CircleProcess"/>
    <dgm:cxn modelId="{8019B6AA-215D-49D5-AE2C-99819147C666}" type="presParOf" srcId="{7B56CF5D-FC4C-48CC-8B45-778F9A104F73}" destId="{03BEE23B-E562-4C26-A061-F9EC9B2D729F}" srcOrd="12" destOrd="0" presId="urn:microsoft.com/office/officeart/2011/layout/CircleProcess"/>
    <dgm:cxn modelId="{F3DC5E16-FCDF-43D2-AE5C-3BAA02AD0F0B}" type="presParOf" srcId="{03BEE23B-E562-4C26-A061-F9EC9B2D729F}" destId="{9AA57DEE-BF2E-449C-A2B2-0FA3C1064C46}" srcOrd="0" destOrd="0" presId="urn:microsoft.com/office/officeart/2011/layout/CircleProcess"/>
    <dgm:cxn modelId="{9C3DED2A-580E-428D-A367-44C836740E3F}" type="presParOf" srcId="{7B56CF5D-FC4C-48CC-8B45-778F9A104F73}" destId="{ED704457-164C-4E6A-BAFF-079B86B40E6E}" srcOrd="13" destOrd="0" presId="urn:microsoft.com/office/officeart/2011/layout/CircleProcess"/>
    <dgm:cxn modelId="{216599AE-4F1A-4875-A6E9-A2C7A8CB517E}" type="presParOf" srcId="{ED704457-164C-4E6A-BAFF-079B86B40E6E}" destId="{D01E96D6-E457-4E4A-891E-13F3AC1D5F51}" srcOrd="0" destOrd="0" presId="urn:microsoft.com/office/officeart/2011/layout/CircleProcess"/>
    <dgm:cxn modelId="{AB536B99-C124-40E0-B9E9-2A3258C9DC8E}" type="presParOf" srcId="{7B56CF5D-FC4C-48CC-8B45-778F9A104F73}" destId="{C4289F28-7070-4D0E-AF24-AC36642F1DAF}" srcOrd="14"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5D2C91-43D3-4B2D-9663-1299314FBFA0}">
      <dsp:nvSpPr>
        <dsp:cNvPr id="0" name=""/>
        <dsp:cNvSpPr/>
      </dsp:nvSpPr>
      <dsp:spPr>
        <a:xfrm>
          <a:off x="6065519" y="532743"/>
          <a:ext cx="798134" cy="79813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F6616F-1DDC-4757-8793-210EFC8CFB2F}">
      <dsp:nvSpPr>
        <dsp:cNvPr id="0" name=""/>
        <dsp:cNvSpPr/>
      </dsp:nvSpPr>
      <dsp:spPr>
        <a:xfrm>
          <a:off x="3496665" y="1717836"/>
          <a:ext cx="1773632" cy="2240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kumimoji="0" lang="en-ZA" sz="1800" b="0" i="0" u="none" strike="noStrike" kern="1200" cap="none" spc="0" normalizeH="0" baseline="0" dirty="0">
              <a:ln>
                <a:noFill/>
              </a:ln>
              <a:solidFill>
                <a:srgbClr val="50B848"/>
              </a:solidFill>
              <a:effectLst/>
              <a:uLnTx/>
              <a:uFillTx/>
              <a:latin typeface="Museo Sans Cyrl 500" panose="02000000000000000000" pitchFamily="50" charset="0"/>
              <a:ea typeface="+mn-ea"/>
              <a:cs typeface="Arial" panose="020B0604020202020204" pitchFamily="34" charset="0"/>
            </a:rPr>
            <a:t>Substitutive</a:t>
          </a:r>
          <a:r>
            <a:rPr kumimoji="0" lang="en-ZA" sz="2400" b="0" i="0" u="none" strike="noStrike" kern="1200" cap="none" spc="0" normalizeH="0" baseline="0" dirty="0">
              <a:ln>
                <a:noFill/>
              </a:ln>
              <a:solidFill>
                <a:srgbClr val="50B848"/>
              </a:solidFill>
              <a:effectLst/>
              <a:uLnTx/>
              <a:uFillTx/>
              <a:latin typeface="Museo Sans Cyrl 500" panose="02000000000000000000" pitchFamily="50" charset="0"/>
              <a:ea typeface="+mn-ea"/>
              <a:cs typeface="Arial" panose="020B0604020202020204" pitchFamily="34" charset="0"/>
            </a:rPr>
            <a:t>:</a:t>
          </a:r>
          <a:r>
            <a:rPr lang="en-ZA" sz="1400" kern="1200" dirty="0">
              <a:latin typeface="Museo Sans Cyrl 300" panose="02000000000000000000" pitchFamily="50" charset="0"/>
            </a:rPr>
            <a:t> Substitutes for cover which would otherwise be available from the public health insurance system</a:t>
          </a:r>
          <a:endParaRPr lang="en-US" sz="1400" kern="1200" dirty="0">
            <a:latin typeface="Museo Sans Cyrl 300" panose="02000000000000000000" pitchFamily="50" charset="0"/>
          </a:endParaRPr>
        </a:p>
      </dsp:txBody>
      <dsp:txXfrm>
        <a:off x="3496665" y="1717836"/>
        <a:ext cx="1773632" cy="2240597"/>
      </dsp:txXfrm>
    </dsp:sp>
    <dsp:sp modelId="{D638C9F6-A594-4600-8BC5-CF2AACC93801}">
      <dsp:nvSpPr>
        <dsp:cNvPr id="0" name=""/>
        <dsp:cNvSpPr/>
      </dsp:nvSpPr>
      <dsp:spPr>
        <a:xfrm>
          <a:off x="3923294" y="499397"/>
          <a:ext cx="798134" cy="79813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338B3F-8383-4998-A1E0-898C4BE01E0A}">
      <dsp:nvSpPr>
        <dsp:cNvPr id="0" name=""/>
        <dsp:cNvSpPr/>
      </dsp:nvSpPr>
      <dsp:spPr>
        <a:xfrm>
          <a:off x="5580684" y="1717836"/>
          <a:ext cx="1773632" cy="2240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kumimoji="0" lang="en-ZA" sz="1800" b="0" i="0" u="none" strike="noStrike" kern="1200" cap="none" spc="0" normalizeH="0" baseline="0" dirty="0">
              <a:ln>
                <a:noFill/>
              </a:ln>
              <a:solidFill>
                <a:srgbClr val="50B848"/>
              </a:solidFill>
              <a:effectLst/>
              <a:uLnTx/>
              <a:uFillTx/>
              <a:latin typeface="Museo Sans Cyrl 500" panose="02000000000000000000" pitchFamily="50" charset="0"/>
              <a:ea typeface="+mn-ea"/>
              <a:cs typeface="Arial" panose="020B0604020202020204" pitchFamily="34" charset="0"/>
            </a:rPr>
            <a:t>Complementary</a:t>
          </a:r>
          <a:r>
            <a:rPr lang="en-ZA" sz="1400" kern="1200" dirty="0">
              <a:latin typeface="Museo Sans Cyrl 300" panose="02000000000000000000" pitchFamily="50" charset="0"/>
            </a:rPr>
            <a:t>: Complements coverage of publicly insured services or services within principal/substitute health insurance, by covering all or part of the residual costs (e.g. co-payments)</a:t>
          </a:r>
          <a:endParaRPr lang="en-US" sz="1400" kern="1200" dirty="0">
            <a:latin typeface="Museo Sans Cyrl 300" panose="02000000000000000000" pitchFamily="50" charset="0"/>
          </a:endParaRPr>
        </a:p>
      </dsp:txBody>
      <dsp:txXfrm>
        <a:off x="5580684" y="1717836"/>
        <a:ext cx="1773632" cy="2240597"/>
      </dsp:txXfrm>
    </dsp:sp>
    <dsp:sp modelId="{3EDB104D-04A8-4C1C-9777-29C9447F4311}">
      <dsp:nvSpPr>
        <dsp:cNvPr id="0" name=""/>
        <dsp:cNvSpPr/>
      </dsp:nvSpPr>
      <dsp:spPr>
        <a:xfrm>
          <a:off x="8152451" y="383332"/>
          <a:ext cx="798134" cy="79813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9CB886-FBC8-4619-B8F5-73CA2AD1BAE2}">
      <dsp:nvSpPr>
        <dsp:cNvPr id="0" name=""/>
        <dsp:cNvSpPr/>
      </dsp:nvSpPr>
      <dsp:spPr>
        <a:xfrm>
          <a:off x="7664702" y="1717836"/>
          <a:ext cx="1773632" cy="2240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kumimoji="0" lang="en-ZA" sz="1800" b="0" i="0" u="none" strike="noStrike" kern="1200" cap="none" spc="0" normalizeH="0" baseline="0" dirty="0">
              <a:ln>
                <a:noFill/>
              </a:ln>
              <a:solidFill>
                <a:srgbClr val="50B848"/>
              </a:solidFill>
              <a:effectLst/>
              <a:uLnTx/>
              <a:uFillTx/>
              <a:latin typeface="Museo Sans Cyrl 500" panose="02000000000000000000" pitchFamily="50" charset="0"/>
              <a:ea typeface="+mn-ea"/>
              <a:cs typeface="Arial" panose="020B0604020202020204" pitchFamily="34" charset="0"/>
            </a:rPr>
            <a:t>Supplementary: </a:t>
          </a:r>
          <a:r>
            <a:rPr lang="en-ZA" sz="1400" kern="1200" dirty="0">
              <a:solidFill>
                <a:srgbClr val="292B4D">
                  <a:hueOff val="0"/>
                  <a:satOff val="0"/>
                  <a:lumOff val="0"/>
                  <a:alphaOff val="0"/>
                </a:srgbClr>
              </a:solidFill>
              <a:latin typeface="Museo Sans Cyrl 300" panose="02000000000000000000" pitchFamily="50" charset="0"/>
              <a:ea typeface="+mn-ea"/>
              <a:cs typeface="+mn-cs"/>
            </a:rPr>
            <a:t>Covers additional health </a:t>
          </a:r>
          <a:r>
            <a:rPr lang="en-ZA" sz="1400" kern="1200" dirty="0">
              <a:latin typeface="Museo Sans Cyrl 300" panose="02000000000000000000" pitchFamily="50" charset="0"/>
            </a:rPr>
            <a:t>services not covered by the public scheme</a:t>
          </a:r>
          <a:endParaRPr lang="en-US" sz="1400" kern="1200" dirty="0">
            <a:latin typeface="Museo Sans Cyrl 300" panose="02000000000000000000" pitchFamily="50" charset="0"/>
          </a:endParaRPr>
        </a:p>
      </dsp:txBody>
      <dsp:txXfrm>
        <a:off x="7664702" y="1717836"/>
        <a:ext cx="1773632" cy="2240597"/>
      </dsp:txXfrm>
    </dsp:sp>
    <dsp:sp modelId="{7330DAAB-1332-4218-B022-D043F20B6B82}">
      <dsp:nvSpPr>
        <dsp:cNvPr id="0" name=""/>
        <dsp:cNvSpPr/>
      </dsp:nvSpPr>
      <dsp:spPr>
        <a:xfrm>
          <a:off x="10236470" y="383332"/>
          <a:ext cx="798134" cy="79813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371C52-8BA0-421E-A5F9-634D5782D1F8}">
      <dsp:nvSpPr>
        <dsp:cNvPr id="0" name=""/>
        <dsp:cNvSpPr/>
      </dsp:nvSpPr>
      <dsp:spPr>
        <a:xfrm>
          <a:off x="9748721" y="1717836"/>
          <a:ext cx="1773632" cy="2240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kumimoji="0" lang="en-ZA" sz="1800" b="0" i="0" u="none" strike="noStrike" kern="1200" cap="none" spc="0" normalizeH="0" baseline="0" dirty="0">
              <a:ln>
                <a:noFill/>
              </a:ln>
              <a:solidFill>
                <a:srgbClr val="50B848"/>
              </a:solidFill>
              <a:effectLst/>
              <a:uLnTx/>
              <a:uFillTx/>
              <a:latin typeface="Museo Sans Cyrl 500" panose="02000000000000000000" pitchFamily="50" charset="0"/>
              <a:ea typeface="+mn-ea"/>
              <a:cs typeface="Arial" panose="020B0604020202020204" pitchFamily="34" charset="0"/>
            </a:rPr>
            <a:t>Duplicative: </a:t>
          </a:r>
          <a:r>
            <a:rPr lang="en-ZA" sz="1400" kern="1200" dirty="0">
              <a:latin typeface="Museo Sans Cyrl 300" panose="02000000000000000000" pitchFamily="50" charset="0"/>
            </a:rPr>
            <a:t>Covers health services already covered under public health insurance, but with access to other, additional providers or levels of service, e.g. private health facilities</a:t>
          </a:r>
          <a:endParaRPr lang="en-US" sz="1400" kern="1200" dirty="0">
            <a:latin typeface="Museo Sans Cyrl 300" panose="02000000000000000000" pitchFamily="50" charset="0"/>
          </a:endParaRPr>
        </a:p>
      </dsp:txBody>
      <dsp:txXfrm>
        <a:off x="9748721" y="1717836"/>
        <a:ext cx="1773632" cy="22405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B0309A-3F93-4526-8EE1-B034627F7921}">
      <dsp:nvSpPr>
        <dsp:cNvPr id="0" name=""/>
        <dsp:cNvSpPr/>
      </dsp:nvSpPr>
      <dsp:spPr>
        <a:xfrm>
          <a:off x="14766700" y="3150023"/>
          <a:ext cx="3367047" cy="3367598"/>
        </a:xfrm>
        <a:prstGeom prst="ellipse">
          <a:avLst/>
        </a:prstGeom>
        <a:solidFill>
          <a:srgbClr val="282B4D"/>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sp>
    <dsp:sp modelId="{8738E378-D953-4623-8710-5BBC6D22F1B4}">
      <dsp:nvSpPr>
        <dsp:cNvPr id="0" name=""/>
        <dsp:cNvSpPr/>
      </dsp:nvSpPr>
      <dsp:spPr>
        <a:xfrm>
          <a:off x="14877800" y="3262296"/>
          <a:ext cx="3143055" cy="3143052"/>
        </a:xfrm>
        <a:prstGeom prst="ellipse">
          <a:avLst/>
        </a:prstGeom>
        <a:solidFill>
          <a:srgbClr val="282B4D"/>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altLang="ko-KR" sz="1800" b="0" kern="1200" dirty="0">
              <a:solidFill>
                <a:schemeClr val="bg1"/>
              </a:solidFill>
              <a:latin typeface="Museo Sans Cyrl 300" panose="02000000000000000000" pitchFamily="50" charset="0"/>
              <a:cs typeface="Arial" pitchFamily="34" charset="0"/>
            </a:rPr>
            <a:t>Determine price and benefits using Actuarial techniques </a:t>
          </a:r>
          <a:endParaRPr lang="en-GB" sz="1800" b="0" kern="1200" dirty="0">
            <a:solidFill>
              <a:schemeClr val="bg1"/>
            </a:solidFill>
            <a:latin typeface="Museo Sans Cyrl 300" panose="02000000000000000000" pitchFamily="50" charset="0"/>
          </a:endParaRPr>
        </a:p>
      </dsp:txBody>
      <dsp:txXfrm>
        <a:off x="15327576" y="3711388"/>
        <a:ext cx="2245295" cy="2244868"/>
      </dsp:txXfrm>
    </dsp:sp>
    <dsp:sp modelId="{974A0F11-2E91-4C2F-AA4F-ABDA710784F7}">
      <dsp:nvSpPr>
        <dsp:cNvPr id="0" name=""/>
        <dsp:cNvSpPr/>
      </dsp:nvSpPr>
      <dsp:spPr>
        <a:xfrm rot="2700000">
          <a:off x="11285164" y="3150197"/>
          <a:ext cx="3366658" cy="3366658"/>
        </a:xfrm>
        <a:prstGeom prst="teardrop">
          <a:avLst>
            <a:gd name="adj" fmla="val 100000"/>
          </a:avLst>
        </a:prstGeom>
        <a:solidFill>
          <a:srgbClr val="50B848"/>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sp>
    <dsp:sp modelId="{736CDF3B-D391-4491-9FB0-E1A9F541FE95}">
      <dsp:nvSpPr>
        <dsp:cNvPr id="0" name=""/>
        <dsp:cNvSpPr/>
      </dsp:nvSpPr>
      <dsp:spPr>
        <a:xfrm>
          <a:off x="11399653" y="3262296"/>
          <a:ext cx="3143055" cy="3143052"/>
        </a:xfrm>
        <a:prstGeom prst="ellipse">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ClrTx/>
            <a:buSzTx/>
            <a:buFontTx/>
            <a:buNone/>
          </a:pPr>
          <a:r>
            <a:rPr kumimoji="0" lang="en-US" altLang="ko-KR" sz="1800" b="0" i="0" u="none" strike="noStrike" kern="1200" cap="none" spc="0" normalizeH="0" baseline="0" noProof="0" dirty="0">
              <a:ln/>
              <a:effectLst/>
              <a:uLnTx/>
              <a:uFillTx/>
              <a:latin typeface="Museo Sans Cyrl 300" panose="02000000000000000000" pitchFamily="50" charset="0"/>
              <a:ea typeface="맑은 고딕" panose="020B0503020000020004" pitchFamily="34" charset="-127"/>
              <a:cs typeface="Arial" pitchFamily="34" charset="0"/>
            </a:rPr>
            <a:t>Assess impact of Management interventions (e.g. CDM and wellness)</a:t>
          </a:r>
          <a:endParaRPr lang="en-GB" sz="1800" b="0" kern="1200" dirty="0">
            <a:latin typeface="Museo Sans Cyrl 300" panose="02000000000000000000" pitchFamily="50" charset="0"/>
          </a:endParaRPr>
        </a:p>
      </dsp:txBody>
      <dsp:txXfrm>
        <a:off x="11847637" y="3711388"/>
        <a:ext cx="2245295" cy="2244868"/>
      </dsp:txXfrm>
    </dsp:sp>
    <dsp:sp modelId="{768A748F-80E3-4AEF-B71E-43FD19023C9E}">
      <dsp:nvSpPr>
        <dsp:cNvPr id="0" name=""/>
        <dsp:cNvSpPr/>
      </dsp:nvSpPr>
      <dsp:spPr>
        <a:xfrm rot="2700000">
          <a:off x="7807016" y="3150197"/>
          <a:ext cx="3366658" cy="3366658"/>
        </a:xfrm>
        <a:prstGeom prst="teardrop">
          <a:avLst>
            <a:gd name="adj" fmla="val 100000"/>
          </a:avLst>
        </a:prstGeom>
        <a:solidFill>
          <a:srgbClr val="282B4D"/>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sp>
    <dsp:sp modelId="{9A203825-4C49-4D79-9626-58E4FDA7C5F5}">
      <dsp:nvSpPr>
        <dsp:cNvPr id="0" name=""/>
        <dsp:cNvSpPr/>
      </dsp:nvSpPr>
      <dsp:spPr>
        <a:xfrm>
          <a:off x="7919713" y="3262296"/>
          <a:ext cx="3143055" cy="3143052"/>
        </a:xfrm>
        <a:prstGeom prst="ellipse">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ClrTx/>
            <a:buSzTx/>
            <a:buFontTx/>
            <a:buNone/>
          </a:pPr>
          <a:r>
            <a:rPr kumimoji="0" lang="en-US" altLang="ko-KR" sz="1800" b="0" i="0" u="none" strike="noStrike" kern="1200" cap="none" spc="0" normalizeH="0" baseline="0" noProof="0" dirty="0">
              <a:ln/>
              <a:effectLst/>
              <a:uLnTx/>
              <a:uFillTx/>
              <a:latin typeface="Museo Sans Cyrl 300" panose="02000000000000000000" pitchFamily="50" charset="0"/>
              <a:ea typeface="맑은 고딕" panose="020B0503020000020004" pitchFamily="34" charset="-127"/>
              <a:cs typeface="Arial" pitchFamily="34" charset="0"/>
            </a:rPr>
            <a:t>Profitability analysis</a:t>
          </a:r>
          <a:endParaRPr lang="en-GB" sz="1800" b="0" kern="1200" dirty="0">
            <a:latin typeface="Museo Sans Cyrl 300" panose="02000000000000000000" pitchFamily="50" charset="0"/>
          </a:endParaRPr>
        </a:p>
      </dsp:txBody>
      <dsp:txXfrm>
        <a:off x="8367697" y="3711388"/>
        <a:ext cx="2245295" cy="2244868"/>
      </dsp:txXfrm>
    </dsp:sp>
    <dsp:sp modelId="{D6F9B694-0EB0-4BF7-AC4C-81CEFDD1A3CF}">
      <dsp:nvSpPr>
        <dsp:cNvPr id="0" name=""/>
        <dsp:cNvSpPr/>
      </dsp:nvSpPr>
      <dsp:spPr>
        <a:xfrm rot="2700000">
          <a:off x="4327076" y="3150197"/>
          <a:ext cx="3366658" cy="3366658"/>
        </a:xfrm>
        <a:prstGeom prst="teardrop">
          <a:avLst>
            <a:gd name="adj" fmla="val 100000"/>
          </a:avLst>
        </a:prstGeom>
        <a:solidFill>
          <a:srgbClr val="50B848"/>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sp>
    <dsp:sp modelId="{FDB12D08-1242-4781-B132-F1ACB5BEA540}">
      <dsp:nvSpPr>
        <dsp:cNvPr id="0" name=""/>
        <dsp:cNvSpPr/>
      </dsp:nvSpPr>
      <dsp:spPr>
        <a:xfrm>
          <a:off x="4439774" y="3262296"/>
          <a:ext cx="3143055" cy="3143052"/>
        </a:xfrm>
        <a:prstGeom prst="ellipse">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kumimoji="0" lang="en-US" altLang="ko-KR" sz="1800" b="0" i="0" u="none" strike="noStrike" kern="1200" cap="none" spc="0" normalizeH="0" baseline="0" noProof="0" dirty="0">
              <a:ln/>
              <a:effectLst/>
              <a:uLnTx/>
              <a:uFillTx/>
              <a:latin typeface="Museo Sans Cyrl 300" panose="02000000000000000000" pitchFamily="50" charset="0"/>
              <a:ea typeface="맑은 고딕" panose="020B0503020000020004" pitchFamily="34" charset="-127"/>
              <a:cs typeface="Arial" pitchFamily="34" charset="0"/>
            </a:rPr>
            <a:t>Claims analysis  </a:t>
          </a:r>
          <a:r>
            <a:rPr lang="en-GB" altLang="ko-KR" sz="1800" b="0" kern="1200" dirty="0">
              <a:latin typeface="Museo Sans Cyrl 300" panose="02000000000000000000" pitchFamily="50" charset="0"/>
              <a:cs typeface="Arial" pitchFamily="34" charset="0"/>
            </a:rPr>
            <a:t>to assess key risks, cost drivers and trends</a:t>
          </a:r>
          <a:r>
            <a:rPr kumimoji="0" lang="en-US" altLang="ko-KR" sz="1800" b="0" i="0" u="none" strike="noStrike" kern="1200" cap="none" spc="0" normalizeH="0" baseline="0" noProof="0" dirty="0">
              <a:ln/>
              <a:effectLst/>
              <a:uLnTx/>
              <a:uFillTx/>
              <a:latin typeface="Museo Sans Cyrl 300" panose="02000000000000000000" pitchFamily="50" charset="0"/>
              <a:ea typeface="맑은 고딕" panose="020B0503020000020004" pitchFamily="34" charset="-127"/>
              <a:cs typeface="Arial" pitchFamily="34" charset="0"/>
            </a:rPr>
            <a:t> </a:t>
          </a:r>
          <a:endParaRPr lang="en-GB" sz="1800" b="0" kern="1200" dirty="0">
            <a:latin typeface="Museo Sans Cyrl 300" panose="02000000000000000000" pitchFamily="50" charset="0"/>
          </a:endParaRPr>
        </a:p>
      </dsp:txBody>
      <dsp:txXfrm>
        <a:off x="4889550" y="3711388"/>
        <a:ext cx="2245295" cy="2244868"/>
      </dsp:txXfrm>
    </dsp:sp>
    <dsp:sp modelId="{9AA57DEE-BF2E-449C-A2B2-0FA3C1064C46}">
      <dsp:nvSpPr>
        <dsp:cNvPr id="0" name=""/>
        <dsp:cNvSpPr/>
      </dsp:nvSpPr>
      <dsp:spPr>
        <a:xfrm rot="2700000">
          <a:off x="847137" y="3150197"/>
          <a:ext cx="3366658" cy="3366658"/>
        </a:xfrm>
        <a:prstGeom prst="teardrop">
          <a:avLst>
            <a:gd name="adj" fmla="val 100000"/>
          </a:avLst>
        </a:prstGeom>
        <a:solidFill>
          <a:srgbClr val="282B4D"/>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sp>
    <dsp:sp modelId="{D01E96D6-E457-4E4A-891E-13F3AC1D5F51}">
      <dsp:nvSpPr>
        <dsp:cNvPr id="0" name=""/>
        <dsp:cNvSpPr/>
      </dsp:nvSpPr>
      <dsp:spPr>
        <a:xfrm>
          <a:off x="959834" y="3262296"/>
          <a:ext cx="3143055" cy="3143052"/>
        </a:xfrm>
        <a:prstGeom prst="ellipse">
          <a:avLst/>
        </a:prstGeom>
        <a:solidFill>
          <a:schemeClr val="bg1"/>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0" kern="1200" dirty="0">
              <a:latin typeface="Museo Sans Cyrl 300" panose="02000000000000000000" pitchFamily="50" charset="0"/>
            </a:rPr>
            <a:t>Data Review</a:t>
          </a:r>
        </a:p>
      </dsp:txBody>
      <dsp:txXfrm>
        <a:off x="1409610" y="3711388"/>
        <a:ext cx="2245295" cy="2244868"/>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A9B8F3C-2932-B261-93D7-A9424468DA3F}"/>
              </a:ext>
            </a:extLst>
          </p:cNvPr>
          <p:cNvSpPr>
            <a:spLocks noGrp="1"/>
          </p:cNvSpPr>
          <p:nvPr>
            <p:ph type="hdr" sz="quarter"/>
          </p:nvPr>
        </p:nvSpPr>
        <p:spPr>
          <a:xfrm>
            <a:off x="0" y="0"/>
            <a:ext cx="3276600" cy="536575"/>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B419413-9029-5F92-619B-E54A06181F12}"/>
              </a:ext>
            </a:extLst>
          </p:cNvPr>
          <p:cNvSpPr>
            <a:spLocks noGrp="1"/>
          </p:cNvSpPr>
          <p:nvPr>
            <p:ph type="dt" sz="quarter" idx="1"/>
          </p:nvPr>
        </p:nvSpPr>
        <p:spPr>
          <a:xfrm>
            <a:off x="4281488" y="0"/>
            <a:ext cx="3276600" cy="536575"/>
          </a:xfrm>
          <a:prstGeom prst="rect">
            <a:avLst/>
          </a:prstGeom>
        </p:spPr>
        <p:txBody>
          <a:bodyPr vert="horz" lIns="91440" tIns="45720" rIns="91440" bIns="45720" rtlCol="0"/>
          <a:lstStyle>
            <a:lvl1pPr algn="r">
              <a:defRPr sz="1200"/>
            </a:lvl1pPr>
          </a:lstStyle>
          <a:p>
            <a:fld id="{11C7B58A-6485-427D-98D1-EB2F2AC28C67}" type="datetimeFigureOut">
              <a:rPr lang="en-GB" smtClean="0"/>
              <a:t>21/09/2023</a:t>
            </a:fld>
            <a:endParaRPr lang="en-GB"/>
          </a:p>
        </p:txBody>
      </p:sp>
      <p:sp>
        <p:nvSpPr>
          <p:cNvPr id="4" name="Footer Placeholder 3">
            <a:extLst>
              <a:ext uri="{FF2B5EF4-FFF2-40B4-BE49-F238E27FC236}">
                <a16:creationId xmlns:a16="http://schemas.microsoft.com/office/drawing/2014/main" id="{77EA9504-1FDD-040D-95C2-3087FBBDC312}"/>
              </a:ext>
            </a:extLst>
          </p:cNvPr>
          <p:cNvSpPr>
            <a:spLocks noGrp="1"/>
          </p:cNvSpPr>
          <p:nvPr>
            <p:ph type="ftr" sz="quarter" idx="2"/>
          </p:nvPr>
        </p:nvSpPr>
        <p:spPr>
          <a:xfrm>
            <a:off x="0" y="10155238"/>
            <a:ext cx="3276600" cy="53657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C4110B63-45A6-C7D5-D523-F8EE23B799D4}"/>
              </a:ext>
            </a:extLst>
          </p:cNvPr>
          <p:cNvSpPr>
            <a:spLocks noGrp="1"/>
          </p:cNvSpPr>
          <p:nvPr>
            <p:ph type="sldNum" sz="quarter" idx="3"/>
          </p:nvPr>
        </p:nvSpPr>
        <p:spPr>
          <a:xfrm>
            <a:off x="4281488" y="10155238"/>
            <a:ext cx="3276600" cy="536575"/>
          </a:xfrm>
          <a:prstGeom prst="rect">
            <a:avLst/>
          </a:prstGeom>
        </p:spPr>
        <p:txBody>
          <a:bodyPr vert="horz" lIns="91440" tIns="45720" rIns="91440" bIns="45720" rtlCol="0" anchor="b"/>
          <a:lstStyle>
            <a:lvl1pPr algn="r">
              <a:defRPr sz="1200"/>
            </a:lvl1pPr>
          </a:lstStyle>
          <a:p>
            <a:fld id="{6D9E9FE9-72AA-4E5B-B698-8536720150CE}" type="slidenum">
              <a:rPr lang="en-GB" smtClean="0"/>
              <a:t>‹#›</a:t>
            </a:fld>
            <a:endParaRPr lang="en-GB"/>
          </a:p>
        </p:txBody>
      </p:sp>
    </p:spTree>
    <p:extLst>
      <p:ext uri="{BB962C8B-B14F-4D97-AF65-F5344CB8AC3E}">
        <p14:creationId xmlns:p14="http://schemas.microsoft.com/office/powerpoint/2010/main" val="32867280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276600" cy="5365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281488" y="0"/>
            <a:ext cx="3276600" cy="536575"/>
          </a:xfrm>
          <a:prstGeom prst="rect">
            <a:avLst/>
          </a:prstGeom>
        </p:spPr>
        <p:txBody>
          <a:bodyPr vert="horz" lIns="91440" tIns="45720" rIns="91440" bIns="45720" rtlCol="0"/>
          <a:lstStyle>
            <a:lvl1pPr algn="r">
              <a:defRPr sz="1200"/>
            </a:lvl1pPr>
          </a:lstStyle>
          <a:p>
            <a:fld id="{DBB8BF7C-E609-4CEB-8639-1F27E549E373}" type="datetimeFigureOut">
              <a:rPr lang="en-US" smtClean="0"/>
              <a:t>9/21/2023</a:t>
            </a:fld>
            <a:endParaRPr lang="en-US"/>
          </a:p>
        </p:txBody>
      </p:sp>
      <p:sp>
        <p:nvSpPr>
          <p:cNvPr id="4" name="Slide Image Placeholder 3"/>
          <p:cNvSpPr>
            <a:spLocks noGrp="1" noRot="1" noChangeAspect="1"/>
          </p:cNvSpPr>
          <p:nvPr>
            <p:ph type="sldImg" idx="2"/>
          </p:nvPr>
        </p:nvSpPr>
        <p:spPr>
          <a:xfrm>
            <a:off x="573088" y="1336675"/>
            <a:ext cx="6413500" cy="36083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55650" y="5145088"/>
            <a:ext cx="6048375" cy="42100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155238"/>
            <a:ext cx="3276600" cy="5365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281488" y="10155238"/>
            <a:ext cx="3276600" cy="536575"/>
          </a:xfrm>
          <a:prstGeom prst="rect">
            <a:avLst/>
          </a:prstGeom>
        </p:spPr>
        <p:txBody>
          <a:bodyPr vert="horz" lIns="91440" tIns="45720" rIns="91440" bIns="45720" rtlCol="0" anchor="b"/>
          <a:lstStyle>
            <a:lvl1pPr algn="r">
              <a:defRPr sz="1200"/>
            </a:lvl1pPr>
          </a:lstStyle>
          <a:p>
            <a:fld id="{7BAC396C-0D9D-44F7-ADE5-59B93E1CACA0}" type="slidenum">
              <a:rPr lang="en-US" smtClean="0"/>
              <a:t>‹#›</a:t>
            </a:fld>
            <a:endParaRPr lang="en-US"/>
          </a:p>
        </p:txBody>
      </p:sp>
    </p:spTree>
    <p:extLst>
      <p:ext uri="{BB962C8B-B14F-4D97-AF65-F5344CB8AC3E}">
        <p14:creationId xmlns:p14="http://schemas.microsoft.com/office/powerpoint/2010/main" val="1420957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893763" rtl="0" eaLnBrk="0" fontAlgn="base" latinLnBrk="0" hangingPunct="0">
              <a:lnSpc>
                <a:spcPct val="100000"/>
              </a:lnSpc>
              <a:spcBef>
                <a:spcPct val="0"/>
              </a:spcBef>
              <a:spcAft>
                <a:spcPct val="0"/>
              </a:spcAft>
              <a:buClrTx/>
              <a:buSzTx/>
              <a:buFontTx/>
              <a:buNone/>
              <a:tabLst/>
              <a:defRPr/>
            </a:pPr>
            <a:fld id="{42DA3559-18BE-4CA8-B697-1E3299B63E03}"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893763" rtl="0" eaLnBrk="0" fontAlgn="base" latinLnBrk="0" hangingPunct="0">
                <a:lnSpc>
                  <a:spcPct val="100000"/>
                </a:lnSpc>
                <a:spcBef>
                  <a:spcPct val="0"/>
                </a:spcBef>
                <a:spcAft>
                  <a:spcPct val="0"/>
                </a:spcAft>
                <a:buClrTx/>
                <a:buSzTx/>
                <a:buFontTx/>
                <a:buNone/>
                <a:tabLst/>
                <a:defRPr/>
              </a:pPr>
              <a:t>1</a:t>
            </a:fld>
            <a:endParaRPr kumimoji="0" lang="en-GB"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0446264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200" dirty="0">
                <a:latin typeface="Museo Sans Cyrl 500" panose="02000000000000000000" pitchFamily="50" charset="0"/>
              </a:rPr>
              <a:t>Per capita spend – developed nation at above 4k https://www.un.org/africarenewal/magazine/october-2020/public-financing-health-africa-when-15-elephant-not-15-chicken#:~:text=Currently%20African%20countries%20spend%20%248,countries%20that%20spend%20above%20%244%2C000</a:t>
            </a:r>
            <a:endParaRPr lang="en-US" dirty="0">
              <a:latin typeface="Museo Sans Cyrl 500" panose="02000000000000000000" pitchFamily="50" charset="0"/>
            </a:endParaRPr>
          </a:p>
          <a:p>
            <a:endParaRPr lang="en-KE" dirty="0"/>
          </a:p>
          <a:p>
            <a:r>
              <a:rPr lang="en-KE" dirty="0"/>
              <a:t>- T</a:t>
            </a:r>
            <a:r>
              <a:rPr lang="en-GB" dirty="0"/>
              <a:t>he 4 countries meeting the WHO ratio of the number of doctors per 1000 are:  </a:t>
            </a:r>
            <a:endParaRPr lang="en-KE" dirty="0"/>
          </a:p>
          <a:p>
            <a:r>
              <a:rPr lang="en-GB" dirty="0"/>
              <a:t>Mauritius	2.713</a:t>
            </a:r>
            <a:endParaRPr lang="en-KE" dirty="0"/>
          </a:p>
          <a:p>
            <a:r>
              <a:rPr lang="en-GB" dirty="0"/>
              <a:t>Seychelles	2.252</a:t>
            </a:r>
            <a:endParaRPr lang="en-KE" dirty="0"/>
          </a:p>
          <a:p>
            <a:r>
              <a:rPr lang="en-GB" dirty="0"/>
              <a:t>Algeria	1.719</a:t>
            </a:r>
            <a:endParaRPr lang="en-KE" dirty="0"/>
          </a:p>
          <a:p>
            <a:r>
              <a:rPr lang="en-GB" dirty="0"/>
              <a:t>Tunisia	1.303 </a:t>
            </a:r>
          </a:p>
          <a:p>
            <a:endParaRPr lang="en-KE" dirty="0"/>
          </a:p>
        </p:txBody>
      </p:sp>
      <p:sp>
        <p:nvSpPr>
          <p:cNvPr id="4" name="Slide Number Placeholder 3"/>
          <p:cNvSpPr>
            <a:spLocks noGrp="1"/>
          </p:cNvSpPr>
          <p:nvPr>
            <p:ph type="sldNum" sz="quarter" idx="5"/>
          </p:nvPr>
        </p:nvSpPr>
        <p:spPr/>
        <p:txBody>
          <a:bodyPr/>
          <a:lstStyle/>
          <a:p>
            <a:fld id="{7BAC396C-0D9D-44F7-ADE5-59B93E1CACA0}" type="slidenum">
              <a:rPr lang="en-US" smtClean="0"/>
              <a:t>12</a:t>
            </a:fld>
            <a:endParaRPr lang="en-US"/>
          </a:p>
        </p:txBody>
      </p:sp>
    </p:spTree>
    <p:extLst>
      <p:ext uri="{BB962C8B-B14F-4D97-AF65-F5344CB8AC3E}">
        <p14:creationId xmlns:p14="http://schemas.microsoft.com/office/powerpoint/2010/main" val="3287435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spcAft>
                <a:spcPts val="750"/>
              </a:spcAft>
              <a:buSzPts val="1000"/>
              <a:buFont typeface="Symbol" panose="05050102010706020507" pitchFamily="18" charset="2"/>
              <a:buChar char=""/>
              <a:tabLst>
                <a:tab pos="457200" algn="l"/>
              </a:tabLst>
            </a:pPr>
            <a:r>
              <a:rPr lang="en-US" sz="1800" dirty="0">
                <a:solidFill>
                  <a:srgbClr val="1F1F1F"/>
                </a:solidFill>
                <a:effectLst/>
                <a:latin typeface="Museo Sans Cyrl 300" panose="02000000000000000000" pitchFamily="50" charset="0"/>
                <a:ea typeface="Calibri" panose="020F0502020204030204" pitchFamily="34" charset="0"/>
              </a:rPr>
              <a:t>United States: The Social Security Administration (SSA) offers a program called the Premium Support Initiative (PSI), which allows low-income individuals to finance their Medicare Part B premiums through a loan. </a:t>
            </a:r>
          </a:p>
          <a:p>
            <a:pPr lvl="0">
              <a:spcAft>
                <a:spcPts val="750"/>
              </a:spcAft>
              <a:buSzPts val="1000"/>
              <a:tabLst>
                <a:tab pos="457200" algn="l"/>
              </a:tabLst>
            </a:pPr>
            <a:endParaRPr lang="en-US" sz="1600" dirty="0">
              <a:solidFill>
                <a:srgbClr val="1F1F1F"/>
              </a:solidFill>
              <a:effectLst/>
              <a:latin typeface="Museo Sans Cyrl 300" panose="02000000000000000000" pitchFamily="50" charset="0"/>
              <a:ea typeface="Calibri" panose="020F0502020204030204" pitchFamily="34" charset="0"/>
            </a:endParaRPr>
          </a:p>
          <a:p>
            <a:pPr marL="342900" lvl="0" indent="-342900">
              <a:spcAft>
                <a:spcPts val="750"/>
              </a:spcAft>
              <a:buSzPts val="1000"/>
              <a:buFont typeface="Symbol" panose="05050102010706020507" pitchFamily="18" charset="2"/>
              <a:buChar char=""/>
              <a:tabLst>
                <a:tab pos="457200" algn="l"/>
              </a:tabLst>
            </a:pPr>
            <a:r>
              <a:rPr lang="en-US" sz="1800" dirty="0">
                <a:solidFill>
                  <a:srgbClr val="1F1F1F"/>
                </a:solidFill>
                <a:effectLst/>
                <a:latin typeface="Museo Sans Cyrl 300" panose="02000000000000000000" pitchFamily="50" charset="0"/>
                <a:ea typeface="Calibri" panose="020F0502020204030204" pitchFamily="34" charset="0"/>
              </a:rPr>
              <a:t>United Kingdom: The UK government offers a program called the Help to Save scheme, which provides low-income individuals with a government bonus on their savings. </a:t>
            </a:r>
          </a:p>
          <a:p>
            <a:pPr lvl="0">
              <a:spcAft>
                <a:spcPts val="750"/>
              </a:spcAft>
              <a:buSzPts val="1000"/>
              <a:tabLst>
                <a:tab pos="457200" algn="l"/>
              </a:tabLst>
            </a:pPr>
            <a:endParaRPr lang="en-US" sz="1600" dirty="0">
              <a:solidFill>
                <a:srgbClr val="1F1F1F"/>
              </a:solidFill>
              <a:effectLst/>
              <a:latin typeface="Museo Sans Cyrl 300" panose="02000000000000000000" pitchFamily="50" charset="0"/>
              <a:ea typeface="Calibri" panose="020F0502020204030204" pitchFamily="34" charset="0"/>
            </a:endParaRPr>
          </a:p>
          <a:p>
            <a:pPr marL="342900" lvl="0" indent="-342900">
              <a:spcAft>
                <a:spcPts val="750"/>
              </a:spcAft>
              <a:buSzPts val="1000"/>
              <a:buFont typeface="Symbol" panose="05050102010706020507" pitchFamily="18" charset="2"/>
              <a:buChar char=""/>
              <a:tabLst>
                <a:tab pos="457200" algn="l"/>
              </a:tabLst>
            </a:pPr>
            <a:r>
              <a:rPr lang="en-US" sz="1800" dirty="0">
                <a:solidFill>
                  <a:srgbClr val="1F1F1F"/>
                </a:solidFill>
                <a:effectLst/>
                <a:latin typeface="Museo Sans Cyrl 300" panose="02000000000000000000" pitchFamily="50" charset="0"/>
                <a:ea typeface="Calibri" panose="020F0502020204030204" pitchFamily="34" charset="0"/>
              </a:rPr>
              <a:t>South Africa: The South African GEMS program offers a premium financing option to low-income government employees. The premium financing option led to a 20% increase in enrollment in social security among low-income individuals.</a:t>
            </a:r>
          </a:p>
          <a:p>
            <a:pPr>
              <a:spcBef>
                <a:spcPts val="1800"/>
              </a:spcBef>
              <a:spcAft>
                <a:spcPts val="1800"/>
              </a:spcAft>
            </a:pPr>
            <a:endParaRPr lang="en-US" sz="1800" kern="0" dirty="0">
              <a:solidFill>
                <a:srgbClr val="1F1F1F"/>
              </a:solidFill>
              <a:effectLst/>
              <a:latin typeface="Arial" panose="020B0604020202020204" pitchFamily="34" charset="0"/>
              <a:ea typeface="Calibri" panose="020F0502020204030204" pitchFamily="34" charset="0"/>
            </a:endParaRPr>
          </a:p>
          <a:p>
            <a:pPr>
              <a:spcBef>
                <a:spcPts val="1800"/>
              </a:spcBef>
              <a:spcAft>
                <a:spcPts val="1800"/>
              </a:spcAft>
            </a:pPr>
            <a:endParaRPr lang="en-US" sz="1800" kern="0" dirty="0">
              <a:solidFill>
                <a:srgbClr val="1F1F1F"/>
              </a:solidFill>
              <a:effectLst/>
              <a:latin typeface="Arial" panose="020B0604020202020204" pitchFamily="34" charset="0"/>
              <a:ea typeface="Calibri" panose="020F0502020204030204" pitchFamily="34" charset="0"/>
            </a:endParaRPr>
          </a:p>
          <a:p>
            <a:pPr>
              <a:spcBef>
                <a:spcPts val="1800"/>
              </a:spcBef>
              <a:spcAft>
                <a:spcPts val="1800"/>
              </a:spcAft>
            </a:pPr>
            <a:r>
              <a:rPr lang="en-US" sz="1800" kern="0" dirty="0">
                <a:solidFill>
                  <a:srgbClr val="1F1F1F"/>
                </a:solidFill>
                <a:effectLst/>
                <a:latin typeface="Arial" panose="020B0604020202020204" pitchFamily="34" charset="0"/>
                <a:ea typeface="Calibri" panose="020F0502020204030204" pitchFamily="34" charset="0"/>
              </a:rPr>
              <a:t>the journal Social Science Quarterly</a:t>
            </a:r>
            <a:endParaRPr lang="en-US" sz="1800" dirty="0">
              <a:solidFill>
                <a:srgbClr val="1F1F1F"/>
              </a:solidFill>
              <a:effectLst/>
              <a:latin typeface="Arial" panose="020B0604020202020204" pitchFamily="34" charset="0"/>
              <a:ea typeface="Calibri" panose="020F0502020204030204" pitchFamily="34" charset="0"/>
            </a:endParaRPr>
          </a:p>
          <a:p>
            <a:pPr>
              <a:spcBef>
                <a:spcPts val="1800"/>
              </a:spcBef>
              <a:spcAft>
                <a:spcPts val="1800"/>
              </a:spcAft>
            </a:pPr>
            <a:r>
              <a:rPr lang="en-US" sz="1800" dirty="0">
                <a:solidFill>
                  <a:srgbClr val="1F1F1F"/>
                </a:solidFill>
                <a:effectLst/>
                <a:latin typeface="Arial" panose="020B0604020202020204" pitchFamily="34" charset="0"/>
                <a:ea typeface="Calibri" panose="020F0502020204030204" pitchFamily="34" charset="0"/>
              </a:rPr>
              <a:t>The study used data from a randomized controlled trial (RCT) to evaluate the impact of a premium financing program on social security enrollment in South Africa. The RCT was conducted between 2012 and 2014 and involved over 10,000 low-income individuals.</a:t>
            </a:r>
            <a:endParaRPr lang="en-US" sz="1800" dirty="0">
              <a:effectLst/>
              <a:latin typeface="Calibri" panose="020F0502020204030204" pitchFamily="34" charset="0"/>
              <a:ea typeface="Calibri" panose="020F0502020204030204" pitchFamily="34" charset="0"/>
            </a:endParaRPr>
          </a:p>
          <a:p>
            <a:pPr>
              <a:spcBef>
                <a:spcPts val="1800"/>
              </a:spcBef>
              <a:spcAft>
                <a:spcPts val="1800"/>
              </a:spcAft>
            </a:pPr>
            <a:r>
              <a:rPr lang="en-US" sz="1800" dirty="0">
                <a:solidFill>
                  <a:srgbClr val="1F1F1F"/>
                </a:solidFill>
                <a:effectLst/>
                <a:latin typeface="Arial" panose="020B0604020202020204" pitchFamily="34" charset="0"/>
                <a:ea typeface="Calibri" panose="020F0502020204030204" pitchFamily="34" charset="0"/>
              </a:rPr>
              <a:t>The study found that the premium financing program led to a 20% increase in enrollment in social security among low-income individuals. The study also found that the premium financing program did not have any negative impacts on other household spending.</a:t>
            </a:r>
            <a:endParaRPr lang="en-US" sz="1800" dirty="0">
              <a:effectLst/>
              <a:latin typeface="Calibri" panose="020F0502020204030204" pitchFamily="34" charset="0"/>
              <a:ea typeface="Calibri" panose="020F0502020204030204" pitchFamily="34" charset="0"/>
            </a:endParaRPr>
          </a:p>
          <a:p>
            <a:pPr>
              <a:spcBef>
                <a:spcPts val="1800"/>
              </a:spcBef>
              <a:spcAft>
                <a:spcPts val="1800"/>
              </a:spcAft>
            </a:pPr>
            <a:r>
              <a:rPr lang="en-US" sz="1800" dirty="0">
                <a:solidFill>
                  <a:srgbClr val="1F1F1F"/>
                </a:solidFill>
                <a:effectLst/>
                <a:latin typeface="Arial" panose="020B0604020202020204" pitchFamily="34" charset="0"/>
                <a:ea typeface="Calibri" panose="020F0502020204030204" pitchFamily="34" charset="0"/>
              </a:rPr>
              <a:t>The study's findings suggest that premium financing can be an effective way to increase access to social security for low-income individuals. The study's findings are particularly relevant for South Africa, where social security coverage is low.</a:t>
            </a:r>
            <a:endParaRPr lang="en-US" sz="1800" dirty="0">
              <a:effectLst/>
              <a:latin typeface="Calibri" panose="020F0502020204030204" pitchFamily="34" charset="0"/>
              <a:ea typeface="Calibri" panose="020F0502020204030204" pitchFamily="34" charset="0"/>
            </a:endParaRPr>
          </a:p>
          <a:p>
            <a:endParaRPr lang="en-KE" dirty="0"/>
          </a:p>
        </p:txBody>
      </p:sp>
      <p:sp>
        <p:nvSpPr>
          <p:cNvPr id="4" name="Slide Number Placeholder 3"/>
          <p:cNvSpPr>
            <a:spLocks noGrp="1"/>
          </p:cNvSpPr>
          <p:nvPr>
            <p:ph type="sldNum" sz="quarter" idx="5"/>
          </p:nvPr>
        </p:nvSpPr>
        <p:spPr/>
        <p:txBody>
          <a:bodyPr/>
          <a:lstStyle/>
          <a:p>
            <a:fld id="{7BAC396C-0D9D-44F7-ADE5-59B93E1CACA0}" type="slidenum">
              <a:rPr lang="en-US" smtClean="0"/>
              <a:t>13</a:t>
            </a:fld>
            <a:endParaRPr lang="en-US"/>
          </a:p>
        </p:txBody>
      </p:sp>
    </p:spTree>
    <p:extLst>
      <p:ext uri="{BB962C8B-B14F-4D97-AF65-F5344CB8AC3E}">
        <p14:creationId xmlns:p14="http://schemas.microsoft.com/office/powerpoint/2010/main" val="1827416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31FB5-70FE-44F7-9CD0-5E0E5817A40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4530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31FB5-70FE-44F7-9CD0-5E0E5817A40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5803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31FB5-70FE-44F7-9CD0-5E0E5817A40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8897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31FB5-70FE-44F7-9CD0-5E0E5817A40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9028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AC396C-0D9D-44F7-ADE5-59B93E1CACA0}" type="slidenum">
              <a:rPr lang="en-US" smtClean="0"/>
              <a:t>6</a:t>
            </a:fld>
            <a:endParaRPr lang="en-US"/>
          </a:p>
        </p:txBody>
      </p:sp>
    </p:spTree>
    <p:extLst>
      <p:ext uri="{BB962C8B-B14F-4D97-AF65-F5344CB8AC3E}">
        <p14:creationId xmlns:p14="http://schemas.microsoft.com/office/powerpoint/2010/main" val="2144857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AC396C-0D9D-44F7-ADE5-59B93E1CACA0}" type="slidenum">
              <a:rPr lang="en-US" smtClean="0"/>
              <a:t>7</a:t>
            </a:fld>
            <a:endParaRPr lang="en-US"/>
          </a:p>
        </p:txBody>
      </p:sp>
    </p:spTree>
    <p:extLst>
      <p:ext uri="{BB962C8B-B14F-4D97-AF65-F5344CB8AC3E}">
        <p14:creationId xmlns:p14="http://schemas.microsoft.com/office/powerpoint/2010/main" val="2634086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200" dirty="0">
                <a:latin typeface="Museo Sans Cyrl 500" panose="02000000000000000000" pitchFamily="50" charset="0"/>
              </a:rPr>
              <a:t>Per capita spend – developed nation at above 4k https://www.un.org/africarenewal/magazine/october-2020/public-financing-health-africa-when-15-elephant-not-15-chicken#:~:text=Currently%20African%20countries%20spend%20%248,countries%20that%20spend%20above%20%244%2C000</a:t>
            </a:r>
            <a:endParaRPr lang="en-US" dirty="0">
              <a:latin typeface="Museo Sans Cyrl 500" panose="02000000000000000000" pitchFamily="50" charset="0"/>
            </a:endParaRPr>
          </a:p>
          <a:p>
            <a:endParaRPr lang="en-KE" dirty="0"/>
          </a:p>
          <a:p>
            <a:r>
              <a:rPr lang="en-KE" dirty="0"/>
              <a:t>- T</a:t>
            </a:r>
            <a:r>
              <a:rPr lang="en-GB" dirty="0"/>
              <a:t>he 4 countries meeting the WHO ratio of the number of doctors per 1000 are:  </a:t>
            </a:r>
            <a:endParaRPr lang="en-KE" dirty="0"/>
          </a:p>
          <a:p>
            <a:r>
              <a:rPr lang="en-GB" dirty="0"/>
              <a:t>Mauritius	2.713</a:t>
            </a:r>
            <a:endParaRPr lang="en-KE" dirty="0"/>
          </a:p>
          <a:p>
            <a:r>
              <a:rPr lang="en-GB" dirty="0"/>
              <a:t>Seychelles	2.252</a:t>
            </a:r>
            <a:endParaRPr lang="en-KE" dirty="0"/>
          </a:p>
          <a:p>
            <a:r>
              <a:rPr lang="en-GB" dirty="0"/>
              <a:t>Algeria	1.719</a:t>
            </a:r>
            <a:endParaRPr lang="en-KE" dirty="0"/>
          </a:p>
          <a:p>
            <a:r>
              <a:rPr lang="en-GB" dirty="0"/>
              <a:t>Tunisia	1.303 </a:t>
            </a:r>
          </a:p>
          <a:p>
            <a:endParaRPr lang="en-KE" dirty="0"/>
          </a:p>
        </p:txBody>
      </p:sp>
      <p:sp>
        <p:nvSpPr>
          <p:cNvPr id="4" name="Slide Number Placeholder 3"/>
          <p:cNvSpPr>
            <a:spLocks noGrp="1"/>
          </p:cNvSpPr>
          <p:nvPr>
            <p:ph type="sldNum" sz="quarter" idx="5"/>
          </p:nvPr>
        </p:nvSpPr>
        <p:spPr/>
        <p:txBody>
          <a:bodyPr/>
          <a:lstStyle/>
          <a:p>
            <a:fld id="{7BAC396C-0D9D-44F7-ADE5-59B93E1CACA0}" type="slidenum">
              <a:rPr lang="en-US" smtClean="0"/>
              <a:t>8</a:t>
            </a:fld>
            <a:endParaRPr lang="en-US"/>
          </a:p>
        </p:txBody>
      </p:sp>
    </p:spTree>
    <p:extLst>
      <p:ext uri="{BB962C8B-B14F-4D97-AF65-F5344CB8AC3E}">
        <p14:creationId xmlns:p14="http://schemas.microsoft.com/office/powerpoint/2010/main" val="685611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342900" lvl="0" indent="-342900">
              <a:spcAft>
                <a:spcPts val="750"/>
              </a:spcAft>
              <a:buSzPts val="1000"/>
              <a:buFont typeface="Symbol" panose="05050102010706020507" pitchFamily="18" charset="2"/>
              <a:buChar char=""/>
              <a:tabLst>
                <a:tab pos="457200" algn="l"/>
              </a:tabLst>
            </a:pPr>
            <a:r>
              <a:rPr lang="en-US" sz="1200" dirty="0">
                <a:solidFill>
                  <a:srgbClr val="1F1F1F"/>
                </a:solidFill>
                <a:effectLst/>
                <a:latin typeface="Museo Sans Cyrl 300" panose="02000000000000000000" pitchFamily="50" charset="0"/>
                <a:ea typeface="Calibri" panose="020F0502020204030204" pitchFamily="34" charset="0"/>
              </a:rPr>
              <a:t>Ghana: The Ghana National Health Insurance Scheme (NHIS) has partnered with private hospitals and clinics to provide care to its members. This has helped to increase access to care and improve the quality of services.</a:t>
            </a:r>
          </a:p>
          <a:p>
            <a:pPr lvl="0">
              <a:spcAft>
                <a:spcPts val="750"/>
              </a:spcAft>
              <a:buSzPts val="1000"/>
              <a:tabLst>
                <a:tab pos="457200" algn="l"/>
              </a:tabLst>
            </a:pPr>
            <a:endParaRPr lang="en-US" sz="1200" dirty="0">
              <a:solidFill>
                <a:srgbClr val="1F1F1F"/>
              </a:solidFill>
              <a:effectLst/>
              <a:latin typeface="Museo Sans Cyrl 300" panose="02000000000000000000" pitchFamily="50" charset="0"/>
              <a:ea typeface="Calibri" panose="020F0502020204030204" pitchFamily="34" charset="0"/>
            </a:endParaRPr>
          </a:p>
          <a:p>
            <a:pPr marL="342900" lvl="0" indent="-342900">
              <a:spcAft>
                <a:spcPts val="750"/>
              </a:spcAft>
              <a:buSzPts val="1000"/>
              <a:buFont typeface="Symbol" panose="05050102010706020507" pitchFamily="18" charset="2"/>
              <a:buChar char=""/>
              <a:tabLst>
                <a:tab pos="457200" algn="l"/>
              </a:tabLst>
            </a:pPr>
            <a:r>
              <a:rPr lang="en-US" sz="1200" dirty="0">
                <a:solidFill>
                  <a:srgbClr val="1F1F1F"/>
                </a:solidFill>
                <a:effectLst/>
                <a:latin typeface="Museo Sans Cyrl 300" panose="02000000000000000000" pitchFamily="50" charset="0"/>
                <a:ea typeface="Calibri" panose="020F0502020204030204" pitchFamily="34" charset="0"/>
              </a:rPr>
              <a:t>Rwanda: The Rwandan government has partnered with private companies to build and operate new hospitals and clinics. This has helped to expand the reach of health services and improve access to care for all Rwandans.</a:t>
            </a:r>
          </a:p>
          <a:p>
            <a:pPr lvl="0">
              <a:spcAft>
                <a:spcPts val="750"/>
              </a:spcAft>
              <a:buSzPts val="1000"/>
              <a:tabLst>
                <a:tab pos="457200" algn="l"/>
              </a:tabLst>
            </a:pPr>
            <a:endParaRPr lang="en-US" sz="1200" dirty="0">
              <a:solidFill>
                <a:srgbClr val="1F1F1F"/>
              </a:solidFill>
              <a:effectLst/>
              <a:latin typeface="Museo Sans Cyrl 300" panose="02000000000000000000" pitchFamily="50" charset="0"/>
              <a:ea typeface="Calibri" panose="020F0502020204030204" pitchFamily="34" charset="0"/>
            </a:endParaRPr>
          </a:p>
          <a:p>
            <a:pPr marL="342900" lvl="0" indent="-342900">
              <a:spcAft>
                <a:spcPts val="750"/>
              </a:spcAft>
              <a:buSzPts val="1000"/>
              <a:buFont typeface="Symbol" panose="05050102010706020507" pitchFamily="18" charset="2"/>
              <a:buChar char=""/>
              <a:tabLst>
                <a:tab pos="457200" algn="l"/>
              </a:tabLst>
            </a:pPr>
            <a:r>
              <a:rPr lang="en-US" sz="1200" dirty="0">
                <a:solidFill>
                  <a:srgbClr val="1F1F1F"/>
                </a:solidFill>
                <a:effectLst/>
                <a:latin typeface="Museo Sans Cyrl 300" panose="02000000000000000000" pitchFamily="50" charset="0"/>
                <a:ea typeface="Calibri" panose="020F0502020204030204" pitchFamily="34" charset="0"/>
              </a:rPr>
              <a:t>Kenya: The Kenyan government has partnered with private companies to provide HIV/AIDS treatment and care. This has helped to increase access to life-saving treatment and improve the quality of life for people living with HIV/AIDS.</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31FB5-70FE-44F7-9CD0-5E0E5817A40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9594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E" dirty="0"/>
          </a:p>
        </p:txBody>
      </p:sp>
      <p:sp>
        <p:nvSpPr>
          <p:cNvPr id="4" name="Slide Number Placeholder 3"/>
          <p:cNvSpPr>
            <a:spLocks noGrp="1"/>
          </p:cNvSpPr>
          <p:nvPr>
            <p:ph type="sldNum" sz="quarter" idx="5"/>
          </p:nvPr>
        </p:nvSpPr>
        <p:spPr/>
        <p:txBody>
          <a:bodyPr/>
          <a:lstStyle/>
          <a:p>
            <a:fld id="{7BAC396C-0D9D-44F7-ADE5-59B93E1CACA0}" type="slidenum">
              <a:rPr lang="en-US" smtClean="0"/>
              <a:t>10</a:t>
            </a:fld>
            <a:endParaRPr lang="en-US"/>
          </a:p>
        </p:txBody>
      </p:sp>
    </p:spTree>
    <p:extLst>
      <p:ext uri="{BB962C8B-B14F-4D97-AF65-F5344CB8AC3E}">
        <p14:creationId xmlns:p14="http://schemas.microsoft.com/office/powerpoint/2010/main" val="813495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200" dirty="0">
                <a:latin typeface="Museo Sans Cyrl 500" panose="02000000000000000000" pitchFamily="50" charset="0"/>
              </a:rPr>
              <a:t>Per capita spend – developed nation at above 4k https://www.un.org/africarenewal/magazine/october-2020/public-financing-health-africa-when-15-elephant-not-15-chicken#:~:text=Currently%20African%20countries%20spend%20%248,countries%20that%20spend%20above%20%244%2C000</a:t>
            </a:r>
            <a:endParaRPr lang="en-US" dirty="0">
              <a:latin typeface="Museo Sans Cyrl 500" panose="02000000000000000000" pitchFamily="50" charset="0"/>
            </a:endParaRPr>
          </a:p>
          <a:p>
            <a:endParaRPr lang="en-KE" dirty="0"/>
          </a:p>
          <a:p>
            <a:r>
              <a:rPr lang="en-KE" dirty="0"/>
              <a:t>- T</a:t>
            </a:r>
            <a:r>
              <a:rPr lang="en-GB" dirty="0"/>
              <a:t>he 4 countries meeting the WHO ratio of the number of doctors per 1000 are:  </a:t>
            </a:r>
            <a:endParaRPr lang="en-KE" dirty="0"/>
          </a:p>
          <a:p>
            <a:r>
              <a:rPr lang="en-GB" dirty="0"/>
              <a:t>Mauritius	2.713</a:t>
            </a:r>
            <a:endParaRPr lang="en-KE" dirty="0"/>
          </a:p>
          <a:p>
            <a:r>
              <a:rPr lang="en-GB" dirty="0"/>
              <a:t>Seychelles	2.252</a:t>
            </a:r>
            <a:endParaRPr lang="en-KE" dirty="0"/>
          </a:p>
          <a:p>
            <a:r>
              <a:rPr lang="en-GB" dirty="0"/>
              <a:t>Algeria	1.719</a:t>
            </a:r>
            <a:endParaRPr lang="en-KE" dirty="0"/>
          </a:p>
          <a:p>
            <a:r>
              <a:rPr lang="en-GB" dirty="0"/>
              <a:t>Tunisia	1.303 </a:t>
            </a:r>
          </a:p>
          <a:p>
            <a:endParaRPr lang="en-KE" dirty="0"/>
          </a:p>
        </p:txBody>
      </p:sp>
      <p:sp>
        <p:nvSpPr>
          <p:cNvPr id="4" name="Slide Number Placeholder 3"/>
          <p:cNvSpPr>
            <a:spLocks noGrp="1"/>
          </p:cNvSpPr>
          <p:nvPr>
            <p:ph type="sldNum" sz="quarter" idx="5"/>
          </p:nvPr>
        </p:nvSpPr>
        <p:spPr/>
        <p:txBody>
          <a:bodyPr/>
          <a:lstStyle/>
          <a:p>
            <a:fld id="{7BAC396C-0D9D-44F7-ADE5-59B93E1CACA0}" type="slidenum">
              <a:rPr lang="en-US" smtClean="0"/>
              <a:t>11</a:t>
            </a:fld>
            <a:endParaRPr lang="en-US"/>
          </a:p>
        </p:txBody>
      </p:sp>
    </p:spTree>
    <p:extLst>
      <p:ext uri="{BB962C8B-B14F-4D97-AF65-F5344CB8AC3E}">
        <p14:creationId xmlns:p14="http://schemas.microsoft.com/office/powerpoint/2010/main" val="11686478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g"/><Relationship Id="rId1" Type="http://schemas.openxmlformats.org/officeDocument/2006/relationships/slideMaster" Target="../slideMasters/slideMaster2.xml"/><Relationship Id="rId4" Type="http://schemas.openxmlformats.org/officeDocument/2006/relationships/image" Target="../media/image14.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tiff"/><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g"/><Relationship Id="rId1" Type="http://schemas.openxmlformats.org/officeDocument/2006/relationships/slideMaster" Target="../slideMasters/slideMaster4.xml"/><Relationship Id="rId4" Type="http://schemas.openxmlformats.org/officeDocument/2006/relationships/image" Target="../media/image14.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g"/><Relationship Id="rId1" Type="http://schemas.openxmlformats.org/officeDocument/2006/relationships/slideMaster" Target="../slideMasters/slideMaster4.xml"/><Relationship Id="rId6" Type="http://schemas.openxmlformats.org/officeDocument/2006/relationships/image" Target="../media/image25.png"/><Relationship Id="rId5" Type="http://schemas.openxmlformats.org/officeDocument/2006/relationships/image" Target="../media/image24.tiff"/><Relationship Id="rId4" Type="http://schemas.openxmlformats.org/officeDocument/2006/relationships/image" Target="../media/image23.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14.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8128205-9A94-0C45-BD07-44893D5AE6CA}" type="datetimeFigureOut">
              <a:rPr lang="en-US" smtClean="0"/>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FF9977-0B93-F148-B146-9CFF2959500B}" type="slidenum">
              <a:rPr lang="en-US" smtClean="0"/>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49" y="2"/>
            <a:ext cx="18268952" cy="10302578"/>
          </a:xfrm>
          <a:prstGeom prst="rect">
            <a:avLst/>
          </a:prstGeom>
        </p:spPr>
      </p:pic>
      <p:pic>
        <p:nvPicPr>
          <p:cNvPr id="3" name="Picture 2">
            <a:extLst>
              <a:ext uri="{FF2B5EF4-FFF2-40B4-BE49-F238E27FC236}">
                <a16:creationId xmlns:a16="http://schemas.microsoft.com/office/drawing/2014/main" id="{E88F368F-2788-9203-98F9-CDA43E15D1ED}"/>
              </a:ext>
            </a:extLst>
          </p:cNvPr>
          <p:cNvPicPr>
            <a:picLocks noChangeAspect="1"/>
          </p:cNvPicPr>
          <p:nvPr userDrawn="1"/>
        </p:nvPicPr>
        <p:blipFill>
          <a:blip r:embed="rId3"/>
          <a:stretch>
            <a:fillRect/>
          </a:stretch>
        </p:blipFill>
        <p:spPr>
          <a:xfrm>
            <a:off x="10175572" y="8519790"/>
            <a:ext cx="2054530" cy="1261981"/>
          </a:xfrm>
          <a:prstGeom prst="rect">
            <a:avLst/>
          </a:prstGeom>
        </p:spPr>
      </p:pic>
    </p:spTree>
    <p:extLst>
      <p:ext uri="{BB962C8B-B14F-4D97-AF65-F5344CB8AC3E}">
        <p14:creationId xmlns:p14="http://schemas.microsoft.com/office/powerpoint/2010/main" val="1723738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128205-9A94-0C45-BD07-44893D5AE6CA}" type="datetimeFigureOut">
              <a:rPr lang="en-US" smtClean="0"/>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FF9977-0B93-F148-B146-9CFF2959500B}" type="slidenum">
              <a:rPr lang="en-US" smtClean="0"/>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2" y="2"/>
            <a:ext cx="18268950" cy="10302578"/>
          </a:xfrm>
          <a:prstGeom prst="rect">
            <a:avLst/>
          </a:prstGeom>
        </p:spPr>
      </p:pic>
    </p:spTree>
    <p:extLst>
      <p:ext uri="{BB962C8B-B14F-4D97-AF65-F5344CB8AC3E}">
        <p14:creationId xmlns:p14="http://schemas.microsoft.com/office/powerpoint/2010/main" val="3264180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8E88E11-6A8C-456F-9F8D-CD6D8900EB7A}" type="datetime1">
              <a:rPr lang="en-US" smtClean="0"/>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FF9977-0B93-F148-B146-9CFF2959500B}" type="slidenum">
              <a:rPr lang="en-US" smtClean="0"/>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49" y="-1"/>
            <a:ext cx="18268952" cy="10302578"/>
          </a:xfrm>
          <a:prstGeom prst="rect">
            <a:avLst/>
          </a:prstGeom>
        </p:spPr>
      </p:pic>
    </p:spTree>
    <p:extLst>
      <p:ext uri="{BB962C8B-B14F-4D97-AF65-F5344CB8AC3E}">
        <p14:creationId xmlns:p14="http://schemas.microsoft.com/office/powerpoint/2010/main" val="42709853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b="8488"/>
          <a:stretch/>
        </p:blipFill>
        <p:spPr>
          <a:xfrm>
            <a:off x="-1" y="0"/>
            <a:ext cx="18291395" cy="10287000"/>
          </a:xfrm>
          <a:prstGeom prst="rect">
            <a:avLst/>
          </a:prstGeom>
        </p:spPr>
      </p:pic>
      <p:sp>
        <p:nvSpPr>
          <p:cNvPr id="4" name="Date Placeholder 3"/>
          <p:cNvSpPr>
            <a:spLocks noGrp="1"/>
          </p:cNvSpPr>
          <p:nvPr>
            <p:ph type="dt" sz="half" idx="10"/>
          </p:nvPr>
        </p:nvSpPr>
        <p:spPr/>
        <p:txBody>
          <a:bodyPr/>
          <a:lstStyle/>
          <a:p>
            <a:fld id="{46E47E0B-C33F-42CA-BB5B-4EE6DCC68F81}" type="datetime1">
              <a:rPr lang="en-US" smtClean="0"/>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FF9977-0B93-F148-B146-9CFF2959500B}" type="slidenum">
              <a:rPr lang="en-US" smtClean="0"/>
              <a:t>‹#›</a:t>
            </a:fld>
            <a:endParaRPr lang="en-US"/>
          </a:p>
        </p:txBody>
      </p:sp>
      <p:pic>
        <p:nvPicPr>
          <p:cNvPr id="14" name="Picture 13"/>
          <p:cNvPicPr>
            <a:picLocks noChangeAspect="1"/>
          </p:cNvPicPr>
          <p:nvPr userDrawn="1"/>
        </p:nvPicPr>
        <p:blipFill>
          <a:blip r:embed="rId3">
            <a:alphaModFix amt="85000"/>
            <a:extLst>
              <a:ext uri="{28A0092B-C50C-407E-A947-70E740481C1C}">
                <a14:useLocalDpi xmlns:a14="http://schemas.microsoft.com/office/drawing/2010/main" val="0"/>
              </a:ext>
            </a:extLst>
          </a:blip>
          <a:stretch>
            <a:fillRect/>
          </a:stretch>
        </p:blipFill>
        <p:spPr>
          <a:xfrm>
            <a:off x="10021341" y="0"/>
            <a:ext cx="7854696" cy="9857232"/>
          </a:xfrm>
          <a:prstGeom prst="rect">
            <a:avLst/>
          </a:prstGeom>
        </p:spPr>
      </p:pic>
      <p:pic>
        <p:nvPicPr>
          <p:cNvPr id="15" name="Picture 14"/>
          <p:cNvPicPr>
            <a:picLocks noChangeAspect="1"/>
          </p:cNvPicPr>
          <p:nvPr userDrawn="1"/>
        </p:nvPicPr>
        <p:blipFill>
          <a:blip r:embed="rId4"/>
          <a:stretch>
            <a:fillRect/>
          </a:stretch>
        </p:blipFill>
        <p:spPr>
          <a:xfrm>
            <a:off x="10444322" y="542364"/>
            <a:ext cx="438150" cy="838200"/>
          </a:xfrm>
          <a:prstGeom prst="rect">
            <a:avLst/>
          </a:prstGeom>
        </p:spPr>
      </p:pic>
      <p:pic>
        <p:nvPicPr>
          <p:cNvPr id="17" name="Picture 1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054586" y="9018673"/>
            <a:ext cx="2338298" cy="731615"/>
          </a:xfrm>
          <a:prstGeom prst="rect">
            <a:avLst/>
          </a:prstGeom>
        </p:spPr>
      </p:pic>
    </p:spTree>
    <p:extLst>
      <p:ext uri="{BB962C8B-B14F-4D97-AF65-F5344CB8AC3E}">
        <p14:creationId xmlns:p14="http://schemas.microsoft.com/office/powerpoint/2010/main" val="16801106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24B3A6-2261-4BEF-84AD-C99BEE01FCDA}" type="datetime1">
              <a:rPr lang="en-US" smtClean="0"/>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FF9977-0B93-F148-B146-9CFF2959500B}"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0" y="-1"/>
            <a:ext cx="18268950" cy="10302578"/>
          </a:xfrm>
          <a:prstGeom prst="rect">
            <a:avLst/>
          </a:prstGeom>
        </p:spPr>
      </p:pic>
    </p:spTree>
    <p:extLst>
      <p:ext uri="{BB962C8B-B14F-4D97-AF65-F5344CB8AC3E}">
        <p14:creationId xmlns:p14="http://schemas.microsoft.com/office/powerpoint/2010/main" val="1620475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9149"/>
            <a:ext cx="18276239" cy="10306149"/>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F9266DE-2E53-4312-859A-823946E8902D}" type="datetime1">
              <a:rPr lang="en-US" smtClean="0"/>
              <a:t>9/21/2023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FF9977-0B93-F148-B146-9CFF2959500B}" type="slidenum">
              <a:rPr lang="en-US" smtClean="0"/>
              <a:t>‹#›</a:t>
            </a:fld>
            <a:endParaRPr lang="en-US"/>
          </a:p>
        </p:txBody>
      </p:sp>
    </p:spTree>
    <p:extLst>
      <p:ext uri="{BB962C8B-B14F-4D97-AF65-F5344CB8AC3E}">
        <p14:creationId xmlns:p14="http://schemas.microsoft.com/office/powerpoint/2010/main" val="2446281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77682B-1491-4745-84F9-17E93F42772C}" type="datetime1">
              <a:rPr lang="en-US" smtClean="0"/>
              <a:t>9/21/2023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FF9977-0B93-F148-B146-9CFF2959500B}" type="slidenum">
              <a:rPr lang="en-US" smtClean="0"/>
              <a:t>‹#›</a:t>
            </a:fld>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0" y="-1"/>
            <a:ext cx="18268950" cy="10302578"/>
          </a:xfrm>
          <a:prstGeom prst="rect">
            <a:avLst/>
          </a:prstGeom>
        </p:spPr>
      </p:pic>
    </p:spTree>
    <p:extLst>
      <p:ext uri="{BB962C8B-B14F-4D97-AF65-F5344CB8AC3E}">
        <p14:creationId xmlns:p14="http://schemas.microsoft.com/office/powerpoint/2010/main" val="14053806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0750EDE8-67AB-4353-903D-82F7D8DC3FB1}" type="datetime1">
              <a:rPr lang="en-US" smtClean="0"/>
              <a:t>9/21/2023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FF9977-0B93-F148-B146-9CFF2959500B}" type="slidenum">
              <a:rPr lang="en-US" smtClean="0"/>
              <a:t>‹#›</a:t>
            </a:fld>
            <a:endParaRPr lang="en-US"/>
          </a:p>
        </p:txBody>
      </p:sp>
    </p:spTree>
    <p:extLst>
      <p:ext uri="{BB962C8B-B14F-4D97-AF65-F5344CB8AC3E}">
        <p14:creationId xmlns:p14="http://schemas.microsoft.com/office/powerpoint/2010/main" val="2301021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alphaModFix/>
            <a:extLst>
              <a:ext uri="{28A0092B-C50C-407E-A947-70E740481C1C}">
                <a14:useLocalDpi xmlns:a14="http://schemas.microsoft.com/office/drawing/2010/main" val="0"/>
              </a:ext>
            </a:extLst>
          </a:blip>
          <a:srcRect t="6932" b="8574"/>
          <a:stretch/>
        </p:blipFill>
        <p:spPr>
          <a:xfrm>
            <a:off x="0" y="-1"/>
            <a:ext cx="18288000" cy="10287002"/>
          </a:xfrm>
          <a:prstGeom prst="rect">
            <a:avLst/>
          </a:prstGeom>
        </p:spPr>
      </p:pic>
      <p:sp>
        <p:nvSpPr>
          <p:cNvPr id="3" name="Date Placeholder 2"/>
          <p:cNvSpPr>
            <a:spLocks noGrp="1"/>
          </p:cNvSpPr>
          <p:nvPr>
            <p:ph type="dt" sz="half" idx="10"/>
          </p:nvPr>
        </p:nvSpPr>
        <p:spPr/>
        <p:txBody>
          <a:bodyPr/>
          <a:lstStyle/>
          <a:p>
            <a:fld id="{197D4A8E-9DB2-4C54-BC21-9FE75A52211B}" type="datetime1">
              <a:rPr lang="en-US" smtClean="0"/>
              <a:t>9/21/2023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FF9977-0B93-F148-B146-9CFF2959500B}" type="slidenum">
              <a:rPr lang="en-US" smtClean="0"/>
              <a:t>‹#›</a:t>
            </a:fld>
            <a:endParaRPr lang="en-US"/>
          </a:p>
        </p:txBody>
      </p:sp>
      <p:pic>
        <p:nvPicPr>
          <p:cNvPr id="9" name="Picture 8"/>
          <p:cNvPicPr>
            <a:picLocks noChangeAspect="1"/>
          </p:cNvPicPr>
          <p:nvPr userDrawn="1"/>
        </p:nvPicPr>
        <p:blipFill>
          <a:blip r:embed="rId3">
            <a:alphaModFix amt="85000"/>
            <a:extLst>
              <a:ext uri="{28A0092B-C50C-407E-A947-70E740481C1C}">
                <a14:useLocalDpi xmlns:a14="http://schemas.microsoft.com/office/drawing/2010/main" val="0"/>
              </a:ext>
            </a:extLst>
          </a:blip>
          <a:stretch>
            <a:fillRect/>
          </a:stretch>
        </p:blipFill>
        <p:spPr>
          <a:xfrm>
            <a:off x="462125" y="1"/>
            <a:ext cx="7408491" cy="9297269"/>
          </a:xfrm>
          <a:prstGeom prst="rect">
            <a:avLst/>
          </a:prstGeom>
        </p:spPr>
      </p:pic>
      <p:pic>
        <p:nvPicPr>
          <p:cNvPr id="11" name="Picture 10"/>
          <p:cNvPicPr>
            <a:picLocks noChangeAspect="1"/>
          </p:cNvPicPr>
          <p:nvPr userDrawn="1"/>
        </p:nvPicPr>
        <p:blipFill>
          <a:blip r:embed="rId4"/>
          <a:stretch>
            <a:fillRect/>
          </a:stretch>
        </p:blipFill>
        <p:spPr>
          <a:xfrm>
            <a:off x="1662113" y="5243513"/>
            <a:ext cx="762000" cy="400050"/>
          </a:xfrm>
          <a:prstGeom prst="rect">
            <a:avLst/>
          </a:prstGeom>
        </p:spPr>
      </p:pic>
    </p:spTree>
    <p:extLst>
      <p:ext uri="{BB962C8B-B14F-4D97-AF65-F5344CB8AC3E}">
        <p14:creationId xmlns:p14="http://schemas.microsoft.com/office/powerpoint/2010/main" val="6611773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9149"/>
            <a:ext cx="18276239" cy="10306149"/>
          </a:xfrm>
          <a:prstGeom prst="rect">
            <a:avLst/>
          </a:prstGeom>
        </p:spPr>
      </p:pic>
      <p:sp>
        <p:nvSpPr>
          <p:cNvPr id="2" name="Date Placeholder 1"/>
          <p:cNvSpPr>
            <a:spLocks noGrp="1"/>
          </p:cNvSpPr>
          <p:nvPr>
            <p:ph type="dt" sz="half" idx="10"/>
          </p:nvPr>
        </p:nvSpPr>
        <p:spPr/>
        <p:txBody>
          <a:bodyPr/>
          <a:lstStyle/>
          <a:p>
            <a:fld id="{D1BFD89C-EF79-4670-A8D9-F19C79A57636}" type="datetime1">
              <a:rPr lang="en-US" smtClean="0"/>
              <a:t>9/21/2023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FF9977-0B93-F148-B146-9CFF2959500B}" type="slidenum">
              <a:rPr lang="en-US" smtClean="0"/>
              <a:t>‹#›</a:t>
            </a:fld>
            <a:endParaRPr lang="en-US"/>
          </a:p>
        </p:txBody>
      </p:sp>
      <p:pic>
        <p:nvPicPr>
          <p:cNvPr id="5" name="Picture 4">
            <a:extLst>
              <a:ext uri="{FF2B5EF4-FFF2-40B4-BE49-F238E27FC236}">
                <a16:creationId xmlns:a16="http://schemas.microsoft.com/office/drawing/2014/main" id="{A7B45089-C168-732E-8BBA-2ED0188D65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2054599" cy="1258909"/>
          </a:xfrm>
          <a:prstGeom prst="rect">
            <a:avLst/>
          </a:prstGeom>
        </p:spPr>
      </p:pic>
      <p:pic>
        <p:nvPicPr>
          <p:cNvPr id="7" name="Picture 6">
            <a:extLst>
              <a:ext uri="{FF2B5EF4-FFF2-40B4-BE49-F238E27FC236}">
                <a16:creationId xmlns:a16="http://schemas.microsoft.com/office/drawing/2014/main" id="{D5A3483D-38F5-0ED2-2837-5F830246D8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3226"/>
            <a:ext cx="2054599" cy="1258909"/>
          </a:xfrm>
          <a:prstGeom prst="rect">
            <a:avLst/>
          </a:prstGeom>
        </p:spPr>
      </p:pic>
    </p:spTree>
    <p:extLst>
      <p:ext uri="{BB962C8B-B14F-4D97-AF65-F5344CB8AC3E}">
        <p14:creationId xmlns:p14="http://schemas.microsoft.com/office/powerpoint/2010/main" val="36477658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0" y="0"/>
            <a:ext cx="18268950" cy="10302039"/>
          </a:xfrm>
          <a:prstGeom prst="rect">
            <a:avLst/>
          </a:prstGeom>
        </p:spPr>
      </p:pic>
      <p:sp>
        <p:nvSpPr>
          <p:cNvPr id="5" name="Date Placeholder 4"/>
          <p:cNvSpPr>
            <a:spLocks noGrp="1"/>
          </p:cNvSpPr>
          <p:nvPr>
            <p:ph type="dt" sz="half" idx="10"/>
          </p:nvPr>
        </p:nvSpPr>
        <p:spPr/>
        <p:txBody>
          <a:bodyPr/>
          <a:lstStyle/>
          <a:p>
            <a:fld id="{8B73559A-B96A-47D3-B5C5-2A7243AEDA72}" type="datetime1">
              <a:rPr lang="en-US" smtClean="0"/>
              <a:t>9/21/2023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FF9977-0B93-F148-B146-9CFF2959500B}" type="slidenum">
              <a:rPr lang="en-US" smtClean="0"/>
              <a:t>‹#›</a:t>
            </a:fld>
            <a:endParaRPr lang="en-US"/>
          </a:p>
        </p:txBody>
      </p:sp>
    </p:spTree>
    <p:extLst>
      <p:ext uri="{BB962C8B-B14F-4D97-AF65-F5344CB8AC3E}">
        <p14:creationId xmlns:p14="http://schemas.microsoft.com/office/powerpoint/2010/main" val="3911834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b="8488"/>
          <a:stretch/>
        </p:blipFill>
        <p:spPr>
          <a:xfrm>
            <a:off x="1" y="0"/>
            <a:ext cx="18291395" cy="10287000"/>
          </a:xfrm>
          <a:prstGeom prst="rect">
            <a:avLst/>
          </a:prstGeom>
        </p:spPr>
      </p:pic>
      <p:sp>
        <p:nvSpPr>
          <p:cNvPr id="4" name="Date Placeholder 3"/>
          <p:cNvSpPr>
            <a:spLocks noGrp="1"/>
          </p:cNvSpPr>
          <p:nvPr>
            <p:ph type="dt" sz="half" idx="10"/>
          </p:nvPr>
        </p:nvSpPr>
        <p:spPr/>
        <p:txBody>
          <a:bodyPr/>
          <a:lstStyle/>
          <a:p>
            <a:fld id="{C8128205-9A94-0C45-BD07-44893D5AE6CA}" type="datetimeFigureOut">
              <a:rPr lang="en-US" smtClean="0"/>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FF9977-0B93-F148-B146-9CFF2959500B}" type="slidenum">
              <a:rPr lang="en-US" smtClean="0"/>
              <a:t>‹#›</a:t>
            </a:fld>
            <a:endParaRPr lang="en-US"/>
          </a:p>
        </p:txBody>
      </p:sp>
      <p:pic>
        <p:nvPicPr>
          <p:cNvPr id="14" name="Picture 13"/>
          <p:cNvPicPr>
            <a:picLocks noChangeAspect="1"/>
          </p:cNvPicPr>
          <p:nvPr userDrawn="1"/>
        </p:nvPicPr>
        <p:blipFill>
          <a:blip r:embed="rId3" cstate="print">
            <a:alphaModFix amt="85000"/>
            <a:extLst>
              <a:ext uri="{28A0092B-C50C-407E-A947-70E740481C1C}">
                <a14:useLocalDpi xmlns:a14="http://schemas.microsoft.com/office/drawing/2010/main" val="0"/>
              </a:ext>
            </a:extLst>
          </a:blip>
          <a:stretch>
            <a:fillRect/>
          </a:stretch>
        </p:blipFill>
        <p:spPr>
          <a:xfrm>
            <a:off x="10021341" y="0"/>
            <a:ext cx="7854696" cy="9857232"/>
          </a:xfrm>
          <a:prstGeom prst="rect">
            <a:avLst/>
          </a:prstGeom>
        </p:spPr>
      </p:pic>
      <p:pic>
        <p:nvPicPr>
          <p:cNvPr id="15" name="Picture 14"/>
          <p:cNvPicPr>
            <a:picLocks noChangeAspect="1"/>
          </p:cNvPicPr>
          <p:nvPr userDrawn="1"/>
        </p:nvPicPr>
        <p:blipFill>
          <a:blip r:embed="rId4"/>
          <a:stretch>
            <a:fillRect/>
          </a:stretch>
        </p:blipFill>
        <p:spPr>
          <a:xfrm>
            <a:off x="10444323" y="542364"/>
            <a:ext cx="438150" cy="838200"/>
          </a:xfrm>
          <a:prstGeom prst="rect">
            <a:avLst/>
          </a:prstGeom>
        </p:spPr>
      </p:pic>
      <p:pic>
        <p:nvPicPr>
          <p:cNvPr id="17" name="Picture 1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054586" y="9018676"/>
            <a:ext cx="2338298" cy="731615"/>
          </a:xfrm>
          <a:prstGeom prst="rect">
            <a:avLst/>
          </a:prstGeom>
        </p:spPr>
      </p:pic>
    </p:spTree>
    <p:extLst>
      <p:ext uri="{BB962C8B-B14F-4D97-AF65-F5344CB8AC3E}">
        <p14:creationId xmlns:p14="http://schemas.microsoft.com/office/powerpoint/2010/main" val="3374843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788224-CAAE-4D2E-8500-21B15F2A4988}" type="datetime1">
              <a:rPr lang="en-US" smtClean="0"/>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FF9977-0B93-F148-B146-9CFF2959500B}" type="slidenum">
              <a:rPr lang="en-US" smtClean="0"/>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0" y="-1"/>
            <a:ext cx="18268950" cy="10302578"/>
          </a:xfrm>
          <a:prstGeom prst="rect">
            <a:avLst/>
          </a:prstGeom>
        </p:spPr>
      </p:pic>
    </p:spTree>
    <p:extLst>
      <p:ext uri="{BB962C8B-B14F-4D97-AF65-F5344CB8AC3E}">
        <p14:creationId xmlns:p14="http://schemas.microsoft.com/office/powerpoint/2010/main" val="27992904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A685A-E1FA-44F3-BF19-2F68566C0CA1}"/>
              </a:ext>
            </a:extLst>
          </p:cNvPr>
          <p:cNvSpPr>
            <a:spLocks noGrp="1"/>
          </p:cNvSpPr>
          <p:nvPr>
            <p:ph type="title"/>
          </p:nvPr>
        </p:nvSpPr>
        <p:spPr>
          <a:xfrm>
            <a:off x="1511300" y="173834"/>
            <a:ext cx="13249277" cy="1081088"/>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ECD117F-EF56-459C-B2A9-EA006B109EE7}"/>
              </a:ext>
            </a:extLst>
          </p:cNvPr>
          <p:cNvSpPr>
            <a:spLocks noGrp="1"/>
          </p:cNvSpPr>
          <p:nvPr>
            <p:ph type="body" sz="half" idx="1"/>
          </p:nvPr>
        </p:nvSpPr>
        <p:spPr>
          <a:xfrm>
            <a:off x="1943101" y="1688307"/>
            <a:ext cx="7839077" cy="72366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FED8B9D-C462-45F8-8DCD-C9AA45228A4E}"/>
              </a:ext>
            </a:extLst>
          </p:cNvPr>
          <p:cNvSpPr>
            <a:spLocks noGrp="1"/>
          </p:cNvSpPr>
          <p:nvPr>
            <p:ph sz="half" idx="2"/>
          </p:nvPr>
        </p:nvSpPr>
        <p:spPr>
          <a:xfrm>
            <a:off x="10086977" y="1688307"/>
            <a:ext cx="7842251" cy="72366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98B69D81-301D-4D1B-8D20-D8BA0B3D119B}"/>
              </a:ext>
            </a:extLst>
          </p:cNvPr>
          <p:cNvSpPr>
            <a:spLocks noGrp="1"/>
          </p:cNvSpPr>
          <p:nvPr>
            <p:ph type="ftr" sz="quarter" idx="10"/>
          </p:nvPr>
        </p:nvSpPr>
        <p:spPr>
          <a:xfrm>
            <a:off x="6248400" y="9367838"/>
            <a:ext cx="5791200" cy="714375"/>
          </a:xfrm>
        </p:spPr>
        <p:txBody>
          <a:bodyPr/>
          <a:lstStyle>
            <a:lvl1pPr>
              <a:defRPr/>
            </a:lvl1pPr>
          </a:lstStyle>
          <a:p>
            <a:endParaRPr lang="en-US" altLang="en-US"/>
          </a:p>
        </p:txBody>
      </p:sp>
    </p:spTree>
    <p:extLst>
      <p:ext uri="{BB962C8B-B14F-4D97-AF65-F5344CB8AC3E}">
        <p14:creationId xmlns:p14="http://schemas.microsoft.com/office/powerpoint/2010/main" val="1590167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
        <p:nvSpPr>
          <p:cNvPr id="4" name="Rectangle 10"/>
          <p:cNvSpPr/>
          <p:nvPr userDrawn="1"/>
        </p:nvSpPr>
        <p:spPr>
          <a:xfrm flipH="1">
            <a:off x="18145129" y="0"/>
            <a:ext cx="142874" cy="10287000"/>
          </a:xfrm>
          <a:prstGeom prst="rect">
            <a:avLst/>
          </a:prstGeom>
          <a:solidFill>
            <a:srgbClr val="ED8B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700"/>
          </a:p>
        </p:txBody>
      </p:sp>
      <p:cxnSp>
        <p:nvCxnSpPr>
          <p:cNvPr id="5" name="Straight Connector 7"/>
          <p:cNvCxnSpPr/>
          <p:nvPr userDrawn="1"/>
        </p:nvCxnSpPr>
        <p:spPr>
          <a:xfrm>
            <a:off x="1066801" y="1057275"/>
            <a:ext cx="16205201" cy="2382"/>
          </a:xfrm>
          <a:prstGeom prst="line">
            <a:avLst/>
          </a:prstGeom>
          <a:ln w="31750" cap="flat" cmpd="sng" algn="ctr">
            <a:solidFill>
              <a:schemeClr val="tx1">
                <a:lumMod val="50000"/>
                <a:lumOff val="50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6" name="Picture 8" descr="small-logq"/>
          <p:cNvPicPr>
            <a:picLocks noChangeAspect="1" noChangeArrowheads="1"/>
          </p:cNvPicPr>
          <p:nvPr userDrawn="1"/>
        </p:nvPicPr>
        <p:blipFill>
          <a:blip r:embed="rId2"/>
          <a:srcRect/>
          <a:stretch>
            <a:fillRect/>
          </a:stretch>
        </p:blipFill>
        <p:spPr bwMode="auto">
          <a:xfrm>
            <a:off x="14909803" y="9322597"/>
            <a:ext cx="3054350" cy="776288"/>
          </a:xfrm>
          <a:prstGeom prst="rect">
            <a:avLst/>
          </a:prstGeom>
          <a:noFill/>
        </p:spPr>
      </p:pic>
      <p:sp>
        <p:nvSpPr>
          <p:cNvPr id="3" name="Content Placeholder 2"/>
          <p:cNvSpPr>
            <a:spLocks noGrp="1"/>
          </p:cNvSpPr>
          <p:nvPr>
            <p:ph idx="1"/>
          </p:nvPr>
        </p:nvSpPr>
        <p:spPr>
          <a:xfrm>
            <a:off x="914400" y="1502231"/>
            <a:ext cx="16459200" cy="7687016"/>
          </a:xfrm>
        </p:spPr>
        <p:txBody>
          <a:bodyPr>
            <a:normAutofit/>
          </a:bodyPr>
          <a:lstStyle>
            <a:lvl1pPr>
              <a:buClr>
                <a:srgbClr val="ED8B00"/>
              </a:buClr>
              <a:buFont typeface="Wingdings" pitchFamily="2" charset="2"/>
              <a:buChar char="§"/>
              <a:defRPr sz="3600">
                <a:latin typeface="Arial" pitchFamily="34" charset="0"/>
                <a:cs typeface="Arial" pitchFamily="34" charset="0"/>
              </a:defRPr>
            </a:lvl1pPr>
            <a:lvl2pPr>
              <a:buClr>
                <a:srgbClr val="ED8B00"/>
              </a:buClr>
              <a:buFont typeface="Wingdings" pitchFamily="2" charset="2"/>
              <a:buChar char="§"/>
              <a:defRPr sz="3000">
                <a:latin typeface="Arial" pitchFamily="34" charset="0"/>
                <a:cs typeface="Arial" pitchFamily="34" charset="0"/>
              </a:defRPr>
            </a:lvl2pPr>
            <a:lvl3pPr>
              <a:buClr>
                <a:srgbClr val="75787B"/>
              </a:buClr>
              <a:buFont typeface="Wingdings" pitchFamily="2" charset="2"/>
              <a:buChar char="§"/>
              <a:defRPr sz="2700">
                <a:latin typeface="Arial" pitchFamily="34" charset="0"/>
                <a:cs typeface="Arial" pitchFamily="34" charset="0"/>
              </a:defRPr>
            </a:lvl3pPr>
            <a:lvl4pPr>
              <a:buClr>
                <a:srgbClr val="75787B"/>
              </a:buClr>
              <a:buFont typeface="Wingdings" pitchFamily="2" charset="2"/>
              <a:buChar char="§"/>
              <a:defRPr sz="2400">
                <a:latin typeface="Arial" pitchFamily="34" charset="0"/>
                <a:cs typeface="Arial" pitchFamily="34" charset="0"/>
              </a:defRPr>
            </a:lvl4pPr>
            <a:lvl5pPr>
              <a:buClr>
                <a:srgbClr val="75787B"/>
              </a:buClr>
              <a:buFont typeface="Wingdings" pitchFamily="2" charset="2"/>
              <a:buChar char="§"/>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0"/>
          </p:nvPr>
        </p:nvSpPr>
        <p:spPr>
          <a:xfrm>
            <a:off x="914401" y="411959"/>
            <a:ext cx="16357601" cy="648713"/>
          </a:xfrm>
        </p:spPr>
        <p:txBody>
          <a:bodyPr>
            <a:normAutofit/>
          </a:bodyPr>
          <a:lstStyle>
            <a:lvl1pPr>
              <a:buClr>
                <a:srgbClr val="ED8B00"/>
              </a:buClr>
              <a:buFont typeface="Wingdings" pitchFamily="2" charset="2"/>
              <a:buNone/>
              <a:defRPr sz="3600">
                <a:solidFill>
                  <a:srgbClr val="75787B"/>
                </a:solidFill>
                <a:latin typeface="Arial" pitchFamily="34" charset="0"/>
                <a:cs typeface="Arial" pitchFamily="34" charset="0"/>
              </a:defRPr>
            </a:lvl1pPr>
            <a:lvl2pPr>
              <a:buClr>
                <a:srgbClr val="ED8B00"/>
              </a:buClr>
              <a:buFont typeface="Wingdings" pitchFamily="2" charset="2"/>
              <a:buChar char="§"/>
              <a:defRPr sz="3000">
                <a:latin typeface="Arial" pitchFamily="34" charset="0"/>
                <a:cs typeface="Arial" pitchFamily="34" charset="0"/>
              </a:defRPr>
            </a:lvl2pPr>
            <a:lvl3pPr>
              <a:buClr>
                <a:srgbClr val="75787B"/>
              </a:buClr>
              <a:buFont typeface="Wingdings" pitchFamily="2" charset="2"/>
              <a:buChar char="§"/>
              <a:defRPr sz="2700">
                <a:latin typeface="Arial" pitchFamily="34" charset="0"/>
                <a:cs typeface="Arial" pitchFamily="34" charset="0"/>
              </a:defRPr>
            </a:lvl3pPr>
            <a:lvl4pPr>
              <a:buClr>
                <a:srgbClr val="75787B"/>
              </a:buClr>
              <a:buFont typeface="Wingdings" pitchFamily="2" charset="2"/>
              <a:buChar char="§"/>
              <a:defRPr sz="2400">
                <a:latin typeface="Arial" pitchFamily="34" charset="0"/>
                <a:cs typeface="Arial" pitchFamily="34" charset="0"/>
              </a:defRPr>
            </a:lvl4pPr>
            <a:lvl5pPr>
              <a:buClr>
                <a:srgbClr val="75787B"/>
              </a:buClr>
              <a:buFont typeface="Wingdings" pitchFamily="2" charset="2"/>
              <a:buChar char="§"/>
              <a:defRPr sz="2400">
                <a:latin typeface="Arial" pitchFamily="34" charset="0"/>
                <a:cs typeface="Arial" pitchFamily="34" charset="0"/>
              </a:defRPr>
            </a:lvl5pPr>
          </a:lstStyle>
          <a:p>
            <a:pPr lvl="0"/>
            <a:r>
              <a:rPr lang="en-US" dirty="0"/>
              <a:t>Click to edit Master text styles</a:t>
            </a:r>
          </a:p>
        </p:txBody>
      </p:sp>
    </p:spTree>
    <p:extLst>
      <p:ext uri="{BB962C8B-B14F-4D97-AF65-F5344CB8AC3E}">
        <p14:creationId xmlns:p14="http://schemas.microsoft.com/office/powerpoint/2010/main" val="26411635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9_Title and Content">
    <p:spTree>
      <p:nvGrpSpPr>
        <p:cNvPr id="1" name=""/>
        <p:cNvGrpSpPr/>
        <p:nvPr/>
      </p:nvGrpSpPr>
      <p:grpSpPr>
        <a:xfrm>
          <a:off x="0" y="0"/>
          <a:ext cx="0" cy="0"/>
          <a:chOff x="0" y="0"/>
          <a:chExt cx="0" cy="0"/>
        </a:xfrm>
      </p:grpSpPr>
      <p:sp>
        <p:nvSpPr>
          <p:cNvPr id="15" name="Rectangle 14"/>
          <p:cNvSpPr/>
          <p:nvPr userDrawn="1"/>
        </p:nvSpPr>
        <p:spPr>
          <a:xfrm>
            <a:off x="14616608" y="8887916"/>
            <a:ext cx="3456384" cy="12961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sz="3600" dirty="0"/>
          </a:p>
        </p:txBody>
      </p:sp>
      <p:sp>
        <p:nvSpPr>
          <p:cNvPr id="3" name="Content Placeholder 2"/>
          <p:cNvSpPr>
            <a:spLocks noGrp="1"/>
          </p:cNvSpPr>
          <p:nvPr>
            <p:ph idx="1"/>
          </p:nvPr>
        </p:nvSpPr>
        <p:spPr>
          <a:xfrm>
            <a:off x="914400" y="1502233"/>
            <a:ext cx="16459200" cy="7687016"/>
          </a:xfrm>
        </p:spPr>
        <p:txBody>
          <a:bodyPr>
            <a:normAutofit/>
          </a:bodyPr>
          <a:lstStyle>
            <a:lvl1pPr>
              <a:buClr>
                <a:srgbClr val="ED8B00"/>
              </a:buClr>
              <a:buFont typeface="Wingdings" pitchFamily="2" charset="2"/>
              <a:buChar char="§"/>
              <a:defRPr sz="4800">
                <a:latin typeface="Arial" pitchFamily="34" charset="0"/>
                <a:cs typeface="Arial" pitchFamily="34" charset="0"/>
              </a:defRPr>
            </a:lvl1pPr>
            <a:lvl2pPr>
              <a:buClr>
                <a:srgbClr val="ED8B00"/>
              </a:buClr>
              <a:buFont typeface="Wingdings" pitchFamily="2" charset="2"/>
              <a:buChar char="§"/>
              <a:defRPr sz="4001">
                <a:latin typeface="Arial" pitchFamily="34" charset="0"/>
                <a:cs typeface="Arial" pitchFamily="34" charset="0"/>
              </a:defRPr>
            </a:lvl2pPr>
            <a:lvl3pPr>
              <a:buClr>
                <a:srgbClr val="75787B"/>
              </a:buClr>
              <a:buFont typeface="Wingdings" pitchFamily="2" charset="2"/>
              <a:buChar char="§"/>
              <a:defRPr sz="3600">
                <a:latin typeface="Arial" pitchFamily="34" charset="0"/>
                <a:cs typeface="Arial" pitchFamily="34" charset="0"/>
              </a:defRPr>
            </a:lvl3pPr>
            <a:lvl4pPr>
              <a:buClr>
                <a:srgbClr val="75787B"/>
              </a:buClr>
              <a:buFont typeface="Wingdings" pitchFamily="2" charset="2"/>
              <a:buChar char="§"/>
              <a:defRPr sz="3200">
                <a:latin typeface="Arial" pitchFamily="34" charset="0"/>
                <a:cs typeface="Arial" pitchFamily="34" charset="0"/>
              </a:defRPr>
            </a:lvl4pPr>
            <a:lvl5pPr>
              <a:buClr>
                <a:srgbClr val="75787B"/>
              </a:buClr>
              <a:buFont typeface="Wingdings" pitchFamily="2" charset="2"/>
              <a:buChar char="§"/>
              <a:defRPr sz="32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p:nvCxnSpPr>
        <p:spPr>
          <a:xfrm>
            <a:off x="1066805" y="1058291"/>
            <a:ext cx="16205196" cy="2382"/>
          </a:xfrm>
          <a:prstGeom prst="line">
            <a:avLst/>
          </a:prstGeom>
          <a:ln w="31750" cap="flat" cmpd="sng" algn="ctr">
            <a:solidFill>
              <a:schemeClr val="tx1">
                <a:lumMod val="50000"/>
                <a:lumOff val="50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Content Placeholder 2"/>
          <p:cNvSpPr>
            <a:spLocks noGrp="1"/>
          </p:cNvSpPr>
          <p:nvPr>
            <p:ph idx="10" hasCustomPrompt="1"/>
          </p:nvPr>
        </p:nvSpPr>
        <p:spPr>
          <a:xfrm>
            <a:off x="914401" y="282962"/>
            <a:ext cx="16357601" cy="648713"/>
          </a:xfrm>
        </p:spPr>
        <p:txBody>
          <a:bodyPr>
            <a:normAutofit/>
          </a:bodyPr>
          <a:lstStyle>
            <a:lvl1pPr>
              <a:buClr>
                <a:srgbClr val="ED8B00"/>
              </a:buClr>
              <a:buFont typeface="Wingdings" pitchFamily="2" charset="2"/>
              <a:buNone/>
              <a:defRPr sz="4800" b="1">
                <a:solidFill>
                  <a:srgbClr val="75787B"/>
                </a:solidFill>
                <a:latin typeface="Arial" pitchFamily="34" charset="0"/>
                <a:cs typeface="Arial" pitchFamily="34" charset="0"/>
              </a:defRPr>
            </a:lvl1pPr>
            <a:lvl2pPr>
              <a:buClr>
                <a:srgbClr val="ED8B00"/>
              </a:buClr>
              <a:buFont typeface="Wingdings" pitchFamily="2" charset="2"/>
              <a:buChar char="§"/>
              <a:defRPr sz="4001">
                <a:latin typeface="Arial" pitchFamily="34" charset="0"/>
                <a:cs typeface="Arial" pitchFamily="34" charset="0"/>
              </a:defRPr>
            </a:lvl2pPr>
            <a:lvl3pPr>
              <a:buClr>
                <a:srgbClr val="75787B"/>
              </a:buClr>
              <a:buFont typeface="Wingdings" pitchFamily="2" charset="2"/>
              <a:buChar char="§"/>
              <a:defRPr sz="3600">
                <a:latin typeface="Arial" pitchFamily="34" charset="0"/>
                <a:cs typeface="Arial" pitchFamily="34" charset="0"/>
              </a:defRPr>
            </a:lvl3pPr>
            <a:lvl4pPr>
              <a:buClr>
                <a:srgbClr val="75787B"/>
              </a:buClr>
              <a:buFont typeface="Wingdings" pitchFamily="2" charset="2"/>
              <a:buChar char="§"/>
              <a:defRPr sz="3200">
                <a:latin typeface="Arial" pitchFamily="34" charset="0"/>
                <a:cs typeface="Arial" pitchFamily="34" charset="0"/>
              </a:defRPr>
            </a:lvl4pPr>
            <a:lvl5pPr>
              <a:buClr>
                <a:srgbClr val="75787B"/>
              </a:buClr>
              <a:buFont typeface="Wingdings" pitchFamily="2" charset="2"/>
              <a:buChar char="§"/>
              <a:defRPr sz="3200">
                <a:latin typeface="Arial" pitchFamily="34" charset="0"/>
                <a:cs typeface="Arial" pitchFamily="34" charset="0"/>
              </a:defRPr>
            </a:lvl5pPr>
          </a:lstStyle>
          <a:p>
            <a:pPr lvl="0"/>
            <a:r>
              <a:rPr lang="en-US" dirty="0"/>
              <a:t>Heading</a:t>
            </a:r>
          </a:p>
        </p:txBody>
      </p:sp>
      <p:grpSp>
        <p:nvGrpSpPr>
          <p:cNvPr id="10" name="Group 9"/>
          <p:cNvGrpSpPr/>
          <p:nvPr userDrawn="1"/>
        </p:nvGrpSpPr>
        <p:grpSpPr>
          <a:xfrm>
            <a:off x="15192674" y="9447212"/>
            <a:ext cx="2592288" cy="448823"/>
            <a:chOff x="4789094" y="2987818"/>
            <a:chExt cx="2591194" cy="448632"/>
          </a:xfrm>
        </p:grpSpPr>
        <p:sp>
          <p:nvSpPr>
            <p:cNvPr id="11" name="Freeform 20"/>
            <p:cNvSpPr>
              <a:spLocks/>
            </p:cNvSpPr>
            <p:nvPr/>
          </p:nvSpPr>
          <p:spPr bwMode="auto">
            <a:xfrm>
              <a:off x="4906010" y="2987818"/>
              <a:ext cx="1402997" cy="228394"/>
            </a:xfrm>
            <a:custGeom>
              <a:avLst/>
              <a:gdLst/>
              <a:ahLst/>
              <a:cxnLst>
                <a:cxn ang="0">
                  <a:pos x="514" y="0"/>
                </a:cxn>
                <a:cxn ang="0">
                  <a:pos x="514" y="0"/>
                </a:cxn>
                <a:cxn ang="0">
                  <a:pos x="552" y="0"/>
                </a:cxn>
                <a:cxn ang="0">
                  <a:pos x="592" y="2"/>
                </a:cxn>
                <a:cxn ang="0">
                  <a:pos x="630" y="6"/>
                </a:cxn>
                <a:cxn ang="0">
                  <a:pos x="666" y="12"/>
                </a:cxn>
                <a:cxn ang="0">
                  <a:pos x="704" y="18"/>
                </a:cxn>
                <a:cxn ang="0">
                  <a:pos x="740" y="26"/>
                </a:cxn>
                <a:cxn ang="0">
                  <a:pos x="774" y="34"/>
                </a:cxn>
                <a:cxn ang="0">
                  <a:pos x="808" y="46"/>
                </a:cxn>
                <a:cxn ang="0">
                  <a:pos x="840" y="56"/>
                </a:cxn>
                <a:cxn ang="0">
                  <a:pos x="872" y="70"/>
                </a:cxn>
                <a:cxn ang="0">
                  <a:pos x="902" y="84"/>
                </a:cxn>
                <a:cxn ang="0">
                  <a:pos x="930" y="98"/>
                </a:cxn>
                <a:cxn ang="0">
                  <a:pos x="958" y="114"/>
                </a:cxn>
                <a:cxn ang="0">
                  <a:pos x="984" y="132"/>
                </a:cxn>
                <a:cxn ang="0">
                  <a:pos x="1008" y="150"/>
                </a:cxn>
                <a:cxn ang="0">
                  <a:pos x="1032" y="168"/>
                </a:cxn>
                <a:cxn ang="0">
                  <a:pos x="876" y="168"/>
                </a:cxn>
                <a:cxn ang="0">
                  <a:pos x="876" y="168"/>
                </a:cxn>
                <a:cxn ang="0">
                  <a:pos x="832" y="142"/>
                </a:cxn>
                <a:cxn ang="0">
                  <a:pos x="784" y="118"/>
                </a:cxn>
                <a:cxn ang="0">
                  <a:pos x="734" y="98"/>
                </a:cxn>
                <a:cxn ang="0">
                  <a:pos x="678" y="82"/>
                </a:cxn>
                <a:cxn ang="0">
                  <a:pos x="622" y="68"/>
                </a:cxn>
                <a:cxn ang="0">
                  <a:pos x="562" y="58"/>
                </a:cxn>
                <a:cxn ang="0">
                  <a:pos x="500" y="52"/>
                </a:cxn>
                <a:cxn ang="0">
                  <a:pos x="436" y="50"/>
                </a:cxn>
                <a:cxn ang="0">
                  <a:pos x="436" y="50"/>
                </a:cxn>
                <a:cxn ang="0">
                  <a:pos x="372" y="52"/>
                </a:cxn>
                <a:cxn ang="0">
                  <a:pos x="312" y="58"/>
                </a:cxn>
                <a:cxn ang="0">
                  <a:pos x="252" y="66"/>
                </a:cxn>
                <a:cxn ang="0">
                  <a:pos x="196" y="80"/>
                </a:cxn>
                <a:cxn ang="0">
                  <a:pos x="142" y="96"/>
                </a:cxn>
                <a:cxn ang="0">
                  <a:pos x="90" y="116"/>
                </a:cxn>
                <a:cxn ang="0">
                  <a:pos x="44" y="138"/>
                </a:cxn>
                <a:cxn ang="0">
                  <a:pos x="0" y="164"/>
                </a:cxn>
                <a:cxn ang="0">
                  <a:pos x="0" y="164"/>
                </a:cxn>
                <a:cxn ang="0">
                  <a:pos x="22" y="146"/>
                </a:cxn>
                <a:cxn ang="0">
                  <a:pos x="46" y="128"/>
                </a:cxn>
                <a:cxn ang="0">
                  <a:pos x="72" y="112"/>
                </a:cxn>
                <a:cxn ang="0">
                  <a:pos x="100" y="96"/>
                </a:cxn>
                <a:cxn ang="0">
                  <a:pos x="130" y="82"/>
                </a:cxn>
                <a:cxn ang="0">
                  <a:pos x="160" y="68"/>
                </a:cxn>
                <a:cxn ang="0">
                  <a:pos x="190" y="56"/>
                </a:cxn>
                <a:cxn ang="0">
                  <a:pos x="222" y="44"/>
                </a:cxn>
                <a:cxn ang="0">
                  <a:pos x="256" y="34"/>
                </a:cxn>
                <a:cxn ang="0">
                  <a:pos x="290" y="24"/>
                </a:cxn>
                <a:cxn ang="0">
                  <a:pos x="326" y="18"/>
                </a:cxn>
                <a:cxn ang="0">
                  <a:pos x="362" y="10"/>
                </a:cxn>
                <a:cxn ang="0">
                  <a:pos x="398" y="6"/>
                </a:cxn>
                <a:cxn ang="0">
                  <a:pos x="436" y="2"/>
                </a:cxn>
                <a:cxn ang="0">
                  <a:pos x="474" y="0"/>
                </a:cxn>
                <a:cxn ang="0">
                  <a:pos x="514" y="0"/>
                </a:cxn>
                <a:cxn ang="0">
                  <a:pos x="514" y="0"/>
                </a:cxn>
              </a:cxnLst>
              <a:rect l="0" t="0" r="r" b="b"/>
              <a:pathLst>
                <a:path w="1032" h="168">
                  <a:moveTo>
                    <a:pt x="514" y="0"/>
                  </a:moveTo>
                  <a:lnTo>
                    <a:pt x="514" y="0"/>
                  </a:lnTo>
                  <a:lnTo>
                    <a:pt x="552" y="0"/>
                  </a:lnTo>
                  <a:lnTo>
                    <a:pt x="592" y="2"/>
                  </a:lnTo>
                  <a:lnTo>
                    <a:pt x="630" y="6"/>
                  </a:lnTo>
                  <a:lnTo>
                    <a:pt x="666" y="12"/>
                  </a:lnTo>
                  <a:lnTo>
                    <a:pt x="704" y="18"/>
                  </a:lnTo>
                  <a:lnTo>
                    <a:pt x="740" y="26"/>
                  </a:lnTo>
                  <a:lnTo>
                    <a:pt x="774" y="34"/>
                  </a:lnTo>
                  <a:lnTo>
                    <a:pt x="808" y="46"/>
                  </a:lnTo>
                  <a:lnTo>
                    <a:pt x="840" y="56"/>
                  </a:lnTo>
                  <a:lnTo>
                    <a:pt x="872" y="70"/>
                  </a:lnTo>
                  <a:lnTo>
                    <a:pt x="902" y="84"/>
                  </a:lnTo>
                  <a:lnTo>
                    <a:pt x="930" y="98"/>
                  </a:lnTo>
                  <a:lnTo>
                    <a:pt x="958" y="114"/>
                  </a:lnTo>
                  <a:lnTo>
                    <a:pt x="984" y="132"/>
                  </a:lnTo>
                  <a:lnTo>
                    <a:pt x="1008" y="150"/>
                  </a:lnTo>
                  <a:lnTo>
                    <a:pt x="1032" y="168"/>
                  </a:lnTo>
                  <a:lnTo>
                    <a:pt x="876" y="168"/>
                  </a:lnTo>
                  <a:lnTo>
                    <a:pt x="876" y="168"/>
                  </a:lnTo>
                  <a:lnTo>
                    <a:pt x="832" y="142"/>
                  </a:lnTo>
                  <a:lnTo>
                    <a:pt x="784" y="118"/>
                  </a:lnTo>
                  <a:lnTo>
                    <a:pt x="734" y="98"/>
                  </a:lnTo>
                  <a:lnTo>
                    <a:pt x="678" y="82"/>
                  </a:lnTo>
                  <a:lnTo>
                    <a:pt x="622" y="68"/>
                  </a:lnTo>
                  <a:lnTo>
                    <a:pt x="562" y="58"/>
                  </a:lnTo>
                  <a:lnTo>
                    <a:pt x="500" y="52"/>
                  </a:lnTo>
                  <a:lnTo>
                    <a:pt x="436" y="50"/>
                  </a:lnTo>
                  <a:lnTo>
                    <a:pt x="436" y="50"/>
                  </a:lnTo>
                  <a:lnTo>
                    <a:pt x="372" y="52"/>
                  </a:lnTo>
                  <a:lnTo>
                    <a:pt x="312" y="58"/>
                  </a:lnTo>
                  <a:lnTo>
                    <a:pt x="252" y="66"/>
                  </a:lnTo>
                  <a:lnTo>
                    <a:pt x="196" y="80"/>
                  </a:lnTo>
                  <a:lnTo>
                    <a:pt x="142" y="96"/>
                  </a:lnTo>
                  <a:lnTo>
                    <a:pt x="90" y="116"/>
                  </a:lnTo>
                  <a:lnTo>
                    <a:pt x="44" y="138"/>
                  </a:lnTo>
                  <a:lnTo>
                    <a:pt x="0" y="164"/>
                  </a:lnTo>
                  <a:lnTo>
                    <a:pt x="0" y="164"/>
                  </a:lnTo>
                  <a:lnTo>
                    <a:pt x="22" y="146"/>
                  </a:lnTo>
                  <a:lnTo>
                    <a:pt x="46" y="128"/>
                  </a:lnTo>
                  <a:lnTo>
                    <a:pt x="72" y="112"/>
                  </a:lnTo>
                  <a:lnTo>
                    <a:pt x="100" y="96"/>
                  </a:lnTo>
                  <a:lnTo>
                    <a:pt x="130" y="82"/>
                  </a:lnTo>
                  <a:lnTo>
                    <a:pt x="160" y="68"/>
                  </a:lnTo>
                  <a:lnTo>
                    <a:pt x="190" y="56"/>
                  </a:lnTo>
                  <a:lnTo>
                    <a:pt x="222" y="44"/>
                  </a:lnTo>
                  <a:lnTo>
                    <a:pt x="256" y="34"/>
                  </a:lnTo>
                  <a:lnTo>
                    <a:pt x="290" y="24"/>
                  </a:lnTo>
                  <a:lnTo>
                    <a:pt x="326" y="18"/>
                  </a:lnTo>
                  <a:lnTo>
                    <a:pt x="362" y="10"/>
                  </a:lnTo>
                  <a:lnTo>
                    <a:pt x="398" y="6"/>
                  </a:lnTo>
                  <a:lnTo>
                    <a:pt x="436" y="2"/>
                  </a:lnTo>
                  <a:lnTo>
                    <a:pt x="474" y="0"/>
                  </a:lnTo>
                  <a:lnTo>
                    <a:pt x="514" y="0"/>
                  </a:lnTo>
                  <a:lnTo>
                    <a:pt x="514" y="0"/>
                  </a:lnTo>
                  <a:close/>
                </a:path>
              </a:pathLst>
            </a:custGeom>
            <a:solidFill>
              <a:srgbClr val="ED8B0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828755" eaLnBrk="1" fontAlgn="auto" latinLnBrk="0" hangingPunct="1">
                <a:lnSpc>
                  <a:spcPct val="100000"/>
                </a:lnSpc>
                <a:spcBef>
                  <a:spcPts val="0"/>
                </a:spcBef>
                <a:spcAft>
                  <a:spcPts val="0"/>
                </a:spcAft>
                <a:buClrTx/>
                <a:buSzTx/>
                <a:buFontTx/>
                <a:buNone/>
                <a:tabLst/>
                <a:defRPr/>
              </a:pPr>
              <a:endParaRPr kumimoji="0" lang="en-ZA" sz="3600" b="0" i="0" u="none" strike="noStrike" kern="0" cap="none" spc="0" normalizeH="0" baseline="0" noProof="0" dirty="0">
                <a:ln>
                  <a:noFill/>
                </a:ln>
                <a:solidFill>
                  <a:prstClr val="white"/>
                </a:solidFill>
                <a:effectLst/>
                <a:uLnTx/>
                <a:uFillTx/>
              </a:endParaRPr>
            </a:p>
          </p:txBody>
        </p:sp>
        <p:sp>
          <p:nvSpPr>
            <p:cNvPr id="13" name="Freeform 12"/>
            <p:cNvSpPr>
              <a:spLocks noEditPoints="1"/>
            </p:cNvSpPr>
            <p:nvPr/>
          </p:nvSpPr>
          <p:spPr bwMode="auto">
            <a:xfrm>
              <a:off x="4789094" y="3284187"/>
              <a:ext cx="1547103" cy="146825"/>
            </a:xfrm>
            <a:custGeom>
              <a:avLst/>
              <a:gdLst/>
              <a:ahLst/>
              <a:cxnLst>
                <a:cxn ang="0">
                  <a:pos x="1088" y="48"/>
                </a:cxn>
                <a:cxn ang="0">
                  <a:pos x="1114" y="32"/>
                </a:cxn>
                <a:cxn ang="0">
                  <a:pos x="1100" y="18"/>
                </a:cxn>
                <a:cxn ang="0">
                  <a:pos x="1092" y="0"/>
                </a:cxn>
                <a:cxn ang="0">
                  <a:pos x="1124" y="6"/>
                </a:cxn>
                <a:cxn ang="0">
                  <a:pos x="1136" y="32"/>
                </a:cxn>
                <a:cxn ang="0">
                  <a:pos x="1130" y="52"/>
                </a:cxn>
                <a:cxn ang="0">
                  <a:pos x="1138" y="108"/>
                </a:cxn>
                <a:cxn ang="0">
                  <a:pos x="1080" y="0"/>
                </a:cxn>
                <a:cxn ang="0">
                  <a:pos x="1080" y="48"/>
                </a:cxn>
                <a:cxn ang="0">
                  <a:pos x="1026" y="108"/>
                </a:cxn>
                <a:cxn ang="0">
                  <a:pos x="834" y="108"/>
                </a:cxn>
                <a:cxn ang="0">
                  <a:pos x="856" y="82"/>
                </a:cxn>
                <a:cxn ang="0">
                  <a:pos x="870" y="54"/>
                </a:cxn>
                <a:cxn ang="0">
                  <a:pos x="866" y="34"/>
                </a:cxn>
                <a:cxn ang="0">
                  <a:pos x="834" y="18"/>
                </a:cxn>
                <a:cxn ang="0">
                  <a:pos x="856" y="4"/>
                </a:cxn>
                <a:cxn ang="0">
                  <a:pos x="888" y="30"/>
                </a:cxn>
                <a:cxn ang="0">
                  <a:pos x="890" y="66"/>
                </a:cxn>
                <a:cxn ang="0">
                  <a:pos x="868" y="100"/>
                </a:cxn>
                <a:cxn ang="0">
                  <a:pos x="834" y="108"/>
                </a:cxn>
                <a:cxn ang="0">
                  <a:pos x="932" y="90"/>
                </a:cxn>
                <a:cxn ang="0">
                  <a:pos x="932" y="44"/>
                </a:cxn>
                <a:cxn ang="0">
                  <a:pos x="910" y="0"/>
                </a:cxn>
                <a:cxn ang="0">
                  <a:pos x="834" y="18"/>
                </a:cxn>
                <a:cxn ang="0">
                  <a:pos x="820" y="90"/>
                </a:cxn>
                <a:cxn ang="0">
                  <a:pos x="834" y="108"/>
                </a:cxn>
                <a:cxn ang="0">
                  <a:pos x="830" y="0"/>
                </a:cxn>
                <a:cxn ang="0">
                  <a:pos x="556" y="84"/>
                </a:cxn>
                <a:cxn ang="0">
                  <a:pos x="556" y="0"/>
                </a:cxn>
                <a:cxn ang="0">
                  <a:pos x="588" y="84"/>
                </a:cxn>
                <a:cxn ang="0">
                  <a:pos x="656" y="108"/>
                </a:cxn>
                <a:cxn ang="0">
                  <a:pos x="750" y="0"/>
                </a:cxn>
                <a:cxn ang="0">
                  <a:pos x="636" y="0"/>
                </a:cxn>
                <a:cxn ang="0">
                  <a:pos x="66" y="66"/>
                </a:cxn>
                <a:cxn ang="0">
                  <a:pos x="130" y="108"/>
                </a:cxn>
                <a:cxn ang="0">
                  <a:pos x="66" y="16"/>
                </a:cxn>
                <a:cxn ang="0">
                  <a:pos x="556" y="66"/>
                </a:cxn>
                <a:cxn ang="0">
                  <a:pos x="490" y="108"/>
                </a:cxn>
                <a:cxn ang="0">
                  <a:pos x="144" y="108"/>
                </a:cxn>
                <a:cxn ang="0">
                  <a:pos x="166" y="0"/>
                </a:cxn>
                <a:cxn ang="0">
                  <a:pos x="262" y="108"/>
                </a:cxn>
                <a:cxn ang="0">
                  <a:pos x="282" y="62"/>
                </a:cxn>
                <a:cxn ang="0">
                  <a:pos x="282" y="18"/>
                </a:cxn>
                <a:cxn ang="0">
                  <a:pos x="262" y="108"/>
                </a:cxn>
                <a:cxn ang="0">
                  <a:pos x="440" y="52"/>
                </a:cxn>
                <a:cxn ang="0">
                  <a:pos x="396" y="0"/>
                </a:cxn>
                <a:cxn ang="0">
                  <a:pos x="392" y="108"/>
                </a:cxn>
                <a:cxn ang="0">
                  <a:pos x="66" y="16"/>
                </a:cxn>
                <a:cxn ang="0">
                  <a:pos x="22" y="108"/>
                </a:cxn>
                <a:cxn ang="0">
                  <a:pos x="44" y="66"/>
                </a:cxn>
              </a:cxnLst>
              <a:rect l="0" t="0" r="r" b="b"/>
              <a:pathLst>
                <a:path w="1138" h="108">
                  <a:moveTo>
                    <a:pt x="1080" y="66"/>
                  </a:moveTo>
                  <a:lnTo>
                    <a:pt x="1080" y="48"/>
                  </a:lnTo>
                  <a:lnTo>
                    <a:pt x="1088" y="48"/>
                  </a:lnTo>
                  <a:lnTo>
                    <a:pt x="1088" y="48"/>
                  </a:lnTo>
                  <a:lnTo>
                    <a:pt x="1100" y="48"/>
                  </a:lnTo>
                  <a:lnTo>
                    <a:pt x="1108" y="46"/>
                  </a:lnTo>
                  <a:lnTo>
                    <a:pt x="1112" y="40"/>
                  </a:lnTo>
                  <a:lnTo>
                    <a:pt x="1114" y="32"/>
                  </a:lnTo>
                  <a:lnTo>
                    <a:pt x="1114" y="32"/>
                  </a:lnTo>
                  <a:lnTo>
                    <a:pt x="1112" y="26"/>
                  </a:lnTo>
                  <a:lnTo>
                    <a:pt x="1108" y="20"/>
                  </a:lnTo>
                  <a:lnTo>
                    <a:pt x="1100" y="18"/>
                  </a:lnTo>
                  <a:lnTo>
                    <a:pt x="1088" y="18"/>
                  </a:lnTo>
                  <a:lnTo>
                    <a:pt x="1080" y="18"/>
                  </a:lnTo>
                  <a:lnTo>
                    <a:pt x="1080" y="0"/>
                  </a:lnTo>
                  <a:lnTo>
                    <a:pt x="1092" y="0"/>
                  </a:lnTo>
                  <a:lnTo>
                    <a:pt x="1092" y="0"/>
                  </a:lnTo>
                  <a:lnTo>
                    <a:pt x="1110" y="2"/>
                  </a:lnTo>
                  <a:lnTo>
                    <a:pt x="1116" y="4"/>
                  </a:lnTo>
                  <a:lnTo>
                    <a:pt x="1124" y="6"/>
                  </a:lnTo>
                  <a:lnTo>
                    <a:pt x="1128" y="10"/>
                  </a:lnTo>
                  <a:lnTo>
                    <a:pt x="1132" y="16"/>
                  </a:lnTo>
                  <a:lnTo>
                    <a:pt x="1134" y="24"/>
                  </a:lnTo>
                  <a:lnTo>
                    <a:pt x="1136" y="32"/>
                  </a:lnTo>
                  <a:lnTo>
                    <a:pt x="1136" y="32"/>
                  </a:lnTo>
                  <a:lnTo>
                    <a:pt x="1136" y="40"/>
                  </a:lnTo>
                  <a:lnTo>
                    <a:pt x="1134" y="46"/>
                  </a:lnTo>
                  <a:lnTo>
                    <a:pt x="1130" y="52"/>
                  </a:lnTo>
                  <a:lnTo>
                    <a:pt x="1126" y="56"/>
                  </a:lnTo>
                  <a:lnTo>
                    <a:pt x="1116" y="62"/>
                  </a:lnTo>
                  <a:lnTo>
                    <a:pt x="1106" y="64"/>
                  </a:lnTo>
                  <a:lnTo>
                    <a:pt x="1138" y="108"/>
                  </a:lnTo>
                  <a:lnTo>
                    <a:pt x="1112" y="108"/>
                  </a:lnTo>
                  <a:lnTo>
                    <a:pt x="1080" y="66"/>
                  </a:lnTo>
                  <a:lnTo>
                    <a:pt x="1080" y="66"/>
                  </a:lnTo>
                  <a:close/>
                  <a:moveTo>
                    <a:pt x="1080" y="0"/>
                  </a:moveTo>
                  <a:lnTo>
                    <a:pt x="1080" y="18"/>
                  </a:lnTo>
                  <a:lnTo>
                    <a:pt x="1048" y="18"/>
                  </a:lnTo>
                  <a:lnTo>
                    <a:pt x="1048" y="48"/>
                  </a:lnTo>
                  <a:lnTo>
                    <a:pt x="1080" y="48"/>
                  </a:lnTo>
                  <a:lnTo>
                    <a:pt x="1080" y="66"/>
                  </a:lnTo>
                  <a:lnTo>
                    <a:pt x="1048" y="66"/>
                  </a:lnTo>
                  <a:lnTo>
                    <a:pt x="1048" y="108"/>
                  </a:lnTo>
                  <a:lnTo>
                    <a:pt x="1026" y="108"/>
                  </a:lnTo>
                  <a:lnTo>
                    <a:pt x="1026" y="0"/>
                  </a:lnTo>
                  <a:lnTo>
                    <a:pt x="1080" y="0"/>
                  </a:lnTo>
                  <a:lnTo>
                    <a:pt x="1080" y="0"/>
                  </a:lnTo>
                  <a:close/>
                  <a:moveTo>
                    <a:pt x="834" y="108"/>
                  </a:moveTo>
                  <a:lnTo>
                    <a:pt x="834" y="90"/>
                  </a:lnTo>
                  <a:lnTo>
                    <a:pt x="834" y="90"/>
                  </a:lnTo>
                  <a:lnTo>
                    <a:pt x="850" y="86"/>
                  </a:lnTo>
                  <a:lnTo>
                    <a:pt x="856" y="82"/>
                  </a:lnTo>
                  <a:lnTo>
                    <a:pt x="862" y="78"/>
                  </a:lnTo>
                  <a:lnTo>
                    <a:pt x="866" y="74"/>
                  </a:lnTo>
                  <a:lnTo>
                    <a:pt x="868" y="68"/>
                  </a:lnTo>
                  <a:lnTo>
                    <a:pt x="870" y="54"/>
                  </a:lnTo>
                  <a:lnTo>
                    <a:pt x="870" y="54"/>
                  </a:lnTo>
                  <a:lnTo>
                    <a:pt x="870" y="46"/>
                  </a:lnTo>
                  <a:lnTo>
                    <a:pt x="868" y="40"/>
                  </a:lnTo>
                  <a:lnTo>
                    <a:pt x="866" y="34"/>
                  </a:lnTo>
                  <a:lnTo>
                    <a:pt x="862" y="28"/>
                  </a:lnTo>
                  <a:lnTo>
                    <a:pt x="856" y="26"/>
                  </a:lnTo>
                  <a:lnTo>
                    <a:pt x="850" y="22"/>
                  </a:lnTo>
                  <a:lnTo>
                    <a:pt x="834" y="18"/>
                  </a:lnTo>
                  <a:lnTo>
                    <a:pt x="834" y="0"/>
                  </a:lnTo>
                  <a:lnTo>
                    <a:pt x="834" y="0"/>
                  </a:lnTo>
                  <a:lnTo>
                    <a:pt x="846" y="2"/>
                  </a:lnTo>
                  <a:lnTo>
                    <a:pt x="856" y="4"/>
                  </a:lnTo>
                  <a:lnTo>
                    <a:pt x="866" y="8"/>
                  </a:lnTo>
                  <a:lnTo>
                    <a:pt x="874" y="14"/>
                  </a:lnTo>
                  <a:lnTo>
                    <a:pt x="882" y="20"/>
                  </a:lnTo>
                  <a:lnTo>
                    <a:pt x="888" y="30"/>
                  </a:lnTo>
                  <a:lnTo>
                    <a:pt x="890" y="40"/>
                  </a:lnTo>
                  <a:lnTo>
                    <a:pt x="892" y="54"/>
                  </a:lnTo>
                  <a:lnTo>
                    <a:pt x="892" y="54"/>
                  </a:lnTo>
                  <a:lnTo>
                    <a:pt x="890" y="66"/>
                  </a:lnTo>
                  <a:lnTo>
                    <a:pt x="888" y="78"/>
                  </a:lnTo>
                  <a:lnTo>
                    <a:pt x="882" y="86"/>
                  </a:lnTo>
                  <a:lnTo>
                    <a:pt x="876" y="94"/>
                  </a:lnTo>
                  <a:lnTo>
                    <a:pt x="868" y="100"/>
                  </a:lnTo>
                  <a:lnTo>
                    <a:pt x="858" y="104"/>
                  </a:lnTo>
                  <a:lnTo>
                    <a:pt x="846" y="108"/>
                  </a:lnTo>
                  <a:lnTo>
                    <a:pt x="834" y="108"/>
                  </a:lnTo>
                  <a:lnTo>
                    <a:pt x="834" y="108"/>
                  </a:lnTo>
                  <a:close/>
                  <a:moveTo>
                    <a:pt x="910" y="108"/>
                  </a:moveTo>
                  <a:lnTo>
                    <a:pt x="1008" y="108"/>
                  </a:lnTo>
                  <a:lnTo>
                    <a:pt x="1008" y="90"/>
                  </a:lnTo>
                  <a:lnTo>
                    <a:pt x="932" y="90"/>
                  </a:lnTo>
                  <a:lnTo>
                    <a:pt x="932" y="62"/>
                  </a:lnTo>
                  <a:lnTo>
                    <a:pt x="996" y="62"/>
                  </a:lnTo>
                  <a:lnTo>
                    <a:pt x="996" y="44"/>
                  </a:lnTo>
                  <a:lnTo>
                    <a:pt x="932" y="44"/>
                  </a:lnTo>
                  <a:lnTo>
                    <a:pt x="932" y="18"/>
                  </a:lnTo>
                  <a:lnTo>
                    <a:pt x="1008" y="18"/>
                  </a:lnTo>
                  <a:lnTo>
                    <a:pt x="1008" y="0"/>
                  </a:lnTo>
                  <a:lnTo>
                    <a:pt x="910" y="0"/>
                  </a:lnTo>
                  <a:lnTo>
                    <a:pt x="910" y="108"/>
                  </a:lnTo>
                  <a:close/>
                  <a:moveTo>
                    <a:pt x="834" y="0"/>
                  </a:moveTo>
                  <a:lnTo>
                    <a:pt x="834" y="18"/>
                  </a:lnTo>
                  <a:lnTo>
                    <a:pt x="834" y="18"/>
                  </a:lnTo>
                  <a:lnTo>
                    <a:pt x="820" y="18"/>
                  </a:lnTo>
                  <a:lnTo>
                    <a:pt x="798" y="18"/>
                  </a:lnTo>
                  <a:lnTo>
                    <a:pt x="798" y="90"/>
                  </a:lnTo>
                  <a:lnTo>
                    <a:pt x="820" y="90"/>
                  </a:lnTo>
                  <a:lnTo>
                    <a:pt x="820" y="90"/>
                  </a:lnTo>
                  <a:lnTo>
                    <a:pt x="834" y="90"/>
                  </a:lnTo>
                  <a:lnTo>
                    <a:pt x="834" y="108"/>
                  </a:lnTo>
                  <a:lnTo>
                    <a:pt x="834" y="108"/>
                  </a:lnTo>
                  <a:lnTo>
                    <a:pt x="830" y="108"/>
                  </a:lnTo>
                  <a:lnTo>
                    <a:pt x="776" y="108"/>
                  </a:lnTo>
                  <a:lnTo>
                    <a:pt x="776" y="0"/>
                  </a:lnTo>
                  <a:lnTo>
                    <a:pt x="830" y="0"/>
                  </a:lnTo>
                  <a:lnTo>
                    <a:pt x="830" y="0"/>
                  </a:lnTo>
                  <a:lnTo>
                    <a:pt x="834" y="0"/>
                  </a:lnTo>
                  <a:lnTo>
                    <a:pt x="834" y="0"/>
                  </a:lnTo>
                  <a:close/>
                  <a:moveTo>
                    <a:pt x="556" y="84"/>
                  </a:moveTo>
                  <a:lnTo>
                    <a:pt x="556" y="66"/>
                  </a:lnTo>
                  <a:lnTo>
                    <a:pt x="580" y="66"/>
                  </a:lnTo>
                  <a:lnTo>
                    <a:pt x="556" y="16"/>
                  </a:lnTo>
                  <a:lnTo>
                    <a:pt x="556" y="0"/>
                  </a:lnTo>
                  <a:lnTo>
                    <a:pt x="568" y="0"/>
                  </a:lnTo>
                  <a:lnTo>
                    <a:pt x="622" y="108"/>
                  </a:lnTo>
                  <a:lnTo>
                    <a:pt x="598" y="108"/>
                  </a:lnTo>
                  <a:lnTo>
                    <a:pt x="588" y="84"/>
                  </a:lnTo>
                  <a:lnTo>
                    <a:pt x="556" y="84"/>
                  </a:lnTo>
                  <a:lnTo>
                    <a:pt x="556" y="84"/>
                  </a:lnTo>
                  <a:close/>
                  <a:moveTo>
                    <a:pt x="636" y="108"/>
                  </a:moveTo>
                  <a:lnTo>
                    <a:pt x="656" y="108"/>
                  </a:lnTo>
                  <a:lnTo>
                    <a:pt x="656" y="28"/>
                  </a:lnTo>
                  <a:lnTo>
                    <a:pt x="732" y="108"/>
                  </a:lnTo>
                  <a:lnTo>
                    <a:pt x="750" y="108"/>
                  </a:lnTo>
                  <a:lnTo>
                    <a:pt x="750" y="0"/>
                  </a:lnTo>
                  <a:lnTo>
                    <a:pt x="730" y="0"/>
                  </a:lnTo>
                  <a:lnTo>
                    <a:pt x="730" y="78"/>
                  </a:lnTo>
                  <a:lnTo>
                    <a:pt x="658" y="0"/>
                  </a:lnTo>
                  <a:lnTo>
                    <a:pt x="636" y="0"/>
                  </a:lnTo>
                  <a:lnTo>
                    <a:pt x="636" y="108"/>
                  </a:lnTo>
                  <a:close/>
                  <a:moveTo>
                    <a:pt x="66" y="16"/>
                  </a:moveTo>
                  <a:lnTo>
                    <a:pt x="88" y="66"/>
                  </a:lnTo>
                  <a:lnTo>
                    <a:pt x="66" y="66"/>
                  </a:lnTo>
                  <a:lnTo>
                    <a:pt x="66" y="84"/>
                  </a:lnTo>
                  <a:lnTo>
                    <a:pt x="98" y="84"/>
                  </a:lnTo>
                  <a:lnTo>
                    <a:pt x="108" y="108"/>
                  </a:lnTo>
                  <a:lnTo>
                    <a:pt x="130" y="108"/>
                  </a:lnTo>
                  <a:lnTo>
                    <a:pt x="78" y="0"/>
                  </a:lnTo>
                  <a:lnTo>
                    <a:pt x="66" y="0"/>
                  </a:lnTo>
                  <a:lnTo>
                    <a:pt x="66" y="16"/>
                  </a:lnTo>
                  <a:lnTo>
                    <a:pt x="66" y="16"/>
                  </a:lnTo>
                  <a:close/>
                  <a:moveTo>
                    <a:pt x="556" y="0"/>
                  </a:moveTo>
                  <a:lnTo>
                    <a:pt x="556" y="16"/>
                  </a:lnTo>
                  <a:lnTo>
                    <a:pt x="534" y="66"/>
                  </a:lnTo>
                  <a:lnTo>
                    <a:pt x="556" y="66"/>
                  </a:lnTo>
                  <a:lnTo>
                    <a:pt x="556" y="84"/>
                  </a:lnTo>
                  <a:lnTo>
                    <a:pt x="526" y="84"/>
                  </a:lnTo>
                  <a:lnTo>
                    <a:pt x="514" y="108"/>
                  </a:lnTo>
                  <a:lnTo>
                    <a:pt x="490" y="108"/>
                  </a:lnTo>
                  <a:lnTo>
                    <a:pt x="544" y="0"/>
                  </a:lnTo>
                  <a:lnTo>
                    <a:pt x="556" y="0"/>
                  </a:lnTo>
                  <a:lnTo>
                    <a:pt x="556" y="0"/>
                  </a:lnTo>
                  <a:close/>
                  <a:moveTo>
                    <a:pt x="144" y="108"/>
                  </a:moveTo>
                  <a:lnTo>
                    <a:pt x="246" y="108"/>
                  </a:lnTo>
                  <a:lnTo>
                    <a:pt x="246" y="90"/>
                  </a:lnTo>
                  <a:lnTo>
                    <a:pt x="166" y="90"/>
                  </a:lnTo>
                  <a:lnTo>
                    <a:pt x="166" y="0"/>
                  </a:lnTo>
                  <a:lnTo>
                    <a:pt x="144" y="0"/>
                  </a:lnTo>
                  <a:lnTo>
                    <a:pt x="144" y="108"/>
                  </a:lnTo>
                  <a:lnTo>
                    <a:pt x="144" y="108"/>
                  </a:lnTo>
                  <a:close/>
                  <a:moveTo>
                    <a:pt x="262" y="108"/>
                  </a:moveTo>
                  <a:lnTo>
                    <a:pt x="360" y="108"/>
                  </a:lnTo>
                  <a:lnTo>
                    <a:pt x="360" y="90"/>
                  </a:lnTo>
                  <a:lnTo>
                    <a:pt x="282" y="90"/>
                  </a:lnTo>
                  <a:lnTo>
                    <a:pt x="282" y="62"/>
                  </a:lnTo>
                  <a:lnTo>
                    <a:pt x="348" y="62"/>
                  </a:lnTo>
                  <a:lnTo>
                    <a:pt x="348" y="44"/>
                  </a:lnTo>
                  <a:lnTo>
                    <a:pt x="282" y="44"/>
                  </a:lnTo>
                  <a:lnTo>
                    <a:pt x="282" y="18"/>
                  </a:lnTo>
                  <a:lnTo>
                    <a:pt x="358" y="18"/>
                  </a:lnTo>
                  <a:lnTo>
                    <a:pt x="358" y="0"/>
                  </a:lnTo>
                  <a:lnTo>
                    <a:pt x="262" y="0"/>
                  </a:lnTo>
                  <a:lnTo>
                    <a:pt x="262" y="108"/>
                  </a:lnTo>
                  <a:lnTo>
                    <a:pt x="262" y="108"/>
                  </a:lnTo>
                  <a:close/>
                  <a:moveTo>
                    <a:pt x="462" y="108"/>
                  </a:moveTo>
                  <a:lnTo>
                    <a:pt x="490" y="108"/>
                  </a:lnTo>
                  <a:lnTo>
                    <a:pt x="440" y="52"/>
                  </a:lnTo>
                  <a:lnTo>
                    <a:pt x="486" y="0"/>
                  </a:lnTo>
                  <a:lnTo>
                    <a:pt x="458" y="0"/>
                  </a:lnTo>
                  <a:lnTo>
                    <a:pt x="428" y="36"/>
                  </a:lnTo>
                  <a:lnTo>
                    <a:pt x="396" y="0"/>
                  </a:lnTo>
                  <a:lnTo>
                    <a:pt x="370" y="0"/>
                  </a:lnTo>
                  <a:lnTo>
                    <a:pt x="414" y="52"/>
                  </a:lnTo>
                  <a:lnTo>
                    <a:pt x="366" y="108"/>
                  </a:lnTo>
                  <a:lnTo>
                    <a:pt x="392" y="108"/>
                  </a:lnTo>
                  <a:lnTo>
                    <a:pt x="428" y="68"/>
                  </a:lnTo>
                  <a:lnTo>
                    <a:pt x="462" y="108"/>
                  </a:lnTo>
                  <a:close/>
                  <a:moveTo>
                    <a:pt x="44" y="66"/>
                  </a:moveTo>
                  <a:lnTo>
                    <a:pt x="66" y="16"/>
                  </a:lnTo>
                  <a:lnTo>
                    <a:pt x="66" y="0"/>
                  </a:lnTo>
                  <a:lnTo>
                    <a:pt x="54" y="0"/>
                  </a:lnTo>
                  <a:lnTo>
                    <a:pt x="0" y="108"/>
                  </a:lnTo>
                  <a:lnTo>
                    <a:pt x="22" y="108"/>
                  </a:lnTo>
                  <a:lnTo>
                    <a:pt x="34" y="84"/>
                  </a:lnTo>
                  <a:lnTo>
                    <a:pt x="66" y="84"/>
                  </a:lnTo>
                  <a:lnTo>
                    <a:pt x="66" y="66"/>
                  </a:lnTo>
                  <a:lnTo>
                    <a:pt x="44" y="66"/>
                  </a:lnTo>
                  <a:close/>
                </a:path>
              </a:pathLst>
            </a:custGeom>
            <a:solidFill>
              <a:srgbClr val="2D2926"/>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828755" eaLnBrk="1" fontAlgn="auto" latinLnBrk="0" hangingPunct="1">
                <a:lnSpc>
                  <a:spcPct val="100000"/>
                </a:lnSpc>
                <a:spcBef>
                  <a:spcPts val="0"/>
                </a:spcBef>
                <a:spcAft>
                  <a:spcPts val="0"/>
                </a:spcAft>
                <a:buClrTx/>
                <a:buSzTx/>
                <a:buFontTx/>
                <a:buNone/>
                <a:tabLst/>
                <a:defRPr/>
              </a:pPr>
              <a:endParaRPr kumimoji="0" lang="en-ZA" sz="3600" b="0" i="0" u="none" strike="noStrike" kern="0" cap="none" spc="0" normalizeH="0" baseline="0" noProof="0" dirty="0">
                <a:ln>
                  <a:noFill/>
                </a:ln>
                <a:solidFill>
                  <a:prstClr val="white"/>
                </a:solidFill>
                <a:effectLst/>
                <a:uLnTx/>
                <a:uFillTx/>
              </a:endParaRPr>
            </a:p>
          </p:txBody>
        </p:sp>
        <p:sp>
          <p:nvSpPr>
            <p:cNvPr id="14" name="Freeform 22"/>
            <p:cNvSpPr>
              <a:spLocks noEditPoints="1"/>
            </p:cNvSpPr>
            <p:nvPr/>
          </p:nvSpPr>
          <p:spPr bwMode="auto">
            <a:xfrm>
              <a:off x="6366106" y="3281468"/>
              <a:ext cx="1014182" cy="154982"/>
            </a:xfrm>
            <a:custGeom>
              <a:avLst/>
              <a:gdLst/>
              <a:ahLst/>
              <a:cxnLst>
                <a:cxn ang="0">
                  <a:pos x="466" y="92"/>
                </a:cxn>
                <a:cxn ang="0">
                  <a:pos x="480" y="70"/>
                </a:cxn>
                <a:cxn ang="0">
                  <a:pos x="446" y="44"/>
                </a:cxn>
                <a:cxn ang="0">
                  <a:pos x="476" y="38"/>
                </a:cxn>
                <a:cxn ang="0">
                  <a:pos x="466" y="20"/>
                </a:cxn>
                <a:cxn ang="0">
                  <a:pos x="456" y="2"/>
                </a:cxn>
                <a:cxn ang="0">
                  <a:pos x="496" y="18"/>
                </a:cxn>
                <a:cxn ang="0">
                  <a:pos x="494" y="44"/>
                </a:cxn>
                <a:cxn ang="0">
                  <a:pos x="496" y="62"/>
                </a:cxn>
                <a:cxn ang="0">
                  <a:pos x="500" y="92"/>
                </a:cxn>
                <a:cxn ang="0">
                  <a:pos x="460" y="110"/>
                </a:cxn>
                <a:cxn ang="0">
                  <a:pos x="622" y="92"/>
                </a:cxn>
                <a:cxn ang="0">
                  <a:pos x="544" y="46"/>
                </a:cxn>
                <a:cxn ang="0">
                  <a:pos x="522" y="110"/>
                </a:cxn>
                <a:cxn ang="0">
                  <a:pos x="738" y="16"/>
                </a:cxn>
                <a:cxn ang="0">
                  <a:pos x="686" y="0"/>
                </a:cxn>
                <a:cxn ang="0">
                  <a:pos x="642" y="14"/>
                </a:cxn>
                <a:cxn ang="0">
                  <a:pos x="638" y="44"/>
                </a:cxn>
                <a:cxn ang="0">
                  <a:pos x="702" y="66"/>
                </a:cxn>
                <a:cxn ang="0">
                  <a:pos x="726" y="80"/>
                </a:cxn>
                <a:cxn ang="0">
                  <a:pos x="706" y="94"/>
                </a:cxn>
                <a:cxn ang="0">
                  <a:pos x="656" y="82"/>
                </a:cxn>
                <a:cxn ang="0">
                  <a:pos x="640" y="96"/>
                </a:cxn>
                <a:cxn ang="0">
                  <a:pos x="692" y="114"/>
                </a:cxn>
                <a:cxn ang="0">
                  <a:pos x="738" y="100"/>
                </a:cxn>
                <a:cxn ang="0">
                  <a:pos x="746" y="72"/>
                </a:cxn>
                <a:cxn ang="0">
                  <a:pos x="708" y="46"/>
                </a:cxn>
                <a:cxn ang="0">
                  <a:pos x="658" y="34"/>
                </a:cxn>
                <a:cxn ang="0">
                  <a:pos x="666" y="20"/>
                </a:cxn>
                <a:cxn ang="0">
                  <a:pos x="714" y="22"/>
                </a:cxn>
                <a:cxn ang="0">
                  <a:pos x="446" y="20"/>
                </a:cxn>
                <a:cxn ang="0">
                  <a:pos x="412" y="62"/>
                </a:cxn>
                <a:cxn ang="0">
                  <a:pos x="390" y="2"/>
                </a:cxn>
                <a:cxn ang="0">
                  <a:pos x="320" y="50"/>
                </a:cxn>
                <a:cxn ang="0">
                  <a:pos x="346" y="34"/>
                </a:cxn>
                <a:cxn ang="0">
                  <a:pos x="320" y="20"/>
                </a:cxn>
                <a:cxn ang="0">
                  <a:pos x="340" y="4"/>
                </a:cxn>
                <a:cxn ang="0">
                  <a:pos x="366" y="26"/>
                </a:cxn>
                <a:cxn ang="0">
                  <a:pos x="362" y="54"/>
                </a:cxn>
                <a:cxn ang="0">
                  <a:pos x="344" y="110"/>
                </a:cxn>
                <a:cxn ang="0">
                  <a:pos x="278" y="20"/>
                </a:cxn>
                <a:cxn ang="0">
                  <a:pos x="278" y="110"/>
                </a:cxn>
                <a:cxn ang="0">
                  <a:pos x="174" y="114"/>
                </a:cxn>
                <a:cxn ang="0">
                  <a:pos x="202" y="88"/>
                </a:cxn>
                <a:cxn ang="0">
                  <a:pos x="218" y="56"/>
                </a:cxn>
                <a:cxn ang="0">
                  <a:pos x="198" y="22"/>
                </a:cxn>
                <a:cxn ang="0">
                  <a:pos x="174" y="0"/>
                </a:cxn>
                <a:cxn ang="0">
                  <a:pos x="230" y="26"/>
                </a:cxn>
                <a:cxn ang="0">
                  <a:pos x="238" y="66"/>
                </a:cxn>
                <a:cxn ang="0">
                  <a:pos x="206" y="108"/>
                </a:cxn>
                <a:cxn ang="0">
                  <a:pos x="20" y="110"/>
                </a:cxn>
                <a:cxn ang="0">
                  <a:pos x="20" y="20"/>
                </a:cxn>
                <a:cxn ang="0">
                  <a:pos x="0" y="110"/>
                </a:cxn>
                <a:cxn ang="0">
                  <a:pos x="156" y="20"/>
                </a:cxn>
                <a:cxn ang="0">
                  <a:pos x="130" y="46"/>
                </a:cxn>
                <a:cxn ang="0">
                  <a:pos x="138" y="82"/>
                </a:cxn>
                <a:cxn ang="0">
                  <a:pos x="174" y="114"/>
                </a:cxn>
                <a:cxn ang="0">
                  <a:pos x="122" y="94"/>
                </a:cxn>
                <a:cxn ang="0">
                  <a:pos x="108" y="58"/>
                </a:cxn>
                <a:cxn ang="0">
                  <a:pos x="132" y="10"/>
                </a:cxn>
              </a:cxnLst>
              <a:rect l="0" t="0" r="r" b="b"/>
              <a:pathLst>
                <a:path w="746" h="114">
                  <a:moveTo>
                    <a:pt x="446" y="110"/>
                  </a:moveTo>
                  <a:lnTo>
                    <a:pt x="446" y="94"/>
                  </a:lnTo>
                  <a:lnTo>
                    <a:pt x="458" y="94"/>
                  </a:lnTo>
                  <a:lnTo>
                    <a:pt x="458" y="94"/>
                  </a:lnTo>
                  <a:lnTo>
                    <a:pt x="466" y="92"/>
                  </a:lnTo>
                  <a:lnTo>
                    <a:pt x="474" y="90"/>
                  </a:lnTo>
                  <a:lnTo>
                    <a:pt x="480" y="86"/>
                  </a:lnTo>
                  <a:lnTo>
                    <a:pt x="480" y="78"/>
                  </a:lnTo>
                  <a:lnTo>
                    <a:pt x="480" y="78"/>
                  </a:lnTo>
                  <a:lnTo>
                    <a:pt x="480" y="70"/>
                  </a:lnTo>
                  <a:lnTo>
                    <a:pt x="474" y="66"/>
                  </a:lnTo>
                  <a:lnTo>
                    <a:pt x="468" y="64"/>
                  </a:lnTo>
                  <a:lnTo>
                    <a:pt x="458" y="62"/>
                  </a:lnTo>
                  <a:lnTo>
                    <a:pt x="446" y="62"/>
                  </a:lnTo>
                  <a:lnTo>
                    <a:pt x="446" y="44"/>
                  </a:lnTo>
                  <a:lnTo>
                    <a:pt x="456" y="44"/>
                  </a:lnTo>
                  <a:lnTo>
                    <a:pt x="456" y="44"/>
                  </a:lnTo>
                  <a:lnTo>
                    <a:pt x="466" y="44"/>
                  </a:lnTo>
                  <a:lnTo>
                    <a:pt x="472" y="42"/>
                  </a:lnTo>
                  <a:lnTo>
                    <a:pt x="476" y="38"/>
                  </a:lnTo>
                  <a:lnTo>
                    <a:pt x="476" y="32"/>
                  </a:lnTo>
                  <a:lnTo>
                    <a:pt x="476" y="32"/>
                  </a:lnTo>
                  <a:lnTo>
                    <a:pt x="476" y="26"/>
                  </a:lnTo>
                  <a:lnTo>
                    <a:pt x="472" y="22"/>
                  </a:lnTo>
                  <a:lnTo>
                    <a:pt x="466" y="20"/>
                  </a:lnTo>
                  <a:lnTo>
                    <a:pt x="456" y="20"/>
                  </a:lnTo>
                  <a:lnTo>
                    <a:pt x="446" y="20"/>
                  </a:lnTo>
                  <a:lnTo>
                    <a:pt x="446" y="2"/>
                  </a:lnTo>
                  <a:lnTo>
                    <a:pt x="456" y="2"/>
                  </a:lnTo>
                  <a:lnTo>
                    <a:pt x="456" y="2"/>
                  </a:lnTo>
                  <a:lnTo>
                    <a:pt x="472" y="4"/>
                  </a:lnTo>
                  <a:lnTo>
                    <a:pt x="480" y="6"/>
                  </a:lnTo>
                  <a:lnTo>
                    <a:pt x="486" y="8"/>
                  </a:lnTo>
                  <a:lnTo>
                    <a:pt x="492" y="12"/>
                  </a:lnTo>
                  <a:lnTo>
                    <a:pt x="496" y="18"/>
                  </a:lnTo>
                  <a:lnTo>
                    <a:pt x="498" y="22"/>
                  </a:lnTo>
                  <a:lnTo>
                    <a:pt x="498" y="30"/>
                  </a:lnTo>
                  <a:lnTo>
                    <a:pt x="498" y="30"/>
                  </a:lnTo>
                  <a:lnTo>
                    <a:pt x="496" y="38"/>
                  </a:lnTo>
                  <a:lnTo>
                    <a:pt x="494" y="44"/>
                  </a:lnTo>
                  <a:lnTo>
                    <a:pt x="490" y="50"/>
                  </a:lnTo>
                  <a:lnTo>
                    <a:pt x="486" y="52"/>
                  </a:lnTo>
                  <a:lnTo>
                    <a:pt x="486" y="52"/>
                  </a:lnTo>
                  <a:lnTo>
                    <a:pt x="492" y="56"/>
                  </a:lnTo>
                  <a:lnTo>
                    <a:pt x="496" y="62"/>
                  </a:lnTo>
                  <a:lnTo>
                    <a:pt x="500" y="70"/>
                  </a:lnTo>
                  <a:lnTo>
                    <a:pt x="502" y="80"/>
                  </a:lnTo>
                  <a:lnTo>
                    <a:pt x="502" y="80"/>
                  </a:lnTo>
                  <a:lnTo>
                    <a:pt x="502" y="86"/>
                  </a:lnTo>
                  <a:lnTo>
                    <a:pt x="500" y="92"/>
                  </a:lnTo>
                  <a:lnTo>
                    <a:pt x="496" y="98"/>
                  </a:lnTo>
                  <a:lnTo>
                    <a:pt x="490" y="102"/>
                  </a:lnTo>
                  <a:lnTo>
                    <a:pt x="484" y="106"/>
                  </a:lnTo>
                  <a:lnTo>
                    <a:pt x="478" y="108"/>
                  </a:lnTo>
                  <a:lnTo>
                    <a:pt x="460" y="110"/>
                  </a:lnTo>
                  <a:lnTo>
                    <a:pt x="446" y="110"/>
                  </a:lnTo>
                  <a:lnTo>
                    <a:pt x="446" y="110"/>
                  </a:lnTo>
                  <a:close/>
                  <a:moveTo>
                    <a:pt x="522" y="110"/>
                  </a:moveTo>
                  <a:lnTo>
                    <a:pt x="622" y="110"/>
                  </a:lnTo>
                  <a:lnTo>
                    <a:pt x="622" y="92"/>
                  </a:lnTo>
                  <a:lnTo>
                    <a:pt x="544" y="92"/>
                  </a:lnTo>
                  <a:lnTo>
                    <a:pt x="544" y="64"/>
                  </a:lnTo>
                  <a:lnTo>
                    <a:pt x="610" y="64"/>
                  </a:lnTo>
                  <a:lnTo>
                    <a:pt x="610" y="46"/>
                  </a:lnTo>
                  <a:lnTo>
                    <a:pt x="544" y="46"/>
                  </a:lnTo>
                  <a:lnTo>
                    <a:pt x="544" y="20"/>
                  </a:lnTo>
                  <a:lnTo>
                    <a:pt x="620" y="20"/>
                  </a:lnTo>
                  <a:lnTo>
                    <a:pt x="620" y="2"/>
                  </a:lnTo>
                  <a:lnTo>
                    <a:pt x="522" y="2"/>
                  </a:lnTo>
                  <a:lnTo>
                    <a:pt x="522" y="110"/>
                  </a:lnTo>
                  <a:lnTo>
                    <a:pt x="522" y="110"/>
                  </a:lnTo>
                  <a:close/>
                  <a:moveTo>
                    <a:pt x="744" y="28"/>
                  </a:moveTo>
                  <a:lnTo>
                    <a:pt x="744" y="28"/>
                  </a:lnTo>
                  <a:lnTo>
                    <a:pt x="740" y="20"/>
                  </a:lnTo>
                  <a:lnTo>
                    <a:pt x="738" y="16"/>
                  </a:lnTo>
                  <a:lnTo>
                    <a:pt x="732" y="12"/>
                  </a:lnTo>
                  <a:lnTo>
                    <a:pt x="724" y="6"/>
                  </a:lnTo>
                  <a:lnTo>
                    <a:pt x="716" y="4"/>
                  </a:lnTo>
                  <a:lnTo>
                    <a:pt x="702" y="0"/>
                  </a:lnTo>
                  <a:lnTo>
                    <a:pt x="686" y="0"/>
                  </a:lnTo>
                  <a:lnTo>
                    <a:pt x="686" y="0"/>
                  </a:lnTo>
                  <a:lnTo>
                    <a:pt x="676" y="0"/>
                  </a:lnTo>
                  <a:lnTo>
                    <a:pt x="658" y="4"/>
                  </a:lnTo>
                  <a:lnTo>
                    <a:pt x="650" y="8"/>
                  </a:lnTo>
                  <a:lnTo>
                    <a:pt x="642" y="14"/>
                  </a:lnTo>
                  <a:lnTo>
                    <a:pt x="638" y="22"/>
                  </a:lnTo>
                  <a:lnTo>
                    <a:pt x="636" y="32"/>
                  </a:lnTo>
                  <a:lnTo>
                    <a:pt x="636" y="32"/>
                  </a:lnTo>
                  <a:lnTo>
                    <a:pt x="636" y="38"/>
                  </a:lnTo>
                  <a:lnTo>
                    <a:pt x="638" y="44"/>
                  </a:lnTo>
                  <a:lnTo>
                    <a:pt x="642" y="48"/>
                  </a:lnTo>
                  <a:lnTo>
                    <a:pt x="646" y="52"/>
                  </a:lnTo>
                  <a:lnTo>
                    <a:pt x="658" y="58"/>
                  </a:lnTo>
                  <a:lnTo>
                    <a:pt x="674" y="62"/>
                  </a:lnTo>
                  <a:lnTo>
                    <a:pt x="702" y="66"/>
                  </a:lnTo>
                  <a:lnTo>
                    <a:pt x="702" y="66"/>
                  </a:lnTo>
                  <a:lnTo>
                    <a:pt x="712" y="68"/>
                  </a:lnTo>
                  <a:lnTo>
                    <a:pt x="720" y="72"/>
                  </a:lnTo>
                  <a:lnTo>
                    <a:pt x="724" y="76"/>
                  </a:lnTo>
                  <a:lnTo>
                    <a:pt x="726" y="80"/>
                  </a:lnTo>
                  <a:lnTo>
                    <a:pt x="726" y="80"/>
                  </a:lnTo>
                  <a:lnTo>
                    <a:pt x="724" y="84"/>
                  </a:lnTo>
                  <a:lnTo>
                    <a:pt x="722" y="86"/>
                  </a:lnTo>
                  <a:lnTo>
                    <a:pt x="716" y="92"/>
                  </a:lnTo>
                  <a:lnTo>
                    <a:pt x="706" y="94"/>
                  </a:lnTo>
                  <a:lnTo>
                    <a:pt x="694" y="96"/>
                  </a:lnTo>
                  <a:lnTo>
                    <a:pt x="694" y="96"/>
                  </a:lnTo>
                  <a:lnTo>
                    <a:pt x="676" y="94"/>
                  </a:lnTo>
                  <a:lnTo>
                    <a:pt x="664" y="88"/>
                  </a:lnTo>
                  <a:lnTo>
                    <a:pt x="656" y="82"/>
                  </a:lnTo>
                  <a:lnTo>
                    <a:pt x="652" y="76"/>
                  </a:lnTo>
                  <a:lnTo>
                    <a:pt x="632" y="82"/>
                  </a:lnTo>
                  <a:lnTo>
                    <a:pt x="632" y="82"/>
                  </a:lnTo>
                  <a:lnTo>
                    <a:pt x="636" y="90"/>
                  </a:lnTo>
                  <a:lnTo>
                    <a:pt x="640" y="96"/>
                  </a:lnTo>
                  <a:lnTo>
                    <a:pt x="646" y="100"/>
                  </a:lnTo>
                  <a:lnTo>
                    <a:pt x="654" y="106"/>
                  </a:lnTo>
                  <a:lnTo>
                    <a:pt x="664" y="110"/>
                  </a:lnTo>
                  <a:lnTo>
                    <a:pt x="676" y="112"/>
                  </a:lnTo>
                  <a:lnTo>
                    <a:pt x="692" y="114"/>
                  </a:lnTo>
                  <a:lnTo>
                    <a:pt x="692" y="114"/>
                  </a:lnTo>
                  <a:lnTo>
                    <a:pt x="714" y="112"/>
                  </a:lnTo>
                  <a:lnTo>
                    <a:pt x="722" y="108"/>
                  </a:lnTo>
                  <a:lnTo>
                    <a:pt x="730" y="106"/>
                  </a:lnTo>
                  <a:lnTo>
                    <a:pt x="738" y="100"/>
                  </a:lnTo>
                  <a:lnTo>
                    <a:pt x="742" y="94"/>
                  </a:lnTo>
                  <a:lnTo>
                    <a:pt x="746" y="88"/>
                  </a:lnTo>
                  <a:lnTo>
                    <a:pt x="746" y="78"/>
                  </a:lnTo>
                  <a:lnTo>
                    <a:pt x="746" y="78"/>
                  </a:lnTo>
                  <a:lnTo>
                    <a:pt x="746" y="72"/>
                  </a:lnTo>
                  <a:lnTo>
                    <a:pt x="744" y="66"/>
                  </a:lnTo>
                  <a:lnTo>
                    <a:pt x="740" y="62"/>
                  </a:lnTo>
                  <a:lnTo>
                    <a:pt x="736" y="56"/>
                  </a:lnTo>
                  <a:lnTo>
                    <a:pt x="724" y="50"/>
                  </a:lnTo>
                  <a:lnTo>
                    <a:pt x="708" y="46"/>
                  </a:lnTo>
                  <a:lnTo>
                    <a:pt x="682" y="44"/>
                  </a:lnTo>
                  <a:lnTo>
                    <a:pt x="682" y="44"/>
                  </a:lnTo>
                  <a:lnTo>
                    <a:pt x="668" y="40"/>
                  </a:lnTo>
                  <a:lnTo>
                    <a:pt x="662" y="38"/>
                  </a:lnTo>
                  <a:lnTo>
                    <a:pt x="658" y="34"/>
                  </a:lnTo>
                  <a:lnTo>
                    <a:pt x="658" y="30"/>
                  </a:lnTo>
                  <a:lnTo>
                    <a:pt x="658" y="30"/>
                  </a:lnTo>
                  <a:lnTo>
                    <a:pt x="658" y="26"/>
                  </a:lnTo>
                  <a:lnTo>
                    <a:pt x="660" y="24"/>
                  </a:lnTo>
                  <a:lnTo>
                    <a:pt x="666" y="20"/>
                  </a:lnTo>
                  <a:lnTo>
                    <a:pt x="676" y="18"/>
                  </a:lnTo>
                  <a:lnTo>
                    <a:pt x="686" y="18"/>
                  </a:lnTo>
                  <a:lnTo>
                    <a:pt x="686" y="18"/>
                  </a:lnTo>
                  <a:lnTo>
                    <a:pt x="702" y="18"/>
                  </a:lnTo>
                  <a:lnTo>
                    <a:pt x="714" y="22"/>
                  </a:lnTo>
                  <a:lnTo>
                    <a:pt x="720" y="28"/>
                  </a:lnTo>
                  <a:lnTo>
                    <a:pt x="724" y="34"/>
                  </a:lnTo>
                  <a:lnTo>
                    <a:pt x="744" y="28"/>
                  </a:lnTo>
                  <a:close/>
                  <a:moveTo>
                    <a:pt x="446" y="2"/>
                  </a:moveTo>
                  <a:lnTo>
                    <a:pt x="446" y="20"/>
                  </a:lnTo>
                  <a:lnTo>
                    <a:pt x="412" y="20"/>
                  </a:lnTo>
                  <a:lnTo>
                    <a:pt x="412" y="44"/>
                  </a:lnTo>
                  <a:lnTo>
                    <a:pt x="446" y="44"/>
                  </a:lnTo>
                  <a:lnTo>
                    <a:pt x="446" y="62"/>
                  </a:lnTo>
                  <a:lnTo>
                    <a:pt x="412" y="62"/>
                  </a:lnTo>
                  <a:lnTo>
                    <a:pt x="412" y="94"/>
                  </a:lnTo>
                  <a:lnTo>
                    <a:pt x="446" y="94"/>
                  </a:lnTo>
                  <a:lnTo>
                    <a:pt x="446" y="110"/>
                  </a:lnTo>
                  <a:lnTo>
                    <a:pt x="390" y="110"/>
                  </a:lnTo>
                  <a:lnTo>
                    <a:pt x="390" y="2"/>
                  </a:lnTo>
                  <a:lnTo>
                    <a:pt x="446" y="2"/>
                  </a:lnTo>
                  <a:lnTo>
                    <a:pt x="446" y="2"/>
                  </a:lnTo>
                  <a:close/>
                  <a:moveTo>
                    <a:pt x="312" y="68"/>
                  </a:moveTo>
                  <a:lnTo>
                    <a:pt x="312" y="50"/>
                  </a:lnTo>
                  <a:lnTo>
                    <a:pt x="320" y="50"/>
                  </a:lnTo>
                  <a:lnTo>
                    <a:pt x="320" y="50"/>
                  </a:lnTo>
                  <a:lnTo>
                    <a:pt x="330" y="50"/>
                  </a:lnTo>
                  <a:lnTo>
                    <a:pt x="338" y="48"/>
                  </a:lnTo>
                  <a:lnTo>
                    <a:pt x="344" y="42"/>
                  </a:lnTo>
                  <a:lnTo>
                    <a:pt x="346" y="34"/>
                  </a:lnTo>
                  <a:lnTo>
                    <a:pt x="346" y="34"/>
                  </a:lnTo>
                  <a:lnTo>
                    <a:pt x="344" y="28"/>
                  </a:lnTo>
                  <a:lnTo>
                    <a:pt x="338" y="22"/>
                  </a:lnTo>
                  <a:lnTo>
                    <a:pt x="330" y="20"/>
                  </a:lnTo>
                  <a:lnTo>
                    <a:pt x="320" y="20"/>
                  </a:lnTo>
                  <a:lnTo>
                    <a:pt x="312" y="20"/>
                  </a:lnTo>
                  <a:lnTo>
                    <a:pt x="312" y="2"/>
                  </a:lnTo>
                  <a:lnTo>
                    <a:pt x="322" y="2"/>
                  </a:lnTo>
                  <a:lnTo>
                    <a:pt x="322" y="2"/>
                  </a:lnTo>
                  <a:lnTo>
                    <a:pt x="340" y="4"/>
                  </a:lnTo>
                  <a:lnTo>
                    <a:pt x="348" y="6"/>
                  </a:lnTo>
                  <a:lnTo>
                    <a:pt x="354" y="8"/>
                  </a:lnTo>
                  <a:lnTo>
                    <a:pt x="360" y="12"/>
                  </a:lnTo>
                  <a:lnTo>
                    <a:pt x="364" y="18"/>
                  </a:lnTo>
                  <a:lnTo>
                    <a:pt x="366" y="26"/>
                  </a:lnTo>
                  <a:lnTo>
                    <a:pt x="366" y="34"/>
                  </a:lnTo>
                  <a:lnTo>
                    <a:pt x="366" y="34"/>
                  </a:lnTo>
                  <a:lnTo>
                    <a:pt x="366" y="42"/>
                  </a:lnTo>
                  <a:lnTo>
                    <a:pt x="364" y="48"/>
                  </a:lnTo>
                  <a:lnTo>
                    <a:pt x="362" y="54"/>
                  </a:lnTo>
                  <a:lnTo>
                    <a:pt x="358" y="58"/>
                  </a:lnTo>
                  <a:lnTo>
                    <a:pt x="348" y="64"/>
                  </a:lnTo>
                  <a:lnTo>
                    <a:pt x="336" y="66"/>
                  </a:lnTo>
                  <a:lnTo>
                    <a:pt x="370" y="110"/>
                  </a:lnTo>
                  <a:lnTo>
                    <a:pt x="344" y="110"/>
                  </a:lnTo>
                  <a:lnTo>
                    <a:pt x="312" y="68"/>
                  </a:lnTo>
                  <a:lnTo>
                    <a:pt x="312" y="68"/>
                  </a:lnTo>
                  <a:close/>
                  <a:moveTo>
                    <a:pt x="312" y="2"/>
                  </a:moveTo>
                  <a:lnTo>
                    <a:pt x="312" y="20"/>
                  </a:lnTo>
                  <a:lnTo>
                    <a:pt x="278" y="20"/>
                  </a:lnTo>
                  <a:lnTo>
                    <a:pt x="278" y="50"/>
                  </a:lnTo>
                  <a:lnTo>
                    <a:pt x="312" y="50"/>
                  </a:lnTo>
                  <a:lnTo>
                    <a:pt x="312" y="68"/>
                  </a:lnTo>
                  <a:lnTo>
                    <a:pt x="278" y="68"/>
                  </a:lnTo>
                  <a:lnTo>
                    <a:pt x="278" y="110"/>
                  </a:lnTo>
                  <a:lnTo>
                    <a:pt x="256" y="110"/>
                  </a:lnTo>
                  <a:lnTo>
                    <a:pt x="256" y="2"/>
                  </a:lnTo>
                  <a:lnTo>
                    <a:pt x="312" y="2"/>
                  </a:lnTo>
                  <a:lnTo>
                    <a:pt x="312" y="2"/>
                  </a:lnTo>
                  <a:close/>
                  <a:moveTo>
                    <a:pt x="174" y="114"/>
                  </a:moveTo>
                  <a:lnTo>
                    <a:pt x="174" y="96"/>
                  </a:lnTo>
                  <a:lnTo>
                    <a:pt x="174" y="96"/>
                  </a:lnTo>
                  <a:lnTo>
                    <a:pt x="188" y="94"/>
                  </a:lnTo>
                  <a:lnTo>
                    <a:pt x="196" y="92"/>
                  </a:lnTo>
                  <a:lnTo>
                    <a:pt x="202" y="88"/>
                  </a:lnTo>
                  <a:lnTo>
                    <a:pt x="208" y="82"/>
                  </a:lnTo>
                  <a:lnTo>
                    <a:pt x="214" y="76"/>
                  </a:lnTo>
                  <a:lnTo>
                    <a:pt x="216" y="66"/>
                  </a:lnTo>
                  <a:lnTo>
                    <a:pt x="218" y="56"/>
                  </a:lnTo>
                  <a:lnTo>
                    <a:pt x="218" y="56"/>
                  </a:lnTo>
                  <a:lnTo>
                    <a:pt x="216" y="46"/>
                  </a:lnTo>
                  <a:lnTo>
                    <a:pt x="214" y="38"/>
                  </a:lnTo>
                  <a:lnTo>
                    <a:pt x="210" y="32"/>
                  </a:lnTo>
                  <a:lnTo>
                    <a:pt x="204" y="26"/>
                  </a:lnTo>
                  <a:lnTo>
                    <a:pt x="198" y="22"/>
                  </a:lnTo>
                  <a:lnTo>
                    <a:pt x="190" y="20"/>
                  </a:lnTo>
                  <a:lnTo>
                    <a:pt x="182" y="18"/>
                  </a:lnTo>
                  <a:lnTo>
                    <a:pt x="174" y="18"/>
                  </a:lnTo>
                  <a:lnTo>
                    <a:pt x="174" y="0"/>
                  </a:lnTo>
                  <a:lnTo>
                    <a:pt x="174" y="0"/>
                  </a:lnTo>
                  <a:lnTo>
                    <a:pt x="190" y="2"/>
                  </a:lnTo>
                  <a:lnTo>
                    <a:pt x="204" y="4"/>
                  </a:lnTo>
                  <a:lnTo>
                    <a:pt x="214" y="10"/>
                  </a:lnTo>
                  <a:lnTo>
                    <a:pt x="224" y="18"/>
                  </a:lnTo>
                  <a:lnTo>
                    <a:pt x="230" y="26"/>
                  </a:lnTo>
                  <a:lnTo>
                    <a:pt x="234" y="36"/>
                  </a:lnTo>
                  <a:lnTo>
                    <a:pt x="238" y="46"/>
                  </a:lnTo>
                  <a:lnTo>
                    <a:pt x="238" y="58"/>
                  </a:lnTo>
                  <a:lnTo>
                    <a:pt x="238" y="58"/>
                  </a:lnTo>
                  <a:lnTo>
                    <a:pt x="238" y="66"/>
                  </a:lnTo>
                  <a:lnTo>
                    <a:pt x="236" y="76"/>
                  </a:lnTo>
                  <a:lnTo>
                    <a:pt x="232" y="84"/>
                  </a:lnTo>
                  <a:lnTo>
                    <a:pt x="226" y="94"/>
                  </a:lnTo>
                  <a:lnTo>
                    <a:pt x="216" y="102"/>
                  </a:lnTo>
                  <a:lnTo>
                    <a:pt x="206" y="108"/>
                  </a:lnTo>
                  <a:lnTo>
                    <a:pt x="190" y="112"/>
                  </a:lnTo>
                  <a:lnTo>
                    <a:pt x="174" y="114"/>
                  </a:lnTo>
                  <a:lnTo>
                    <a:pt x="174" y="114"/>
                  </a:lnTo>
                  <a:close/>
                  <a:moveTo>
                    <a:pt x="0" y="110"/>
                  </a:moveTo>
                  <a:lnTo>
                    <a:pt x="20" y="110"/>
                  </a:lnTo>
                  <a:lnTo>
                    <a:pt x="20" y="64"/>
                  </a:lnTo>
                  <a:lnTo>
                    <a:pt x="88" y="64"/>
                  </a:lnTo>
                  <a:lnTo>
                    <a:pt x="88" y="46"/>
                  </a:lnTo>
                  <a:lnTo>
                    <a:pt x="20" y="46"/>
                  </a:lnTo>
                  <a:lnTo>
                    <a:pt x="20" y="20"/>
                  </a:lnTo>
                  <a:lnTo>
                    <a:pt x="98" y="20"/>
                  </a:lnTo>
                  <a:lnTo>
                    <a:pt x="98" y="2"/>
                  </a:lnTo>
                  <a:lnTo>
                    <a:pt x="0" y="2"/>
                  </a:lnTo>
                  <a:lnTo>
                    <a:pt x="0" y="110"/>
                  </a:lnTo>
                  <a:lnTo>
                    <a:pt x="0" y="110"/>
                  </a:lnTo>
                  <a:close/>
                  <a:moveTo>
                    <a:pt x="174" y="0"/>
                  </a:moveTo>
                  <a:lnTo>
                    <a:pt x="174" y="18"/>
                  </a:lnTo>
                  <a:lnTo>
                    <a:pt x="174" y="18"/>
                  </a:lnTo>
                  <a:lnTo>
                    <a:pt x="164" y="18"/>
                  </a:lnTo>
                  <a:lnTo>
                    <a:pt x="156" y="20"/>
                  </a:lnTo>
                  <a:lnTo>
                    <a:pt x="148" y="22"/>
                  </a:lnTo>
                  <a:lnTo>
                    <a:pt x="142" y="26"/>
                  </a:lnTo>
                  <a:lnTo>
                    <a:pt x="136" y="32"/>
                  </a:lnTo>
                  <a:lnTo>
                    <a:pt x="132" y="38"/>
                  </a:lnTo>
                  <a:lnTo>
                    <a:pt x="130" y="46"/>
                  </a:lnTo>
                  <a:lnTo>
                    <a:pt x="130" y="56"/>
                  </a:lnTo>
                  <a:lnTo>
                    <a:pt x="130" y="56"/>
                  </a:lnTo>
                  <a:lnTo>
                    <a:pt x="130" y="66"/>
                  </a:lnTo>
                  <a:lnTo>
                    <a:pt x="134" y="76"/>
                  </a:lnTo>
                  <a:lnTo>
                    <a:pt x="138" y="82"/>
                  </a:lnTo>
                  <a:lnTo>
                    <a:pt x="144" y="88"/>
                  </a:lnTo>
                  <a:lnTo>
                    <a:pt x="150" y="92"/>
                  </a:lnTo>
                  <a:lnTo>
                    <a:pt x="158" y="94"/>
                  </a:lnTo>
                  <a:lnTo>
                    <a:pt x="174" y="96"/>
                  </a:lnTo>
                  <a:lnTo>
                    <a:pt x="174" y="114"/>
                  </a:lnTo>
                  <a:lnTo>
                    <a:pt x="174" y="114"/>
                  </a:lnTo>
                  <a:lnTo>
                    <a:pt x="156" y="112"/>
                  </a:lnTo>
                  <a:lnTo>
                    <a:pt x="142" y="108"/>
                  </a:lnTo>
                  <a:lnTo>
                    <a:pt x="130" y="102"/>
                  </a:lnTo>
                  <a:lnTo>
                    <a:pt x="122" y="94"/>
                  </a:lnTo>
                  <a:lnTo>
                    <a:pt x="116" y="84"/>
                  </a:lnTo>
                  <a:lnTo>
                    <a:pt x="112" y="76"/>
                  </a:lnTo>
                  <a:lnTo>
                    <a:pt x="110" y="66"/>
                  </a:lnTo>
                  <a:lnTo>
                    <a:pt x="108" y="58"/>
                  </a:lnTo>
                  <a:lnTo>
                    <a:pt x="108" y="58"/>
                  </a:lnTo>
                  <a:lnTo>
                    <a:pt x="110" y="46"/>
                  </a:lnTo>
                  <a:lnTo>
                    <a:pt x="112" y="36"/>
                  </a:lnTo>
                  <a:lnTo>
                    <a:pt x="116" y="26"/>
                  </a:lnTo>
                  <a:lnTo>
                    <a:pt x="124" y="18"/>
                  </a:lnTo>
                  <a:lnTo>
                    <a:pt x="132" y="10"/>
                  </a:lnTo>
                  <a:lnTo>
                    <a:pt x="144" y="4"/>
                  </a:lnTo>
                  <a:lnTo>
                    <a:pt x="156" y="2"/>
                  </a:lnTo>
                  <a:lnTo>
                    <a:pt x="174" y="0"/>
                  </a:lnTo>
                  <a:lnTo>
                    <a:pt x="174" y="0"/>
                  </a:lnTo>
                  <a:close/>
                </a:path>
              </a:pathLst>
            </a:custGeom>
            <a:solidFill>
              <a:srgbClr val="75787B"/>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828755" eaLnBrk="1" fontAlgn="auto" latinLnBrk="0" hangingPunct="1">
                <a:lnSpc>
                  <a:spcPct val="100000"/>
                </a:lnSpc>
                <a:spcBef>
                  <a:spcPts val="0"/>
                </a:spcBef>
                <a:spcAft>
                  <a:spcPts val="0"/>
                </a:spcAft>
                <a:buClrTx/>
                <a:buSzTx/>
                <a:buFontTx/>
                <a:buNone/>
                <a:tabLst/>
                <a:defRPr/>
              </a:pPr>
              <a:endParaRPr kumimoji="0" lang="en-ZA" sz="3600" b="0" i="0" u="none" strike="noStrike" kern="0" cap="none" spc="0" normalizeH="0" baseline="0" noProof="0" dirty="0">
                <a:ln>
                  <a:noFill/>
                </a:ln>
                <a:solidFill>
                  <a:prstClr val="white"/>
                </a:solidFill>
                <a:effectLst/>
                <a:uLnTx/>
                <a:uFillTx/>
              </a:endParaRPr>
            </a:p>
          </p:txBody>
        </p:sp>
      </p:grpSp>
    </p:spTree>
    <p:extLst>
      <p:ext uri="{BB962C8B-B14F-4D97-AF65-F5344CB8AC3E}">
        <p14:creationId xmlns:p14="http://schemas.microsoft.com/office/powerpoint/2010/main" val="10321098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15" name="Rectangle 14"/>
          <p:cNvSpPr/>
          <p:nvPr userDrawn="1"/>
        </p:nvSpPr>
        <p:spPr>
          <a:xfrm>
            <a:off x="14616608" y="8887916"/>
            <a:ext cx="3456384" cy="12961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sz="2700" dirty="0">
              <a:solidFill>
                <a:prstClr val="white"/>
              </a:solidFill>
            </a:endParaRPr>
          </a:p>
        </p:txBody>
      </p:sp>
      <p:sp>
        <p:nvSpPr>
          <p:cNvPr id="3" name="Content Placeholder 2"/>
          <p:cNvSpPr>
            <a:spLocks noGrp="1"/>
          </p:cNvSpPr>
          <p:nvPr>
            <p:ph idx="1"/>
          </p:nvPr>
        </p:nvSpPr>
        <p:spPr>
          <a:xfrm>
            <a:off x="914400" y="1502234"/>
            <a:ext cx="16459200" cy="7687016"/>
          </a:xfrm>
        </p:spPr>
        <p:txBody>
          <a:bodyPr>
            <a:normAutofit/>
          </a:bodyPr>
          <a:lstStyle>
            <a:lvl1pPr>
              <a:buClr>
                <a:srgbClr val="ED8B00"/>
              </a:buClr>
              <a:buFont typeface="Wingdings" pitchFamily="2" charset="2"/>
              <a:buChar char="§"/>
              <a:defRPr sz="3600">
                <a:latin typeface="Arial" pitchFamily="34" charset="0"/>
                <a:cs typeface="Arial" pitchFamily="34" charset="0"/>
              </a:defRPr>
            </a:lvl1pPr>
            <a:lvl2pPr>
              <a:buClr>
                <a:srgbClr val="ED8B00"/>
              </a:buClr>
              <a:buFont typeface="Wingdings" pitchFamily="2" charset="2"/>
              <a:buChar char="§"/>
              <a:defRPr sz="3000">
                <a:latin typeface="Arial" pitchFamily="34" charset="0"/>
                <a:cs typeface="Arial" pitchFamily="34" charset="0"/>
              </a:defRPr>
            </a:lvl2pPr>
            <a:lvl3pPr>
              <a:buClr>
                <a:srgbClr val="75787B"/>
              </a:buClr>
              <a:buFont typeface="Wingdings" pitchFamily="2" charset="2"/>
              <a:buChar char="§"/>
              <a:defRPr sz="2700">
                <a:latin typeface="Arial" pitchFamily="34" charset="0"/>
                <a:cs typeface="Arial" pitchFamily="34" charset="0"/>
              </a:defRPr>
            </a:lvl3pPr>
            <a:lvl4pPr>
              <a:buClr>
                <a:srgbClr val="75787B"/>
              </a:buClr>
              <a:buFont typeface="Wingdings" pitchFamily="2" charset="2"/>
              <a:buChar char="§"/>
              <a:defRPr sz="2400">
                <a:latin typeface="Arial" pitchFamily="34" charset="0"/>
                <a:cs typeface="Arial" pitchFamily="34" charset="0"/>
              </a:defRPr>
            </a:lvl4pPr>
            <a:lvl5pPr>
              <a:buClr>
                <a:srgbClr val="75787B"/>
              </a:buClr>
              <a:buFont typeface="Wingdings" pitchFamily="2" charset="2"/>
              <a:buChar char="§"/>
              <a:defRPr sz="24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p:nvCxnSpPr>
        <p:spPr>
          <a:xfrm>
            <a:off x="1066805" y="1058291"/>
            <a:ext cx="16205196" cy="2382"/>
          </a:xfrm>
          <a:prstGeom prst="line">
            <a:avLst/>
          </a:prstGeom>
          <a:ln w="31750" cap="flat" cmpd="sng" algn="ctr">
            <a:solidFill>
              <a:schemeClr val="tx1">
                <a:lumMod val="50000"/>
                <a:lumOff val="50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Content Placeholder 2"/>
          <p:cNvSpPr>
            <a:spLocks noGrp="1"/>
          </p:cNvSpPr>
          <p:nvPr>
            <p:ph idx="10" hasCustomPrompt="1"/>
          </p:nvPr>
        </p:nvSpPr>
        <p:spPr>
          <a:xfrm>
            <a:off x="914401" y="282964"/>
            <a:ext cx="16357601" cy="648713"/>
          </a:xfrm>
        </p:spPr>
        <p:txBody>
          <a:bodyPr>
            <a:normAutofit/>
          </a:bodyPr>
          <a:lstStyle>
            <a:lvl1pPr>
              <a:buClr>
                <a:srgbClr val="ED8B00"/>
              </a:buClr>
              <a:buFont typeface="Wingdings" pitchFamily="2" charset="2"/>
              <a:buNone/>
              <a:defRPr sz="3600" b="1">
                <a:solidFill>
                  <a:srgbClr val="75787B"/>
                </a:solidFill>
                <a:latin typeface="Arial" pitchFamily="34" charset="0"/>
                <a:cs typeface="Arial" pitchFamily="34" charset="0"/>
              </a:defRPr>
            </a:lvl1pPr>
            <a:lvl2pPr>
              <a:buClr>
                <a:srgbClr val="ED8B00"/>
              </a:buClr>
              <a:buFont typeface="Wingdings" pitchFamily="2" charset="2"/>
              <a:buChar char="§"/>
              <a:defRPr sz="3000">
                <a:latin typeface="Arial" pitchFamily="34" charset="0"/>
                <a:cs typeface="Arial" pitchFamily="34" charset="0"/>
              </a:defRPr>
            </a:lvl2pPr>
            <a:lvl3pPr>
              <a:buClr>
                <a:srgbClr val="75787B"/>
              </a:buClr>
              <a:buFont typeface="Wingdings" pitchFamily="2" charset="2"/>
              <a:buChar char="§"/>
              <a:defRPr sz="2700">
                <a:latin typeface="Arial" pitchFamily="34" charset="0"/>
                <a:cs typeface="Arial" pitchFamily="34" charset="0"/>
              </a:defRPr>
            </a:lvl3pPr>
            <a:lvl4pPr>
              <a:buClr>
                <a:srgbClr val="75787B"/>
              </a:buClr>
              <a:buFont typeface="Wingdings" pitchFamily="2" charset="2"/>
              <a:buChar char="§"/>
              <a:defRPr sz="2400">
                <a:latin typeface="Arial" pitchFamily="34" charset="0"/>
                <a:cs typeface="Arial" pitchFamily="34" charset="0"/>
              </a:defRPr>
            </a:lvl4pPr>
            <a:lvl5pPr>
              <a:buClr>
                <a:srgbClr val="75787B"/>
              </a:buClr>
              <a:buFont typeface="Wingdings" pitchFamily="2" charset="2"/>
              <a:buChar char="§"/>
              <a:defRPr sz="2400">
                <a:latin typeface="Arial" pitchFamily="34" charset="0"/>
                <a:cs typeface="Arial" pitchFamily="34" charset="0"/>
              </a:defRPr>
            </a:lvl5pPr>
          </a:lstStyle>
          <a:p>
            <a:pPr lvl="0"/>
            <a:r>
              <a:rPr lang="en-US" dirty="0"/>
              <a:t>Heading</a:t>
            </a:r>
          </a:p>
        </p:txBody>
      </p:sp>
      <p:grpSp>
        <p:nvGrpSpPr>
          <p:cNvPr id="2" name="Group 9"/>
          <p:cNvGrpSpPr/>
          <p:nvPr userDrawn="1"/>
        </p:nvGrpSpPr>
        <p:grpSpPr>
          <a:xfrm>
            <a:off x="15192674" y="9447239"/>
            <a:ext cx="2592288" cy="448823"/>
            <a:chOff x="4789094" y="2987818"/>
            <a:chExt cx="2591194" cy="448632"/>
          </a:xfrm>
        </p:grpSpPr>
        <p:sp>
          <p:nvSpPr>
            <p:cNvPr id="11" name="Freeform 20"/>
            <p:cNvSpPr>
              <a:spLocks/>
            </p:cNvSpPr>
            <p:nvPr/>
          </p:nvSpPr>
          <p:spPr bwMode="auto">
            <a:xfrm>
              <a:off x="4906010" y="2987818"/>
              <a:ext cx="1402997" cy="228394"/>
            </a:xfrm>
            <a:custGeom>
              <a:avLst/>
              <a:gdLst/>
              <a:ahLst/>
              <a:cxnLst>
                <a:cxn ang="0">
                  <a:pos x="514" y="0"/>
                </a:cxn>
                <a:cxn ang="0">
                  <a:pos x="514" y="0"/>
                </a:cxn>
                <a:cxn ang="0">
                  <a:pos x="552" y="0"/>
                </a:cxn>
                <a:cxn ang="0">
                  <a:pos x="592" y="2"/>
                </a:cxn>
                <a:cxn ang="0">
                  <a:pos x="630" y="6"/>
                </a:cxn>
                <a:cxn ang="0">
                  <a:pos x="666" y="12"/>
                </a:cxn>
                <a:cxn ang="0">
                  <a:pos x="704" y="18"/>
                </a:cxn>
                <a:cxn ang="0">
                  <a:pos x="740" y="26"/>
                </a:cxn>
                <a:cxn ang="0">
                  <a:pos x="774" y="34"/>
                </a:cxn>
                <a:cxn ang="0">
                  <a:pos x="808" y="46"/>
                </a:cxn>
                <a:cxn ang="0">
                  <a:pos x="840" y="56"/>
                </a:cxn>
                <a:cxn ang="0">
                  <a:pos x="872" y="70"/>
                </a:cxn>
                <a:cxn ang="0">
                  <a:pos x="902" y="84"/>
                </a:cxn>
                <a:cxn ang="0">
                  <a:pos x="930" y="98"/>
                </a:cxn>
                <a:cxn ang="0">
                  <a:pos x="958" y="114"/>
                </a:cxn>
                <a:cxn ang="0">
                  <a:pos x="984" y="132"/>
                </a:cxn>
                <a:cxn ang="0">
                  <a:pos x="1008" y="150"/>
                </a:cxn>
                <a:cxn ang="0">
                  <a:pos x="1032" y="168"/>
                </a:cxn>
                <a:cxn ang="0">
                  <a:pos x="876" y="168"/>
                </a:cxn>
                <a:cxn ang="0">
                  <a:pos x="876" y="168"/>
                </a:cxn>
                <a:cxn ang="0">
                  <a:pos x="832" y="142"/>
                </a:cxn>
                <a:cxn ang="0">
                  <a:pos x="784" y="118"/>
                </a:cxn>
                <a:cxn ang="0">
                  <a:pos x="734" y="98"/>
                </a:cxn>
                <a:cxn ang="0">
                  <a:pos x="678" y="82"/>
                </a:cxn>
                <a:cxn ang="0">
                  <a:pos x="622" y="68"/>
                </a:cxn>
                <a:cxn ang="0">
                  <a:pos x="562" y="58"/>
                </a:cxn>
                <a:cxn ang="0">
                  <a:pos x="500" y="52"/>
                </a:cxn>
                <a:cxn ang="0">
                  <a:pos x="436" y="50"/>
                </a:cxn>
                <a:cxn ang="0">
                  <a:pos x="436" y="50"/>
                </a:cxn>
                <a:cxn ang="0">
                  <a:pos x="372" y="52"/>
                </a:cxn>
                <a:cxn ang="0">
                  <a:pos x="312" y="58"/>
                </a:cxn>
                <a:cxn ang="0">
                  <a:pos x="252" y="66"/>
                </a:cxn>
                <a:cxn ang="0">
                  <a:pos x="196" y="80"/>
                </a:cxn>
                <a:cxn ang="0">
                  <a:pos x="142" y="96"/>
                </a:cxn>
                <a:cxn ang="0">
                  <a:pos x="90" y="116"/>
                </a:cxn>
                <a:cxn ang="0">
                  <a:pos x="44" y="138"/>
                </a:cxn>
                <a:cxn ang="0">
                  <a:pos x="0" y="164"/>
                </a:cxn>
                <a:cxn ang="0">
                  <a:pos x="0" y="164"/>
                </a:cxn>
                <a:cxn ang="0">
                  <a:pos x="22" y="146"/>
                </a:cxn>
                <a:cxn ang="0">
                  <a:pos x="46" y="128"/>
                </a:cxn>
                <a:cxn ang="0">
                  <a:pos x="72" y="112"/>
                </a:cxn>
                <a:cxn ang="0">
                  <a:pos x="100" y="96"/>
                </a:cxn>
                <a:cxn ang="0">
                  <a:pos x="130" y="82"/>
                </a:cxn>
                <a:cxn ang="0">
                  <a:pos x="160" y="68"/>
                </a:cxn>
                <a:cxn ang="0">
                  <a:pos x="190" y="56"/>
                </a:cxn>
                <a:cxn ang="0">
                  <a:pos x="222" y="44"/>
                </a:cxn>
                <a:cxn ang="0">
                  <a:pos x="256" y="34"/>
                </a:cxn>
                <a:cxn ang="0">
                  <a:pos x="290" y="24"/>
                </a:cxn>
                <a:cxn ang="0">
                  <a:pos x="326" y="18"/>
                </a:cxn>
                <a:cxn ang="0">
                  <a:pos x="362" y="10"/>
                </a:cxn>
                <a:cxn ang="0">
                  <a:pos x="398" y="6"/>
                </a:cxn>
                <a:cxn ang="0">
                  <a:pos x="436" y="2"/>
                </a:cxn>
                <a:cxn ang="0">
                  <a:pos x="474" y="0"/>
                </a:cxn>
                <a:cxn ang="0">
                  <a:pos x="514" y="0"/>
                </a:cxn>
                <a:cxn ang="0">
                  <a:pos x="514" y="0"/>
                </a:cxn>
              </a:cxnLst>
              <a:rect l="0" t="0" r="r" b="b"/>
              <a:pathLst>
                <a:path w="1032" h="168">
                  <a:moveTo>
                    <a:pt x="514" y="0"/>
                  </a:moveTo>
                  <a:lnTo>
                    <a:pt x="514" y="0"/>
                  </a:lnTo>
                  <a:lnTo>
                    <a:pt x="552" y="0"/>
                  </a:lnTo>
                  <a:lnTo>
                    <a:pt x="592" y="2"/>
                  </a:lnTo>
                  <a:lnTo>
                    <a:pt x="630" y="6"/>
                  </a:lnTo>
                  <a:lnTo>
                    <a:pt x="666" y="12"/>
                  </a:lnTo>
                  <a:lnTo>
                    <a:pt x="704" y="18"/>
                  </a:lnTo>
                  <a:lnTo>
                    <a:pt x="740" y="26"/>
                  </a:lnTo>
                  <a:lnTo>
                    <a:pt x="774" y="34"/>
                  </a:lnTo>
                  <a:lnTo>
                    <a:pt x="808" y="46"/>
                  </a:lnTo>
                  <a:lnTo>
                    <a:pt x="840" y="56"/>
                  </a:lnTo>
                  <a:lnTo>
                    <a:pt x="872" y="70"/>
                  </a:lnTo>
                  <a:lnTo>
                    <a:pt x="902" y="84"/>
                  </a:lnTo>
                  <a:lnTo>
                    <a:pt x="930" y="98"/>
                  </a:lnTo>
                  <a:lnTo>
                    <a:pt x="958" y="114"/>
                  </a:lnTo>
                  <a:lnTo>
                    <a:pt x="984" y="132"/>
                  </a:lnTo>
                  <a:lnTo>
                    <a:pt x="1008" y="150"/>
                  </a:lnTo>
                  <a:lnTo>
                    <a:pt x="1032" y="168"/>
                  </a:lnTo>
                  <a:lnTo>
                    <a:pt x="876" y="168"/>
                  </a:lnTo>
                  <a:lnTo>
                    <a:pt x="876" y="168"/>
                  </a:lnTo>
                  <a:lnTo>
                    <a:pt x="832" y="142"/>
                  </a:lnTo>
                  <a:lnTo>
                    <a:pt x="784" y="118"/>
                  </a:lnTo>
                  <a:lnTo>
                    <a:pt x="734" y="98"/>
                  </a:lnTo>
                  <a:lnTo>
                    <a:pt x="678" y="82"/>
                  </a:lnTo>
                  <a:lnTo>
                    <a:pt x="622" y="68"/>
                  </a:lnTo>
                  <a:lnTo>
                    <a:pt x="562" y="58"/>
                  </a:lnTo>
                  <a:lnTo>
                    <a:pt x="500" y="52"/>
                  </a:lnTo>
                  <a:lnTo>
                    <a:pt x="436" y="50"/>
                  </a:lnTo>
                  <a:lnTo>
                    <a:pt x="436" y="50"/>
                  </a:lnTo>
                  <a:lnTo>
                    <a:pt x="372" y="52"/>
                  </a:lnTo>
                  <a:lnTo>
                    <a:pt x="312" y="58"/>
                  </a:lnTo>
                  <a:lnTo>
                    <a:pt x="252" y="66"/>
                  </a:lnTo>
                  <a:lnTo>
                    <a:pt x="196" y="80"/>
                  </a:lnTo>
                  <a:lnTo>
                    <a:pt x="142" y="96"/>
                  </a:lnTo>
                  <a:lnTo>
                    <a:pt x="90" y="116"/>
                  </a:lnTo>
                  <a:lnTo>
                    <a:pt x="44" y="138"/>
                  </a:lnTo>
                  <a:lnTo>
                    <a:pt x="0" y="164"/>
                  </a:lnTo>
                  <a:lnTo>
                    <a:pt x="0" y="164"/>
                  </a:lnTo>
                  <a:lnTo>
                    <a:pt x="22" y="146"/>
                  </a:lnTo>
                  <a:lnTo>
                    <a:pt x="46" y="128"/>
                  </a:lnTo>
                  <a:lnTo>
                    <a:pt x="72" y="112"/>
                  </a:lnTo>
                  <a:lnTo>
                    <a:pt x="100" y="96"/>
                  </a:lnTo>
                  <a:lnTo>
                    <a:pt x="130" y="82"/>
                  </a:lnTo>
                  <a:lnTo>
                    <a:pt x="160" y="68"/>
                  </a:lnTo>
                  <a:lnTo>
                    <a:pt x="190" y="56"/>
                  </a:lnTo>
                  <a:lnTo>
                    <a:pt x="222" y="44"/>
                  </a:lnTo>
                  <a:lnTo>
                    <a:pt x="256" y="34"/>
                  </a:lnTo>
                  <a:lnTo>
                    <a:pt x="290" y="24"/>
                  </a:lnTo>
                  <a:lnTo>
                    <a:pt x="326" y="18"/>
                  </a:lnTo>
                  <a:lnTo>
                    <a:pt x="362" y="10"/>
                  </a:lnTo>
                  <a:lnTo>
                    <a:pt x="398" y="6"/>
                  </a:lnTo>
                  <a:lnTo>
                    <a:pt x="436" y="2"/>
                  </a:lnTo>
                  <a:lnTo>
                    <a:pt x="474" y="0"/>
                  </a:lnTo>
                  <a:lnTo>
                    <a:pt x="514" y="0"/>
                  </a:lnTo>
                  <a:lnTo>
                    <a:pt x="514" y="0"/>
                  </a:lnTo>
                  <a:close/>
                </a:path>
              </a:pathLst>
            </a:custGeom>
            <a:solidFill>
              <a:srgbClr val="ED8B00"/>
            </a:solidFill>
            <a:ln w="9525">
              <a:noFill/>
              <a:round/>
              <a:headEnd/>
              <a:tailEnd/>
            </a:ln>
          </p:spPr>
          <p:txBody>
            <a:bodyPr vert="horz" wrap="square" lIns="91440" tIns="45720" rIns="91440" bIns="45720" numCol="1" anchor="t" anchorCtr="0" compatLnSpc="1">
              <a:prstTxWarp prst="textNoShape">
                <a:avLst/>
              </a:prstTxWarp>
            </a:bodyPr>
            <a:lstStyle/>
            <a:p>
              <a:pPr>
                <a:defRPr/>
              </a:pPr>
              <a:endParaRPr lang="en-ZA" sz="2700" kern="0" dirty="0">
                <a:solidFill>
                  <a:prstClr val="white"/>
                </a:solidFill>
              </a:endParaRPr>
            </a:p>
          </p:txBody>
        </p:sp>
        <p:sp>
          <p:nvSpPr>
            <p:cNvPr id="13" name="Freeform 12"/>
            <p:cNvSpPr>
              <a:spLocks noEditPoints="1"/>
            </p:cNvSpPr>
            <p:nvPr/>
          </p:nvSpPr>
          <p:spPr bwMode="auto">
            <a:xfrm>
              <a:off x="4789094" y="3284187"/>
              <a:ext cx="1547103" cy="146825"/>
            </a:xfrm>
            <a:custGeom>
              <a:avLst/>
              <a:gdLst/>
              <a:ahLst/>
              <a:cxnLst>
                <a:cxn ang="0">
                  <a:pos x="1088" y="48"/>
                </a:cxn>
                <a:cxn ang="0">
                  <a:pos x="1114" y="32"/>
                </a:cxn>
                <a:cxn ang="0">
                  <a:pos x="1100" y="18"/>
                </a:cxn>
                <a:cxn ang="0">
                  <a:pos x="1092" y="0"/>
                </a:cxn>
                <a:cxn ang="0">
                  <a:pos x="1124" y="6"/>
                </a:cxn>
                <a:cxn ang="0">
                  <a:pos x="1136" y="32"/>
                </a:cxn>
                <a:cxn ang="0">
                  <a:pos x="1130" y="52"/>
                </a:cxn>
                <a:cxn ang="0">
                  <a:pos x="1138" y="108"/>
                </a:cxn>
                <a:cxn ang="0">
                  <a:pos x="1080" y="0"/>
                </a:cxn>
                <a:cxn ang="0">
                  <a:pos x="1080" y="48"/>
                </a:cxn>
                <a:cxn ang="0">
                  <a:pos x="1026" y="108"/>
                </a:cxn>
                <a:cxn ang="0">
                  <a:pos x="834" y="108"/>
                </a:cxn>
                <a:cxn ang="0">
                  <a:pos x="856" y="82"/>
                </a:cxn>
                <a:cxn ang="0">
                  <a:pos x="870" y="54"/>
                </a:cxn>
                <a:cxn ang="0">
                  <a:pos x="866" y="34"/>
                </a:cxn>
                <a:cxn ang="0">
                  <a:pos x="834" y="18"/>
                </a:cxn>
                <a:cxn ang="0">
                  <a:pos x="856" y="4"/>
                </a:cxn>
                <a:cxn ang="0">
                  <a:pos x="888" y="30"/>
                </a:cxn>
                <a:cxn ang="0">
                  <a:pos x="890" y="66"/>
                </a:cxn>
                <a:cxn ang="0">
                  <a:pos x="868" y="100"/>
                </a:cxn>
                <a:cxn ang="0">
                  <a:pos x="834" y="108"/>
                </a:cxn>
                <a:cxn ang="0">
                  <a:pos x="932" y="90"/>
                </a:cxn>
                <a:cxn ang="0">
                  <a:pos x="932" y="44"/>
                </a:cxn>
                <a:cxn ang="0">
                  <a:pos x="910" y="0"/>
                </a:cxn>
                <a:cxn ang="0">
                  <a:pos x="834" y="18"/>
                </a:cxn>
                <a:cxn ang="0">
                  <a:pos x="820" y="90"/>
                </a:cxn>
                <a:cxn ang="0">
                  <a:pos x="834" y="108"/>
                </a:cxn>
                <a:cxn ang="0">
                  <a:pos x="830" y="0"/>
                </a:cxn>
                <a:cxn ang="0">
                  <a:pos x="556" y="84"/>
                </a:cxn>
                <a:cxn ang="0">
                  <a:pos x="556" y="0"/>
                </a:cxn>
                <a:cxn ang="0">
                  <a:pos x="588" y="84"/>
                </a:cxn>
                <a:cxn ang="0">
                  <a:pos x="656" y="108"/>
                </a:cxn>
                <a:cxn ang="0">
                  <a:pos x="750" y="0"/>
                </a:cxn>
                <a:cxn ang="0">
                  <a:pos x="636" y="0"/>
                </a:cxn>
                <a:cxn ang="0">
                  <a:pos x="66" y="66"/>
                </a:cxn>
                <a:cxn ang="0">
                  <a:pos x="130" y="108"/>
                </a:cxn>
                <a:cxn ang="0">
                  <a:pos x="66" y="16"/>
                </a:cxn>
                <a:cxn ang="0">
                  <a:pos x="556" y="66"/>
                </a:cxn>
                <a:cxn ang="0">
                  <a:pos x="490" y="108"/>
                </a:cxn>
                <a:cxn ang="0">
                  <a:pos x="144" y="108"/>
                </a:cxn>
                <a:cxn ang="0">
                  <a:pos x="166" y="0"/>
                </a:cxn>
                <a:cxn ang="0">
                  <a:pos x="262" y="108"/>
                </a:cxn>
                <a:cxn ang="0">
                  <a:pos x="282" y="62"/>
                </a:cxn>
                <a:cxn ang="0">
                  <a:pos x="282" y="18"/>
                </a:cxn>
                <a:cxn ang="0">
                  <a:pos x="262" y="108"/>
                </a:cxn>
                <a:cxn ang="0">
                  <a:pos x="440" y="52"/>
                </a:cxn>
                <a:cxn ang="0">
                  <a:pos x="396" y="0"/>
                </a:cxn>
                <a:cxn ang="0">
                  <a:pos x="392" y="108"/>
                </a:cxn>
                <a:cxn ang="0">
                  <a:pos x="66" y="16"/>
                </a:cxn>
                <a:cxn ang="0">
                  <a:pos x="22" y="108"/>
                </a:cxn>
                <a:cxn ang="0">
                  <a:pos x="44" y="66"/>
                </a:cxn>
              </a:cxnLst>
              <a:rect l="0" t="0" r="r" b="b"/>
              <a:pathLst>
                <a:path w="1138" h="108">
                  <a:moveTo>
                    <a:pt x="1080" y="66"/>
                  </a:moveTo>
                  <a:lnTo>
                    <a:pt x="1080" y="48"/>
                  </a:lnTo>
                  <a:lnTo>
                    <a:pt x="1088" y="48"/>
                  </a:lnTo>
                  <a:lnTo>
                    <a:pt x="1088" y="48"/>
                  </a:lnTo>
                  <a:lnTo>
                    <a:pt x="1100" y="48"/>
                  </a:lnTo>
                  <a:lnTo>
                    <a:pt x="1108" y="46"/>
                  </a:lnTo>
                  <a:lnTo>
                    <a:pt x="1112" y="40"/>
                  </a:lnTo>
                  <a:lnTo>
                    <a:pt x="1114" y="32"/>
                  </a:lnTo>
                  <a:lnTo>
                    <a:pt x="1114" y="32"/>
                  </a:lnTo>
                  <a:lnTo>
                    <a:pt x="1112" y="26"/>
                  </a:lnTo>
                  <a:lnTo>
                    <a:pt x="1108" y="20"/>
                  </a:lnTo>
                  <a:lnTo>
                    <a:pt x="1100" y="18"/>
                  </a:lnTo>
                  <a:lnTo>
                    <a:pt x="1088" y="18"/>
                  </a:lnTo>
                  <a:lnTo>
                    <a:pt x="1080" y="18"/>
                  </a:lnTo>
                  <a:lnTo>
                    <a:pt x="1080" y="0"/>
                  </a:lnTo>
                  <a:lnTo>
                    <a:pt x="1092" y="0"/>
                  </a:lnTo>
                  <a:lnTo>
                    <a:pt x="1092" y="0"/>
                  </a:lnTo>
                  <a:lnTo>
                    <a:pt x="1110" y="2"/>
                  </a:lnTo>
                  <a:lnTo>
                    <a:pt x="1116" y="4"/>
                  </a:lnTo>
                  <a:lnTo>
                    <a:pt x="1124" y="6"/>
                  </a:lnTo>
                  <a:lnTo>
                    <a:pt x="1128" y="10"/>
                  </a:lnTo>
                  <a:lnTo>
                    <a:pt x="1132" y="16"/>
                  </a:lnTo>
                  <a:lnTo>
                    <a:pt x="1134" y="24"/>
                  </a:lnTo>
                  <a:lnTo>
                    <a:pt x="1136" y="32"/>
                  </a:lnTo>
                  <a:lnTo>
                    <a:pt x="1136" y="32"/>
                  </a:lnTo>
                  <a:lnTo>
                    <a:pt x="1136" y="40"/>
                  </a:lnTo>
                  <a:lnTo>
                    <a:pt x="1134" y="46"/>
                  </a:lnTo>
                  <a:lnTo>
                    <a:pt x="1130" y="52"/>
                  </a:lnTo>
                  <a:lnTo>
                    <a:pt x="1126" y="56"/>
                  </a:lnTo>
                  <a:lnTo>
                    <a:pt x="1116" y="62"/>
                  </a:lnTo>
                  <a:lnTo>
                    <a:pt x="1106" y="64"/>
                  </a:lnTo>
                  <a:lnTo>
                    <a:pt x="1138" y="108"/>
                  </a:lnTo>
                  <a:lnTo>
                    <a:pt x="1112" y="108"/>
                  </a:lnTo>
                  <a:lnTo>
                    <a:pt x="1080" y="66"/>
                  </a:lnTo>
                  <a:lnTo>
                    <a:pt x="1080" y="66"/>
                  </a:lnTo>
                  <a:close/>
                  <a:moveTo>
                    <a:pt x="1080" y="0"/>
                  </a:moveTo>
                  <a:lnTo>
                    <a:pt x="1080" y="18"/>
                  </a:lnTo>
                  <a:lnTo>
                    <a:pt x="1048" y="18"/>
                  </a:lnTo>
                  <a:lnTo>
                    <a:pt x="1048" y="48"/>
                  </a:lnTo>
                  <a:lnTo>
                    <a:pt x="1080" y="48"/>
                  </a:lnTo>
                  <a:lnTo>
                    <a:pt x="1080" y="66"/>
                  </a:lnTo>
                  <a:lnTo>
                    <a:pt x="1048" y="66"/>
                  </a:lnTo>
                  <a:lnTo>
                    <a:pt x="1048" y="108"/>
                  </a:lnTo>
                  <a:lnTo>
                    <a:pt x="1026" y="108"/>
                  </a:lnTo>
                  <a:lnTo>
                    <a:pt x="1026" y="0"/>
                  </a:lnTo>
                  <a:lnTo>
                    <a:pt x="1080" y="0"/>
                  </a:lnTo>
                  <a:lnTo>
                    <a:pt x="1080" y="0"/>
                  </a:lnTo>
                  <a:close/>
                  <a:moveTo>
                    <a:pt x="834" y="108"/>
                  </a:moveTo>
                  <a:lnTo>
                    <a:pt x="834" y="90"/>
                  </a:lnTo>
                  <a:lnTo>
                    <a:pt x="834" y="90"/>
                  </a:lnTo>
                  <a:lnTo>
                    <a:pt x="850" y="86"/>
                  </a:lnTo>
                  <a:lnTo>
                    <a:pt x="856" y="82"/>
                  </a:lnTo>
                  <a:lnTo>
                    <a:pt x="862" y="78"/>
                  </a:lnTo>
                  <a:lnTo>
                    <a:pt x="866" y="74"/>
                  </a:lnTo>
                  <a:lnTo>
                    <a:pt x="868" y="68"/>
                  </a:lnTo>
                  <a:lnTo>
                    <a:pt x="870" y="54"/>
                  </a:lnTo>
                  <a:lnTo>
                    <a:pt x="870" y="54"/>
                  </a:lnTo>
                  <a:lnTo>
                    <a:pt x="870" y="46"/>
                  </a:lnTo>
                  <a:lnTo>
                    <a:pt x="868" y="40"/>
                  </a:lnTo>
                  <a:lnTo>
                    <a:pt x="866" y="34"/>
                  </a:lnTo>
                  <a:lnTo>
                    <a:pt x="862" y="28"/>
                  </a:lnTo>
                  <a:lnTo>
                    <a:pt x="856" y="26"/>
                  </a:lnTo>
                  <a:lnTo>
                    <a:pt x="850" y="22"/>
                  </a:lnTo>
                  <a:lnTo>
                    <a:pt x="834" y="18"/>
                  </a:lnTo>
                  <a:lnTo>
                    <a:pt x="834" y="0"/>
                  </a:lnTo>
                  <a:lnTo>
                    <a:pt x="834" y="0"/>
                  </a:lnTo>
                  <a:lnTo>
                    <a:pt x="846" y="2"/>
                  </a:lnTo>
                  <a:lnTo>
                    <a:pt x="856" y="4"/>
                  </a:lnTo>
                  <a:lnTo>
                    <a:pt x="866" y="8"/>
                  </a:lnTo>
                  <a:lnTo>
                    <a:pt x="874" y="14"/>
                  </a:lnTo>
                  <a:lnTo>
                    <a:pt x="882" y="20"/>
                  </a:lnTo>
                  <a:lnTo>
                    <a:pt x="888" y="30"/>
                  </a:lnTo>
                  <a:lnTo>
                    <a:pt x="890" y="40"/>
                  </a:lnTo>
                  <a:lnTo>
                    <a:pt x="892" y="54"/>
                  </a:lnTo>
                  <a:lnTo>
                    <a:pt x="892" y="54"/>
                  </a:lnTo>
                  <a:lnTo>
                    <a:pt x="890" y="66"/>
                  </a:lnTo>
                  <a:lnTo>
                    <a:pt x="888" y="78"/>
                  </a:lnTo>
                  <a:lnTo>
                    <a:pt x="882" y="86"/>
                  </a:lnTo>
                  <a:lnTo>
                    <a:pt x="876" y="94"/>
                  </a:lnTo>
                  <a:lnTo>
                    <a:pt x="868" y="100"/>
                  </a:lnTo>
                  <a:lnTo>
                    <a:pt x="858" y="104"/>
                  </a:lnTo>
                  <a:lnTo>
                    <a:pt x="846" y="108"/>
                  </a:lnTo>
                  <a:lnTo>
                    <a:pt x="834" y="108"/>
                  </a:lnTo>
                  <a:lnTo>
                    <a:pt x="834" y="108"/>
                  </a:lnTo>
                  <a:close/>
                  <a:moveTo>
                    <a:pt x="910" y="108"/>
                  </a:moveTo>
                  <a:lnTo>
                    <a:pt x="1008" y="108"/>
                  </a:lnTo>
                  <a:lnTo>
                    <a:pt x="1008" y="90"/>
                  </a:lnTo>
                  <a:lnTo>
                    <a:pt x="932" y="90"/>
                  </a:lnTo>
                  <a:lnTo>
                    <a:pt x="932" y="62"/>
                  </a:lnTo>
                  <a:lnTo>
                    <a:pt x="996" y="62"/>
                  </a:lnTo>
                  <a:lnTo>
                    <a:pt x="996" y="44"/>
                  </a:lnTo>
                  <a:lnTo>
                    <a:pt x="932" y="44"/>
                  </a:lnTo>
                  <a:lnTo>
                    <a:pt x="932" y="18"/>
                  </a:lnTo>
                  <a:lnTo>
                    <a:pt x="1008" y="18"/>
                  </a:lnTo>
                  <a:lnTo>
                    <a:pt x="1008" y="0"/>
                  </a:lnTo>
                  <a:lnTo>
                    <a:pt x="910" y="0"/>
                  </a:lnTo>
                  <a:lnTo>
                    <a:pt x="910" y="108"/>
                  </a:lnTo>
                  <a:close/>
                  <a:moveTo>
                    <a:pt x="834" y="0"/>
                  </a:moveTo>
                  <a:lnTo>
                    <a:pt x="834" y="18"/>
                  </a:lnTo>
                  <a:lnTo>
                    <a:pt x="834" y="18"/>
                  </a:lnTo>
                  <a:lnTo>
                    <a:pt x="820" y="18"/>
                  </a:lnTo>
                  <a:lnTo>
                    <a:pt x="798" y="18"/>
                  </a:lnTo>
                  <a:lnTo>
                    <a:pt x="798" y="90"/>
                  </a:lnTo>
                  <a:lnTo>
                    <a:pt x="820" y="90"/>
                  </a:lnTo>
                  <a:lnTo>
                    <a:pt x="820" y="90"/>
                  </a:lnTo>
                  <a:lnTo>
                    <a:pt x="834" y="90"/>
                  </a:lnTo>
                  <a:lnTo>
                    <a:pt x="834" y="108"/>
                  </a:lnTo>
                  <a:lnTo>
                    <a:pt x="834" y="108"/>
                  </a:lnTo>
                  <a:lnTo>
                    <a:pt x="830" y="108"/>
                  </a:lnTo>
                  <a:lnTo>
                    <a:pt x="776" y="108"/>
                  </a:lnTo>
                  <a:lnTo>
                    <a:pt x="776" y="0"/>
                  </a:lnTo>
                  <a:lnTo>
                    <a:pt x="830" y="0"/>
                  </a:lnTo>
                  <a:lnTo>
                    <a:pt x="830" y="0"/>
                  </a:lnTo>
                  <a:lnTo>
                    <a:pt x="834" y="0"/>
                  </a:lnTo>
                  <a:lnTo>
                    <a:pt x="834" y="0"/>
                  </a:lnTo>
                  <a:close/>
                  <a:moveTo>
                    <a:pt x="556" y="84"/>
                  </a:moveTo>
                  <a:lnTo>
                    <a:pt x="556" y="66"/>
                  </a:lnTo>
                  <a:lnTo>
                    <a:pt x="580" y="66"/>
                  </a:lnTo>
                  <a:lnTo>
                    <a:pt x="556" y="16"/>
                  </a:lnTo>
                  <a:lnTo>
                    <a:pt x="556" y="0"/>
                  </a:lnTo>
                  <a:lnTo>
                    <a:pt x="568" y="0"/>
                  </a:lnTo>
                  <a:lnTo>
                    <a:pt x="622" y="108"/>
                  </a:lnTo>
                  <a:lnTo>
                    <a:pt x="598" y="108"/>
                  </a:lnTo>
                  <a:lnTo>
                    <a:pt x="588" y="84"/>
                  </a:lnTo>
                  <a:lnTo>
                    <a:pt x="556" y="84"/>
                  </a:lnTo>
                  <a:lnTo>
                    <a:pt x="556" y="84"/>
                  </a:lnTo>
                  <a:close/>
                  <a:moveTo>
                    <a:pt x="636" y="108"/>
                  </a:moveTo>
                  <a:lnTo>
                    <a:pt x="656" y="108"/>
                  </a:lnTo>
                  <a:lnTo>
                    <a:pt x="656" y="28"/>
                  </a:lnTo>
                  <a:lnTo>
                    <a:pt x="732" y="108"/>
                  </a:lnTo>
                  <a:lnTo>
                    <a:pt x="750" y="108"/>
                  </a:lnTo>
                  <a:lnTo>
                    <a:pt x="750" y="0"/>
                  </a:lnTo>
                  <a:lnTo>
                    <a:pt x="730" y="0"/>
                  </a:lnTo>
                  <a:lnTo>
                    <a:pt x="730" y="78"/>
                  </a:lnTo>
                  <a:lnTo>
                    <a:pt x="658" y="0"/>
                  </a:lnTo>
                  <a:lnTo>
                    <a:pt x="636" y="0"/>
                  </a:lnTo>
                  <a:lnTo>
                    <a:pt x="636" y="108"/>
                  </a:lnTo>
                  <a:close/>
                  <a:moveTo>
                    <a:pt x="66" y="16"/>
                  </a:moveTo>
                  <a:lnTo>
                    <a:pt x="88" y="66"/>
                  </a:lnTo>
                  <a:lnTo>
                    <a:pt x="66" y="66"/>
                  </a:lnTo>
                  <a:lnTo>
                    <a:pt x="66" y="84"/>
                  </a:lnTo>
                  <a:lnTo>
                    <a:pt x="98" y="84"/>
                  </a:lnTo>
                  <a:lnTo>
                    <a:pt x="108" y="108"/>
                  </a:lnTo>
                  <a:lnTo>
                    <a:pt x="130" y="108"/>
                  </a:lnTo>
                  <a:lnTo>
                    <a:pt x="78" y="0"/>
                  </a:lnTo>
                  <a:lnTo>
                    <a:pt x="66" y="0"/>
                  </a:lnTo>
                  <a:lnTo>
                    <a:pt x="66" y="16"/>
                  </a:lnTo>
                  <a:lnTo>
                    <a:pt x="66" y="16"/>
                  </a:lnTo>
                  <a:close/>
                  <a:moveTo>
                    <a:pt x="556" y="0"/>
                  </a:moveTo>
                  <a:lnTo>
                    <a:pt x="556" y="16"/>
                  </a:lnTo>
                  <a:lnTo>
                    <a:pt x="534" y="66"/>
                  </a:lnTo>
                  <a:lnTo>
                    <a:pt x="556" y="66"/>
                  </a:lnTo>
                  <a:lnTo>
                    <a:pt x="556" y="84"/>
                  </a:lnTo>
                  <a:lnTo>
                    <a:pt x="526" y="84"/>
                  </a:lnTo>
                  <a:lnTo>
                    <a:pt x="514" y="108"/>
                  </a:lnTo>
                  <a:lnTo>
                    <a:pt x="490" y="108"/>
                  </a:lnTo>
                  <a:lnTo>
                    <a:pt x="544" y="0"/>
                  </a:lnTo>
                  <a:lnTo>
                    <a:pt x="556" y="0"/>
                  </a:lnTo>
                  <a:lnTo>
                    <a:pt x="556" y="0"/>
                  </a:lnTo>
                  <a:close/>
                  <a:moveTo>
                    <a:pt x="144" y="108"/>
                  </a:moveTo>
                  <a:lnTo>
                    <a:pt x="246" y="108"/>
                  </a:lnTo>
                  <a:lnTo>
                    <a:pt x="246" y="90"/>
                  </a:lnTo>
                  <a:lnTo>
                    <a:pt x="166" y="90"/>
                  </a:lnTo>
                  <a:lnTo>
                    <a:pt x="166" y="0"/>
                  </a:lnTo>
                  <a:lnTo>
                    <a:pt x="144" y="0"/>
                  </a:lnTo>
                  <a:lnTo>
                    <a:pt x="144" y="108"/>
                  </a:lnTo>
                  <a:lnTo>
                    <a:pt x="144" y="108"/>
                  </a:lnTo>
                  <a:close/>
                  <a:moveTo>
                    <a:pt x="262" y="108"/>
                  </a:moveTo>
                  <a:lnTo>
                    <a:pt x="360" y="108"/>
                  </a:lnTo>
                  <a:lnTo>
                    <a:pt x="360" y="90"/>
                  </a:lnTo>
                  <a:lnTo>
                    <a:pt x="282" y="90"/>
                  </a:lnTo>
                  <a:lnTo>
                    <a:pt x="282" y="62"/>
                  </a:lnTo>
                  <a:lnTo>
                    <a:pt x="348" y="62"/>
                  </a:lnTo>
                  <a:lnTo>
                    <a:pt x="348" y="44"/>
                  </a:lnTo>
                  <a:lnTo>
                    <a:pt x="282" y="44"/>
                  </a:lnTo>
                  <a:lnTo>
                    <a:pt x="282" y="18"/>
                  </a:lnTo>
                  <a:lnTo>
                    <a:pt x="358" y="18"/>
                  </a:lnTo>
                  <a:lnTo>
                    <a:pt x="358" y="0"/>
                  </a:lnTo>
                  <a:lnTo>
                    <a:pt x="262" y="0"/>
                  </a:lnTo>
                  <a:lnTo>
                    <a:pt x="262" y="108"/>
                  </a:lnTo>
                  <a:lnTo>
                    <a:pt x="262" y="108"/>
                  </a:lnTo>
                  <a:close/>
                  <a:moveTo>
                    <a:pt x="462" y="108"/>
                  </a:moveTo>
                  <a:lnTo>
                    <a:pt x="490" y="108"/>
                  </a:lnTo>
                  <a:lnTo>
                    <a:pt x="440" y="52"/>
                  </a:lnTo>
                  <a:lnTo>
                    <a:pt x="486" y="0"/>
                  </a:lnTo>
                  <a:lnTo>
                    <a:pt x="458" y="0"/>
                  </a:lnTo>
                  <a:lnTo>
                    <a:pt x="428" y="36"/>
                  </a:lnTo>
                  <a:lnTo>
                    <a:pt x="396" y="0"/>
                  </a:lnTo>
                  <a:lnTo>
                    <a:pt x="370" y="0"/>
                  </a:lnTo>
                  <a:lnTo>
                    <a:pt x="414" y="52"/>
                  </a:lnTo>
                  <a:lnTo>
                    <a:pt x="366" y="108"/>
                  </a:lnTo>
                  <a:lnTo>
                    <a:pt x="392" y="108"/>
                  </a:lnTo>
                  <a:lnTo>
                    <a:pt x="428" y="68"/>
                  </a:lnTo>
                  <a:lnTo>
                    <a:pt x="462" y="108"/>
                  </a:lnTo>
                  <a:close/>
                  <a:moveTo>
                    <a:pt x="44" y="66"/>
                  </a:moveTo>
                  <a:lnTo>
                    <a:pt x="66" y="16"/>
                  </a:lnTo>
                  <a:lnTo>
                    <a:pt x="66" y="0"/>
                  </a:lnTo>
                  <a:lnTo>
                    <a:pt x="54" y="0"/>
                  </a:lnTo>
                  <a:lnTo>
                    <a:pt x="0" y="108"/>
                  </a:lnTo>
                  <a:lnTo>
                    <a:pt x="22" y="108"/>
                  </a:lnTo>
                  <a:lnTo>
                    <a:pt x="34" y="84"/>
                  </a:lnTo>
                  <a:lnTo>
                    <a:pt x="66" y="84"/>
                  </a:lnTo>
                  <a:lnTo>
                    <a:pt x="66" y="66"/>
                  </a:lnTo>
                  <a:lnTo>
                    <a:pt x="44" y="66"/>
                  </a:lnTo>
                  <a:close/>
                </a:path>
              </a:pathLst>
            </a:custGeom>
            <a:solidFill>
              <a:srgbClr val="2D2926"/>
            </a:solidFill>
            <a:ln w="9525">
              <a:noFill/>
              <a:round/>
              <a:headEnd/>
              <a:tailEnd/>
            </a:ln>
          </p:spPr>
          <p:txBody>
            <a:bodyPr vert="horz" wrap="square" lIns="91440" tIns="45720" rIns="91440" bIns="45720" numCol="1" anchor="t" anchorCtr="0" compatLnSpc="1">
              <a:prstTxWarp prst="textNoShape">
                <a:avLst/>
              </a:prstTxWarp>
            </a:bodyPr>
            <a:lstStyle/>
            <a:p>
              <a:pPr>
                <a:defRPr/>
              </a:pPr>
              <a:endParaRPr lang="en-ZA" sz="2700" kern="0" dirty="0">
                <a:solidFill>
                  <a:prstClr val="white"/>
                </a:solidFill>
              </a:endParaRPr>
            </a:p>
          </p:txBody>
        </p:sp>
        <p:sp>
          <p:nvSpPr>
            <p:cNvPr id="14" name="Freeform 22"/>
            <p:cNvSpPr>
              <a:spLocks noEditPoints="1"/>
            </p:cNvSpPr>
            <p:nvPr/>
          </p:nvSpPr>
          <p:spPr bwMode="auto">
            <a:xfrm>
              <a:off x="6366106" y="3281468"/>
              <a:ext cx="1014182" cy="154982"/>
            </a:xfrm>
            <a:custGeom>
              <a:avLst/>
              <a:gdLst/>
              <a:ahLst/>
              <a:cxnLst>
                <a:cxn ang="0">
                  <a:pos x="466" y="92"/>
                </a:cxn>
                <a:cxn ang="0">
                  <a:pos x="480" y="70"/>
                </a:cxn>
                <a:cxn ang="0">
                  <a:pos x="446" y="44"/>
                </a:cxn>
                <a:cxn ang="0">
                  <a:pos x="476" y="38"/>
                </a:cxn>
                <a:cxn ang="0">
                  <a:pos x="466" y="20"/>
                </a:cxn>
                <a:cxn ang="0">
                  <a:pos x="456" y="2"/>
                </a:cxn>
                <a:cxn ang="0">
                  <a:pos x="496" y="18"/>
                </a:cxn>
                <a:cxn ang="0">
                  <a:pos x="494" y="44"/>
                </a:cxn>
                <a:cxn ang="0">
                  <a:pos x="496" y="62"/>
                </a:cxn>
                <a:cxn ang="0">
                  <a:pos x="500" y="92"/>
                </a:cxn>
                <a:cxn ang="0">
                  <a:pos x="460" y="110"/>
                </a:cxn>
                <a:cxn ang="0">
                  <a:pos x="622" y="92"/>
                </a:cxn>
                <a:cxn ang="0">
                  <a:pos x="544" y="46"/>
                </a:cxn>
                <a:cxn ang="0">
                  <a:pos x="522" y="110"/>
                </a:cxn>
                <a:cxn ang="0">
                  <a:pos x="738" y="16"/>
                </a:cxn>
                <a:cxn ang="0">
                  <a:pos x="686" y="0"/>
                </a:cxn>
                <a:cxn ang="0">
                  <a:pos x="642" y="14"/>
                </a:cxn>
                <a:cxn ang="0">
                  <a:pos x="638" y="44"/>
                </a:cxn>
                <a:cxn ang="0">
                  <a:pos x="702" y="66"/>
                </a:cxn>
                <a:cxn ang="0">
                  <a:pos x="726" y="80"/>
                </a:cxn>
                <a:cxn ang="0">
                  <a:pos x="706" y="94"/>
                </a:cxn>
                <a:cxn ang="0">
                  <a:pos x="656" y="82"/>
                </a:cxn>
                <a:cxn ang="0">
                  <a:pos x="640" y="96"/>
                </a:cxn>
                <a:cxn ang="0">
                  <a:pos x="692" y="114"/>
                </a:cxn>
                <a:cxn ang="0">
                  <a:pos x="738" y="100"/>
                </a:cxn>
                <a:cxn ang="0">
                  <a:pos x="746" y="72"/>
                </a:cxn>
                <a:cxn ang="0">
                  <a:pos x="708" y="46"/>
                </a:cxn>
                <a:cxn ang="0">
                  <a:pos x="658" y="34"/>
                </a:cxn>
                <a:cxn ang="0">
                  <a:pos x="666" y="20"/>
                </a:cxn>
                <a:cxn ang="0">
                  <a:pos x="714" y="22"/>
                </a:cxn>
                <a:cxn ang="0">
                  <a:pos x="446" y="20"/>
                </a:cxn>
                <a:cxn ang="0">
                  <a:pos x="412" y="62"/>
                </a:cxn>
                <a:cxn ang="0">
                  <a:pos x="390" y="2"/>
                </a:cxn>
                <a:cxn ang="0">
                  <a:pos x="320" y="50"/>
                </a:cxn>
                <a:cxn ang="0">
                  <a:pos x="346" y="34"/>
                </a:cxn>
                <a:cxn ang="0">
                  <a:pos x="320" y="20"/>
                </a:cxn>
                <a:cxn ang="0">
                  <a:pos x="340" y="4"/>
                </a:cxn>
                <a:cxn ang="0">
                  <a:pos x="366" y="26"/>
                </a:cxn>
                <a:cxn ang="0">
                  <a:pos x="362" y="54"/>
                </a:cxn>
                <a:cxn ang="0">
                  <a:pos x="344" y="110"/>
                </a:cxn>
                <a:cxn ang="0">
                  <a:pos x="278" y="20"/>
                </a:cxn>
                <a:cxn ang="0">
                  <a:pos x="278" y="110"/>
                </a:cxn>
                <a:cxn ang="0">
                  <a:pos x="174" y="114"/>
                </a:cxn>
                <a:cxn ang="0">
                  <a:pos x="202" y="88"/>
                </a:cxn>
                <a:cxn ang="0">
                  <a:pos x="218" y="56"/>
                </a:cxn>
                <a:cxn ang="0">
                  <a:pos x="198" y="22"/>
                </a:cxn>
                <a:cxn ang="0">
                  <a:pos x="174" y="0"/>
                </a:cxn>
                <a:cxn ang="0">
                  <a:pos x="230" y="26"/>
                </a:cxn>
                <a:cxn ang="0">
                  <a:pos x="238" y="66"/>
                </a:cxn>
                <a:cxn ang="0">
                  <a:pos x="206" y="108"/>
                </a:cxn>
                <a:cxn ang="0">
                  <a:pos x="20" y="110"/>
                </a:cxn>
                <a:cxn ang="0">
                  <a:pos x="20" y="20"/>
                </a:cxn>
                <a:cxn ang="0">
                  <a:pos x="0" y="110"/>
                </a:cxn>
                <a:cxn ang="0">
                  <a:pos x="156" y="20"/>
                </a:cxn>
                <a:cxn ang="0">
                  <a:pos x="130" y="46"/>
                </a:cxn>
                <a:cxn ang="0">
                  <a:pos x="138" y="82"/>
                </a:cxn>
                <a:cxn ang="0">
                  <a:pos x="174" y="114"/>
                </a:cxn>
                <a:cxn ang="0">
                  <a:pos x="122" y="94"/>
                </a:cxn>
                <a:cxn ang="0">
                  <a:pos x="108" y="58"/>
                </a:cxn>
                <a:cxn ang="0">
                  <a:pos x="132" y="10"/>
                </a:cxn>
              </a:cxnLst>
              <a:rect l="0" t="0" r="r" b="b"/>
              <a:pathLst>
                <a:path w="746" h="114">
                  <a:moveTo>
                    <a:pt x="446" y="110"/>
                  </a:moveTo>
                  <a:lnTo>
                    <a:pt x="446" y="94"/>
                  </a:lnTo>
                  <a:lnTo>
                    <a:pt x="458" y="94"/>
                  </a:lnTo>
                  <a:lnTo>
                    <a:pt x="458" y="94"/>
                  </a:lnTo>
                  <a:lnTo>
                    <a:pt x="466" y="92"/>
                  </a:lnTo>
                  <a:lnTo>
                    <a:pt x="474" y="90"/>
                  </a:lnTo>
                  <a:lnTo>
                    <a:pt x="480" y="86"/>
                  </a:lnTo>
                  <a:lnTo>
                    <a:pt x="480" y="78"/>
                  </a:lnTo>
                  <a:lnTo>
                    <a:pt x="480" y="78"/>
                  </a:lnTo>
                  <a:lnTo>
                    <a:pt x="480" y="70"/>
                  </a:lnTo>
                  <a:lnTo>
                    <a:pt x="474" y="66"/>
                  </a:lnTo>
                  <a:lnTo>
                    <a:pt x="468" y="64"/>
                  </a:lnTo>
                  <a:lnTo>
                    <a:pt x="458" y="62"/>
                  </a:lnTo>
                  <a:lnTo>
                    <a:pt x="446" y="62"/>
                  </a:lnTo>
                  <a:lnTo>
                    <a:pt x="446" y="44"/>
                  </a:lnTo>
                  <a:lnTo>
                    <a:pt x="456" y="44"/>
                  </a:lnTo>
                  <a:lnTo>
                    <a:pt x="456" y="44"/>
                  </a:lnTo>
                  <a:lnTo>
                    <a:pt x="466" y="44"/>
                  </a:lnTo>
                  <a:lnTo>
                    <a:pt x="472" y="42"/>
                  </a:lnTo>
                  <a:lnTo>
                    <a:pt x="476" y="38"/>
                  </a:lnTo>
                  <a:lnTo>
                    <a:pt x="476" y="32"/>
                  </a:lnTo>
                  <a:lnTo>
                    <a:pt x="476" y="32"/>
                  </a:lnTo>
                  <a:lnTo>
                    <a:pt x="476" y="26"/>
                  </a:lnTo>
                  <a:lnTo>
                    <a:pt x="472" y="22"/>
                  </a:lnTo>
                  <a:lnTo>
                    <a:pt x="466" y="20"/>
                  </a:lnTo>
                  <a:lnTo>
                    <a:pt x="456" y="20"/>
                  </a:lnTo>
                  <a:lnTo>
                    <a:pt x="446" y="20"/>
                  </a:lnTo>
                  <a:lnTo>
                    <a:pt x="446" y="2"/>
                  </a:lnTo>
                  <a:lnTo>
                    <a:pt x="456" y="2"/>
                  </a:lnTo>
                  <a:lnTo>
                    <a:pt x="456" y="2"/>
                  </a:lnTo>
                  <a:lnTo>
                    <a:pt x="472" y="4"/>
                  </a:lnTo>
                  <a:lnTo>
                    <a:pt x="480" y="6"/>
                  </a:lnTo>
                  <a:lnTo>
                    <a:pt x="486" y="8"/>
                  </a:lnTo>
                  <a:lnTo>
                    <a:pt x="492" y="12"/>
                  </a:lnTo>
                  <a:lnTo>
                    <a:pt x="496" y="18"/>
                  </a:lnTo>
                  <a:lnTo>
                    <a:pt x="498" y="22"/>
                  </a:lnTo>
                  <a:lnTo>
                    <a:pt x="498" y="30"/>
                  </a:lnTo>
                  <a:lnTo>
                    <a:pt x="498" y="30"/>
                  </a:lnTo>
                  <a:lnTo>
                    <a:pt x="496" y="38"/>
                  </a:lnTo>
                  <a:lnTo>
                    <a:pt x="494" y="44"/>
                  </a:lnTo>
                  <a:lnTo>
                    <a:pt x="490" y="50"/>
                  </a:lnTo>
                  <a:lnTo>
                    <a:pt x="486" y="52"/>
                  </a:lnTo>
                  <a:lnTo>
                    <a:pt x="486" y="52"/>
                  </a:lnTo>
                  <a:lnTo>
                    <a:pt x="492" y="56"/>
                  </a:lnTo>
                  <a:lnTo>
                    <a:pt x="496" y="62"/>
                  </a:lnTo>
                  <a:lnTo>
                    <a:pt x="500" y="70"/>
                  </a:lnTo>
                  <a:lnTo>
                    <a:pt x="502" y="80"/>
                  </a:lnTo>
                  <a:lnTo>
                    <a:pt x="502" y="80"/>
                  </a:lnTo>
                  <a:lnTo>
                    <a:pt x="502" y="86"/>
                  </a:lnTo>
                  <a:lnTo>
                    <a:pt x="500" y="92"/>
                  </a:lnTo>
                  <a:lnTo>
                    <a:pt x="496" y="98"/>
                  </a:lnTo>
                  <a:lnTo>
                    <a:pt x="490" y="102"/>
                  </a:lnTo>
                  <a:lnTo>
                    <a:pt x="484" y="106"/>
                  </a:lnTo>
                  <a:lnTo>
                    <a:pt x="478" y="108"/>
                  </a:lnTo>
                  <a:lnTo>
                    <a:pt x="460" y="110"/>
                  </a:lnTo>
                  <a:lnTo>
                    <a:pt x="446" y="110"/>
                  </a:lnTo>
                  <a:lnTo>
                    <a:pt x="446" y="110"/>
                  </a:lnTo>
                  <a:close/>
                  <a:moveTo>
                    <a:pt x="522" y="110"/>
                  </a:moveTo>
                  <a:lnTo>
                    <a:pt x="622" y="110"/>
                  </a:lnTo>
                  <a:lnTo>
                    <a:pt x="622" y="92"/>
                  </a:lnTo>
                  <a:lnTo>
                    <a:pt x="544" y="92"/>
                  </a:lnTo>
                  <a:lnTo>
                    <a:pt x="544" y="64"/>
                  </a:lnTo>
                  <a:lnTo>
                    <a:pt x="610" y="64"/>
                  </a:lnTo>
                  <a:lnTo>
                    <a:pt x="610" y="46"/>
                  </a:lnTo>
                  <a:lnTo>
                    <a:pt x="544" y="46"/>
                  </a:lnTo>
                  <a:lnTo>
                    <a:pt x="544" y="20"/>
                  </a:lnTo>
                  <a:lnTo>
                    <a:pt x="620" y="20"/>
                  </a:lnTo>
                  <a:lnTo>
                    <a:pt x="620" y="2"/>
                  </a:lnTo>
                  <a:lnTo>
                    <a:pt x="522" y="2"/>
                  </a:lnTo>
                  <a:lnTo>
                    <a:pt x="522" y="110"/>
                  </a:lnTo>
                  <a:lnTo>
                    <a:pt x="522" y="110"/>
                  </a:lnTo>
                  <a:close/>
                  <a:moveTo>
                    <a:pt x="744" y="28"/>
                  </a:moveTo>
                  <a:lnTo>
                    <a:pt x="744" y="28"/>
                  </a:lnTo>
                  <a:lnTo>
                    <a:pt x="740" y="20"/>
                  </a:lnTo>
                  <a:lnTo>
                    <a:pt x="738" y="16"/>
                  </a:lnTo>
                  <a:lnTo>
                    <a:pt x="732" y="12"/>
                  </a:lnTo>
                  <a:lnTo>
                    <a:pt x="724" y="6"/>
                  </a:lnTo>
                  <a:lnTo>
                    <a:pt x="716" y="4"/>
                  </a:lnTo>
                  <a:lnTo>
                    <a:pt x="702" y="0"/>
                  </a:lnTo>
                  <a:lnTo>
                    <a:pt x="686" y="0"/>
                  </a:lnTo>
                  <a:lnTo>
                    <a:pt x="686" y="0"/>
                  </a:lnTo>
                  <a:lnTo>
                    <a:pt x="676" y="0"/>
                  </a:lnTo>
                  <a:lnTo>
                    <a:pt x="658" y="4"/>
                  </a:lnTo>
                  <a:lnTo>
                    <a:pt x="650" y="8"/>
                  </a:lnTo>
                  <a:lnTo>
                    <a:pt x="642" y="14"/>
                  </a:lnTo>
                  <a:lnTo>
                    <a:pt x="638" y="22"/>
                  </a:lnTo>
                  <a:lnTo>
                    <a:pt x="636" y="32"/>
                  </a:lnTo>
                  <a:lnTo>
                    <a:pt x="636" y="32"/>
                  </a:lnTo>
                  <a:lnTo>
                    <a:pt x="636" y="38"/>
                  </a:lnTo>
                  <a:lnTo>
                    <a:pt x="638" y="44"/>
                  </a:lnTo>
                  <a:lnTo>
                    <a:pt x="642" y="48"/>
                  </a:lnTo>
                  <a:lnTo>
                    <a:pt x="646" y="52"/>
                  </a:lnTo>
                  <a:lnTo>
                    <a:pt x="658" y="58"/>
                  </a:lnTo>
                  <a:lnTo>
                    <a:pt x="674" y="62"/>
                  </a:lnTo>
                  <a:lnTo>
                    <a:pt x="702" y="66"/>
                  </a:lnTo>
                  <a:lnTo>
                    <a:pt x="702" y="66"/>
                  </a:lnTo>
                  <a:lnTo>
                    <a:pt x="712" y="68"/>
                  </a:lnTo>
                  <a:lnTo>
                    <a:pt x="720" y="72"/>
                  </a:lnTo>
                  <a:lnTo>
                    <a:pt x="724" y="76"/>
                  </a:lnTo>
                  <a:lnTo>
                    <a:pt x="726" y="80"/>
                  </a:lnTo>
                  <a:lnTo>
                    <a:pt x="726" y="80"/>
                  </a:lnTo>
                  <a:lnTo>
                    <a:pt x="724" y="84"/>
                  </a:lnTo>
                  <a:lnTo>
                    <a:pt x="722" y="86"/>
                  </a:lnTo>
                  <a:lnTo>
                    <a:pt x="716" y="92"/>
                  </a:lnTo>
                  <a:lnTo>
                    <a:pt x="706" y="94"/>
                  </a:lnTo>
                  <a:lnTo>
                    <a:pt x="694" y="96"/>
                  </a:lnTo>
                  <a:lnTo>
                    <a:pt x="694" y="96"/>
                  </a:lnTo>
                  <a:lnTo>
                    <a:pt x="676" y="94"/>
                  </a:lnTo>
                  <a:lnTo>
                    <a:pt x="664" y="88"/>
                  </a:lnTo>
                  <a:lnTo>
                    <a:pt x="656" y="82"/>
                  </a:lnTo>
                  <a:lnTo>
                    <a:pt x="652" y="76"/>
                  </a:lnTo>
                  <a:lnTo>
                    <a:pt x="632" y="82"/>
                  </a:lnTo>
                  <a:lnTo>
                    <a:pt x="632" y="82"/>
                  </a:lnTo>
                  <a:lnTo>
                    <a:pt x="636" y="90"/>
                  </a:lnTo>
                  <a:lnTo>
                    <a:pt x="640" y="96"/>
                  </a:lnTo>
                  <a:lnTo>
                    <a:pt x="646" y="100"/>
                  </a:lnTo>
                  <a:lnTo>
                    <a:pt x="654" y="106"/>
                  </a:lnTo>
                  <a:lnTo>
                    <a:pt x="664" y="110"/>
                  </a:lnTo>
                  <a:lnTo>
                    <a:pt x="676" y="112"/>
                  </a:lnTo>
                  <a:lnTo>
                    <a:pt x="692" y="114"/>
                  </a:lnTo>
                  <a:lnTo>
                    <a:pt x="692" y="114"/>
                  </a:lnTo>
                  <a:lnTo>
                    <a:pt x="714" y="112"/>
                  </a:lnTo>
                  <a:lnTo>
                    <a:pt x="722" y="108"/>
                  </a:lnTo>
                  <a:lnTo>
                    <a:pt x="730" y="106"/>
                  </a:lnTo>
                  <a:lnTo>
                    <a:pt x="738" y="100"/>
                  </a:lnTo>
                  <a:lnTo>
                    <a:pt x="742" y="94"/>
                  </a:lnTo>
                  <a:lnTo>
                    <a:pt x="746" y="88"/>
                  </a:lnTo>
                  <a:lnTo>
                    <a:pt x="746" y="78"/>
                  </a:lnTo>
                  <a:lnTo>
                    <a:pt x="746" y="78"/>
                  </a:lnTo>
                  <a:lnTo>
                    <a:pt x="746" y="72"/>
                  </a:lnTo>
                  <a:lnTo>
                    <a:pt x="744" y="66"/>
                  </a:lnTo>
                  <a:lnTo>
                    <a:pt x="740" y="62"/>
                  </a:lnTo>
                  <a:lnTo>
                    <a:pt x="736" y="56"/>
                  </a:lnTo>
                  <a:lnTo>
                    <a:pt x="724" y="50"/>
                  </a:lnTo>
                  <a:lnTo>
                    <a:pt x="708" y="46"/>
                  </a:lnTo>
                  <a:lnTo>
                    <a:pt x="682" y="44"/>
                  </a:lnTo>
                  <a:lnTo>
                    <a:pt x="682" y="44"/>
                  </a:lnTo>
                  <a:lnTo>
                    <a:pt x="668" y="40"/>
                  </a:lnTo>
                  <a:lnTo>
                    <a:pt x="662" y="38"/>
                  </a:lnTo>
                  <a:lnTo>
                    <a:pt x="658" y="34"/>
                  </a:lnTo>
                  <a:lnTo>
                    <a:pt x="658" y="30"/>
                  </a:lnTo>
                  <a:lnTo>
                    <a:pt x="658" y="30"/>
                  </a:lnTo>
                  <a:lnTo>
                    <a:pt x="658" y="26"/>
                  </a:lnTo>
                  <a:lnTo>
                    <a:pt x="660" y="24"/>
                  </a:lnTo>
                  <a:lnTo>
                    <a:pt x="666" y="20"/>
                  </a:lnTo>
                  <a:lnTo>
                    <a:pt x="676" y="18"/>
                  </a:lnTo>
                  <a:lnTo>
                    <a:pt x="686" y="18"/>
                  </a:lnTo>
                  <a:lnTo>
                    <a:pt x="686" y="18"/>
                  </a:lnTo>
                  <a:lnTo>
                    <a:pt x="702" y="18"/>
                  </a:lnTo>
                  <a:lnTo>
                    <a:pt x="714" y="22"/>
                  </a:lnTo>
                  <a:lnTo>
                    <a:pt x="720" y="28"/>
                  </a:lnTo>
                  <a:lnTo>
                    <a:pt x="724" y="34"/>
                  </a:lnTo>
                  <a:lnTo>
                    <a:pt x="744" y="28"/>
                  </a:lnTo>
                  <a:close/>
                  <a:moveTo>
                    <a:pt x="446" y="2"/>
                  </a:moveTo>
                  <a:lnTo>
                    <a:pt x="446" y="20"/>
                  </a:lnTo>
                  <a:lnTo>
                    <a:pt x="412" y="20"/>
                  </a:lnTo>
                  <a:lnTo>
                    <a:pt x="412" y="44"/>
                  </a:lnTo>
                  <a:lnTo>
                    <a:pt x="446" y="44"/>
                  </a:lnTo>
                  <a:lnTo>
                    <a:pt x="446" y="62"/>
                  </a:lnTo>
                  <a:lnTo>
                    <a:pt x="412" y="62"/>
                  </a:lnTo>
                  <a:lnTo>
                    <a:pt x="412" y="94"/>
                  </a:lnTo>
                  <a:lnTo>
                    <a:pt x="446" y="94"/>
                  </a:lnTo>
                  <a:lnTo>
                    <a:pt x="446" y="110"/>
                  </a:lnTo>
                  <a:lnTo>
                    <a:pt x="390" y="110"/>
                  </a:lnTo>
                  <a:lnTo>
                    <a:pt x="390" y="2"/>
                  </a:lnTo>
                  <a:lnTo>
                    <a:pt x="446" y="2"/>
                  </a:lnTo>
                  <a:lnTo>
                    <a:pt x="446" y="2"/>
                  </a:lnTo>
                  <a:close/>
                  <a:moveTo>
                    <a:pt x="312" y="68"/>
                  </a:moveTo>
                  <a:lnTo>
                    <a:pt x="312" y="50"/>
                  </a:lnTo>
                  <a:lnTo>
                    <a:pt x="320" y="50"/>
                  </a:lnTo>
                  <a:lnTo>
                    <a:pt x="320" y="50"/>
                  </a:lnTo>
                  <a:lnTo>
                    <a:pt x="330" y="50"/>
                  </a:lnTo>
                  <a:lnTo>
                    <a:pt x="338" y="48"/>
                  </a:lnTo>
                  <a:lnTo>
                    <a:pt x="344" y="42"/>
                  </a:lnTo>
                  <a:lnTo>
                    <a:pt x="346" y="34"/>
                  </a:lnTo>
                  <a:lnTo>
                    <a:pt x="346" y="34"/>
                  </a:lnTo>
                  <a:lnTo>
                    <a:pt x="344" y="28"/>
                  </a:lnTo>
                  <a:lnTo>
                    <a:pt x="338" y="22"/>
                  </a:lnTo>
                  <a:lnTo>
                    <a:pt x="330" y="20"/>
                  </a:lnTo>
                  <a:lnTo>
                    <a:pt x="320" y="20"/>
                  </a:lnTo>
                  <a:lnTo>
                    <a:pt x="312" y="20"/>
                  </a:lnTo>
                  <a:lnTo>
                    <a:pt x="312" y="2"/>
                  </a:lnTo>
                  <a:lnTo>
                    <a:pt x="322" y="2"/>
                  </a:lnTo>
                  <a:lnTo>
                    <a:pt x="322" y="2"/>
                  </a:lnTo>
                  <a:lnTo>
                    <a:pt x="340" y="4"/>
                  </a:lnTo>
                  <a:lnTo>
                    <a:pt x="348" y="6"/>
                  </a:lnTo>
                  <a:lnTo>
                    <a:pt x="354" y="8"/>
                  </a:lnTo>
                  <a:lnTo>
                    <a:pt x="360" y="12"/>
                  </a:lnTo>
                  <a:lnTo>
                    <a:pt x="364" y="18"/>
                  </a:lnTo>
                  <a:lnTo>
                    <a:pt x="366" y="26"/>
                  </a:lnTo>
                  <a:lnTo>
                    <a:pt x="366" y="34"/>
                  </a:lnTo>
                  <a:lnTo>
                    <a:pt x="366" y="34"/>
                  </a:lnTo>
                  <a:lnTo>
                    <a:pt x="366" y="42"/>
                  </a:lnTo>
                  <a:lnTo>
                    <a:pt x="364" y="48"/>
                  </a:lnTo>
                  <a:lnTo>
                    <a:pt x="362" y="54"/>
                  </a:lnTo>
                  <a:lnTo>
                    <a:pt x="358" y="58"/>
                  </a:lnTo>
                  <a:lnTo>
                    <a:pt x="348" y="64"/>
                  </a:lnTo>
                  <a:lnTo>
                    <a:pt x="336" y="66"/>
                  </a:lnTo>
                  <a:lnTo>
                    <a:pt x="370" y="110"/>
                  </a:lnTo>
                  <a:lnTo>
                    <a:pt x="344" y="110"/>
                  </a:lnTo>
                  <a:lnTo>
                    <a:pt x="312" y="68"/>
                  </a:lnTo>
                  <a:lnTo>
                    <a:pt x="312" y="68"/>
                  </a:lnTo>
                  <a:close/>
                  <a:moveTo>
                    <a:pt x="312" y="2"/>
                  </a:moveTo>
                  <a:lnTo>
                    <a:pt x="312" y="20"/>
                  </a:lnTo>
                  <a:lnTo>
                    <a:pt x="278" y="20"/>
                  </a:lnTo>
                  <a:lnTo>
                    <a:pt x="278" y="50"/>
                  </a:lnTo>
                  <a:lnTo>
                    <a:pt x="312" y="50"/>
                  </a:lnTo>
                  <a:lnTo>
                    <a:pt x="312" y="68"/>
                  </a:lnTo>
                  <a:lnTo>
                    <a:pt x="278" y="68"/>
                  </a:lnTo>
                  <a:lnTo>
                    <a:pt x="278" y="110"/>
                  </a:lnTo>
                  <a:lnTo>
                    <a:pt x="256" y="110"/>
                  </a:lnTo>
                  <a:lnTo>
                    <a:pt x="256" y="2"/>
                  </a:lnTo>
                  <a:lnTo>
                    <a:pt x="312" y="2"/>
                  </a:lnTo>
                  <a:lnTo>
                    <a:pt x="312" y="2"/>
                  </a:lnTo>
                  <a:close/>
                  <a:moveTo>
                    <a:pt x="174" y="114"/>
                  </a:moveTo>
                  <a:lnTo>
                    <a:pt x="174" y="96"/>
                  </a:lnTo>
                  <a:lnTo>
                    <a:pt x="174" y="96"/>
                  </a:lnTo>
                  <a:lnTo>
                    <a:pt x="188" y="94"/>
                  </a:lnTo>
                  <a:lnTo>
                    <a:pt x="196" y="92"/>
                  </a:lnTo>
                  <a:lnTo>
                    <a:pt x="202" y="88"/>
                  </a:lnTo>
                  <a:lnTo>
                    <a:pt x="208" y="82"/>
                  </a:lnTo>
                  <a:lnTo>
                    <a:pt x="214" y="76"/>
                  </a:lnTo>
                  <a:lnTo>
                    <a:pt x="216" y="66"/>
                  </a:lnTo>
                  <a:lnTo>
                    <a:pt x="218" y="56"/>
                  </a:lnTo>
                  <a:lnTo>
                    <a:pt x="218" y="56"/>
                  </a:lnTo>
                  <a:lnTo>
                    <a:pt x="216" y="46"/>
                  </a:lnTo>
                  <a:lnTo>
                    <a:pt x="214" y="38"/>
                  </a:lnTo>
                  <a:lnTo>
                    <a:pt x="210" y="32"/>
                  </a:lnTo>
                  <a:lnTo>
                    <a:pt x="204" y="26"/>
                  </a:lnTo>
                  <a:lnTo>
                    <a:pt x="198" y="22"/>
                  </a:lnTo>
                  <a:lnTo>
                    <a:pt x="190" y="20"/>
                  </a:lnTo>
                  <a:lnTo>
                    <a:pt x="182" y="18"/>
                  </a:lnTo>
                  <a:lnTo>
                    <a:pt x="174" y="18"/>
                  </a:lnTo>
                  <a:lnTo>
                    <a:pt x="174" y="0"/>
                  </a:lnTo>
                  <a:lnTo>
                    <a:pt x="174" y="0"/>
                  </a:lnTo>
                  <a:lnTo>
                    <a:pt x="190" y="2"/>
                  </a:lnTo>
                  <a:lnTo>
                    <a:pt x="204" y="4"/>
                  </a:lnTo>
                  <a:lnTo>
                    <a:pt x="214" y="10"/>
                  </a:lnTo>
                  <a:lnTo>
                    <a:pt x="224" y="18"/>
                  </a:lnTo>
                  <a:lnTo>
                    <a:pt x="230" y="26"/>
                  </a:lnTo>
                  <a:lnTo>
                    <a:pt x="234" y="36"/>
                  </a:lnTo>
                  <a:lnTo>
                    <a:pt x="238" y="46"/>
                  </a:lnTo>
                  <a:lnTo>
                    <a:pt x="238" y="58"/>
                  </a:lnTo>
                  <a:lnTo>
                    <a:pt x="238" y="58"/>
                  </a:lnTo>
                  <a:lnTo>
                    <a:pt x="238" y="66"/>
                  </a:lnTo>
                  <a:lnTo>
                    <a:pt x="236" y="76"/>
                  </a:lnTo>
                  <a:lnTo>
                    <a:pt x="232" y="84"/>
                  </a:lnTo>
                  <a:lnTo>
                    <a:pt x="226" y="94"/>
                  </a:lnTo>
                  <a:lnTo>
                    <a:pt x="216" y="102"/>
                  </a:lnTo>
                  <a:lnTo>
                    <a:pt x="206" y="108"/>
                  </a:lnTo>
                  <a:lnTo>
                    <a:pt x="190" y="112"/>
                  </a:lnTo>
                  <a:lnTo>
                    <a:pt x="174" y="114"/>
                  </a:lnTo>
                  <a:lnTo>
                    <a:pt x="174" y="114"/>
                  </a:lnTo>
                  <a:close/>
                  <a:moveTo>
                    <a:pt x="0" y="110"/>
                  </a:moveTo>
                  <a:lnTo>
                    <a:pt x="20" y="110"/>
                  </a:lnTo>
                  <a:lnTo>
                    <a:pt x="20" y="64"/>
                  </a:lnTo>
                  <a:lnTo>
                    <a:pt x="88" y="64"/>
                  </a:lnTo>
                  <a:lnTo>
                    <a:pt x="88" y="46"/>
                  </a:lnTo>
                  <a:lnTo>
                    <a:pt x="20" y="46"/>
                  </a:lnTo>
                  <a:lnTo>
                    <a:pt x="20" y="20"/>
                  </a:lnTo>
                  <a:lnTo>
                    <a:pt x="98" y="20"/>
                  </a:lnTo>
                  <a:lnTo>
                    <a:pt x="98" y="2"/>
                  </a:lnTo>
                  <a:lnTo>
                    <a:pt x="0" y="2"/>
                  </a:lnTo>
                  <a:lnTo>
                    <a:pt x="0" y="110"/>
                  </a:lnTo>
                  <a:lnTo>
                    <a:pt x="0" y="110"/>
                  </a:lnTo>
                  <a:close/>
                  <a:moveTo>
                    <a:pt x="174" y="0"/>
                  </a:moveTo>
                  <a:lnTo>
                    <a:pt x="174" y="18"/>
                  </a:lnTo>
                  <a:lnTo>
                    <a:pt x="174" y="18"/>
                  </a:lnTo>
                  <a:lnTo>
                    <a:pt x="164" y="18"/>
                  </a:lnTo>
                  <a:lnTo>
                    <a:pt x="156" y="20"/>
                  </a:lnTo>
                  <a:lnTo>
                    <a:pt x="148" y="22"/>
                  </a:lnTo>
                  <a:lnTo>
                    <a:pt x="142" y="26"/>
                  </a:lnTo>
                  <a:lnTo>
                    <a:pt x="136" y="32"/>
                  </a:lnTo>
                  <a:lnTo>
                    <a:pt x="132" y="38"/>
                  </a:lnTo>
                  <a:lnTo>
                    <a:pt x="130" y="46"/>
                  </a:lnTo>
                  <a:lnTo>
                    <a:pt x="130" y="56"/>
                  </a:lnTo>
                  <a:lnTo>
                    <a:pt x="130" y="56"/>
                  </a:lnTo>
                  <a:lnTo>
                    <a:pt x="130" y="66"/>
                  </a:lnTo>
                  <a:lnTo>
                    <a:pt x="134" y="76"/>
                  </a:lnTo>
                  <a:lnTo>
                    <a:pt x="138" y="82"/>
                  </a:lnTo>
                  <a:lnTo>
                    <a:pt x="144" y="88"/>
                  </a:lnTo>
                  <a:lnTo>
                    <a:pt x="150" y="92"/>
                  </a:lnTo>
                  <a:lnTo>
                    <a:pt x="158" y="94"/>
                  </a:lnTo>
                  <a:lnTo>
                    <a:pt x="174" y="96"/>
                  </a:lnTo>
                  <a:lnTo>
                    <a:pt x="174" y="114"/>
                  </a:lnTo>
                  <a:lnTo>
                    <a:pt x="174" y="114"/>
                  </a:lnTo>
                  <a:lnTo>
                    <a:pt x="156" y="112"/>
                  </a:lnTo>
                  <a:lnTo>
                    <a:pt x="142" y="108"/>
                  </a:lnTo>
                  <a:lnTo>
                    <a:pt x="130" y="102"/>
                  </a:lnTo>
                  <a:lnTo>
                    <a:pt x="122" y="94"/>
                  </a:lnTo>
                  <a:lnTo>
                    <a:pt x="116" y="84"/>
                  </a:lnTo>
                  <a:lnTo>
                    <a:pt x="112" y="76"/>
                  </a:lnTo>
                  <a:lnTo>
                    <a:pt x="110" y="66"/>
                  </a:lnTo>
                  <a:lnTo>
                    <a:pt x="108" y="58"/>
                  </a:lnTo>
                  <a:lnTo>
                    <a:pt x="108" y="58"/>
                  </a:lnTo>
                  <a:lnTo>
                    <a:pt x="110" y="46"/>
                  </a:lnTo>
                  <a:lnTo>
                    <a:pt x="112" y="36"/>
                  </a:lnTo>
                  <a:lnTo>
                    <a:pt x="116" y="26"/>
                  </a:lnTo>
                  <a:lnTo>
                    <a:pt x="124" y="18"/>
                  </a:lnTo>
                  <a:lnTo>
                    <a:pt x="132" y="10"/>
                  </a:lnTo>
                  <a:lnTo>
                    <a:pt x="144" y="4"/>
                  </a:lnTo>
                  <a:lnTo>
                    <a:pt x="156" y="2"/>
                  </a:lnTo>
                  <a:lnTo>
                    <a:pt x="174" y="0"/>
                  </a:lnTo>
                  <a:lnTo>
                    <a:pt x="174" y="0"/>
                  </a:lnTo>
                  <a:close/>
                </a:path>
              </a:pathLst>
            </a:custGeom>
            <a:solidFill>
              <a:srgbClr val="75787B"/>
            </a:solidFill>
            <a:ln w="9525">
              <a:noFill/>
              <a:round/>
              <a:headEnd/>
              <a:tailEnd/>
            </a:ln>
          </p:spPr>
          <p:txBody>
            <a:bodyPr vert="horz" wrap="square" lIns="91440" tIns="45720" rIns="91440" bIns="45720" numCol="1" anchor="t" anchorCtr="0" compatLnSpc="1">
              <a:prstTxWarp prst="textNoShape">
                <a:avLst/>
              </a:prstTxWarp>
            </a:bodyPr>
            <a:lstStyle/>
            <a:p>
              <a:pPr>
                <a:defRPr/>
              </a:pPr>
              <a:endParaRPr lang="en-ZA" sz="2700" kern="0" dirty="0">
                <a:solidFill>
                  <a:prstClr val="white"/>
                </a:solidFill>
              </a:endParaRPr>
            </a:p>
          </p:txBody>
        </p:sp>
      </p:grpSp>
    </p:spTree>
    <p:extLst>
      <p:ext uri="{BB962C8B-B14F-4D97-AF65-F5344CB8AC3E}">
        <p14:creationId xmlns:p14="http://schemas.microsoft.com/office/powerpoint/2010/main" val="24228347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Content: One">
    <p:spTree>
      <p:nvGrpSpPr>
        <p:cNvPr id="1" name=""/>
        <p:cNvGrpSpPr/>
        <p:nvPr/>
      </p:nvGrpSpPr>
      <p:grpSpPr>
        <a:xfrm>
          <a:off x="0" y="0"/>
          <a:ext cx="0" cy="0"/>
          <a:chOff x="0" y="0"/>
          <a:chExt cx="0" cy="0"/>
        </a:xfrm>
      </p:grpSpPr>
      <p:cxnSp>
        <p:nvCxnSpPr>
          <p:cNvPr id="4" name="Shape 8">
            <a:extLst>
              <a:ext uri="{FF2B5EF4-FFF2-40B4-BE49-F238E27FC236}">
                <a16:creationId xmlns:a16="http://schemas.microsoft.com/office/drawing/2014/main" id="{5D0D50FD-7DAB-4768-89E5-4BFACEC30AEE}"/>
              </a:ext>
            </a:extLst>
          </p:cNvPr>
          <p:cNvCxnSpPr/>
          <p:nvPr/>
        </p:nvCxnSpPr>
        <p:spPr>
          <a:xfrm rot="5400000" flipH="1" flipV="1">
            <a:off x="8877300" y="-7200900"/>
            <a:ext cx="228600" cy="16459200"/>
          </a:xfrm>
          <a:prstGeom prst="bentConnector2">
            <a:avLst/>
          </a:prstGeom>
          <a:ln w="12700">
            <a:solidFill>
              <a:srgbClr val="5EC05A"/>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066800" y="1028700"/>
            <a:ext cx="16154400" cy="1371600"/>
          </a:xfrm>
        </p:spPr>
        <p:txBody>
          <a:bodyPr/>
          <a:lstStyle>
            <a:lvl1pPr>
              <a:defRPr/>
            </a:lvl1pPr>
          </a:lstStyle>
          <a:p>
            <a:r>
              <a:rPr lang="en-IN" noProof="0"/>
              <a:t>Click to edit Master title style</a:t>
            </a:r>
          </a:p>
        </p:txBody>
      </p:sp>
      <p:sp>
        <p:nvSpPr>
          <p:cNvPr id="31" name="Content Placeholder 26"/>
          <p:cNvSpPr>
            <a:spLocks noGrp="1"/>
          </p:cNvSpPr>
          <p:nvPr>
            <p:ph sz="quarter" idx="15"/>
          </p:nvPr>
        </p:nvSpPr>
        <p:spPr>
          <a:xfrm>
            <a:off x="1066800" y="2628900"/>
            <a:ext cx="16154400" cy="6629400"/>
          </a:xfrm>
        </p:spPr>
        <p:txBody>
          <a:bodyPr/>
          <a:lstStyle>
            <a:lvl1pPr>
              <a:defRPr sz="2400" baseline="0"/>
            </a:lvl1pPr>
            <a:lvl2pPr>
              <a:defRPr sz="2400"/>
            </a:lvl2pPr>
            <a:lvl3pPr>
              <a:defRPr sz="2400"/>
            </a:lvl3pPr>
            <a:lvl4pPr>
              <a:defRPr sz="2400"/>
            </a:lvl4pPr>
            <a:lvl5pPr>
              <a:defRPr sz="2400"/>
            </a:lvl5pPr>
          </a:lstStyle>
          <a:p>
            <a:pPr lvl="0"/>
            <a:r>
              <a:rPr lang="en-IN" noProof="0" dirty="0"/>
              <a:t>Click to edit Master text styles</a:t>
            </a:r>
          </a:p>
          <a:p>
            <a:pPr lvl="1"/>
            <a:r>
              <a:rPr lang="en-IN" noProof="0" dirty="0"/>
              <a:t>Second level</a:t>
            </a:r>
          </a:p>
          <a:p>
            <a:pPr lvl="2"/>
            <a:r>
              <a:rPr lang="en-IN" noProof="0" dirty="0"/>
              <a:t>Third level</a:t>
            </a:r>
          </a:p>
          <a:p>
            <a:pPr lvl="3"/>
            <a:r>
              <a:rPr lang="en-IN" noProof="0" dirty="0"/>
              <a:t>Fourth level</a:t>
            </a:r>
          </a:p>
          <a:p>
            <a:pPr lvl="4"/>
            <a:r>
              <a:rPr lang="en-IN" noProof="0" dirty="0"/>
              <a:t>Fifth level</a:t>
            </a:r>
          </a:p>
        </p:txBody>
      </p:sp>
    </p:spTree>
    <p:extLst>
      <p:ext uri="{BB962C8B-B14F-4D97-AF65-F5344CB8AC3E}">
        <p14:creationId xmlns:p14="http://schemas.microsoft.com/office/powerpoint/2010/main" val="18084053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0" y="0"/>
            <a:ext cx="18268950" cy="10302039"/>
          </a:xfrm>
          <a:prstGeom prst="rect">
            <a:avLst/>
          </a:prstGeom>
        </p:spPr>
      </p:pic>
      <p:sp>
        <p:nvSpPr>
          <p:cNvPr id="5" name="Date Placeholder 4"/>
          <p:cNvSpPr>
            <a:spLocks noGrp="1"/>
          </p:cNvSpPr>
          <p:nvPr>
            <p:ph type="dt" sz="half" idx="10"/>
          </p:nvPr>
        </p:nvSpPr>
        <p:spPr/>
        <p:txBody>
          <a:bodyPr/>
          <a:lstStyle/>
          <a:p>
            <a:fld id="{C8128205-9A94-0C45-BD07-44893D5AE6CA}" type="datetimeFigureOut">
              <a:rPr lang="en-US" smtClean="0"/>
              <a:t>9/21/2023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FF9977-0B93-F148-B146-9CFF2959500B}" type="slidenum">
              <a:rPr lang="en-US" smtClean="0"/>
              <a:t>‹#›</a:t>
            </a:fld>
            <a:endParaRPr lang="en-US"/>
          </a:p>
        </p:txBody>
      </p:sp>
    </p:spTree>
    <p:extLst>
      <p:ext uri="{BB962C8B-B14F-4D97-AF65-F5344CB8AC3E}">
        <p14:creationId xmlns:p14="http://schemas.microsoft.com/office/powerpoint/2010/main" val="6554429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6BB8C3C-7E39-4C89-A687-23D2E61BC390}" type="datetime1">
              <a:rPr lang="en-US" smtClean="0"/>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FF9977-0B93-F148-B146-9CFF2959500B}" type="slidenum">
              <a:rPr lang="en-US" smtClean="0"/>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1" y="2"/>
            <a:ext cx="18268952" cy="10302578"/>
          </a:xfrm>
          <a:prstGeom prst="rect">
            <a:avLst/>
          </a:prstGeom>
        </p:spPr>
      </p:pic>
    </p:spTree>
    <p:extLst>
      <p:ext uri="{BB962C8B-B14F-4D97-AF65-F5344CB8AC3E}">
        <p14:creationId xmlns:p14="http://schemas.microsoft.com/office/powerpoint/2010/main" val="26231581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CB22A0A-9FEF-40B2-B15C-89A1B87D3354}" type="datetime1">
              <a:rPr lang="en-US" smtClean="0"/>
              <a:t>9/21/2023</a:t>
            </a:fld>
            <a:endParaRPr lang="en-US"/>
          </a:p>
        </p:txBody>
      </p:sp>
      <p:sp>
        <p:nvSpPr>
          <p:cNvPr id="5" name="Footer Placeholder 4"/>
          <p:cNvSpPr>
            <a:spLocks noGrp="1"/>
          </p:cNvSpPr>
          <p:nvPr>
            <p:ph type="ftr" sz="quarter" idx="11"/>
          </p:nvPr>
        </p:nvSpPr>
        <p:spPr/>
        <p:txBody>
          <a:bodyPr/>
          <a:lstStyle/>
          <a:p>
            <a:endParaRPr lang="en-US"/>
          </a:p>
        </p:txBody>
      </p:sp>
      <p:pic>
        <p:nvPicPr>
          <p:cNvPr id="2" name="Picture 1">
            <a:extLst>
              <a:ext uri="{FF2B5EF4-FFF2-40B4-BE49-F238E27FC236}">
                <a16:creationId xmlns:a16="http://schemas.microsoft.com/office/drawing/2014/main" id="{7E60E4AA-A1F0-154D-8FD5-88A732831C5B}"/>
              </a:ext>
            </a:extLst>
          </p:cNvPr>
          <p:cNvPicPr>
            <a:picLocks noChangeAspect="1"/>
          </p:cNvPicPr>
          <p:nvPr userDrawn="1"/>
        </p:nvPicPr>
        <p:blipFill>
          <a:blip r:embed="rId2">
            <a:alphaModFix amt="70000"/>
          </a:blip>
          <a:stretch>
            <a:fillRect/>
          </a:stretch>
        </p:blipFill>
        <p:spPr>
          <a:xfrm>
            <a:off x="0" y="-1"/>
            <a:ext cx="18288000" cy="10287002"/>
          </a:xfrm>
          <a:prstGeom prst="rect">
            <a:avLst/>
          </a:prstGeom>
        </p:spPr>
      </p:pic>
      <p:pic>
        <p:nvPicPr>
          <p:cNvPr id="11" name="Picture 10">
            <a:extLst>
              <a:ext uri="{FF2B5EF4-FFF2-40B4-BE49-F238E27FC236}">
                <a16:creationId xmlns:a16="http://schemas.microsoft.com/office/drawing/2014/main" id="{B25B5F91-DBDD-EF49-974C-B2E802E7BD48}"/>
              </a:ext>
            </a:extLst>
          </p:cNvPr>
          <p:cNvPicPr>
            <a:picLocks noChangeAspect="1"/>
          </p:cNvPicPr>
          <p:nvPr userDrawn="1"/>
        </p:nvPicPr>
        <p:blipFill>
          <a:blip r:embed="rId3">
            <a:alphaModFix amt="85000"/>
            <a:extLst>
              <a:ext uri="{28A0092B-C50C-407E-A947-70E740481C1C}">
                <a14:useLocalDpi xmlns:a14="http://schemas.microsoft.com/office/drawing/2010/main" val="0"/>
              </a:ext>
            </a:extLst>
          </a:blip>
          <a:stretch>
            <a:fillRect/>
          </a:stretch>
        </p:blipFill>
        <p:spPr>
          <a:xfrm>
            <a:off x="10021343" y="0"/>
            <a:ext cx="7720968" cy="9378828"/>
          </a:xfrm>
          <a:prstGeom prst="rect">
            <a:avLst/>
          </a:prstGeom>
        </p:spPr>
      </p:pic>
      <p:pic>
        <p:nvPicPr>
          <p:cNvPr id="13" name="Picture 12">
            <a:extLst>
              <a:ext uri="{FF2B5EF4-FFF2-40B4-BE49-F238E27FC236}">
                <a16:creationId xmlns:a16="http://schemas.microsoft.com/office/drawing/2014/main" id="{5DA023A6-65D1-AE4F-9852-33D000F5A04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21345" y="9442564"/>
            <a:ext cx="2338298" cy="731615"/>
          </a:xfrm>
          <a:prstGeom prst="rect">
            <a:avLst/>
          </a:prstGeom>
        </p:spPr>
      </p:pic>
    </p:spTree>
    <p:extLst>
      <p:ext uri="{BB962C8B-B14F-4D97-AF65-F5344CB8AC3E}">
        <p14:creationId xmlns:p14="http://schemas.microsoft.com/office/powerpoint/2010/main" val="22014776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1"/>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7" y="6884198"/>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F7F91A-3C49-44CA-9E84-1DE17063E8A1}" type="datetime1">
              <a:rPr lang="en-US" smtClean="0"/>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FF9977-0B93-F148-B146-9CFF2959500B}"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2" y="2"/>
            <a:ext cx="18268950" cy="10302578"/>
          </a:xfrm>
          <a:prstGeom prst="rect">
            <a:avLst/>
          </a:prstGeom>
        </p:spPr>
      </p:pic>
    </p:spTree>
    <p:extLst>
      <p:ext uri="{BB962C8B-B14F-4D97-AF65-F5344CB8AC3E}">
        <p14:creationId xmlns:p14="http://schemas.microsoft.com/office/powerpoint/2010/main" val="3042128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11"/>
            <a:ext cx="15773400" cy="4279106"/>
          </a:xfrm>
        </p:spPr>
        <p:txBody>
          <a:bodyPr anchor="b"/>
          <a:lstStyle>
            <a:lvl1pPr>
              <a:defRPr sz="7313"/>
            </a:lvl1pPr>
          </a:lstStyle>
          <a:p>
            <a:r>
              <a:rPr lang="en-US"/>
              <a:t>Click to edit Master title style</a:t>
            </a:r>
          </a:p>
        </p:txBody>
      </p:sp>
      <p:sp>
        <p:nvSpPr>
          <p:cNvPr id="3" name="Text Placeholder 2"/>
          <p:cNvSpPr>
            <a:spLocks noGrp="1"/>
          </p:cNvSpPr>
          <p:nvPr>
            <p:ph type="body" idx="1"/>
          </p:nvPr>
        </p:nvSpPr>
        <p:spPr>
          <a:xfrm>
            <a:off x="1247775" y="6884198"/>
            <a:ext cx="15773400" cy="2250281"/>
          </a:xfrm>
        </p:spPr>
        <p:txBody>
          <a:bodyPr/>
          <a:lstStyle>
            <a:lvl1pPr marL="0" indent="0">
              <a:buNone/>
              <a:defRPr sz="2925">
                <a:solidFill>
                  <a:schemeClr val="tx1">
                    <a:tint val="75000"/>
                  </a:schemeClr>
                </a:solidFill>
              </a:defRPr>
            </a:lvl1pPr>
            <a:lvl2pPr marL="557213" indent="0">
              <a:buNone/>
              <a:defRPr sz="2438">
                <a:solidFill>
                  <a:schemeClr val="tx1">
                    <a:tint val="75000"/>
                  </a:schemeClr>
                </a:solidFill>
              </a:defRPr>
            </a:lvl2pPr>
            <a:lvl3pPr marL="1114425" indent="0">
              <a:buNone/>
              <a:defRPr sz="2195">
                <a:solidFill>
                  <a:schemeClr val="tx1">
                    <a:tint val="75000"/>
                  </a:schemeClr>
                </a:solidFill>
              </a:defRPr>
            </a:lvl3pPr>
            <a:lvl4pPr marL="1671638" indent="0">
              <a:buNone/>
              <a:defRPr sz="1950">
                <a:solidFill>
                  <a:schemeClr val="tx1">
                    <a:tint val="75000"/>
                  </a:schemeClr>
                </a:solidFill>
              </a:defRPr>
            </a:lvl4pPr>
            <a:lvl5pPr marL="2228850" indent="0">
              <a:buNone/>
              <a:defRPr sz="1950">
                <a:solidFill>
                  <a:schemeClr val="tx1">
                    <a:tint val="75000"/>
                  </a:schemeClr>
                </a:solidFill>
              </a:defRPr>
            </a:lvl5pPr>
            <a:lvl6pPr marL="2786063" indent="0">
              <a:buNone/>
              <a:defRPr sz="1950">
                <a:solidFill>
                  <a:schemeClr val="tx1">
                    <a:tint val="75000"/>
                  </a:schemeClr>
                </a:solidFill>
              </a:defRPr>
            </a:lvl6pPr>
            <a:lvl7pPr marL="3343275" indent="0">
              <a:buNone/>
              <a:defRPr sz="1950">
                <a:solidFill>
                  <a:schemeClr val="tx1">
                    <a:tint val="75000"/>
                  </a:schemeClr>
                </a:solidFill>
              </a:defRPr>
            </a:lvl7pPr>
            <a:lvl8pPr marL="3900488" indent="0">
              <a:buNone/>
              <a:defRPr sz="1950">
                <a:solidFill>
                  <a:schemeClr val="tx1">
                    <a:tint val="75000"/>
                  </a:schemeClr>
                </a:solidFill>
              </a:defRPr>
            </a:lvl8pPr>
            <a:lvl9pPr marL="4457700" indent="0">
              <a:buNone/>
              <a:defRPr sz="19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128205-9A94-0C45-BD07-44893D5AE6CA}" type="datetimeFigureOut">
              <a:rPr lang="en-US" smtClean="0"/>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FF9977-0B93-F148-B146-9CFF2959500B}"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2" y="2"/>
            <a:ext cx="18268950" cy="10302578"/>
          </a:xfrm>
          <a:prstGeom prst="rect">
            <a:avLst/>
          </a:prstGeom>
        </p:spPr>
      </p:pic>
    </p:spTree>
    <p:extLst>
      <p:ext uri="{BB962C8B-B14F-4D97-AF65-F5344CB8AC3E}">
        <p14:creationId xmlns:p14="http://schemas.microsoft.com/office/powerpoint/2010/main" val="33049559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116685"/>
            <a:ext cx="18276239" cy="10306149"/>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FBDED0D-C40D-4CE8-828D-693377EA2D28}" type="datetime1">
              <a:rPr lang="en-US" smtClean="0"/>
              <a:t>9/21/2023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FF9977-0B93-F148-B146-9CFF2959500B}" type="slidenum">
              <a:rPr lang="en-US" smtClean="0"/>
              <a:t>‹#›</a:t>
            </a:fld>
            <a:endParaRPr lang="en-US"/>
          </a:p>
        </p:txBody>
      </p:sp>
      <p:pic>
        <p:nvPicPr>
          <p:cNvPr id="8" name="Picture 7">
            <a:extLst>
              <a:ext uri="{FF2B5EF4-FFF2-40B4-BE49-F238E27FC236}">
                <a16:creationId xmlns:a16="http://schemas.microsoft.com/office/drawing/2014/main" id="{DBF9E2F5-487E-FA87-625C-940C96AD00B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6685"/>
            <a:ext cx="2054599" cy="1258909"/>
          </a:xfrm>
          <a:prstGeom prst="rect">
            <a:avLst/>
          </a:prstGeom>
        </p:spPr>
      </p:pic>
    </p:spTree>
    <p:extLst>
      <p:ext uri="{BB962C8B-B14F-4D97-AF65-F5344CB8AC3E}">
        <p14:creationId xmlns:p14="http://schemas.microsoft.com/office/powerpoint/2010/main" val="42717483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1"/>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4"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2"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2"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97DB62-5B3D-4146-8760-98D72BC16F02}" type="datetime1">
              <a:rPr lang="en-US" smtClean="0"/>
              <a:t>9/21/2023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FF9977-0B93-F148-B146-9CFF2959500B}" type="slidenum">
              <a:rPr lang="en-US" smtClean="0"/>
              <a:t>‹#›</a:t>
            </a:fld>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2" y="2"/>
            <a:ext cx="18268950" cy="10302578"/>
          </a:xfrm>
          <a:prstGeom prst="rect">
            <a:avLst/>
          </a:prstGeom>
        </p:spPr>
      </p:pic>
    </p:spTree>
    <p:extLst>
      <p:ext uri="{BB962C8B-B14F-4D97-AF65-F5344CB8AC3E}">
        <p14:creationId xmlns:p14="http://schemas.microsoft.com/office/powerpoint/2010/main" val="8845992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41"/>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8F2EB827-EEF8-4D86-A291-CCC11D48ED40}" type="datetime1">
              <a:rPr lang="en-US" smtClean="0"/>
              <a:t>9/21/2023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FF9977-0B93-F148-B146-9CFF2959500B}" type="slidenum">
              <a:rPr lang="en-US" smtClean="0"/>
              <a:t>‹#›</a:t>
            </a:fld>
            <a:endParaRPr lang="en-US"/>
          </a:p>
        </p:txBody>
      </p:sp>
    </p:spTree>
    <p:extLst>
      <p:ext uri="{BB962C8B-B14F-4D97-AF65-F5344CB8AC3E}">
        <p14:creationId xmlns:p14="http://schemas.microsoft.com/office/powerpoint/2010/main" val="34488334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alphaModFix/>
            <a:extLst>
              <a:ext uri="{28A0092B-C50C-407E-A947-70E740481C1C}">
                <a14:useLocalDpi xmlns:a14="http://schemas.microsoft.com/office/drawing/2010/main" val="0"/>
              </a:ext>
            </a:extLst>
          </a:blip>
          <a:srcRect t="6932" b="8574"/>
          <a:stretch/>
        </p:blipFill>
        <p:spPr>
          <a:xfrm>
            <a:off x="0" y="-1"/>
            <a:ext cx="18288000" cy="10287002"/>
          </a:xfrm>
          <a:prstGeom prst="rect">
            <a:avLst/>
          </a:prstGeom>
        </p:spPr>
      </p:pic>
      <p:sp>
        <p:nvSpPr>
          <p:cNvPr id="3" name="Date Placeholder 2"/>
          <p:cNvSpPr>
            <a:spLocks noGrp="1"/>
          </p:cNvSpPr>
          <p:nvPr>
            <p:ph type="dt" sz="half" idx="10"/>
          </p:nvPr>
        </p:nvSpPr>
        <p:spPr/>
        <p:txBody>
          <a:bodyPr/>
          <a:lstStyle/>
          <a:p>
            <a:fld id="{7A2F4702-A488-4EEE-A92C-0C06506A54EC}" type="datetime1">
              <a:rPr lang="en-US" smtClean="0"/>
              <a:t>9/21/2023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FF9977-0B93-F148-B146-9CFF2959500B}" type="slidenum">
              <a:rPr lang="en-US" smtClean="0"/>
              <a:t>‹#›</a:t>
            </a:fld>
            <a:endParaRPr lang="en-US"/>
          </a:p>
        </p:txBody>
      </p:sp>
      <p:pic>
        <p:nvPicPr>
          <p:cNvPr id="9" name="Picture 8"/>
          <p:cNvPicPr>
            <a:picLocks noChangeAspect="1"/>
          </p:cNvPicPr>
          <p:nvPr userDrawn="1"/>
        </p:nvPicPr>
        <p:blipFill>
          <a:blip r:embed="rId3">
            <a:alphaModFix amt="85000"/>
            <a:extLst>
              <a:ext uri="{28A0092B-C50C-407E-A947-70E740481C1C}">
                <a14:useLocalDpi xmlns:a14="http://schemas.microsoft.com/office/drawing/2010/main" val="0"/>
              </a:ext>
            </a:extLst>
          </a:blip>
          <a:stretch>
            <a:fillRect/>
          </a:stretch>
        </p:blipFill>
        <p:spPr>
          <a:xfrm>
            <a:off x="462125" y="4"/>
            <a:ext cx="7408493" cy="9297269"/>
          </a:xfrm>
          <a:prstGeom prst="rect">
            <a:avLst/>
          </a:prstGeom>
        </p:spPr>
      </p:pic>
      <p:pic>
        <p:nvPicPr>
          <p:cNvPr id="11" name="Picture 10"/>
          <p:cNvPicPr>
            <a:picLocks noChangeAspect="1"/>
          </p:cNvPicPr>
          <p:nvPr userDrawn="1"/>
        </p:nvPicPr>
        <p:blipFill>
          <a:blip r:embed="rId4"/>
          <a:stretch>
            <a:fillRect/>
          </a:stretch>
        </p:blipFill>
        <p:spPr>
          <a:xfrm>
            <a:off x="1662113" y="5243513"/>
            <a:ext cx="762000" cy="400050"/>
          </a:xfrm>
          <a:prstGeom prst="rect">
            <a:avLst/>
          </a:prstGeom>
        </p:spPr>
      </p:pic>
    </p:spTree>
    <p:extLst>
      <p:ext uri="{BB962C8B-B14F-4D97-AF65-F5344CB8AC3E}">
        <p14:creationId xmlns:p14="http://schemas.microsoft.com/office/powerpoint/2010/main" val="36595989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19149"/>
            <a:ext cx="18276239" cy="10306149"/>
          </a:xfrm>
          <a:prstGeom prst="rect">
            <a:avLst/>
          </a:prstGeom>
        </p:spPr>
      </p:pic>
      <p:sp>
        <p:nvSpPr>
          <p:cNvPr id="7" name="Rectangle 6">
            <a:extLst>
              <a:ext uri="{FF2B5EF4-FFF2-40B4-BE49-F238E27FC236}">
                <a16:creationId xmlns:a16="http://schemas.microsoft.com/office/drawing/2014/main" id="{108B621D-A6C0-6A4E-A041-2022F3910640}"/>
              </a:ext>
            </a:extLst>
          </p:cNvPr>
          <p:cNvSpPr/>
          <p:nvPr userDrawn="1"/>
        </p:nvSpPr>
        <p:spPr>
          <a:xfrm>
            <a:off x="10916943" y="97982"/>
            <a:ext cx="7040322" cy="14225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870" tIns="51435" rIns="102870" bIns="51435" numCol="1" spcCol="0" rtlCol="0" fromWordArt="0" anchor="ctr" anchorCtr="0" forceAA="0" compatLnSpc="1">
            <a:prstTxWarp prst="textNoShape">
              <a:avLst/>
            </a:prstTxWarp>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025"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BC98E97B-178F-8243-A329-5669D272AEA7}"/>
              </a:ext>
            </a:extLst>
          </p:cNvPr>
          <p:cNvSpPr/>
          <p:nvPr userDrawn="1"/>
        </p:nvSpPr>
        <p:spPr>
          <a:xfrm>
            <a:off x="8519996" y="656827"/>
            <a:ext cx="6610490" cy="723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870" tIns="51435" rIns="102870" bIns="51435" numCol="1" spcCol="0" rtlCol="0" fromWordArt="0" anchor="ctr" anchorCtr="0" forceAA="0" compatLnSpc="1">
            <a:prstTxWarp prst="textNoShape">
              <a:avLst/>
            </a:prstTxWarp>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025"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descr="A picture containing clipart&#10;&#10;Description generated with high confidence">
            <a:extLst>
              <a:ext uri="{FF2B5EF4-FFF2-40B4-BE49-F238E27FC236}">
                <a16:creationId xmlns:a16="http://schemas.microsoft.com/office/drawing/2014/main" id="{21D1EFE2-D48E-304C-A844-841F49A40D9F}"/>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278367" y="9492090"/>
            <a:ext cx="1512126" cy="410526"/>
          </a:xfrm>
          <a:prstGeom prst="rect">
            <a:avLst/>
          </a:prstGeom>
        </p:spPr>
      </p:pic>
      <p:pic>
        <p:nvPicPr>
          <p:cNvPr id="11" name="Picture 10">
            <a:extLst>
              <a:ext uri="{FF2B5EF4-FFF2-40B4-BE49-F238E27FC236}">
                <a16:creationId xmlns:a16="http://schemas.microsoft.com/office/drawing/2014/main" id="{33014D62-A966-4341-9885-426AFEB1A243}"/>
              </a:ext>
            </a:extLst>
          </p:cNvPr>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487262" y="9405262"/>
            <a:ext cx="545897" cy="535007"/>
          </a:xfrm>
          <a:prstGeom prst="rect">
            <a:avLst/>
          </a:prstGeom>
          <a:noFill/>
          <a:ln>
            <a:noFill/>
          </a:ln>
        </p:spPr>
      </p:pic>
      <p:pic>
        <p:nvPicPr>
          <p:cNvPr id="12" name="Picture 11">
            <a:extLst>
              <a:ext uri="{FF2B5EF4-FFF2-40B4-BE49-F238E27FC236}">
                <a16:creationId xmlns:a16="http://schemas.microsoft.com/office/drawing/2014/main" id="{5C06CBF1-FD07-1C4F-8B1D-6062EC61A794}"/>
              </a:ext>
            </a:extLst>
          </p:cNvPr>
          <p:cNvPicPr>
            <a:picLocks noChangeAspect="1"/>
          </p:cNvPicPr>
          <p:nvPr userDrawn="1"/>
        </p:nvPicPr>
        <p:blipFill>
          <a:blip r:embed="rId5"/>
          <a:stretch>
            <a:fillRect/>
          </a:stretch>
        </p:blipFill>
        <p:spPr>
          <a:xfrm>
            <a:off x="12693836" y="181072"/>
            <a:ext cx="4949930" cy="1198811"/>
          </a:xfrm>
          <a:prstGeom prst="rect">
            <a:avLst/>
          </a:prstGeom>
        </p:spPr>
      </p:pic>
      <p:pic>
        <p:nvPicPr>
          <p:cNvPr id="13" name="Picture 12">
            <a:extLst>
              <a:ext uri="{FF2B5EF4-FFF2-40B4-BE49-F238E27FC236}">
                <a16:creationId xmlns:a16="http://schemas.microsoft.com/office/drawing/2014/main" id="{F90BC446-F827-4702-AD96-926424BD06F5}"/>
              </a:ext>
            </a:extLst>
          </p:cNvPr>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942789" y="9585935"/>
            <a:ext cx="1359521" cy="225524"/>
          </a:xfrm>
          <a:prstGeom prst="rect">
            <a:avLst/>
          </a:prstGeom>
          <a:noFill/>
          <a:ln>
            <a:noFill/>
          </a:ln>
        </p:spPr>
      </p:pic>
    </p:spTree>
    <p:extLst>
      <p:ext uri="{BB962C8B-B14F-4D97-AF65-F5344CB8AC3E}">
        <p14:creationId xmlns:p14="http://schemas.microsoft.com/office/powerpoint/2010/main" val="15310984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2" y="0"/>
            <a:ext cx="18268950" cy="10302039"/>
          </a:xfrm>
          <a:prstGeom prst="rect">
            <a:avLst/>
          </a:prstGeom>
        </p:spPr>
      </p:pic>
      <p:sp>
        <p:nvSpPr>
          <p:cNvPr id="5" name="Date Placeholder 4"/>
          <p:cNvSpPr>
            <a:spLocks noGrp="1"/>
          </p:cNvSpPr>
          <p:nvPr>
            <p:ph type="dt" sz="half" idx="10"/>
          </p:nvPr>
        </p:nvSpPr>
        <p:spPr/>
        <p:txBody>
          <a:bodyPr/>
          <a:lstStyle/>
          <a:p>
            <a:fld id="{BBFF1C96-803F-4034-813B-2F4E85BA332C}" type="datetime1">
              <a:rPr lang="en-US" smtClean="0"/>
              <a:t>9/21/2023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FF9977-0B93-F148-B146-9CFF2959500B}" type="slidenum">
              <a:rPr lang="en-US" smtClean="0"/>
              <a:t>‹#›</a:t>
            </a:fld>
            <a:endParaRPr lang="en-US"/>
          </a:p>
        </p:txBody>
      </p:sp>
    </p:spTree>
    <p:extLst>
      <p:ext uri="{BB962C8B-B14F-4D97-AF65-F5344CB8AC3E}">
        <p14:creationId xmlns:p14="http://schemas.microsoft.com/office/powerpoint/2010/main" val="24608012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1192F9-C7E8-40C7-9BC6-DCCA82F09A7A}" type="datetime1">
              <a:rPr lang="en-US" smtClean="0"/>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FF9977-0B93-F148-B146-9CFF2959500B}" type="slidenum">
              <a:rPr lang="en-US" smtClean="0"/>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2" y="2"/>
            <a:ext cx="18268950" cy="10302578"/>
          </a:xfrm>
          <a:prstGeom prst="rect">
            <a:avLst/>
          </a:prstGeom>
        </p:spPr>
      </p:pic>
    </p:spTree>
    <p:extLst>
      <p:ext uri="{BB962C8B-B14F-4D97-AF65-F5344CB8AC3E}">
        <p14:creationId xmlns:p14="http://schemas.microsoft.com/office/powerpoint/2010/main" val="32834276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A685A-E1FA-44F3-BF19-2F68566C0CA1}"/>
              </a:ext>
            </a:extLst>
          </p:cNvPr>
          <p:cNvSpPr>
            <a:spLocks noGrp="1"/>
          </p:cNvSpPr>
          <p:nvPr>
            <p:ph type="title"/>
          </p:nvPr>
        </p:nvSpPr>
        <p:spPr>
          <a:xfrm>
            <a:off x="1511300" y="173834"/>
            <a:ext cx="13249277" cy="1081088"/>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ECD117F-EF56-459C-B2A9-EA006B109EE7}"/>
              </a:ext>
            </a:extLst>
          </p:cNvPr>
          <p:cNvSpPr>
            <a:spLocks noGrp="1"/>
          </p:cNvSpPr>
          <p:nvPr>
            <p:ph type="body" sz="half" idx="1"/>
          </p:nvPr>
        </p:nvSpPr>
        <p:spPr>
          <a:xfrm>
            <a:off x="1943102" y="1688307"/>
            <a:ext cx="7839077" cy="72366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FED8B9D-C462-45F8-8DCD-C9AA45228A4E}"/>
              </a:ext>
            </a:extLst>
          </p:cNvPr>
          <p:cNvSpPr>
            <a:spLocks noGrp="1"/>
          </p:cNvSpPr>
          <p:nvPr>
            <p:ph sz="half" idx="2"/>
          </p:nvPr>
        </p:nvSpPr>
        <p:spPr>
          <a:xfrm>
            <a:off x="10086980" y="1688307"/>
            <a:ext cx="7842251" cy="72366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98B69D81-301D-4D1B-8D20-D8BA0B3D119B}"/>
              </a:ext>
            </a:extLst>
          </p:cNvPr>
          <p:cNvSpPr>
            <a:spLocks noGrp="1"/>
          </p:cNvSpPr>
          <p:nvPr>
            <p:ph type="ftr" sz="quarter" idx="10"/>
          </p:nvPr>
        </p:nvSpPr>
        <p:spPr>
          <a:xfrm>
            <a:off x="6248400" y="9367838"/>
            <a:ext cx="5791200" cy="714375"/>
          </a:xfrm>
        </p:spPr>
        <p:txBody>
          <a:bodyPr/>
          <a:lstStyle>
            <a:lvl1pPr>
              <a:defRPr/>
            </a:lvl1pPr>
          </a:lstStyle>
          <a:p>
            <a:endParaRPr lang="en-US" altLang="en-US"/>
          </a:p>
        </p:txBody>
      </p:sp>
    </p:spTree>
    <p:extLst>
      <p:ext uri="{BB962C8B-B14F-4D97-AF65-F5344CB8AC3E}">
        <p14:creationId xmlns:p14="http://schemas.microsoft.com/office/powerpoint/2010/main" val="989963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4" name="Rectangle 10"/>
          <p:cNvSpPr/>
          <p:nvPr userDrawn="1"/>
        </p:nvSpPr>
        <p:spPr>
          <a:xfrm flipH="1">
            <a:off x="18145130" y="0"/>
            <a:ext cx="142874" cy="10287000"/>
          </a:xfrm>
          <a:prstGeom prst="rect">
            <a:avLst/>
          </a:prstGeom>
          <a:solidFill>
            <a:srgbClr val="ED8B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700"/>
          </a:p>
        </p:txBody>
      </p:sp>
      <p:cxnSp>
        <p:nvCxnSpPr>
          <p:cNvPr id="5" name="Straight Connector 7"/>
          <p:cNvCxnSpPr/>
          <p:nvPr userDrawn="1"/>
        </p:nvCxnSpPr>
        <p:spPr>
          <a:xfrm>
            <a:off x="1066802" y="1057275"/>
            <a:ext cx="16205201" cy="2382"/>
          </a:xfrm>
          <a:prstGeom prst="line">
            <a:avLst/>
          </a:prstGeom>
          <a:ln w="31750" cap="flat" cmpd="sng" algn="ctr">
            <a:solidFill>
              <a:schemeClr val="tx1">
                <a:lumMod val="50000"/>
                <a:lumOff val="50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6" name="Picture 8" descr="small-logq"/>
          <p:cNvPicPr>
            <a:picLocks noChangeAspect="1" noChangeArrowheads="1"/>
          </p:cNvPicPr>
          <p:nvPr userDrawn="1"/>
        </p:nvPicPr>
        <p:blipFill>
          <a:blip r:embed="rId2"/>
          <a:srcRect/>
          <a:stretch>
            <a:fillRect/>
          </a:stretch>
        </p:blipFill>
        <p:spPr bwMode="auto">
          <a:xfrm>
            <a:off x="14909804" y="9322600"/>
            <a:ext cx="3054350" cy="776288"/>
          </a:xfrm>
          <a:prstGeom prst="rect">
            <a:avLst/>
          </a:prstGeom>
          <a:noFill/>
        </p:spPr>
      </p:pic>
      <p:sp>
        <p:nvSpPr>
          <p:cNvPr id="3" name="Content Placeholder 2"/>
          <p:cNvSpPr>
            <a:spLocks noGrp="1"/>
          </p:cNvSpPr>
          <p:nvPr>
            <p:ph idx="1"/>
          </p:nvPr>
        </p:nvSpPr>
        <p:spPr>
          <a:xfrm>
            <a:off x="914400" y="1502234"/>
            <a:ext cx="16459200" cy="7687016"/>
          </a:xfrm>
        </p:spPr>
        <p:txBody>
          <a:bodyPr>
            <a:normAutofit/>
          </a:bodyPr>
          <a:lstStyle>
            <a:lvl1pPr>
              <a:buClr>
                <a:srgbClr val="ED8B00"/>
              </a:buClr>
              <a:buFont typeface="Wingdings" pitchFamily="2" charset="2"/>
              <a:buChar char="§"/>
              <a:defRPr sz="3600">
                <a:latin typeface="Arial" pitchFamily="34" charset="0"/>
                <a:cs typeface="Arial" pitchFamily="34" charset="0"/>
              </a:defRPr>
            </a:lvl1pPr>
            <a:lvl2pPr>
              <a:buClr>
                <a:srgbClr val="ED8B00"/>
              </a:buClr>
              <a:buFont typeface="Wingdings" pitchFamily="2" charset="2"/>
              <a:buChar char="§"/>
              <a:defRPr sz="3000">
                <a:latin typeface="Arial" pitchFamily="34" charset="0"/>
                <a:cs typeface="Arial" pitchFamily="34" charset="0"/>
              </a:defRPr>
            </a:lvl2pPr>
            <a:lvl3pPr>
              <a:buClr>
                <a:srgbClr val="75787B"/>
              </a:buClr>
              <a:buFont typeface="Wingdings" pitchFamily="2" charset="2"/>
              <a:buChar char="§"/>
              <a:defRPr sz="2700">
                <a:latin typeface="Arial" pitchFamily="34" charset="0"/>
                <a:cs typeface="Arial" pitchFamily="34" charset="0"/>
              </a:defRPr>
            </a:lvl3pPr>
            <a:lvl4pPr>
              <a:buClr>
                <a:srgbClr val="75787B"/>
              </a:buClr>
              <a:buFont typeface="Wingdings" pitchFamily="2" charset="2"/>
              <a:buChar char="§"/>
              <a:defRPr sz="2400">
                <a:latin typeface="Arial" pitchFamily="34" charset="0"/>
                <a:cs typeface="Arial" pitchFamily="34" charset="0"/>
              </a:defRPr>
            </a:lvl4pPr>
            <a:lvl5pPr>
              <a:buClr>
                <a:srgbClr val="75787B"/>
              </a:buClr>
              <a:buFont typeface="Wingdings" pitchFamily="2" charset="2"/>
              <a:buChar char="§"/>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0"/>
          </p:nvPr>
        </p:nvSpPr>
        <p:spPr>
          <a:xfrm>
            <a:off x="914402" y="411959"/>
            <a:ext cx="16357601" cy="648713"/>
          </a:xfrm>
        </p:spPr>
        <p:txBody>
          <a:bodyPr>
            <a:normAutofit/>
          </a:bodyPr>
          <a:lstStyle>
            <a:lvl1pPr>
              <a:buClr>
                <a:srgbClr val="ED8B00"/>
              </a:buClr>
              <a:buFont typeface="Wingdings" pitchFamily="2" charset="2"/>
              <a:buNone/>
              <a:defRPr sz="3600">
                <a:solidFill>
                  <a:srgbClr val="75787B"/>
                </a:solidFill>
                <a:latin typeface="Arial" pitchFamily="34" charset="0"/>
                <a:cs typeface="Arial" pitchFamily="34" charset="0"/>
              </a:defRPr>
            </a:lvl1pPr>
            <a:lvl2pPr>
              <a:buClr>
                <a:srgbClr val="ED8B00"/>
              </a:buClr>
              <a:buFont typeface="Wingdings" pitchFamily="2" charset="2"/>
              <a:buChar char="§"/>
              <a:defRPr sz="3000">
                <a:latin typeface="Arial" pitchFamily="34" charset="0"/>
                <a:cs typeface="Arial" pitchFamily="34" charset="0"/>
              </a:defRPr>
            </a:lvl2pPr>
            <a:lvl3pPr>
              <a:buClr>
                <a:srgbClr val="75787B"/>
              </a:buClr>
              <a:buFont typeface="Wingdings" pitchFamily="2" charset="2"/>
              <a:buChar char="§"/>
              <a:defRPr sz="2700">
                <a:latin typeface="Arial" pitchFamily="34" charset="0"/>
                <a:cs typeface="Arial" pitchFamily="34" charset="0"/>
              </a:defRPr>
            </a:lvl3pPr>
            <a:lvl4pPr>
              <a:buClr>
                <a:srgbClr val="75787B"/>
              </a:buClr>
              <a:buFont typeface="Wingdings" pitchFamily="2" charset="2"/>
              <a:buChar char="§"/>
              <a:defRPr sz="2400">
                <a:latin typeface="Arial" pitchFamily="34" charset="0"/>
                <a:cs typeface="Arial" pitchFamily="34" charset="0"/>
              </a:defRPr>
            </a:lvl4pPr>
            <a:lvl5pPr>
              <a:buClr>
                <a:srgbClr val="75787B"/>
              </a:buClr>
              <a:buFont typeface="Wingdings" pitchFamily="2" charset="2"/>
              <a:buChar char="§"/>
              <a:defRPr sz="2400">
                <a:latin typeface="Arial" pitchFamily="34" charset="0"/>
                <a:cs typeface="Arial" pitchFamily="34" charset="0"/>
              </a:defRPr>
            </a:lvl5pPr>
          </a:lstStyle>
          <a:p>
            <a:pPr lvl="0"/>
            <a:r>
              <a:rPr lang="en-US" dirty="0"/>
              <a:t>Click to edit Master text styles</a:t>
            </a:r>
          </a:p>
        </p:txBody>
      </p:sp>
    </p:spTree>
    <p:extLst>
      <p:ext uri="{BB962C8B-B14F-4D97-AF65-F5344CB8AC3E}">
        <p14:creationId xmlns:p14="http://schemas.microsoft.com/office/powerpoint/2010/main" val="36040439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9_Title and Content">
    <p:spTree>
      <p:nvGrpSpPr>
        <p:cNvPr id="1" name=""/>
        <p:cNvGrpSpPr/>
        <p:nvPr/>
      </p:nvGrpSpPr>
      <p:grpSpPr>
        <a:xfrm>
          <a:off x="0" y="0"/>
          <a:ext cx="0" cy="0"/>
          <a:chOff x="0" y="0"/>
          <a:chExt cx="0" cy="0"/>
        </a:xfrm>
      </p:grpSpPr>
      <p:sp>
        <p:nvSpPr>
          <p:cNvPr id="15" name="Rectangle 14"/>
          <p:cNvSpPr/>
          <p:nvPr userDrawn="1"/>
        </p:nvSpPr>
        <p:spPr>
          <a:xfrm>
            <a:off x="14616608" y="8887916"/>
            <a:ext cx="3456384" cy="12961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sz="3600" dirty="0"/>
          </a:p>
        </p:txBody>
      </p:sp>
      <p:sp>
        <p:nvSpPr>
          <p:cNvPr id="3" name="Content Placeholder 2"/>
          <p:cNvSpPr>
            <a:spLocks noGrp="1"/>
          </p:cNvSpPr>
          <p:nvPr>
            <p:ph idx="1"/>
          </p:nvPr>
        </p:nvSpPr>
        <p:spPr>
          <a:xfrm>
            <a:off x="914400" y="1502236"/>
            <a:ext cx="16459200" cy="7687016"/>
          </a:xfrm>
        </p:spPr>
        <p:txBody>
          <a:bodyPr>
            <a:normAutofit/>
          </a:bodyPr>
          <a:lstStyle>
            <a:lvl1pPr>
              <a:buClr>
                <a:srgbClr val="ED8B00"/>
              </a:buClr>
              <a:buFont typeface="Wingdings" pitchFamily="2" charset="2"/>
              <a:buChar char="§"/>
              <a:defRPr sz="4800">
                <a:latin typeface="Arial" pitchFamily="34" charset="0"/>
                <a:cs typeface="Arial" pitchFamily="34" charset="0"/>
              </a:defRPr>
            </a:lvl1pPr>
            <a:lvl2pPr>
              <a:buClr>
                <a:srgbClr val="ED8B00"/>
              </a:buClr>
              <a:buFont typeface="Wingdings" pitchFamily="2" charset="2"/>
              <a:buChar char="§"/>
              <a:defRPr sz="4001">
                <a:latin typeface="Arial" pitchFamily="34" charset="0"/>
                <a:cs typeface="Arial" pitchFamily="34" charset="0"/>
              </a:defRPr>
            </a:lvl2pPr>
            <a:lvl3pPr>
              <a:buClr>
                <a:srgbClr val="75787B"/>
              </a:buClr>
              <a:buFont typeface="Wingdings" pitchFamily="2" charset="2"/>
              <a:buChar char="§"/>
              <a:defRPr sz="3600">
                <a:latin typeface="Arial" pitchFamily="34" charset="0"/>
                <a:cs typeface="Arial" pitchFamily="34" charset="0"/>
              </a:defRPr>
            </a:lvl3pPr>
            <a:lvl4pPr>
              <a:buClr>
                <a:srgbClr val="75787B"/>
              </a:buClr>
              <a:buFont typeface="Wingdings" pitchFamily="2" charset="2"/>
              <a:buChar char="§"/>
              <a:defRPr sz="3200">
                <a:latin typeface="Arial" pitchFamily="34" charset="0"/>
                <a:cs typeface="Arial" pitchFamily="34" charset="0"/>
              </a:defRPr>
            </a:lvl4pPr>
            <a:lvl5pPr>
              <a:buClr>
                <a:srgbClr val="75787B"/>
              </a:buClr>
              <a:buFont typeface="Wingdings" pitchFamily="2" charset="2"/>
              <a:buChar char="§"/>
              <a:defRPr sz="32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p:nvCxnSpPr>
        <p:spPr>
          <a:xfrm>
            <a:off x="1066805" y="1058291"/>
            <a:ext cx="16205196" cy="2382"/>
          </a:xfrm>
          <a:prstGeom prst="line">
            <a:avLst/>
          </a:prstGeom>
          <a:ln w="31750" cap="flat" cmpd="sng" algn="ctr">
            <a:solidFill>
              <a:schemeClr val="tx1">
                <a:lumMod val="50000"/>
                <a:lumOff val="50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Content Placeholder 2"/>
          <p:cNvSpPr>
            <a:spLocks noGrp="1"/>
          </p:cNvSpPr>
          <p:nvPr>
            <p:ph idx="10" hasCustomPrompt="1"/>
          </p:nvPr>
        </p:nvSpPr>
        <p:spPr>
          <a:xfrm>
            <a:off x="914402" y="282965"/>
            <a:ext cx="16357601" cy="648713"/>
          </a:xfrm>
        </p:spPr>
        <p:txBody>
          <a:bodyPr>
            <a:normAutofit/>
          </a:bodyPr>
          <a:lstStyle>
            <a:lvl1pPr>
              <a:buClr>
                <a:srgbClr val="ED8B00"/>
              </a:buClr>
              <a:buFont typeface="Wingdings" pitchFamily="2" charset="2"/>
              <a:buNone/>
              <a:defRPr sz="4800" b="1">
                <a:solidFill>
                  <a:srgbClr val="75787B"/>
                </a:solidFill>
                <a:latin typeface="Arial" pitchFamily="34" charset="0"/>
                <a:cs typeface="Arial" pitchFamily="34" charset="0"/>
              </a:defRPr>
            </a:lvl1pPr>
            <a:lvl2pPr>
              <a:buClr>
                <a:srgbClr val="ED8B00"/>
              </a:buClr>
              <a:buFont typeface="Wingdings" pitchFamily="2" charset="2"/>
              <a:buChar char="§"/>
              <a:defRPr sz="4001">
                <a:latin typeface="Arial" pitchFamily="34" charset="0"/>
                <a:cs typeface="Arial" pitchFamily="34" charset="0"/>
              </a:defRPr>
            </a:lvl2pPr>
            <a:lvl3pPr>
              <a:buClr>
                <a:srgbClr val="75787B"/>
              </a:buClr>
              <a:buFont typeface="Wingdings" pitchFamily="2" charset="2"/>
              <a:buChar char="§"/>
              <a:defRPr sz="3600">
                <a:latin typeface="Arial" pitchFamily="34" charset="0"/>
                <a:cs typeface="Arial" pitchFamily="34" charset="0"/>
              </a:defRPr>
            </a:lvl3pPr>
            <a:lvl4pPr>
              <a:buClr>
                <a:srgbClr val="75787B"/>
              </a:buClr>
              <a:buFont typeface="Wingdings" pitchFamily="2" charset="2"/>
              <a:buChar char="§"/>
              <a:defRPr sz="3200">
                <a:latin typeface="Arial" pitchFamily="34" charset="0"/>
                <a:cs typeface="Arial" pitchFamily="34" charset="0"/>
              </a:defRPr>
            </a:lvl4pPr>
            <a:lvl5pPr>
              <a:buClr>
                <a:srgbClr val="75787B"/>
              </a:buClr>
              <a:buFont typeface="Wingdings" pitchFamily="2" charset="2"/>
              <a:buChar char="§"/>
              <a:defRPr sz="3200">
                <a:latin typeface="Arial" pitchFamily="34" charset="0"/>
                <a:cs typeface="Arial" pitchFamily="34" charset="0"/>
              </a:defRPr>
            </a:lvl5pPr>
          </a:lstStyle>
          <a:p>
            <a:pPr lvl="0"/>
            <a:r>
              <a:rPr lang="en-US" dirty="0"/>
              <a:t>Heading</a:t>
            </a:r>
          </a:p>
        </p:txBody>
      </p:sp>
      <p:grpSp>
        <p:nvGrpSpPr>
          <p:cNvPr id="10" name="Group 9"/>
          <p:cNvGrpSpPr/>
          <p:nvPr userDrawn="1"/>
        </p:nvGrpSpPr>
        <p:grpSpPr>
          <a:xfrm>
            <a:off x="15192674" y="9447215"/>
            <a:ext cx="2592288" cy="448823"/>
            <a:chOff x="4789094" y="2987818"/>
            <a:chExt cx="2591194" cy="448632"/>
          </a:xfrm>
        </p:grpSpPr>
        <p:sp>
          <p:nvSpPr>
            <p:cNvPr id="11" name="Freeform 20"/>
            <p:cNvSpPr>
              <a:spLocks/>
            </p:cNvSpPr>
            <p:nvPr/>
          </p:nvSpPr>
          <p:spPr bwMode="auto">
            <a:xfrm>
              <a:off x="4906010" y="2987818"/>
              <a:ext cx="1402997" cy="228394"/>
            </a:xfrm>
            <a:custGeom>
              <a:avLst/>
              <a:gdLst/>
              <a:ahLst/>
              <a:cxnLst>
                <a:cxn ang="0">
                  <a:pos x="514" y="0"/>
                </a:cxn>
                <a:cxn ang="0">
                  <a:pos x="514" y="0"/>
                </a:cxn>
                <a:cxn ang="0">
                  <a:pos x="552" y="0"/>
                </a:cxn>
                <a:cxn ang="0">
                  <a:pos x="592" y="2"/>
                </a:cxn>
                <a:cxn ang="0">
                  <a:pos x="630" y="6"/>
                </a:cxn>
                <a:cxn ang="0">
                  <a:pos x="666" y="12"/>
                </a:cxn>
                <a:cxn ang="0">
                  <a:pos x="704" y="18"/>
                </a:cxn>
                <a:cxn ang="0">
                  <a:pos x="740" y="26"/>
                </a:cxn>
                <a:cxn ang="0">
                  <a:pos x="774" y="34"/>
                </a:cxn>
                <a:cxn ang="0">
                  <a:pos x="808" y="46"/>
                </a:cxn>
                <a:cxn ang="0">
                  <a:pos x="840" y="56"/>
                </a:cxn>
                <a:cxn ang="0">
                  <a:pos x="872" y="70"/>
                </a:cxn>
                <a:cxn ang="0">
                  <a:pos x="902" y="84"/>
                </a:cxn>
                <a:cxn ang="0">
                  <a:pos x="930" y="98"/>
                </a:cxn>
                <a:cxn ang="0">
                  <a:pos x="958" y="114"/>
                </a:cxn>
                <a:cxn ang="0">
                  <a:pos x="984" y="132"/>
                </a:cxn>
                <a:cxn ang="0">
                  <a:pos x="1008" y="150"/>
                </a:cxn>
                <a:cxn ang="0">
                  <a:pos x="1032" y="168"/>
                </a:cxn>
                <a:cxn ang="0">
                  <a:pos x="876" y="168"/>
                </a:cxn>
                <a:cxn ang="0">
                  <a:pos x="876" y="168"/>
                </a:cxn>
                <a:cxn ang="0">
                  <a:pos x="832" y="142"/>
                </a:cxn>
                <a:cxn ang="0">
                  <a:pos x="784" y="118"/>
                </a:cxn>
                <a:cxn ang="0">
                  <a:pos x="734" y="98"/>
                </a:cxn>
                <a:cxn ang="0">
                  <a:pos x="678" y="82"/>
                </a:cxn>
                <a:cxn ang="0">
                  <a:pos x="622" y="68"/>
                </a:cxn>
                <a:cxn ang="0">
                  <a:pos x="562" y="58"/>
                </a:cxn>
                <a:cxn ang="0">
                  <a:pos x="500" y="52"/>
                </a:cxn>
                <a:cxn ang="0">
                  <a:pos x="436" y="50"/>
                </a:cxn>
                <a:cxn ang="0">
                  <a:pos x="436" y="50"/>
                </a:cxn>
                <a:cxn ang="0">
                  <a:pos x="372" y="52"/>
                </a:cxn>
                <a:cxn ang="0">
                  <a:pos x="312" y="58"/>
                </a:cxn>
                <a:cxn ang="0">
                  <a:pos x="252" y="66"/>
                </a:cxn>
                <a:cxn ang="0">
                  <a:pos x="196" y="80"/>
                </a:cxn>
                <a:cxn ang="0">
                  <a:pos x="142" y="96"/>
                </a:cxn>
                <a:cxn ang="0">
                  <a:pos x="90" y="116"/>
                </a:cxn>
                <a:cxn ang="0">
                  <a:pos x="44" y="138"/>
                </a:cxn>
                <a:cxn ang="0">
                  <a:pos x="0" y="164"/>
                </a:cxn>
                <a:cxn ang="0">
                  <a:pos x="0" y="164"/>
                </a:cxn>
                <a:cxn ang="0">
                  <a:pos x="22" y="146"/>
                </a:cxn>
                <a:cxn ang="0">
                  <a:pos x="46" y="128"/>
                </a:cxn>
                <a:cxn ang="0">
                  <a:pos x="72" y="112"/>
                </a:cxn>
                <a:cxn ang="0">
                  <a:pos x="100" y="96"/>
                </a:cxn>
                <a:cxn ang="0">
                  <a:pos x="130" y="82"/>
                </a:cxn>
                <a:cxn ang="0">
                  <a:pos x="160" y="68"/>
                </a:cxn>
                <a:cxn ang="0">
                  <a:pos x="190" y="56"/>
                </a:cxn>
                <a:cxn ang="0">
                  <a:pos x="222" y="44"/>
                </a:cxn>
                <a:cxn ang="0">
                  <a:pos x="256" y="34"/>
                </a:cxn>
                <a:cxn ang="0">
                  <a:pos x="290" y="24"/>
                </a:cxn>
                <a:cxn ang="0">
                  <a:pos x="326" y="18"/>
                </a:cxn>
                <a:cxn ang="0">
                  <a:pos x="362" y="10"/>
                </a:cxn>
                <a:cxn ang="0">
                  <a:pos x="398" y="6"/>
                </a:cxn>
                <a:cxn ang="0">
                  <a:pos x="436" y="2"/>
                </a:cxn>
                <a:cxn ang="0">
                  <a:pos x="474" y="0"/>
                </a:cxn>
                <a:cxn ang="0">
                  <a:pos x="514" y="0"/>
                </a:cxn>
                <a:cxn ang="0">
                  <a:pos x="514" y="0"/>
                </a:cxn>
              </a:cxnLst>
              <a:rect l="0" t="0" r="r" b="b"/>
              <a:pathLst>
                <a:path w="1032" h="168">
                  <a:moveTo>
                    <a:pt x="514" y="0"/>
                  </a:moveTo>
                  <a:lnTo>
                    <a:pt x="514" y="0"/>
                  </a:lnTo>
                  <a:lnTo>
                    <a:pt x="552" y="0"/>
                  </a:lnTo>
                  <a:lnTo>
                    <a:pt x="592" y="2"/>
                  </a:lnTo>
                  <a:lnTo>
                    <a:pt x="630" y="6"/>
                  </a:lnTo>
                  <a:lnTo>
                    <a:pt x="666" y="12"/>
                  </a:lnTo>
                  <a:lnTo>
                    <a:pt x="704" y="18"/>
                  </a:lnTo>
                  <a:lnTo>
                    <a:pt x="740" y="26"/>
                  </a:lnTo>
                  <a:lnTo>
                    <a:pt x="774" y="34"/>
                  </a:lnTo>
                  <a:lnTo>
                    <a:pt x="808" y="46"/>
                  </a:lnTo>
                  <a:lnTo>
                    <a:pt x="840" y="56"/>
                  </a:lnTo>
                  <a:lnTo>
                    <a:pt x="872" y="70"/>
                  </a:lnTo>
                  <a:lnTo>
                    <a:pt x="902" y="84"/>
                  </a:lnTo>
                  <a:lnTo>
                    <a:pt x="930" y="98"/>
                  </a:lnTo>
                  <a:lnTo>
                    <a:pt x="958" y="114"/>
                  </a:lnTo>
                  <a:lnTo>
                    <a:pt x="984" y="132"/>
                  </a:lnTo>
                  <a:lnTo>
                    <a:pt x="1008" y="150"/>
                  </a:lnTo>
                  <a:lnTo>
                    <a:pt x="1032" y="168"/>
                  </a:lnTo>
                  <a:lnTo>
                    <a:pt x="876" y="168"/>
                  </a:lnTo>
                  <a:lnTo>
                    <a:pt x="876" y="168"/>
                  </a:lnTo>
                  <a:lnTo>
                    <a:pt x="832" y="142"/>
                  </a:lnTo>
                  <a:lnTo>
                    <a:pt x="784" y="118"/>
                  </a:lnTo>
                  <a:lnTo>
                    <a:pt x="734" y="98"/>
                  </a:lnTo>
                  <a:lnTo>
                    <a:pt x="678" y="82"/>
                  </a:lnTo>
                  <a:lnTo>
                    <a:pt x="622" y="68"/>
                  </a:lnTo>
                  <a:lnTo>
                    <a:pt x="562" y="58"/>
                  </a:lnTo>
                  <a:lnTo>
                    <a:pt x="500" y="52"/>
                  </a:lnTo>
                  <a:lnTo>
                    <a:pt x="436" y="50"/>
                  </a:lnTo>
                  <a:lnTo>
                    <a:pt x="436" y="50"/>
                  </a:lnTo>
                  <a:lnTo>
                    <a:pt x="372" y="52"/>
                  </a:lnTo>
                  <a:lnTo>
                    <a:pt x="312" y="58"/>
                  </a:lnTo>
                  <a:lnTo>
                    <a:pt x="252" y="66"/>
                  </a:lnTo>
                  <a:lnTo>
                    <a:pt x="196" y="80"/>
                  </a:lnTo>
                  <a:lnTo>
                    <a:pt x="142" y="96"/>
                  </a:lnTo>
                  <a:lnTo>
                    <a:pt x="90" y="116"/>
                  </a:lnTo>
                  <a:lnTo>
                    <a:pt x="44" y="138"/>
                  </a:lnTo>
                  <a:lnTo>
                    <a:pt x="0" y="164"/>
                  </a:lnTo>
                  <a:lnTo>
                    <a:pt x="0" y="164"/>
                  </a:lnTo>
                  <a:lnTo>
                    <a:pt x="22" y="146"/>
                  </a:lnTo>
                  <a:lnTo>
                    <a:pt x="46" y="128"/>
                  </a:lnTo>
                  <a:lnTo>
                    <a:pt x="72" y="112"/>
                  </a:lnTo>
                  <a:lnTo>
                    <a:pt x="100" y="96"/>
                  </a:lnTo>
                  <a:lnTo>
                    <a:pt x="130" y="82"/>
                  </a:lnTo>
                  <a:lnTo>
                    <a:pt x="160" y="68"/>
                  </a:lnTo>
                  <a:lnTo>
                    <a:pt x="190" y="56"/>
                  </a:lnTo>
                  <a:lnTo>
                    <a:pt x="222" y="44"/>
                  </a:lnTo>
                  <a:lnTo>
                    <a:pt x="256" y="34"/>
                  </a:lnTo>
                  <a:lnTo>
                    <a:pt x="290" y="24"/>
                  </a:lnTo>
                  <a:lnTo>
                    <a:pt x="326" y="18"/>
                  </a:lnTo>
                  <a:lnTo>
                    <a:pt x="362" y="10"/>
                  </a:lnTo>
                  <a:lnTo>
                    <a:pt x="398" y="6"/>
                  </a:lnTo>
                  <a:lnTo>
                    <a:pt x="436" y="2"/>
                  </a:lnTo>
                  <a:lnTo>
                    <a:pt x="474" y="0"/>
                  </a:lnTo>
                  <a:lnTo>
                    <a:pt x="514" y="0"/>
                  </a:lnTo>
                  <a:lnTo>
                    <a:pt x="514" y="0"/>
                  </a:lnTo>
                  <a:close/>
                </a:path>
              </a:pathLst>
            </a:custGeom>
            <a:solidFill>
              <a:srgbClr val="ED8B0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828755" eaLnBrk="1" fontAlgn="auto" latinLnBrk="0" hangingPunct="1">
                <a:lnSpc>
                  <a:spcPct val="100000"/>
                </a:lnSpc>
                <a:spcBef>
                  <a:spcPts val="0"/>
                </a:spcBef>
                <a:spcAft>
                  <a:spcPts val="0"/>
                </a:spcAft>
                <a:buClrTx/>
                <a:buSzTx/>
                <a:buFontTx/>
                <a:buNone/>
                <a:tabLst/>
                <a:defRPr/>
              </a:pPr>
              <a:endParaRPr kumimoji="0" lang="en-ZA" sz="3600" b="0" i="0" u="none" strike="noStrike" kern="0" cap="none" spc="0" normalizeH="0" baseline="0" noProof="0" dirty="0">
                <a:ln>
                  <a:noFill/>
                </a:ln>
                <a:solidFill>
                  <a:prstClr val="white"/>
                </a:solidFill>
                <a:effectLst/>
                <a:uLnTx/>
                <a:uFillTx/>
              </a:endParaRPr>
            </a:p>
          </p:txBody>
        </p:sp>
        <p:sp>
          <p:nvSpPr>
            <p:cNvPr id="13" name="Freeform 12"/>
            <p:cNvSpPr>
              <a:spLocks noEditPoints="1"/>
            </p:cNvSpPr>
            <p:nvPr/>
          </p:nvSpPr>
          <p:spPr bwMode="auto">
            <a:xfrm>
              <a:off x="4789094" y="3284187"/>
              <a:ext cx="1547103" cy="146825"/>
            </a:xfrm>
            <a:custGeom>
              <a:avLst/>
              <a:gdLst/>
              <a:ahLst/>
              <a:cxnLst>
                <a:cxn ang="0">
                  <a:pos x="1088" y="48"/>
                </a:cxn>
                <a:cxn ang="0">
                  <a:pos x="1114" y="32"/>
                </a:cxn>
                <a:cxn ang="0">
                  <a:pos x="1100" y="18"/>
                </a:cxn>
                <a:cxn ang="0">
                  <a:pos x="1092" y="0"/>
                </a:cxn>
                <a:cxn ang="0">
                  <a:pos x="1124" y="6"/>
                </a:cxn>
                <a:cxn ang="0">
                  <a:pos x="1136" y="32"/>
                </a:cxn>
                <a:cxn ang="0">
                  <a:pos x="1130" y="52"/>
                </a:cxn>
                <a:cxn ang="0">
                  <a:pos x="1138" y="108"/>
                </a:cxn>
                <a:cxn ang="0">
                  <a:pos x="1080" y="0"/>
                </a:cxn>
                <a:cxn ang="0">
                  <a:pos x="1080" y="48"/>
                </a:cxn>
                <a:cxn ang="0">
                  <a:pos x="1026" y="108"/>
                </a:cxn>
                <a:cxn ang="0">
                  <a:pos x="834" y="108"/>
                </a:cxn>
                <a:cxn ang="0">
                  <a:pos x="856" y="82"/>
                </a:cxn>
                <a:cxn ang="0">
                  <a:pos x="870" y="54"/>
                </a:cxn>
                <a:cxn ang="0">
                  <a:pos x="866" y="34"/>
                </a:cxn>
                <a:cxn ang="0">
                  <a:pos x="834" y="18"/>
                </a:cxn>
                <a:cxn ang="0">
                  <a:pos x="856" y="4"/>
                </a:cxn>
                <a:cxn ang="0">
                  <a:pos x="888" y="30"/>
                </a:cxn>
                <a:cxn ang="0">
                  <a:pos x="890" y="66"/>
                </a:cxn>
                <a:cxn ang="0">
                  <a:pos x="868" y="100"/>
                </a:cxn>
                <a:cxn ang="0">
                  <a:pos x="834" y="108"/>
                </a:cxn>
                <a:cxn ang="0">
                  <a:pos x="932" y="90"/>
                </a:cxn>
                <a:cxn ang="0">
                  <a:pos x="932" y="44"/>
                </a:cxn>
                <a:cxn ang="0">
                  <a:pos x="910" y="0"/>
                </a:cxn>
                <a:cxn ang="0">
                  <a:pos x="834" y="18"/>
                </a:cxn>
                <a:cxn ang="0">
                  <a:pos x="820" y="90"/>
                </a:cxn>
                <a:cxn ang="0">
                  <a:pos x="834" y="108"/>
                </a:cxn>
                <a:cxn ang="0">
                  <a:pos x="830" y="0"/>
                </a:cxn>
                <a:cxn ang="0">
                  <a:pos x="556" y="84"/>
                </a:cxn>
                <a:cxn ang="0">
                  <a:pos x="556" y="0"/>
                </a:cxn>
                <a:cxn ang="0">
                  <a:pos x="588" y="84"/>
                </a:cxn>
                <a:cxn ang="0">
                  <a:pos x="656" y="108"/>
                </a:cxn>
                <a:cxn ang="0">
                  <a:pos x="750" y="0"/>
                </a:cxn>
                <a:cxn ang="0">
                  <a:pos x="636" y="0"/>
                </a:cxn>
                <a:cxn ang="0">
                  <a:pos x="66" y="66"/>
                </a:cxn>
                <a:cxn ang="0">
                  <a:pos x="130" y="108"/>
                </a:cxn>
                <a:cxn ang="0">
                  <a:pos x="66" y="16"/>
                </a:cxn>
                <a:cxn ang="0">
                  <a:pos x="556" y="66"/>
                </a:cxn>
                <a:cxn ang="0">
                  <a:pos x="490" y="108"/>
                </a:cxn>
                <a:cxn ang="0">
                  <a:pos x="144" y="108"/>
                </a:cxn>
                <a:cxn ang="0">
                  <a:pos x="166" y="0"/>
                </a:cxn>
                <a:cxn ang="0">
                  <a:pos x="262" y="108"/>
                </a:cxn>
                <a:cxn ang="0">
                  <a:pos x="282" y="62"/>
                </a:cxn>
                <a:cxn ang="0">
                  <a:pos x="282" y="18"/>
                </a:cxn>
                <a:cxn ang="0">
                  <a:pos x="262" y="108"/>
                </a:cxn>
                <a:cxn ang="0">
                  <a:pos x="440" y="52"/>
                </a:cxn>
                <a:cxn ang="0">
                  <a:pos x="396" y="0"/>
                </a:cxn>
                <a:cxn ang="0">
                  <a:pos x="392" y="108"/>
                </a:cxn>
                <a:cxn ang="0">
                  <a:pos x="66" y="16"/>
                </a:cxn>
                <a:cxn ang="0">
                  <a:pos x="22" y="108"/>
                </a:cxn>
                <a:cxn ang="0">
                  <a:pos x="44" y="66"/>
                </a:cxn>
              </a:cxnLst>
              <a:rect l="0" t="0" r="r" b="b"/>
              <a:pathLst>
                <a:path w="1138" h="108">
                  <a:moveTo>
                    <a:pt x="1080" y="66"/>
                  </a:moveTo>
                  <a:lnTo>
                    <a:pt x="1080" y="48"/>
                  </a:lnTo>
                  <a:lnTo>
                    <a:pt x="1088" y="48"/>
                  </a:lnTo>
                  <a:lnTo>
                    <a:pt x="1088" y="48"/>
                  </a:lnTo>
                  <a:lnTo>
                    <a:pt x="1100" y="48"/>
                  </a:lnTo>
                  <a:lnTo>
                    <a:pt x="1108" y="46"/>
                  </a:lnTo>
                  <a:lnTo>
                    <a:pt x="1112" y="40"/>
                  </a:lnTo>
                  <a:lnTo>
                    <a:pt x="1114" y="32"/>
                  </a:lnTo>
                  <a:lnTo>
                    <a:pt x="1114" y="32"/>
                  </a:lnTo>
                  <a:lnTo>
                    <a:pt x="1112" y="26"/>
                  </a:lnTo>
                  <a:lnTo>
                    <a:pt x="1108" y="20"/>
                  </a:lnTo>
                  <a:lnTo>
                    <a:pt x="1100" y="18"/>
                  </a:lnTo>
                  <a:lnTo>
                    <a:pt x="1088" y="18"/>
                  </a:lnTo>
                  <a:lnTo>
                    <a:pt x="1080" y="18"/>
                  </a:lnTo>
                  <a:lnTo>
                    <a:pt x="1080" y="0"/>
                  </a:lnTo>
                  <a:lnTo>
                    <a:pt x="1092" y="0"/>
                  </a:lnTo>
                  <a:lnTo>
                    <a:pt x="1092" y="0"/>
                  </a:lnTo>
                  <a:lnTo>
                    <a:pt x="1110" y="2"/>
                  </a:lnTo>
                  <a:lnTo>
                    <a:pt x="1116" y="4"/>
                  </a:lnTo>
                  <a:lnTo>
                    <a:pt x="1124" y="6"/>
                  </a:lnTo>
                  <a:lnTo>
                    <a:pt x="1128" y="10"/>
                  </a:lnTo>
                  <a:lnTo>
                    <a:pt x="1132" y="16"/>
                  </a:lnTo>
                  <a:lnTo>
                    <a:pt x="1134" y="24"/>
                  </a:lnTo>
                  <a:lnTo>
                    <a:pt x="1136" y="32"/>
                  </a:lnTo>
                  <a:lnTo>
                    <a:pt x="1136" y="32"/>
                  </a:lnTo>
                  <a:lnTo>
                    <a:pt x="1136" y="40"/>
                  </a:lnTo>
                  <a:lnTo>
                    <a:pt x="1134" y="46"/>
                  </a:lnTo>
                  <a:lnTo>
                    <a:pt x="1130" y="52"/>
                  </a:lnTo>
                  <a:lnTo>
                    <a:pt x="1126" y="56"/>
                  </a:lnTo>
                  <a:lnTo>
                    <a:pt x="1116" y="62"/>
                  </a:lnTo>
                  <a:lnTo>
                    <a:pt x="1106" y="64"/>
                  </a:lnTo>
                  <a:lnTo>
                    <a:pt x="1138" y="108"/>
                  </a:lnTo>
                  <a:lnTo>
                    <a:pt x="1112" y="108"/>
                  </a:lnTo>
                  <a:lnTo>
                    <a:pt x="1080" y="66"/>
                  </a:lnTo>
                  <a:lnTo>
                    <a:pt x="1080" y="66"/>
                  </a:lnTo>
                  <a:close/>
                  <a:moveTo>
                    <a:pt x="1080" y="0"/>
                  </a:moveTo>
                  <a:lnTo>
                    <a:pt x="1080" y="18"/>
                  </a:lnTo>
                  <a:lnTo>
                    <a:pt x="1048" y="18"/>
                  </a:lnTo>
                  <a:lnTo>
                    <a:pt x="1048" y="48"/>
                  </a:lnTo>
                  <a:lnTo>
                    <a:pt x="1080" y="48"/>
                  </a:lnTo>
                  <a:lnTo>
                    <a:pt x="1080" y="66"/>
                  </a:lnTo>
                  <a:lnTo>
                    <a:pt x="1048" y="66"/>
                  </a:lnTo>
                  <a:lnTo>
                    <a:pt x="1048" y="108"/>
                  </a:lnTo>
                  <a:lnTo>
                    <a:pt x="1026" y="108"/>
                  </a:lnTo>
                  <a:lnTo>
                    <a:pt x="1026" y="0"/>
                  </a:lnTo>
                  <a:lnTo>
                    <a:pt x="1080" y="0"/>
                  </a:lnTo>
                  <a:lnTo>
                    <a:pt x="1080" y="0"/>
                  </a:lnTo>
                  <a:close/>
                  <a:moveTo>
                    <a:pt x="834" y="108"/>
                  </a:moveTo>
                  <a:lnTo>
                    <a:pt x="834" y="90"/>
                  </a:lnTo>
                  <a:lnTo>
                    <a:pt x="834" y="90"/>
                  </a:lnTo>
                  <a:lnTo>
                    <a:pt x="850" y="86"/>
                  </a:lnTo>
                  <a:lnTo>
                    <a:pt x="856" y="82"/>
                  </a:lnTo>
                  <a:lnTo>
                    <a:pt x="862" y="78"/>
                  </a:lnTo>
                  <a:lnTo>
                    <a:pt x="866" y="74"/>
                  </a:lnTo>
                  <a:lnTo>
                    <a:pt x="868" y="68"/>
                  </a:lnTo>
                  <a:lnTo>
                    <a:pt x="870" y="54"/>
                  </a:lnTo>
                  <a:lnTo>
                    <a:pt x="870" y="54"/>
                  </a:lnTo>
                  <a:lnTo>
                    <a:pt x="870" y="46"/>
                  </a:lnTo>
                  <a:lnTo>
                    <a:pt x="868" y="40"/>
                  </a:lnTo>
                  <a:lnTo>
                    <a:pt x="866" y="34"/>
                  </a:lnTo>
                  <a:lnTo>
                    <a:pt x="862" y="28"/>
                  </a:lnTo>
                  <a:lnTo>
                    <a:pt x="856" y="26"/>
                  </a:lnTo>
                  <a:lnTo>
                    <a:pt x="850" y="22"/>
                  </a:lnTo>
                  <a:lnTo>
                    <a:pt x="834" y="18"/>
                  </a:lnTo>
                  <a:lnTo>
                    <a:pt x="834" y="0"/>
                  </a:lnTo>
                  <a:lnTo>
                    <a:pt x="834" y="0"/>
                  </a:lnTo>
                  <a:lnTo>
                    <a:pt x="846" y="2"/>
                  </a:lnTo>
                  <a:lnTo>
                    <a:pt x="856" y="4"/>
                  </a:lnTo>
                  <a:lnTo>
                    <a:pt x="866" y="8"/>
                  </a:lnTo>
                  <a:lnTo>
                    <a:pt x="874" y="14"/>
                  </a:lnTo>
                  <a:lnTo>
                    <a:pt x="882" y="20"/>
                  </a:lnTo>
                  <a:lnTo>
                    <a:pt x="888" y="30"/>
                  </a:lnTo>
                  <a:lnTo>
                    <a:pt x="890" y="40"/>
                  </a:lnTo>
                  <a:lnTo>
                    <a:pt x="892" y="54"/>
                  </a:lnTo>
                  <a:lnTo>
                    <a:pt x="892" y="54"/>
                  </a:lnTo>
                  <a:lnTo>
                    <a:pt x="890" y="66"/>
                  </a:lnTo>
                  <a:lnTo>
                    <a:pt x="888" y="78"/>
                  </a:lnTo>
                  <a:lnTo>
                    <a:pt x="882" y="86"/>
                  </a:lnTo>
                  <a:lnTo>
                    <a:pt x="876" y="94"/>
                  </a:lnTo>
                  <a:lnTo>
                    <a:pt x="868" y="100"/>
                  </a:lnTo>
                  <a:lnTo>
                    <a:pt x="858" y="104"/>
                  </a:lnTo>
                  <a:lnTo>
                    <a:pt x="846" y="108"/>
                  </a:lnTo>
                  <a:lnTo>
                    <a:pt x="834" y="108"/>
                  </a:lnTo>
                  <a:lnTo>
                    <a:pt x="834" y="108"/>
                  </a:lnTo>
                  <a:close/>
                  <a:moveTo>
                    <a:pt x="910" y="108"/>
                  </a:moveTo>
                  <a:lnTo>
                    <a:pt x="1008" y="108"/>
                  </a:lnTo>
                  <a:lnTo>
                    <a:pt x="1008" y="90"/>
                  </a:lnTo>
                  <a:lnTo>
                    <a:pt x="932" y="90"/>
                  </a:lnTo>
                  <a:lnTo>
                    <a:pt x="932" y="62"/>
                  </a:lnTo>
                  <a:lnTo>
                    <a:pt x="996" y="62"/>
                  </a:lnTo>
                  <a:lnTo>
                    <a:pt x="996" y="44"/>
                  </a:lnTo>
                  <a:lnTo>
                    <a:pt x="932" y="44"/>
                  </a:lnTo>
                  <a:lnTo>
                    <a:pt x="932" y="18"/>
                  </a:lnTo>
                  <a:lnTo>
                    <a:pt x="1008" y="18"/>
                  </a:lnTo>
                  <a:lnTo>
                    <a:pt x="1008" y="0"/>
                  </a:lnTo>
                  <a:lnTo>
                    <a:pt x="910" y="0"/>
                  </a:lnTo>
                  <a:lnTo>
                    <a:pt x="910" y="108"/>
                  </a:lnTo>
                  <a:close/>
                  <a:moveTo>
                    <a:pt x="834" y="0"/>
                  </a:moveTo>
                  <a:lnTo>
                    <a:pt x="834" y="18"/>
                  </a:lnTo>
                  <a:lnTo>
                    <a:pt x="834" y="18"/>
                  </a:lnTo>
                  <a:lnTo>
                    <a:pt x="820" y="18"/>
                  </a:lnTo>
                  <a:lnTo>
                    <a:pt x="798" y="18"/>
                  </a:lnTo>
                  <a:lnTo>
                    <a:pt x="798" y="90"/>
                  </a:lnTo>
                  <a:lnTo>
                    <a:pt x="820" y="90"/>
                  </a:lnTo>
                  <a:lnTo>
                    <a:pt x="820" y="90"/>
                  </a:lnTo>
                  <a:lnTo>
                    <a:pt x="834" y="90"/>
                  </a:lnTo>
                  <a:lnTo>
                    <a:pt x="834" y="108"/>
                  </a:lnTo>
                  <a:lnTo>
                    <a:pt x="834" y="108"/>
                  </a:lnTo>
                  <a:lnTo>
                    <a:pt x="830" y="108"/>
                  </a:lnTo>
                  <a:lnTo>
                    <a:pt x="776" y="108"/>
                  </a:lnTo>
                  <a:lnTo>
                    <a:pt x="776" y="0"/>
                  </a:lnTo>
                  <a:lnTo>
                    <a:pt x="830" y="0"/>
                  </a:lnTo>
                  <a:lnTo>
                    <a:pt x="830" y="0"/>
                  </a:lnTo>
                  <a:lnTo>
                    <a:pt x="834" y="0"/>
                  </a:lnTo>
                  <a:lnTo>
                    <a:pt x="834" y="0"/>
                  </a:lnTo>
                  <a:close/>
                  <a:moveTo>
                    <a:pt x="556" y="84"/>
                  </a:moveTo>
                  <a:lnTo>
                    <a:pt x="556" y="66"/>
                  </a:lnTo>
                  <a:lnTo>
                    <a:pt x="580" y="66"/>
                  </a:lnTo>
                  <a:lnTo>
                    <a:pt x="556" y="16"/>
                  </a:lnTo>
                  <a:lnTo>
                    <a:pt x="556" y="0"/>
                  </a:lnTo>
                  <a:lnTo>
                    <a:pt x="568" y="0"/>
                  </a:lnTo>
                  <a:lnTo>
                    <a:pt x="622" y="108"/>
                  </a:lnTo>
                  <a:lnTo>
                    <a:pt x="598" y="108"/>
                  </a:lnTo>
                  <a:lnTo>
                    <a:pt x="588" y="84"/>
                  </a:lnTo>
                  <a:lnTo>
                    <a:pt x="556" y="84"/>
                  </a:lnTo>
                  <a:lnTo>
                    <a:pt x="556" y="84"/>
                  </a:lnTo>
                  <a:close/>
                  <a:moveTo>
                    <a:pt x="636" y="108"/>
                  </a:moveTo>
                  <a:lnTo>
                    <a:pt x="656" y="108"/>
                  </a:lnTo>
                  <a:lnTo>
                    <a:pt x="656" y="28"/>
                  </a:lnTo>
                  <a:lnTo>
                    <a:pt x="732" y="108"/>
                  </a:lnTo>
                  <a:lnTo>
                    <a:pt x="750" y="108"/>
                  </a:lnTo>
                  <a:lnTo>
                    <a:pt x="750" y="0"/>
                  </a:lnTo>
                  <a:lnTo>
                    <a:pt x="730" y="0"/>
                  </a:lnTo>
                  <a:lnTo>
                    <a:pt x="730" y="78"/>
                  </a:lnTo>
                  <a:lnTo>
                    <a:pt x="658" y="0"/>
                  </a:lnTo>
                  <a:lnTo>
                    <a:pt x="636" y="0"/>
                  </a:lnTo>
                  <a:lnTo>
                    <a:pt x="636" y="108"/>
                  </a:lnTo>
                  <a:close/>
                  <a:moveTo>
                    <a:pt x="66" y="16"/>
                  </a:moveTo>
                  <a:lnTo>
                    <a:pt x="88" y="66"/>
                  </a:lnTo>
                  <a:lnTo>
                    <a:pt x="66" y="66"/>
                  </a:lnTo>
                  <a:lnTo>
                    <a:pt x="66" y="84"/>
                  </a:lnTo>
                  <a:lnTo>
                    <a:pt x="98" y="84"/>
                  </a:lnTo>
                  <a:lnTo>
                    <a:pt x="108" y="108"/>
                  </a:lnTo>
                  <a:lnTo>
                    <a:pt x="130" y="108"/>
                  </a:lnTo>
                  <a:lnTo>
                    <a:pt x="78" y="0"/>
                  </a:lnTo>
                  <a:lnTo>
                    <a:pt x="66" y="0"/>
                  </a:lnTo>
                  <a:lnTo>
                    <a:pt x="66" y="16"/>
                  </a:lnTo>
                  <a:lnTo>
                    <a:pt x="66" y="16"/>
                  </a:lnTo>
                  <a:close/>
                  <a:moveTo>
                    <a:pt x="556" y="0"/>
                  </a:moveTo>
                  <a:lnTo>
                    <a:pt x="556" y="16"/>
                  </a:lnTo>
                  <a:lnTo>
                    <a:pt x="534" y="66"/>
                  </a:lnTo>
                  <a:lnTo>
                    <a:pt x="556" y="66"/>
                  </a:lnTo>
                  <a:lnTo>
                    <a:pt x="556" y="84"/>
                  </a:lnTo>
                  <a:lnTo>
                    <a:pt x="526" y="84"/>
                  </a:lnTo>
                  <a:lnTo>
                    <a:pt x="514" y="108"/>
                  </a:lnTo>
                  <a:lnTo>
                    <a:pt x="490" y="108"/>
                  </a:lnTo>
                  <a:lnTo>
                    <a:pt x="544" y="0"/>
                  </a:lnTo>
                  <a:lnTo>
                    <a:pt x="556" y="0"/>
                  </a:lnTo>
                  <a:lnTo>
                    <a:pt x="556" y="0"/>
                  </a:lnTo>
                  <a:close/>
                  <a:moveTo>
                    <a:pt x="144" y="108"/>
                  </a:moveTo>
                  <a:lnTo>
                    <a:pt x="246" y="108"/>
                  </a:lnTo>
                  <a:lnTo>
                    <a:pt x="246" y="90"/>
                  </a:lnTo>
                  <a:lnTo>
                    <a:pt x="166" y="90"/>
                  </a:lnTo>
                  <a:lnTo>
                    <a:pt x="166" y="0"/>
                  </a:lnTo>
                  <a:lnTo>
                    <a:pt x="144" y="0"/>
                  </a:lnTo>
                  <a:lnTo>
                    <a:pt x="144" y="108"/>
                  </a:lnTo>
                  <a:lnTo>
                    <a:pt x="144" y="108"/>
                  </a:lnTo>
                  <a:close/>
                  <a:moveTo>
                    <a:pt x="262" y="108"/>
                  </a:moveTo>
                  <a:lnTo>
                    <a:pt x="360" y="108"/>
                  </a:lnTo>
                  <a:lnTo>
                    <a:pt x="360" y="90"/>
                  </a:lnTo>
                  <a:lnTo>
                    <a:pt x="282" y="90"/>
                  </a:lnTo>
                  <a:lnTo>
                    <a:pt x="282" y="62"/>
                  </a:lnTo>
                  <a:lnTo>
                    <a:pt x="348" y="62"/>
                  </a:lnTo>
                  <a:lnTo>
                    <a:pt x="348" y="44"/>
                  </a:lnTo>
                  <a:lnTo>
                    <a:pt x="282" y="44"/>
                  </a:lnTo>
                  <a:lnTo>
                    <a:pt x="282" y="18"/>
                  </a:lnTo>
                  <a:lnTo>
                    <a:pt x="358" y="18"/>
                  </a:lnTo>
                  <a:lnTo>
                    <a:pt x="358" y="0"/>
                  </a:lnTo>
                  <a:lnTo>
                    <a:pt x="262" y="0"/>
                  </a:lnTo>
                  <a:lnTo>
                    <a:pt x="262" y="108"/>
                  </a:lnTo>
                  <a:lnTo>
                    <a:pt x="262" y="108"/>
                  </a:lnTo>
                  <a:close/>
                  <a:moveTo>
                    <a:pt x="462" y="108"/>
                  </a:moveTo>
                  <a:lnTo>
                    <a:pt x="490" y="108"/>
                  </a:lnTo>
                  <a:lnTo>
                    <a:pt x="440" y="52"/>
                  </a:lnTo>
                  <a:lnTo>
                    <a:pt x="486" y="0"/>
                  </a:lnTo>
                  <a:lnTo>
                    <a:pt x="458" y="0"/>
                  </a:lnTo>
                  <a:lnTo>
                    <a:pt x="428" y="36"/>
                  </a:lnTo>
                  <a:lnTo>
                    <a:pt x="396" y="0"/>
                  </a:lnTo>
                  <a:lnTo>
                    <a:pt x="370" y="0"/>
                  </a:lnTo>
                  <a:lnTo>
                    <a:pt x="414" y="52"/>
                  </a:lnTo>
                  <a:lnTo>
                    <a:pt x="366" y="108"/>
                  </a:lnTo>
                  <a:lnTo>
                    <a:pt x="392" y="108"/>
                  </a:lnTo>
                  <a:lnTo>
                    <a:pt x="428" y="68"/>
                  </a:lnTo>
                  <a:lnTo>
                    <a:pt x="462" y="108"/>
                  </a:lnTo>
                  <a:close/>
                  <a:moveTo>
                    <a:pt x="44" y="66"/>
                  </a:moveTo>
                  <a:lnTo>
                    <a:pt x="66" y="16"/>
                  </a:lnTo>
                  <a:lnTo>
                    <a:pt x="66" y="0"/>
                  </a:lnTo>
                  <a:lnTo>
                    <a:pt x="54" y="0"/>
                  </a:lnTo>
                  <a:lnTo>
                    <a:pt x="0" y="108"/>
                  </a:lnTo>
                  <a:lnTo>
                    <a:pt x="22" y="108"/>
                  </a:lnTo>
                  <a:lnTo>
                    <a:pt x="34" y="84"/>
                  </a:lnTo>
                  <a:lnTo>
                    <a:pt x="66" y="84"/>
                  </a:lnTo>
                  <a:lnTo>
                    <a:pt x="66" y="66"/>
                  </a:lnTo>
                  <a:lnTo>
                    <a:pt x="44" y="66"/>
                  </a:lnTo>
                  <a:close/>
                </a:path>
              </a:pathLst>
            </a:custGeom>
            <a:solidFill>
              <a:srgbClr val="2D2926"/>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828755" eaLnBrk="1" fontAlgn="auto" latinLnBrk="0" hangingPunct="1">
                <a:lnSpc>
                  <a:spcPct val="100000"/>
                </a:lnSpc>
                <a:spcBef>
                  <a:spcPts val="0"/>
                </a:spcBef>
                <a:spcAft>
                  <a:spcPts val="0"/>
                </a:spcAft>
                <a:buClrTx/>
                <a:buSzTx/>
                <a:buFontTx/>
                <a:buNone/>
                <a:tabLst/>
                <a:defRPr/>
              </a:pPr>
              <a:endParaRPr kumimoji="0" lang="en-ZA" sz="3600" b="0" i="0" u="none" strike="noStrike" kern="0" cap="none" spc="0" normalizeH="0" baseline="0" noProof="0" dirty="0">
                <a:ln>
                  <a:noFill/>
                </a:ln>
                <a:solidFill>
                  <a:prstClr val="white"/>
                </a:solidFill>
                <a:effectLst/>
                <a:uLnTx/>
                <a:uFillTx/>
              </a:endParaRPr>
            </a:p>
          </p:txBody>
        </p:sp>
        <p:sp>
          <p:nvSpPr>
            <p:cNvPr id="14" name="Freeform 22"/>
            <p:cNvSpPr>
              <a:spLocks noEditPoints="1"/>
            </p:cNvSpPr>
            <p:nvPr/>
          </p:nvSpPr>
          <p:spPr bwMode="auto">
            <a:xfrm>
              <a:off x="6366106" y="3281468"/>
              <a:ext cx="1014182" cy="154982"/>
            </a:xfrm>
            <a:custGeom>
              <a:avLst/>
              <a:gdLst/>
              <a:ahLst/>
              <a:cxnLst>
                <a:cxn ang="0">
                  <a:pos x="466" y="92"/>
                </a:cxn>
                <a:cxn ang="0">
                  <a:pos x="480" y="70"/>
                </a:cxn>
                <a:cxn ang="0">
                  <a:pos x="446" y="44"/>
                </a:cxn>
                <a:cxn ang="0">
                  <a:pos x="476" y="38"/>
                </a:cxn>
                <a:cxn ang="0">
                  <a:pos x="466" y="20"/>
                </a:cxn>
                <a:cxn ang="0">
                  <a:pos x="456" y="2"/>
                </a:cxn>
                <a:cxn ang="0">
                  <a:pos x="496" y="18"/>
                </a:cxn>
                <a:cxn ang="0">
                  <a:pos x="494" y="44"/>
                </a:cxn>
                <a:cxn ang="0">
                  <a:pos x="496" y="62"/>
                </a:cxn>
                <a:cxn ang="0">
                  <a:pos x="500" y="92"/>
                </a:cxn>
                <a:cxn ang="0">
                  <a:pos x="460" y="110"/>
                </a:cxn>
                <a:cxn ang="0">
                  <a:pos x="622" y="92"/>
                </a:cxn>
                <a:cxn ang="0">
                  <a:pos x="544" y="46"/>
                </a:cxn>
                <a:cxn ang="0">
                  <a:pos x="522" y="110"/>
                </a:cxn>
                <a:cxn ang="0">
                  <a:pos x="738" y="16"/>
                </a:cxn>
                <a:cxn ang="0">
                  <a:pos x="686" y="0"/>
                </a:cxn>
                <a:cxn ang="0">
                  <a:pos x="642" y="14"/>
                </a:cxn>
                <a:cxn ang="0">
                  <a:pos x="638" y="44"/>
                </a:cxn>
                <a:cxn ang="0">
                  <a:pos x="702" y="66"/>
                </a:cxn>
                <a:cxn ang="0">
                  <a:pos x="726" y="80"/>
                </a:cxn>
                <a:cxn ang="0">
                  <a:pos x="706" y="94"/>
                </a:cxn>
                <a:cxn ang="0">
                  <a:pos x="656" y="82"/>
                </a:cxn>
                <a:cxn ang="0">
                  <a:pos x="640" y="96"/>
                </a:cxn>
                <a:cxn ang="0">
                  <a:pos x="692" y="114"/>
                </a:cxn>
                <a:cxn ang="0">
                  <a:pos x="738" y="100"/>
                </a:cxn>
                <a:cxn ang="0">
                  <a:pos x="746" y="72"/>
                </a:cxn>
                <a:cxn ang="0">
                  <a:pos x="708" y="46"/>
                </a:cxn>
                <a:cxn ang="0">
                  <a:pos x="658" y="34"/>
                </a:cxn>
                <a:cxn ang="0">
                  <a:pos x="666" y="20"/>
                </a:cxn>
                <a:cxn ang="0">
                  <a:pos x="714" y="22"/>
                </a:cxn>
                <a:cxn ang="0">
                  <a:pos x="446" y="20"/>
                </a:cxn>
                <a:cxn ang="0">
                  <a:pos x="412" y="62"/>
                </a:cxn>
                <a:cxn ang="0">
                  <a:pos x="390" y="2"/>
                </a:cxn>
                <a:cxn ang="0">
                  <a:pos x="320" y="50"/>
                </a:cxn>
                <a:cxn ang="0">
                  <a:pos x="346" y="34"/>
                </a:cxn>
                <a:cxn ang="0">
                  <a:pos x="320" y="20"/>
                </a:cxn>
                <a:cxn ang="0">
                  <a:pos x="340" y="4"/>
                </a:cxn>
                <a:cxn ang="0">
                  <a:pos x="366" y="26"/>
                </a:cxn>
                <a:cxn ang="0">
                  <a:pos x="362" y="54"/>
                </a:cxn>
                <a:cxn ang="0">
                  <a:pos x="344" y="110"/>
                </a:cxn>
                <a:cxn ang="0">
                  <a:pos x="278" y="20"/>
                </a:cxn>
                <a:cxn ang="0">
                  <a:pos x="278" y="110"/>
                </a:cxn>
                <a:cxn ang="0">
                  <a:pos x="174" y="114"/>
                </a:cxn>
                <a:cxn ang="0">
                  <a:pos x="202" y="88"/>
                </a:cxn>
                <a:cxn ang="0">
                  <a:pos x="218" y="56"/>
                </a:cxn>
                <a:cxn ang="0">
                  <a:pos x="198" y="22"/>
                </a:cxn>
                <a:cxn ang="0">
                  <a:pos x="174" y="0"/>
                </a:cxn>
                <a:cxn ang="0">
                  <a:pos x="230" y="26"/>
                </a:cxn>
                <a:cxn ang="0">
                  <a:pos x="238" y="66"/>
                </a:cxn>
                <a:cxn ang="0">
                  <a:pos x="206" y="108"/>
                </a:cxn>
                <a:cxn ang="0">
                  <a:pos x="20" y="110"/>
                </a:cxn>
                <a:cxn ang="0">
                  <a:pos x="20" y="20"/>
                </a:cxn>
                <a:cxn ang="0">
                  <a:pos x="0" y="110"/>
                </a:cxn>
                <a:cxn ang="0">
                  <a:pos x="156" y="20"/>
                </a:cxn>
                <a:cxn ang="0">
                  <a:pos x="130" y="46"/>
                </a:cxn>
                <a:cxn ang="0">
                  <a:pos x="138" y="82"/>
                </a:cxn>
                <a:cxn ang="0">
                  <a:pos x="174" y="114"/>
                </a:cxn>
                <a:cxn ang="0">
                  <a:pos x="122" y="94"/>
                </a:cxn>
                <a:cxn ang="0">
                  <a:pos x="108" y="58"/>
                </a:cxn>
                <a:cxn ang="0">
                  <a:pos x="132" y="10"/>
                </a:cxn>
              </a:cxnLst>
              <a:rect l="0" t="0" r="r" b="b"/>
              <a:pathLst>
                <a:path w="746" h="114">
                  <a:moveTo>
                    <a:pt x="446" y="110"/>
                  </a:moveTo>
                  <a:lnTo>
                    <a:pt x="446" y="94"/>
                  </a:lnTo>
                  <a:lnTo>
                    <a:pt x="458" y="94"/>
                  </a:lnTo>
                  <a:lnTo>
                    <a:pt x="458" y="94"/>
                  </a:lnTo>
                  <a:lnTo>
                    <a:pt x="466" y="92"/>
                  </a:lnTo>
                  <a:lnTo>
                    <a:pt x="474" y="90"/>
                  </a:lnTo>
                  <a:lnTo>
                    <a:pt x="480" y="86"/>
                  </a:lnTo>
                  <a:lnTo>
                    <a:pt x="480" y="78"/>
                  </a:lnTo>
                  <a:lnTo>
                    <a:pt x="480" y="78"/>
                  </a:lnTo>
                  <a:lnTo>
                    <a:pt x="480" y="70"/>
                  </a:lnTo>
                  <a:lnTo>
                    <a:pt x="474" y="66"/>
                  </a:lnTo>
                  <a:lnTo>
                    <a:pt x="468" y="64"/>
                  </a:lnTo>
                  <a:lnTo>
                    <a:pt x="458" y="62"/>
                  </a:lnTo>
                  <a:lnTo>
                    <a:pt x="446" y="62"/>
                  </a:lnTo>
                  <a:lnTo>
                    <a:pt x="446" y="44"/>
                  </a:lnTo>
                  <a:lnTo>
                    <a:pt x="456" y="44"/>
                  </a:lnTo>
                  <a:lnTo>
                    <a:pt x="456" y="44"/>
                  </a:lnTo>
                  <a:lnTo>
                    <a:pt x="466" y="44"/>
                  </a:lnTo>
                  <a:lnTo>
                    <a:pt x="472" y="42"/>
                  </a:lnTo>
                  <a:lnTo>
                    <a:pt x="476" y="38"/>
                  </a:lnTo>
                  <a:lnTo>
                    <a:pt x="476" y="32"/>
                  </a:lnTo>
                  <a:lnTo>
                    <a:pt x="476" y="32"/>
                  </a:lnTo>
                  <a:lnTo>
                    <a:pt x="476" y="26"/>
                  </a:lnTo>
                  <a:lnTo>
                    <a:pt x="472" y="22"/>
                  </a:lnTo>
                  <a:lnTo>
                    <a:pt x="466" y="20"/>
                  </a:lnTo>
                  <a:lnTo>
                    <a:pt x="456" y="20"/>
                  </a:lnTo>
                  <a:lnTo>
                    <a:pt x="446" y="20"/>
                  </a:lnTo>
                  <a:lnTo>
                    <a:pt x="446" y="2"/>
                  </a:lnTo>
                  <a:lnTo>
                    <a:pt x="456" y="2"/>
                  </a:lnTo>
                  <a:lnTo>
                    <a:pt x="456" y="2"/>
                  </a:lnTo>
                  <a:lnTo>
                    <a:pt x="472" y="4"/>
                  </a:lnTo>
                  <a:lnTo>
                    <a:pt x="480" y="6"/>
                  </a:lnTo>
                  <a:lnTo>
                    <a:pt x="486" y="8"/>
                  </a:lnTo>
                  <a:lnTo>
                    <a:pt x="492" y="12"/>
                  </a:lnTo>
                  <a:lnTo>
                    <a:pt x="496" y="18"/>
                  </a:lnTo>
                  <a:lnTo>
                    <a:pt x="498" y="22"/>
                  </a:lnTo>
                  <a:lnTo>
                    <a:pt x="498" y="30"/>
                  </a:lnTo>
                  <a:lnTo>
                    <a:pt x="498" y="30"/>
                  </a:lnTo>
                  <a:lnTo>
                    <a:pt x="496" y="38"/>
                  </a:lnTo>
                  <a:lnTo>
                    <a:pt x="494" y="44"/>
                  </a:lnTo>
                  <a:lnTo>
                    <a:pt x="490" y="50"/>
                  </a:lnTo>
                  <a:lnTo>
                    <a:pt x="486" y="52"/>
                  </a:lnTo>
                  <a:lnTo>
                    <a:pt x="486" y="52"/>
                  </a:lnTo>
                  <a:lnTo>
                    <a:pt x="492" y="56"/>
                  </a:lnTo>
                  <a:lnTo>
                    <a:pt x="496" y="62"/>
                  </a:lnTo>
                  <a:lnTo>
                    <a:pt x="500" y="70"/>
                  </a:lnTo>
                  <a:lnTo>
                    <a:pt x="502" y="80"/>
                  </a:lnTo>
                  <a:lnTo>
                    <a:pt x="502" y="80"/>
                  </a:lnTo>
                  <a:lnTo>
                    <a:pt x="502" y="86"/>
                  </a:lnTo>
                  <a:lnTo>
                    <a:pt x="500" y="92"/>
                  </a:lnTo>
                  <a:lnTo>
                    <a:pt x="496" y="98"/>
                  </a:lnTo>
                  <a:lnTo>
                    <a:pt x="490" y="102"/>
                  </a:lnTo>
                  <a:lnTo>
                    <a:pt x="484" y="106"/>
                  </a:lnTo>
                  <a:lnTo>
                    <a:pt x="478" y="108"/>
                  </a:lnTo>
                  <a:lnTo>
                    <a:pt x="460" y="110"/>
                  </a:lnTo>
                  <a:lnTo>
                    <a:pt x="446" y="110"/>
                  </a:lnTo>
                  <a:lnTo>
                    <a:pt x="446" y="110"/>
                  </a:lnTo>
                  <a:close/>
                  <a:moveTo>
                    <a:pt x="522" y="110"/>
                  </a:moveTo>
                  <a:lnTo>
                    <a:pt x="622" y="110"/>
                  </a:lnTo>
                  <a:lnTo>
                    <a:pt x="622" y="92"/>
                  </a:lnTo>
                  <a:lnTo>
                    <a:pt x="544" y="92"/>
                  </a:lnTo>
                  <a:lnTo>
                    <a:pt x="544" y="64"/>
                  </a:lnTo>
                  <a:lnTo>
                    <a:pt x="610" y="64"/>
                  </a:lnTo>
                  <a:lnTo>
                    <a:pt x="610" y="46"/>
                  </a:lnTo>
                  <a:lnTo>
                    <a:pt x="544" y="46"/>
                  </a:lnTo>
                  <a:lnTo>
                    <a:pt x="544" y="20"/>
                  </a:lnTo>
                  <a:lnTo>
                    <a:pt x="620" y="20"/>
                  </a:lnTo>
                  <a:lnTo>
                    <a:pt x="620" y="2"/>
                  </a:lnTo>
                  <a:lnTo>
                    <a:pt x="522" y="2"/>
                  </a:lnTo>
                  <a:lnTo>
                    <a:pt x="522" y="110"/>
                  </a:lnTo>
                  <a:lnTo>
                    <a:pt x="522" y="110"/>
                  </a:lnTo>
                  <a:close/>
                  <a:moveTo>
                    <a:pt x="744" y="28"/>
                  </a:moveTo>
                  <a:lnTo>
                    <a:pt x="744" y="28"/>
                  </a:lnTo>
                  <a:lnTo>
                    <a:pt x="740" y="20"/>
                  </a:lnTo>
                  <a:lnTo>
                    <a:pt x="738" y="16"/>
                  </a:lnTo>
                  <a:lnTo>
                    <a:pt x="732" y="12"/>
                  </a:lnTo>
                  <a:lnTo>
                    <a:pt x="724" y="6"/>
                  </a:lnTo>
                  <a:lnTo>
                    <a:pt x="716" y="4"/>
                  </a:lnTo>
                  <a:lnTo>
                    <a:pt x="702" y="0"/>
                  </a:lnTo>
                  <a:lnTo>
                    <a:pt x="686" y="0"/>
                  </a:lnTo>
                  <a:lnTo>
                    <a:pt x="686" y="0"/>
                  </a:lnTo>
                  <a:lnTo>
                    <a:pt x="676" y="0"/>
                  </a:lnTo>
                  <a:lnTo>
                    <a:pt x="658" y="4"/>
                  </a:lnTo>
                  <a:lnTo>
                    <a:pt x="650" y="8"/>
                  </a:lnTo>
                  <a:lnTo>
                    <a:pt x="642" y="14"/>
                  </a:lnTo>
                  <a:lnTo>
                    <a:pt x="638" y="22"/>
                  </a:lnTo>
                  <a:lnTo>
                    <a:pt x="636" y="32"/>
                  </a:lnTo>
                  <a:lnTo>
                    <a:pt x="636" y="32"/>
                  </a:lnTo>
                  <a:lnTo>
                    <a:pt x="636" y="38"/>
                  </a:lnTo>
                  <a:lnTo>
                    <a:pt x="638" y="44"/>
                  </a:lnTo>
                  <a:lnTo>
                    <a:pt x="642" y="48"/>
                  </a:lnTo>
                  <a:lnTo>
                    <a:pt x="646" y="52"/>
                  </a:lnTo>
                  <a:lnTo>
                    <a:pt x="658" y="58"/>
                  </a:lnTo>
                  <a:lnTo>
                    <a:pt x="674" y="62"/>
                  </a:lnTo>
                  <a:lnTo>
                    <a:pt x="702" y="66"/>
                  </a:lnTo>
                  <a:lnTo>
                    <a:pt x="702" y="66"/>
                  </a:lnTo>
                  <a:lnTo>
                    <a:pt x="712" y="68"/>
                  </a:lnTo>
                  <a:lnTo>
                    <a:pt x="720" y="72"/>
                  </a:lnTo>
                  <a:lnTo>
                    <a:pt x="724" y="76"/>
                  </a:lnTo>
                  <a:lnTo>
                    <a:pt x="726" y="80"/>
                  </a:lnTo>
                  <a:lnTo>
                    <a:pt x="726" y="80"/>
                  </a:lnTo>
                  <a:lnTo>
                    <a:pt x="724" y="84"/>
                  </a:lnTo>
                  <a:lnTo>
                    <a:pt x="722" y="86"/>
                  </a:lnTo>
                  <a:lnTo>
                    <a:pt x="716" y="92"/>
                  </a:lnTo>
                  <a:lnTo>
                    <a:pt x="706" y="94"/>
                  </a:lnTo>
                  <a:lnTo>
                    <a:pt x="694" y="96"/>
                  </a:lnTo>
                  <a:lnTo>
                    <a:pt x="694" y="96"/>
                  </a:lnTo>
                  <a:lnTo>
                    <a:pt x="676" y="94"/>
                  </a:lnTo>
                  <a:lnTo>
                    <a:pt x="664" y="88"/>
                  </a:lnTo>
                  <a:lnTo>
                    <a:pt x="656" y="82"/>
                  </a:lnTo>
                  <a:lnTo>
                    <a:pt x="652" y="76"/>
                  </a:lnTo>
                  <a:lnTo>
                    <a:pt x="632" y="82"/>
                  </a:lnTo>
                  <a:lnTo>
                    <a:pt x="632" y="82"/>
                  </a:lnTo>
                  <a:lnTo>
                    <a:pt x="636" y="90"/>
                  </a:lnTo>
                  <a:lnTo>
                    <a:pt x="640" y="96"/>
                  </a:lnTo>
                  <a:lnTo>
                    <a:pt x="646" y="100"/>
                  </a:lnTo>
                  <a:lnTo>
                    <a:pt x="654" y="106"/>
                  </a:lnTo>
                  <a:lnTo>
                    <a:pt x="664" y="110"/>
                  </a:lnTo>
                  <a:lnTo>
                    <a:pt x="676" y="112"/>
                  </a:lnTo>
                  <a:lnTo>
                    <a:pt x="692" y="114"/>
                  </a:lnTo>
                  <a:lnTo>
                    <a:pt x="692" y="114"/>
                  </a:lnTo>
                  <a:lnTo>
                    <a:pt x="714" y="112"/>
                  </a:lnTo>
                  <a:lnTo>
                    <a:pt x="722" y="108"/>
                  </a:lnTo>
                  <a:lnTo>
                    <a:pt x="730" y="106"/>
                  </a:lnTo>
                  <a:lnTo>
                    <a:pt x="738" y="100"/>
                  </a:lnTo>
                  <a:lnTo>
                    <a:pt x="742" y="94"/>
                  </a:lnTo>
                  <a:lnTo>
                    <a:pt x="746" y="88"/>
                  </a:lnTo>
                  <a:lnTo>
                    <a:pt x="746" y="78"/>
                  </a:lnTo>
                  <a:lnTo>
                    <a:pt x="746" y="78"/>
                  </a:lnTo>
                  <a:lnTo>
                    <a:pt x="746" y="72"/>
                  </a:lnTo>
                  <a:lnTo>
                    <a:pt x="744" y="66"/>
                  </a:lnTo>
                  <a:lnTo>
                    <a:pt x="740" y="62"/>
                  </a:lnTo>
                  <a:lnTo>
                    <a:pt x="736" y="56"/>
                  </a:lnTo>
                  <a:lnTo>
                    <a:pt x="724" y="50"/>
                  </a:lnTo>
                  <a:lnTo>
                    <a:pt x="708" y="46"/>
                  </a:lnTo>
                  <a:lnTo>
                    <a:pt x="682" y="44"/>
                  </a:lnTo>
                  <a:lnTo>
                    <a:pt x="682" y="44"/>
                  </a:lnTo>
                  <a:lnTo>
                    <a:pt x="668" y="40"/>
                  </a:lnTo>
                  <a:lnTo>
                    <a:pt x="662" y="38"/>
                  </a:lnTo>
                  <a:lnTo>
                    <a:pt x="658" y="34"/>
                  </a:lnTo>
                  <a:lnTo>
                    <a:pt x="658" y="30"/>
                  </a:lnTo>
                  <a:lnTo>
                    <a:pt x="658" y="30"/>
                  </a:lnTo>
                  <a:lnTo>
                    <a:pt x="658" y="26"/>
                  </a:lnTo>
                  <a:lnTo>
                    <a:pt x="660" y="24"/>
                  </a:lnTo>
                  <a:lnTo>
                    <a:pt x="666" y="20"/>
                  </a:lnTo>
                  <a:lnTo>
                    <a:pt x="676" y="18"/>
                  </a:lnTo>
                  <a:lnTo>
                    <a:pt x="686" y="18"/>
                  </a:lnTo>
                  <a:lnTo>
                    <a:pt x="686" y="18"/>
                  </a:lnTo>
                  <a:lnTo>
                    <a:pt x="702" y="18"/>
                  </a:lnTo>
                  <a:lnTo>
                    <a:pt x="714" y="22"/>
                  </a:lnTo>
                  <a:lnTo>
                    <a:pt x="720" y="28"/>
                  </a:lnTo>
                  <a:lnTo>
                    <a:pt x="724" y="34"/>
                  </a:lnTo>
                  <a:lnTo>
                    <a:pt x="744" y="28"/>
                  </a:lnTo>
                  <a:close/>
                  <a:moveTo>
                    <a:pt x="446" y="2"/>
                  </a:moveTo>
                  <a:lnTo>
                    <a:pt x="446" y="20"/>
                  </a:lnTo>
                  <a:lnTo>
                    <a:pt x="412" y="20"/>
                  </a:lnTo>
                  <a:lnTo>
                    <a:pt x="412" y="44"/>
                  </a:lnTo>
                  <a:lnTo>
                    <a:pt x="446" y="44"/>
                  </a:lnTo>
                  <a:lnTo>
                    <a:pt x="446" y="62"/>
                  </a:lnTo>
                  <a:lnTo>
                    <a:pt x="412" y="62"/>
                  </a:lnTo>
                  <a:lnTo>
                    <a:pt x="412" y="94"/>
                  </a:lnTo>
                  <a:lnTo>
                    <a:pt x="446" y="94"/>
                  </a:lnTo>
                  <a:lnTo>
                    <a:pt x="446" y="110"/>
                  </a:lnTo>
                  <a:lnTo>
                    <a:pt x="390" y="110"/>
                  </a:lnTo>
                  <a:lnTo>
                    <a:pt x="390" y="2"/>
                  </a:lnTo>
                  <a:lnTo>
                    <a:pt x="446" y="2"/>
                  </a:lnTo>
                  <a:lnTo>
                    <a:pt x="446" y="2"/>
                  </a:lnTo>
                  <a:close/>
                  <a:moveTo>
                    <a:pt x="312" y="68"/>
                  </a:moveTo>
                  <a:lnTo>
                    <a:pt x="312" y="50"/>
                  </a:lnTo>
                  <a:lnTo>
                    <a:pt x="320" y="50"/>
                  </a:lnTo>
                  <a:lnTo>
                    <a:pt x="320" y="50"/>
                  </a:lnTo>
                  <a:lnTo>
                    <a:pt x="330" y="50"/>
                  </a:lnTo>
                  <a:lnTo>
                    <a:pt x="338" y="48"/>
                  </a:lnTo>
                  <a:lnTo>
                    <a:pt x="344" y="42"/>
                  </a:lnTo>
                  <a:lnTo>
                    <a:pt x="346" y="34"/>
                  </a:lnTo>
                  <a:lnTo>
                    <a:pt x="346" y="34"/>
                  </a:lnTo>
                  <a:lnTo>
                    <a:pt x="344" y="28"/>
                  </a:lnTo>
                  <a:lnTo>
                    <a:pt x="338" y="22"/>
                  </a:lnTo>
                  <a:lnTo>
                    <a:pt x="330" y="20"/>
                  </a:lnTo>
                  <a:lnTo>
                    <a:pt x="320" y="20"/>
                  </a:lnTo>
                  <a:lnTo>
                    <a:pt x="312" y="20"/>
                  </a:lnTo>
                  <a:lnTo>
                    <a:pt x="312" y="2"/>
                  </a:lnTo>
                  <a:lnTo>
                    <a:pt x="322" y="2"/>
                  </a:lnTo>
                  <a:lnTo>
                    <a:pt x="322" y="2"/>
                  </a:lnTo>
                  <a:lnTo>
                    <a:pt x="340" y="4"/>
                  </a:lnTo>
                  <a:lnTo>
                    <a:pt x="348" y="6"/>
                  </a:lnTo>
                  <a:lnTo>
                    <a:pt x="354" y="8"/>
                  </a:lnTo>
                  <a:lnTo>
                    <a:pt x="360" y="12"/>
                  </a:lnTo>
                  <a:lnTo>
                    <a:pt x="364" y="18"/>
                  </a:lnTo>
                  <a:lnTo>
                    <a:pt x="366" y="26"/>
                  </a:lnTo>
                  <a:lnTo>
                    <a:pt x="366" y="34"/>
                  </a:lnTo>
                  <a:lnTo>
                    <a:pt x="366" y="34"/>
                  </a:lnTo>
                  <a:lnTo>
                    <a:pt x="366" y="42"/>
                  </a:lnTo>
                  <a:lnTo>
                    <a:pt x="364" y="48"/>
                  </a:lnTo>
                  <a:lnTo>
                    <a:pt x="362" y="54"/>
                  </a:lnTo>
                  <a:lnTo>
                    <a:pt x="358" y="58"/>
                  </a:lnTo>
                  <a:lnTo>
                    <a:pt x="348" y="64"/>
                  </a:lnTo>
                  <a:lnTo>
                    <a:pt x="336" y="66"/>
                  </a:lnTo>
                  <a:lnTo>
                    <a:pt x="370" y="110"/>
                  </a:lnTo>
                  <a:lnTo>
                    <a:pt x="344" y="110"/>
                  </a:lnTo>
                  <a:lnTo>
                    <a:pt x="312" y="68"/>
                  </a:lnTo>
                  <a:lnTo>
                    <a:pt x="312" y="68"/>
                  </a:lnTo>
                  <a:close/>
                  <a:moveTo>
                    <a:pt x="312" y="2"/>
                  </a:moveTo>
                  <a:lnTo>
                    <a:pt x="312" y="20"/>
                  </a:lnTo>
                  <a:lnTo>
                    <a:pt x="278" y="20"/>
                  </a:lnTo>
                  <a:lnTo>
                    <a:pt x="278" y="50"/>
                  </a:lnTo>
                  <a:lnTo>
                    <a:pt x="312" y="50"/>
                  </a:lnTo>
                  <a:lnTo>
                    <a:pt x="312" y="68"/>
                  </a:lnTo>
                  <a:lnTo>
                    <a:pt x="278" y="68"/>
                  </a:lnTo>
                  <a:lnTo>
                    <a:pt x="278" y="110"/>
                  </a:lnTo>
                  <a:lnTo>
                    <a:pt x="256" y="110"/>
                  </a:lnTo>
                  <a:lnTo>
                    <a:pt x="256" y="2"/>
                  </a:lnTo>
                  <a:lnTo>
                    <a:pt x="312" y="2"/>
                  </a:lnTo>
                  <a:lnTo>
                    <a:pt x="312" y="2"/>
                  </a:lnTo>
                  <a:close/>
                  <a:moveTo>
                    <a:pt x="174" y="114"/>
                  </a:moveTo>
                  <a:lnTo>
                    <a:pt x="174" y="96"/>
                  </a:lnTo>
                  <a:lnTo>
                    <a:pt x="174" y="96"/>
                  </a:lnTo>
                  <a:lnTo>
                    <a:pt x="188" y="94"/>
                  </a:lnTo>
                  <a:lnTo>
                    <a:pt x="196" y="92"/>
                  </a:lnTo>
                  <a:lnTo>
                    <a:pt x="202" y="88"/>
                  </a:lnTo>
                  <a:lnTo>
                    <a:pt x="208" y="82"/>
                  </a:lnTo>
                  <a:lnTo>
                    <a:pt x="214" y="76"/>
                  </a:lnTo>
                  <a:lnTo>
                    <a:pt x="216" y="66"/>
                  </a:lnTo>
                  <a:lnTo>
                    <a:pt x="218" y="56"/>
                  </a:lnTo>
                  <a:lnTo>
                    <a:pt x="218" y="56"/>
                  </a:lnTo>
                  <a:lnTo>
                    <a:pt x="216" y="46"/>
                  </a:lnTo>
                  <a:lnTo>
                    <a:pt x="214" y="38"/>
                  </a:lnTo>
                  <a:lnTo>
                    <a:pt x="210" y="32"/>
                  </a:lnTo>
                  <a:lnTo>
                    <a:pt x="204" y="26"/>
                  </a:lnTo>
                  <a:lnTo>
                    <a:pt x="198" y="22"/>
                  </a:lnTo>
                  <a:lnTo>
                    <a:pt x="190" y="20"/>
                  </a:lnTo>
                  <a:lnTo>
                    <a:pt x="182" y="18"/>
                  </a:lnTo>
                  <a:lnTo>
                    <a:pt x="174" y="18"/>
                  </a:lnTo>
                  <a:lnTo>
                    <a:pt x="174" y="0"/>
                  </a:lnTo>
                  <a:lnTo>
                    <a:pt x="174" y="0"/>
                  </a:lnTo>
                  <a:lnTo>
                    <a:pt x="190" y="2"/>
                  </a:lnTo>
                  <a:lnTo>
                    <a:pt x="204" y="4"/>
                  </a:lnTo>
                  <a:lnTo>
                    <a:pt x="214" y="10"/>
                  </a:lnTo>
                  <a:lnTo>
                    <a:pt x="224" y="18"/>
                  </a:lnTo>
                  <a:lnTo>
                    <a:pt x="230" y="26"/>
                  </a:lnTo>
                  <a:lnTo>
                    <a:pt x="234" y="36"/>
                  </a:lnTo>
                  <a:lnTo>
                    <a:pt x="238" y="46"/>
                  </a:lnTo>
                  <a:lnTo>
                    <a:pt x="238" y="58"/>
                  </a:lnTo>
                  <a:lnTo>
                    <a:pt x="238" y="58"/>
                  </a:lnTo>
                  <a:lnTo>
                    <a:pt x="238" y="66"/>
                  </a:lnTo>
                  <a:lnTo>
                    <a:pt x="236" y="76"/>
                  </a:lnTo>
                  <a:lnTo>
                    <a:pt x="232" y="84"/>
                  </a:lnTo>
                  <a:lnTo>
                    <a:pt x="226" y="94"/>
                  </a:lnTo>
                  <a:lnTo>
                    <a:pt x="216" y="102"/>
                  </a:lnTo>
                  <a:lnTo>
                    <a:pt x="206" y="108"/>
                  </a:lnTo>
                  <a:lnTo>
                    <a:pt x="190" y="112"/>
                  </a:lnTo>
                  <a:lnTo>
                    <a:pt x="174" y="114"/>
                  </a:lnTo>
                  <a:lnTo>
                    <a:pt x="174" y="114"/>
                  </a:lnTo>
                  <a:close/>
                  <a:moveTo>
                    <a:pt x="0" y="110"/>
                  </a:moveTo>
                  <a:lnTo>
                    <a:pt x="20" y="110"/>
                  </a:lnTo>
                  <a:lnTo>
                    <a:pt x="20" y="64"/>
                  </a:lnTo>
                  <a:lnTo>
                    <a:pt x="88" y="64"/>
                  </a:lnTo>
                  <a:lnTo>
                    <a:pt x="88" y="46"/>
                  </a:lnTo>
                  <a:lnTo>
                    <a:pt x="20" y="46"/>
                  </a:lnTo>
                  <a:lnTo>
                    <a:pt x="20" y="20"/>
                  </a:lnTo>
                  <a:lnTo>
                    <a:pt x="98" y="20"/>
                  </a:lnTo>
                  <a:lnTo>
                    <a:pt x="98" y="2"/>
                  </a:lnTo>
                  <a:lnTo>
                    <a:pt x="0" y="2"/>
                  </a:lnTo>
                  <a:lnTo>
                    <a:pt x="0" y="110"/>
                  </a:lnTo>
                  <a:lnTo>
                    <a:pt x="0" y="110"/>
                  </a:lnTo>
                  <a:close/>
                  <a:moveTo>
                    <a:pt x="174" y="0"/>
                  </a:moveTo>
                  <a:lnTo>
                    <a:pt x="174" y="18"/>
                  </a:lnTo>
                  <a:lnTo>
                    <a:pt x="174" y="18"/>
                  </a:lnTo>
                  <a:lnTo>
                    <a:pt x="164" y="18"/>
                  </a:lnTo>
                  <a:lnTo>
                    <a:pt x="156" y="20"/>
                  </a:lnTo>
                  <a:lnTo>
                    <a:pt x="148" y="22"/>
                  </a:lnTo>
                  <a:lnTo>
                    <a:pt x="142" y="26"/>
                  </a:lnTo>
                  <a:lnTo>
                    <a:pt x="136" y="32"/>
                  </a:lnTo>
                  <a:lnTo>
                    <a:pt x="132" y="38"/>
                  </a:lnTo>
                  <a:lnTo>
                    <a:pt x="130" y="46"/>
                  </a:lnTo>
                  <a:lnTo>
                    <a:pt x="130" y="56"/>
                  </a:lnTo>
                  <a:lnTo>
                    <a:pt x="130" y="56"/>
                  </a:lnTo>
                  <a:lnTo>
                    <a:pt x="130" y="66"/>
                  </a:lnTo>
                  <a:lnTo>
                    <a:pt x="134" y="76"/>
                  </a:lnTo>
                  <a:lnTo>
                    <a:pt x="138" y="82"/>
                  </a:lnTo>
                  <a:lnTo>
                    <a:pt x="144" y="88"/>
                  </a:lnTo>
                  <a:lnTo>
                    <a:pt x="150" y="92"/>
                  </a:lnTo>
                  <a:lnTo>
                    <a:pt x="158" y="94"/>
                  </a:lnTo>
                  <a:lnTo>
                    <a:pt x="174" y="96"/>
                  </a:lnTo>
                  <a:lnTo>
                    <a:pt x="174" y="114"/>
                  </a:lnTo>
                  <a:lnTo>
                    <a:pt x="174" y="114"/>
                  </a:lnTo>
                  <a:lnTo>
                    <a:pt x="156" y="112"/>
                  </a:lnTo>
                  <a:lnTo>
                    <a:pt x="142" y="108"/>
                  </a:lnTo>
                  <a:lnTo>
                    <a:pt x="130" y="102"/>
                  </a:lnTo>
                  <a:lnTo>
                    <a:pt x="122" y="94"/>
                  </a:lnTo>
                  <a:lnTo>
                    <a:pt x="116" y="84"/>
                  </a:lnTo>
                  <a:lnTo>
                    <a:pt x="112" y="76"/>
                  </a:lnTo>
                  <a:lnTo>
                    <a:pt x="110" y="66"/>
                  </a:lnTo>
                  <a:lnTo>
                    <a:pt x="108" y="58"/>
                  </a:lnTo>
                  <a:lnTo>
                    <a:pt x="108" y="58"/>
                  </a:lnTo>
                  <a:lnTo>
                    <a:pt x="110" y="46"/>
                  </a:lnTo>
                  <a:lnTo>
                    <a:pt x="112" y="36"/>
                  </a:lnTo>
                  <a:lnTo>
                    <a:pt x="116" y="26"/>
                  </a:lnTo>
                  <a:lnTo>
                    <a:pt x="124" y="18"/>
                  </a:lnTo>
                  <a:lnTo>
                    <a:pt x="132" y="10"/>
                  </a:lnTo>
                  <a:lnTo>
                    <a:pt x="144" y="4"/>
                  </a:lnTo>
                  <a:lnTo>
                    <a:pt x="156" y="2"/>
                  </a:lnTo>
                  <a:lnTo>
                    <a:pt x="174" y="0"/>
                  </a:lnTo>
                  <a:lnTo>
                    <a:pt x="174" y="0"/>
                  </a:lnTo>
                  <a:close/>
                </a:path>
              </a:pathLst>
            </a:custGeom>
            <a:solidFill>
              <a:srgbClr val="75787B"/>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828755" eaLnBrk="1" fontAlgn="auto" latinLnBrk="0" hangingPunct="1">
                <a:lnSpc>
                  <a:spcPct val="100000"/>
                </a:lnSpc>
                <a:spcBef>
                  <a:spcPts val="0"/>
                </a:spcBef>
                <a:spcAft>
                  <a:spcPts val="0"/>
                </a:spcAft>
                <a:buClrTx/>
                <a:buSzTx/>
                <a:buFontTx/>
                <a:buNone/>
                <a:tabLst/>
                <a:defRPr/>
              </a:pPr>
              <a:endParaRPr kumimoji="0" lang="en-ZA" sz="3600" b="0" i="0" u="none" strike="noStrike" kern="0" cap="none" spc="0" normalizeH="0" baseline="0" noProof="0" dirty="0">
                <a:ln>
                  <a:noFill/>
                </a:ln>
                <a:solidFill>
                  <a:prstClr val="white"/>
                </a:solidFill>
                <a:effectLst/>
                <a:uLnTx/>
                <a:uFillTx/>
              </a:endParaRPr>
            </a:p>
          </p:txBody>
        </p:sp>
      </p:grpSp>
    </p:spTree>
    <p:extLst>
      <p:ext uri="{BB962C8B-B14F-4D97-AF65-F5344CB8AC3E}">
        <p14:creationId xmlns:p14="http://schemas.microsoft.com/office/powerpoint/2010/main" val="1032031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 y="-116685"/>
            <a:ext cx="18276239" cy="10306149"/>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2"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2"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128205-9A94-0C45-BD07-44893D5AE6CA}" type="datetimeFigureOut">
              <a:rPr lang="en-US" smtClean="0"/>
              <a:t>9/21/2023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FF9977-0B93-F148-B146-9CFF2959500B}" type="slidenum">
              <a:rPr lang="en-US" smtClean="0"/>
              <a:t>‹#›</a:t>
            </a:fld>
            <a:endParaRPr lang="en-US"/>
          </a:p>
        </p:txBody>
      </p:sp>
      <p:pic>
        <p:nvPicPr>
          <p:cNvPr id="8" name="Picture 7">
            <a:extLst>
              <a:ext uri="{FF2B5EF4-FFF2-40B4-BE49-F238E27FC236}">
                <a16:creationId xmlns:a16="http://schemas.microsoft.com/office/drawing/2014/main" id="{051FF779-80CF-93AB-9C22-24ECB3B403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6685"/>
            <a:ext cx="2054599" cy="1258909"/>
          </a:xfrm>
          <a:prstGeom prst="rect">
            <a:avLst/>
          </a:prstGeom>
        </p:spPr>
      </p:pic>
    </p:spTree>
    <p:extLst>
      <p:ext uri="{BB962C8B-B14F-4D97-AF65-F5344CB8AC3E}">
        <p14:creationId xmlns:p14="http://schemas.microsoft.com/office/powerpoint/2010/main" val="30896727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15" name="Rectangle 14"/>
          <p:cNvSpPr/>
          <p:nvPr userDrawn="1"/>
        </p:nvSpPr>
        <p:spPr>
          <a:xfrm>
            <a:off x="14616608" y="8887916"/>
            <a:ext cx="3456384" cy="12961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sz="2700" dirty="0">
              <a:solidFill>
                <a:prstClr val="white"/>
              </a:solidFill>
            </a:endParaRPr>
          </a:p>
        </p:txBody>
      </p:sp>
      <p:sp>
        <p:nvSpPr>
          <p:cNvPr id="3" name="Content Placeholder 2"/>
          <p:cNvSpPr>
            <a:spLocks noGrp="1"/>
          </p:cNvSpPr>
          <p:nvPr>
            <p:ph idx="1"/>
          </p:nvPr>
        </p:nvSpPr>
        <p:spPr>
          <a:xfrm>
            <a:off x="914400" y="1502237"/>
            <a:ext cx="16459200" cy="7687016"/>
          </a:xfrm>
        </p:spPr>
        <p:txBody>
          <a:bodyPr>
            <a:normAutofit/>
          </a:bodyPr>
          <a:lstStyle>
            <a:lvl1pPr>
              <a:buClr>
                <a:srgbClr val="ED8B00"/>
              </a:buClr>
              <a:buFont typeface="Wingdings" pitchFamily="2" charset="2"/>
              <a:buChar char="§"/>
              <a:defRPr sz="3600">
                <a:latin typeface="Arial" pitchFamily="34" charset="0"/>
                <a:cs typeface="Arial" pitchFamily="34" charset="0"/>
              </a:defRPr>
            </a:lvl1pPr>
            <a:lvl2pPr>
              <a:buClr>
                <a:srgbClr val="ED8B00"/>
              </a:buClr>
              <a:buFont typeface="Wingdings" pitchFamily="2" charset="2"/>
              <a:buChar char="§"/>
              <a:defRPr sz="3000">
                <a:latin typeface="Arial" pitchFamily="34" charset="0"/>
                <a:cs typeface="Arial" pitchFamily="34" charset="0"/>
              </a:defRPr>
            </a:lvl2pPr>
            <a:lvl3pPr>
              <a:buClr>
                <a:srgbClr val="75787B"/>
              </a:buClr>
              <a:buFont typeface="Wingdings" pitchFamily="2" charset="2"/>
              <a:buChar char="§"/>
              <a:defRPr sz="2700">
                <a:latin typeface="Arial" pitchFamily="34" charset="0"/>
                <a:cs typeface="Arial" pitchFamily="34" charset="0"/>
              </a:defRPr>
            </a:lvl3pPr>
            <a:lvl4pPr>
              <a:buClr>
                <a:srgbClr val="75787B"/>
              </a:buClr>
              <a:buFont typeface="Wingdings" pitchFamily="2" charset="2"/>
              <a:buChar char="§"/>
              <a:defRPr sz="2400">
                <a:latin typeface="Arial" pitchFamily="34" charset="0"/>
                <a:cs typeface="Arial" pitchFamily="34" charset="0"/>
              </a:defRPr>
            </a:lvl4pPr>
            <a:lvl5pPr>
              <a:buClr>
                <a:srgbClr val="75787B"/>
              </a:buClr>
              <a:buFont typeface="Wingdings" pitchFamily="2" charset="2"/>
              <a:buChar char="§"/>
              <a:defRPr sz="24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p:nvCxnSpPr>
        <p:spPr>
          <a:xfrm>
            <a:off x="1066805" y="1058291"/>
            <a:ext cx="16205196" cy="2382"/>
          </a:xfrm>
          <a:prstGeom prst="line">
            <a:avLst/>
          </a:prstGeom>
          <a:ln w="31750" cap="flat" cmpd="sng" algn="ctr">
            <a:solidFill>
              <a:schemeClr val="tx1">
                <a:lumMod val="50000"/>
                <a:lumOff val="50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Content Placeholder 2"/>
          <p:cNvSpPr>
            <a:spLocks noGrp="1"/>
          </p:cNvSpPr>
          <p:nvPr>
            <p:ph idx="10" hasCustomPrompt="1"/>
          </p:nvPr>
        </p:nvSpPr>
        <p:spPr>
          <a:xfrm>
            <a:off x="914402" y="282967"/>
            <a:ext cx="16357601" cy="648713"/>
          </a:xfrm>
        </p:spPr>
        <p:txBody>
          <a:bodyPr>
            <a:normAutofit/>
          </a:bodyPr>
          <a:lstStyle>
            <a:lvl1pPr>
              <a:buClr>
                <a:srgbClr val="ED8B00"/>
              </a:buClr>
              <a:buFont typeface="Wingdings" pitchFamily="2" charset="2"/>
              <a:buNone/>
              <a:defRPr sz="3600" b="1">
                <a:solidFill>
                  <a:srgbClr val="75787B"/>
                </a:solidFill>
                <a:latin typeface="Arial" pitchFamily="34" charset="0"/>
                <a:cs typeface="Arial" pitchFamily="34" charset="0"/>
              </a:defRPr>
            </a:lvl1pPr>
            <a:lvl2pPr>
              <a:buClr>
                <a:srgbClr val="ED8B00"/>
              </a:buClr>
              <a:buFont typeface="Wingdings" pitchFamily="2" charset="2"/>
              <a:buChar char="§"/>
              <a:defRPr sz="3000">
                <a:latin typeface="Arial" pitchFamily="34" charset="0"/>
                <a:cs typeface="Arial" pitchFamily="34" charset="0"/>
              </a:defRPr>
            </a:lvl2pPr>
            <a:lvl3pPr>
              <a:buClr>
                <a:srgbClr val="75787B"/>
              </a:buClr>
              <a:buFont typeface="Wingdings" pitchFamily="2" charset="2"/>
              <a:buChar char="§"/>
              <a:defRPr sz="2700">
                <a:latin typeface="Arial" pitchFamily="34" charset="0"/>
                <a:cs typeface="Arial" pitchFamily="34" charset="0"/>
              </a:defRPr>
            </a:lvl3pPr>
            <a:lvl4pPr>
              <a:buClr>
                <a:srgbClr val="75787B"/>
              </a:buClr>
              <a:buFont typeface="Wingdings" pitchFamily="2" charset="2"/>
              <a:buChar char="§"/>
              <a:defRPr sz="2400">
                <a:latin typeface="Arial" pitchFamily="34" charset="0"/>
                <a:cs typeface="Arial" pitchFamily="34" charset="0"/>
              </a:defRPr>
            </a:lvl4pPr>
            <a:lvl5pPr>
              <a:buClr>
                <a:srgbClr val="75787B"/>
              </a:buClr>
              <a:buFont typeface="Wingdings" pitchFamily="2" charset="2"/>
              <a:buChar char="§"/>
              <a:defRPr sz="2400">
                <a:latin typeface="Arial" pitchFamily="34" charset="0"/>
                <a:cs typeface="Arial" pitchFamily="34" charset="0"/>
              </a:defRPr>
            </a:lvl5pPr>
          </a:lstStyle>
          <a:p>
            <a:pPr lvl="0"/>
            <a:r>
              <a:rPr lang="en-US" dirty="0"/>
              <a:t>Heading</a:t>
            </a:r>
          </a:p>
        </p:txBody>
      </p:sp>
      <p:grpSp>
        <p:nvGrpSpPr>
          <p:cNvPr id="2" name="Group 9"/>
          <p:cNvGrpSpPr/>
          <p:nvPr userDrawn="1"/>
        </p:nvGrpSpPr>
        <p:grpSpPr>
          <a:xfrm>
            <a:off x="15192674" y="9447242"/>
            <a:ext cx="2592288" cy="448823"/>
            <a:chOff x="4789094" y="2987818"/>
            <a:chExt cx="2591194" cy="448632"/>
          </a:xfrm>
        </p:grpSpPr>
        <p:sp>
          <p:nvSpPr>
            <p:cNvPr id="11" name="Freeform 20"/>
            <p:cNvSpPr>
              <a:spLocks/>
            </p:cNvSpPr>
            <p:nvPr/>
          </p:nvSpPr>
          <p:spPr bwMode="auto">
            <a:xfrm>
              <a:off x="4906010" y="2987818"/>
              <a:ext cx="1402997" cy="228394"/>
            </a:xfrm>
            <a:custGeom>
              <a:avLst/>
              <a:gdLst/>
              <a:ahLst/>
              <a:cxnLst>
                <a:cxn ang="0">
                  <a:pos x="514" y="0"/>
                </a:cxn>
                <a:cxn ang="0">
                  <a:pos x="514" y="0"/>
                </a:cxn>
                <a:cxn ang="0">
                  <a:pos x="552" y="0"/>
                </a:cxn>
                <a:cxn ang="0">
                  <a:pos x="592" y="2"/>
                </a:cxn>
                <a:cxn ang="0">
                  <a:pos x="630" y="6"/>
                </a:cxn>
                <a:cxn ang="0">
                  <a:pos x="666" y="12"/>
                </a:cxn>
                <a:cxn ang="0">
                  <a:pos x="704" y="18"/>
                </a:cxn>
                <a:cxn ang="0">
                  <a:pos x="740" y="26"/>
                </a:cxn>
                <a:cxn ang="0">
                  <a:pos x="774" y="34"/>
                </a:cxn>
                <a:cxn ang="0">
                  <a:pos x="808" y="46"/>
                </a:cxn>
                <a:cxn ang="0">
                  <a:pos x="840" y="56"/>
                </a:cxn>
                <a:cxn ang="0">
                  <a:pos x="872" y="70"/>
                </a:cxn>
                <a:cxn ang="0">
                  <a:pos x="902" y="84"/>
                </a:cxn>
                <a:cxn ang="0">
                  <a:pos x="930" y="98"/>
                </a:cxn>
                <a:cxn ang="0">
                  <a:pos x="958" y="114"/>
                </a:cxn>
                <a:cxn ang="0">
                  <a:pos x="984" y="132"/>
                </a:cxn>
                <a:cxn ang="0">
                  <a:pos x="1008" y="150"/>
                </a:cxn>
                <a:cxn ang="0">
                  <a:pos x="1032" y="168"/>
                </a:cxn>
                <a:cxn ang="0">
                  <a:pos x="876" y="168"/>
                </a:cxn>
                <a:cxn ang="0">
                  <a:pos x="876" y="168"/>
                </a:cxn>
                <a:cxn ang="0">
                  <a:pos x="832" y="142"/>
                </a:cxn>
                <a:cxn ang="0">
                  <a:pos x="784" y="118"/>
                </a:cxn>
                <a:cxn ang="0">
                  <a:pos x="734" y="98"/>
                </a:cxn>
                <a:cxn ang="0">
                  <a:pos x="678" y="82"/>
                </a:cxn>
                <a:cxn ang="0">
                  <a:pos x="622" y="68"/>
                </a:cxn>
                <a:cxn ang="0">
                  <a:pos x="562" y="58"/>
                </a:cxn>
                <a:cxn ang="0">
                  <a:pos x="500" y="52"/>
                </a:cxn>
                <a:cxn ang="0">
                  <a:pos x="436" y="50"/>
                </a:cxn>
                <a:cxn ang="0">
                  <a:pos x="436" y="50"/>
                </a:cxn>
                <a:cxn ang="0">
                  <a:pos x="372" y="52"/>
                </a:cxn>
                <a:cxn ang="0">
                  <a:pos x="312" y="58"/>
                </a:cxn>
                <a:cxn ang="0">
                  <a:pos x="252" y="66"/>
                </a:cxn>
                <a:cxn ang="0">
                  <a:pos x="196" y="80"/>
                </a:cxn>
                <a:cxn ang="0">
                  <a:pos x="142" y="96"/>
                </a:cxn>
                <a:cxn ang="0">
                  <a:pos x="90" y="116"/>
                </a:cxn>
                <a:cxn ang="0">
                  <a:pos x="44" y="138"/>
                </a:cxn>
                <a:cxn ang="0">
                  <a:pos x="0" y="164"/>
                </a:cxn>
                <a:cxn ang="0">
                  <a:pos x="0" y="164"/>
                </a:cxn>
                <a:cxn ang="0">
                  <a:pos x="22" y="146"/>
                </a:cxn>
                <a:cxn ang="0">
                  <a:pos x="46" y="128"/>
                </a:cxn>
                <a:cxn ang="0">
                  <a:pos x="72" y="112"/>
                </a:cxn>
                <a:cxn ang="0">
                  <a:pos x="100" y="96"/>
                </a:cxn>
                <a:cxn ang="0">
                  <a:pos x="130" y="82"/>
                </a:cxn>
                <a:cxn ang="0">
                  <a:pos x="160" y="68"/>
                </a:cxn>
                <a:cxn ang="0">
                  <a:pos x="190" y="56"/>
                </a:cxn>
                <a:cxn ang="0">
                  <a:pos x="222" y="44"/>
                </a:cxn>
                <a:cxn ang="0">
                  <a:pos x="256" y="34"/>
                </a:cxn>
                <a:cxn ang="0">
                  <a:pos x="290" y="24"/>
                </a:cxn>
                <a:cxn ang="0">
                  <a:pos x="326" y="18"/>
                </a:cxn>
                <a:cxn ang="0">
                  <a:pos x="362" y="10"/>
                </a:cxn>
                <a:cxn ang="0">
                  <a:pos x="398" y="6"/>
                </a:cxn>
                <a:cxn ang="0">
                  <a:pos x="436" y="2"/>
                </a:cxn>
                <a:cxn ang="0">
                  <a:pos x="474" y="0"/>
                </a:cxn>
                <a:cxn ang="0">
                  <a:pos x="514" y="0"/>
                </a:cxn>
                <a:cxn ang="0">
                  <a:pos x="514" y="0"/>
                </a:cxn>
              </a:cxnLst>
              <a:rect l="0" t="0" r="r" b="b"/>
              <a:pathLst>
                <a:path w="1032" h="168">
                  <a:moveTo>
                    <a:pt x="514" y="0"/>
                  </a:moveTo>
                  <a:lnTo>
                    <a:pt x="514" y="0"/>
                  </a:lnTo>
                  <a:lnTo>
                    <a:pt x="552" y="0"/>
                  </a:lnTo>
                  <a:lnTo>
                    <a:pt x="592" y="2"/>
                  </a:lnTo>
                  <a:lnTo>
                    <a:pt x="630" y="6"/>
                  </a:lnTo>
                  <a:lnTo>
                    <a:pt x="666" y="12"/>
                  </a:lnTo>
                  <a:lnTo>
                    <a:pt x="704" y="18"/>
                  </a:lnTo>
                  <a:lnTo>
                    <a:pt x="740" y="26"/>
                  </a:lnTo>
                  <a:lnTo>
                    <a:pt x="774" y="34"/>
                  </a:lnTo>
                  <a:lnTo>
                    <a:pt x="808" y="46"/>
                  </a:lnTo>
                  <a:lnTo>
                    <a:pt x="840" y="56"/>
                  </a:lnTo>
                  <a:lnTo>
                    <a:pt x="872" y="70"/>
                  </a:lnTo>
                  <a:lnTo>
                    <a:pt x="902" y="84"/>
                  </a:lnTo>
                  <a:lnTo>
                    <a:pt x="930" y="98"/>
                  </a:lnTo>
                  <a:lnTo>
                    <a:pt x="958" y="114"/>
                  </a:lnTo>
                  <a:lnTo>
                    <a:pt x="984" y="132"/>
                  </a:lnTo>
                  <a:lnTo>
                    <a:pt x="1008" y="150"/>
                  </a:lnTo>
                  <a:lnTo>
                    <a:pt x="1032" y="168"/>
                  </a:lnTo>
                  <a:lnTo>
                    <a:pt x="876" y="168"/>
                  </a:lnTo>
                  <a:lnTo>
                    <a:pt x="876" y="168"/>
                  </a:lnTo>
                  <a:lnTo>
                    <a:pt x="832" y="142"/>
                  </a:lnTo>
                  <a:lnTo>
                    <a:pt x="784" y="118"/>
                  </a:lnTo>
                  <a:lnTo>
                    <a:pt x="734" y="98"/>
                  </a:lnTo>
                  <a:lnTo>
                    <a:pt x="678" y="82"/>
                  </a:lnTo>
                  <a:lnTo>
                    <a:pt x="622" y="68"/>
                  </a:lnTo>
                  <a:lnTo>
                    <a:pt x="562" y="58"/>
                  </a:lnTo>
                  <a:lnTo>
                    <a:pt x="500" y="52"/>
                  </a:lnTo>
                  <a:lnTo>
                    <a:pt x="436" y="50"/>
                  </a:lnTo>
                  <a:lnTo>
                    <a:pt x="436" y="50"/>
                  </a:lnTo>
                  <a:lnTo>
                    <a:pt x="372" y="52"/>
                  </a:lnTo>
                  <a:lnTo>
                    <a:pt x="312" y="58"/>
                  </a:lnTo>
                  <a:lnTo>
                    <a:pt x="252" y="66"/>
                  </a:lnTo>
                  <a:lnTo>
                    <a:pt x="196" y="80"/>
                  </a:lnTo>
                  <a:lnTo>
                    <a:pt x="142" y="96"/>
                  </a:lnTo>
                  <a:lnTo>
                    <a:pt x="90" y="116"/>
                  </a:lnTo>
                  <a:lnTo>
                    <a:pt x="44" y="138"/>
                  </a:lnTo>
                  <a:lnTo>
                    <a:pt x="0" y="164"/>
                  </a:lnTo>
                  <a:lnTo>
                    <a:pt x="0" y="164"/>
                  </a:lnTo>
                  <a:lnTo>
                    <a:pt x="22" y="146"/>
                  </a:lnTo>
                  <a:lnTo>
                    <a:pt x="46" y="128"/>
                  </a:lnTo>
                  <a:lnTo>
                    <a:pt x="72" y="112"/>
                  </a:lnTo>
                  <a:lnTo>
                    <a:pt x="100" y="96"/>
                  </a:lnTo>
                  <a:lnTo>
                    <a:pt x="130" y="82"/>
                  </a:lnTo>
                  <a:lnTo>
                    <a:pt x="160" y="68"/>
                  </a:lnTo>
                  <a:lnTo>
                    <a:pt x="190" y="56"/>
                  </a:lnTo>
                  <a:lnTo>
                    <a:pt x="222" y="44"/>
                  </a:lnTo>
                  <a:lnTo>
                    <a:pt x="256" y="34"/>
                  </a:lnTo>
                  <a:lnTo>
                    <a:pt x="290" y="24"/>
                  </a:lnTo>
                  <a:lnTo>
                    <a:pt x="326" y="18"/>
                  </a:lnTo>
                  <a:lnTo>
                    <a:pt x="362" y="10"/>
                  </a:lnTo>
                  <a:lnTo>
                    <a:pt x="398" y="6"/>
                  </a:lnTo>
                  <a:lnTo>
                    <a:pt x="436" y="2"/>
                  </a:lnTo>
                  <a:lnTo>
                    <a:pt x="474" y="0"/>
                  </a:lnTo>
                  <a:lnTo>
                    <a:pt x="514" y="0"/>
                  </a:lnTo>
                  <a:lnTo>
                    <a:pt x="514" y="0"/>
                  </a:lnTo>
                  <a:close/>
                </a:path>
              </a:pathLst>
            </a:custGeom>
            <a:solidFill>
              <a:srgbClr val="ED8B00"/>
            </a:solidFill>
            <a:ln w="9525">
              <a:noFill/>
              <a:round/>
              <a:headEnd/>
              <a:tailEnd/>
            </a:ln>
          </p:spPr>
          <p:txBody>
            <a:bodyPr vert="horz" wrap="square" lIns="91440" tIns="45720" rIns="91440" bIns="45720" numCol="1" anchor="t" anchorCtr="0" compatLnSpc="1">
              <a:prstTxWarp prst="textNoShape">
                <a:avLst/>
              </a:prstTxWarp>
            </a:bodyPr>
            <a:lstStyle/>
            <a:p>
              <a:pPr>
                <a:defRPr/>
              </a:pPr>
              <a:endParaRPr lang="en-ZA" sz="2700" kern="0" dirty="0">
                <a:solidFill>
                  <a:prstClr val="white"/>
                </a:solidFill>
              </a:endParaRPr>
            </a:p>
          </p:txBody>
        </p:sp>
        <p:sp>
          <p:nvSpPr>
            <p:cNvPr id="13" name="Freeform 12"/>
            <p:cNvSpPr>
              <a:spLocks noEditPoints="1"/>
            </p:cNvSpPr>
            <p:nvPr/>
          </p:nvSpPr>
          <p:spPr bwMode="auto">
            <a:xfrm>
              <a:off x="4789094" y="3284187"/>
              <a:ext cx="1547103" cy="146825"/>
            </a:xfrm>
            <a:custGeom>
              <a:avLst/>
              <a:gdLst/>
              <a:ahLst/>
              <a:cxnLst>
                <a:cxn ang="0">
                  <a:pos x="1088" y="48"/>
                </a:cxn>
                <a:cxn ang="0">
                  <a:pos x="1114" y="32"/>
                </a:cxn>
                <a:cxn ang="0">
                  <a:pos x="1100" y="18"/>
                </a:cxn>
                <a:cxn ang="0">
                  <a:pos x="1092" y="0"/>
                </a:cxn>
                <a:cxn ang="0">
                  <a:pos x="1124" y="6"/>
                </a:cxn>
                <a:cxn ang="0">
                  <a:pos x="1136" y="32"/>
                </a:cxn>
                <a:cxn ang="0">
                  <a:pos x="1130" y="52"/>
                </a:cxn>
                <a:cxn ang="0">
                  <a:pos x="1138" y="108"/>
                </a:cxn>
                <a:cxn ang="0">
                  <a:pos x="1080" y="0"/>
                </a:cxn>
                <a:cxn ang="0">
                  <a:pos x="1080" y="48"/>
                </a:cxn>
                <a:cxn ang="0">
                  <a:pos x="1026" y="108"/>
                </a:cxn>
                <a:cxn ang="0">
                  <a:pos x="834" y="108"/>
                </a:cxn>
                <a:cxn ang="0">
                  <a:pos x="856" y="82"/>
                </a:cxn>
                <a:cxn ang="0">
                  <a:pos x="870" y="54"/>
                </a:cxn>
                <a:cxn ang="0">
                  <a:pos x="866" y="34"/>
                </a:cxn>
                <a:cxn ang="0">
                  <a:pos x="834" y="18"/>
                </a:cxn>
                <a:cxn ang="0">
                  <a:pos x="856" y="4"/>
                </a:cxn>
                <a:cxn ang="0">
                  <a:pos x="888" y="30"/>
                </a:cxn>
                <a:cxn ang="0">
                  <a:pos x="890" y="66"/>
                </a:cxn>
                <a:cxn ang="0">
                  <a:pos x="868" y="100"/>
                </a:cxn>
                <a:cxn ang="0">
                  <a:pos x="834" y="108"/>
                </a:cxn>
                <a:cxn ang="0">
                  <a:pos x="932" y="90"/>
                </a:cxn>
                <a:cxn ang="0">
                  <a:pos x="932" y="44"/>
                </a:cxn>
                <a:cxn ang="0">
                  <a:pos x="910" y="0"/>
                </a:cxn>
                <a:cxn ang="0">
                  <a:pos x="834" y="18"/>
                </a:cxn>
                <a:cxn ang="0">
                  <a:pos x="820" y="90"/>
                </a:cxn>
                <a:cxn ang="0">
                  <a:pos x="834" y="108"/>
                </a:cxn>
                <a:cxn ang="0">
                  <a:pos x="830" y="0"/>
                </a:cxn>
                <a:cxn ang="0">
                  <a:pos x="556" y="84"/>
                </a:cxn>
                <a:cxn ang="0">
                  <a:pos x="556" y="0"/>
                </a:cxn>
                <a:cxn ang="0">
                  <a:pos x="588" y="84"/>
                </a:cxn>
                <a:cxn ang="0">
                  <a:pos x="656" y="108"/>
                </a:cxn>
                <a:cxn ang="0">
                  <a:pos x="750" y="0"/>
                </a:cxn>
                <a:cxn ang="0">
                  <a:pos x="636" y="0"/>
                </a:cxn>
                <a:cxn ang="0">
                  <a:pos x="66" y="66"/>
                </a:cxn>
                <a:cxn ang="0">
                  <a:pos x="130" y="108"/>
                </a:cxn>
                <a:cxn ang="0">
                  <a:pos x="66" y="16"/>
                </a:cxn>
                <a:cxn ang="0">
                  <a:pos x="556" y="66"/>
                </a:cxn>
                <a:cxn ang="0">
                  <a:pos x="490" y="108"/>
                </a:cxn>
                <a:cxn ang="0">
                  <a:pos x="144" y="108"/>
                </a:cxn>
                <a:cxn ang="0">
                  <a:pos x="166" y="0"/>
                </a:cxn>
                <a:cxn ang="0">
                  <a:pos x="262" y="108"/>
                </a:cxn>
                <a:cxn ang="0">
                  <a:pos x="282" y="62"/>
                </a:cxn>
                <a:cxn ang="0">
                  <a:pos x="282" y="18"/>
                </a:cxn>
                <a:cxn ang="0">
                  <a:pos x="262" y="108"/>
                </a:cxn>
                <a:cxn ang="0">
                  <a:pos x="440" y="52"/>
                </a:cxn>
                <a:cxn ang="0">
                  <a:pos x="396" y="0"/>
                </a:cxn>
                <a:cxn ang="0">
                  <a:pos x="392" y="108"/>
                </a:cxn>
                <a:cxn ang="0">
                  <a:pos x="66" y="16"/>
                </a:cxn>
                <a:cxn ang="0">
                  <a:pos x="22" y="108"/>
                </a:cxn>
                <a:cxn ang="0">
                  <a:pos x="44" y="66"/>
                </a:cxn>
              </a:cxnLst>
              <a:rect l="0" t="0" r="r" b="b"/>
              <a:pathLst>
                <a:path w="1138" h="108">
                  <a:moveTo>
                    <a:pt x="1080" y="66"/>
                  </a:moveTo>
                  <a:lnTo>
                    <a:pt x="1080" y="48"/>
                  </a:lnTo>
                  <a:lnTo>
                    <a:pt x="1088" y="48"/>
                  </a:lnTo>
                  <a:lnTo>
                    <a:pt x="1088" y="48"/>
                  </a:lnTo>
                  <a:lnTo>
                    <a:pt x="1100" y="48"/>
                  </a:lnTo>
                  <a:lnTo>
                    <a:pt x="1108" y="46"/>
                  </a:lnTo>
                  <a:lnTo>
                    <a:pt x="1112" y="40"/>
                  </a:lnTo>
                  <a:lnTo>
                    <a:pt x="1114" y="32"/>
                  </a:lnTo>
                  <a:lnTo>
                    <a:pt x="1114" y="32"/>
                  </a:lnTo>
                  <a:lnTo>
                    <a:pt x="1112" y="26"/>
                  </a:lnTo>
                  <a:lnTo>
                    <a:pt x="1108" y="20"/>
                  </a:lnTo>
                  <a:lnTo>
                    <a:pt x="1100" y="18"/>
                  </a:lnTo>
                  <a:lnTo>
                    <a:pt x="1088" y="18"/>
                  </a:lnTo>
                  <a:lnTo>
                    <a:pt x="1080" y="18"/>
                  </a:lnTo>
                  <a:lnTo>
                    <a:pt x="1080" y="0"/>
                  </a:lnTo>
                  <a:lnTo>
                    <a:pt x="1092" y="0"/>
                  </a:lnTo>
                  <a:lnTo>
                    <a:pt x="1092" y="0"/>
                  </a:lnTo>
                  <a:lnTo>
                    <a:pt x="1110" y="2"/>
                  </a:lnTo>
                  <a:lnTo>
                    <a:pt x="1116" y="4"/>
                  </a:lnTo>
                  <a:lnTo>
                    <a:pt x="1124" y="6"/>
                  </a:lnTo>
                  <a:lnTo>
                    <a:pt x="1128" y="10"/>
                  </a:lnTo>
                  <a:lnTo>
                    <a:pt x="1132" y="16"/>
                  </a:lnTo>
                  <a:lnTo>
                    <a:pt x="1134" y="24"/>
                  </a:lnTo>
                  <a:lnTo>
                    <a:pt x="1136" y="32"/>
                  </a:lnTo>
                  <a:lnTo>
                    <a:pt x="1136" y="32"/>
                  </a:lnTo>
                  <a:lnTo>
                    <a:pt x="1136" y="40"/>
                  </a:lnTo>
                  <a:lnTo>
                    <a:pt x="1134" y="46"/>
                  </a:lnTo>
                  <a:lnTo>
                    <a:pt x="1130" y="52"/>
                  </a:lnTo>
                  <a:lnTo>
                    <a:pt x="1126" y="56"/>
                  </a:lnTo>
                  <a:lnTo>
                    <a:pt x="1116" y="62"/>
                  </a:lnTo>
                  <a:lnTo>
                    <a:pt x="1106" y="64"/>
                  </a:lnTo>
                  <a:lnTo>
                    <a:pt x="1138" y="108"/>
                  </a:lnTo>
                  <a:lnTo>
                    <a:pt x="1112" y="108"/>
                  </a:lnTo>
                  <a:lnTo>
                    <a:pt x="1080" y="66"/>
                  </a:lnTo>
                  <a:lnTo>
                    <a:pt x="1080" y="66"/>
                  </a:lnTo>
                  <a:close/>
                  <a:moveTo>
                    <a:pt x="1080" y="0"/>
                  </a:moveTo>
                  <a:lnTo>
                    <a:pt x="1080" y="18"/>
                  </a:lnTo>
                  <a:lnTo>
                    <a:pt x="1048" y="18"/>
                  </a:lnTo>
                  <a:lnTo>
                    <a:pt x="1048" y="48"/>
                  </a:lnTo>
                  <a:lnTo>
                    <a:pt x="1080" y="48"/>
                  </a:lnTo>
                  <a:lnTo>
                    <a:pt x="1080" y="66"/>
                  </a:lnTo>
                  <a:lnTo>
                    <a:pt x="1048" y="66"/>
                  </a:lnTo>
                  <a:lnTo>
                    <a:pt x="1048" y="108"/>
                  </a:lnTo>
                  <a:lnTo>
                    <a:pt x="1026" y="108"/>
                  </a:lnTo>
                  <a:lnTo>
                    <a:pt x="1026" y="0"/>
                  </a:lnTo>
                  <a:lnTo>
                    <a:pt x="1080" y="0"/>
                  </a:lnTo>
                  <a:lnTo>
                    <a:pt x="1080" y="0"/>
                  </a:lnTo>
                  <a:close/>
                  <a:moveTo>
                    <a:pt x="834" y="108"/>
                  </a:moveTo>
                  <a:lnTo>
                    <a:pt x="834" y="90"/>
                  </a:lnTo>
                  <a:lnTo>
                    <a:pt x="834" y="90"/>
                  </a:lnTo>
                  <a:lnTo>
                    <a:pt x="850" y="86"/>
                  </a:lnTo>
                  <a:lnTo>
                    <a:pt x="856" y="82"/>
                  </a:lnTo>
                  <a:lnTo>
                    <a:pt x="862" y="78"/>
                  </a:lnTo>
                  <a:lnTo>
                    <a:pt x="866" y="74"/>
                  </a:lnTo>
                  <a:lnTo>
                    <a:pt x="868" y="68"/>
                  </a:lnTo>
                  <a:lnTo>
                    <a:pt x="870" y="54"/>
                  </a:lnTo>
                  <a:lnTo>
                    <a:pt x="870" y="54"/>
                  </a:lnTo>
                  <a:lnTo>
                    <a:pt x="870" y="46"/>
                  </a:lnTo>
                  <a:lnTo>
                    <a:pt x="868" y="40"/>
                  </a:lnTo>
                  <a:lnTo>
                    <a:pt x="866" y="34"/>
                  </a:lnTo>
                  <a:lnTo>
                    <a:pt x="862" y="28"/>
                  </a:lnTo>
                  <a:lnTo>
                    <a:pt x="856" y="26"/>
                  </a:lnTo>
                  <a:lnTo>
                    <a:pt x="850" y="22"/>
                  </a:lnTo>
                  <a:lnTo>
                    <a:pt x="834" y="18"/>
                  </a:lnTo>
                  <a:lnTo>
                    <a:pt x="834" y="0"/>
                  </a:lnTo>
                  <a:lnTo>
                    <a:pt x="834" y="0"/>
                  </a:lnTo>
                  <a:lnTo>
                    <a:pt x="846" y="2"/>
                  </a:lnTo>
                  <a:lnTo>
                    <a:pt x="856" y="4"/>
                  </a:lnTo>
                  <a:lnTo>
                    <a:pt x="866" y="8"/>
                  </a:lnTo>
                  <a:lnTo>
                    <a:pt x="874" y="14"/>
                  </a:lnTo>
                  <a:lnTo>
                    <a:pt x="882" y="20"/>
                  </a:lnTo>
                  <a:lnTo>
                    <a:pt x="888" y="30"/>
                  </a:lnTo>
                  <a:lnTo>
                    <a:pt x="890" y="40"/>
                  </a:lnTo>
                  <a:lnTo>
                    <a:pt x="892" y="54"/>
                  </a:lnTo>
                  <a:lnTo>
                    <a:pt x="892" y="54"/>
                  </a:lnTo>
                  <a:lnTo>
                    <a:pt x="890" y="66"/>
                  </a:lnTo>
                  <a:lnTo>
                    <a:pt x="888" y="78"/>
                  </a:lnTo>
                  <a:lnTo>
                    <a:pt x="882" y="86"/>
                  </a:lnTo>
                  <a:lnTo>
                    <a:pt x="876" y="94"/>
                  </a:lnTo>
                  <a:lnTo>
                    <a:pt x="868" y="100"/>
                  </a:lnTo>
                  <a:lnTo>
                    <a:pt x="858" y="104"/>
                  </a:lnTo>
                  <a:lnTo>
                    <a:pt x="846" y="108"/>
                  </a:lnTo>
                  <a:lnTo>
                    <a:pt x="834" y="108"/>
                  </a:lnTo>
                  <a:lnTo>
                    <a:pt x="834" y="108"/>
                  </a:lnTo>
                  <a:close/>
                  <a:moveTo>
                    <a:pt x="910" y="108"/>
                  </a:moveTo>
                  <a:lnTo>
                    <a:pt x="1008" y="108"/>
                  </a:lnTo>
                  <a:lnTo>
                    <a:pt x="1008" y="90"/>
                  </a:lnTo>
                  <a:lnTo>
                    <a:pt x="932" y="90"/>
                  </a:lnTo>
                  <a:lnTo>
                    <a:pt x="932" y="62"/>
                  </a:lnTo>
                  <a:lnTo>
                    <a:pt x="996" y="62"/>
                  </a:lnTo>
                  <a:lnTo>
                    <a:pt x="996" y="44"/>
                  </a:lnTo>
                  <a:lnTo>
                    <a:pt x="932" y="44"/>
                  </a:lnTo>
                  <a:lnTo>
                    <a:pt x="932" y="18"/>
                  </a:lnTo>
                  <a:lnTo>
                    <a:pt x="1008" y="18"/>
                  </a:lnTo>
                  <a:lnTo>
                    <a:pt x="1008" y="0"/>
                  </a:lnTo>
                  <a:lnTo>
                    <a:pt x="910" y="0"/>
                  </a:lnTo>
                  <a:lnTo>
                    <a:pt x="910" y="108"/>
                  </a:lnTo>
                  <a:close/>
                  <a:moveTo>
                    <a:pt x="834" y="0"/>
                  </a:moveTo>
                  <a:lnTo>
                    <a:pt x="834" y="18"/>
                  </a:lnTo>
                  <a:lnTo>
                    <a:pt x="834" y="18"/>
                  </a:lnTo>
                  <a:lnTo>
                    <a:pt x="820" y="18"/>
                  </a:lnTo>
                  <a:lnTo>
                    <a:pt x="798" y="18"/>
                  </a:lnTo>
                  <a:lnTo>
                    <a:pt x="798" y="90"/>
                  </a:lnTo>
                  <a:lnTo>
                    <a:pt x="820" y="90"/>
                  </a:lnTo>
                  <a:lnTo>
                    <a:pt x="820" y="90"/>
                  </a:lnTo>
                  <a:lnTo>
                    <a:pt x="834" y="90"/>
                  </a:lnTo>
                  <a:lnTo>
                    <a:pt x="834" y="108"/>
                  </a:lnTo>
                  <a:lnTo>
                    <a:pt x="834" y="108"/>
                  </a:lnTo>
                  <a:lnTo>
                    <a:pt x="830" y="108"/>
                  </a:lnTo>
                  <a:lnTo>
                    <a:pt x="776" y="108"/>
                  </a:lnTo>
                  <a:lnTo>
                    <a:pt x="776" y="0"/>
                  </a:lnTo>
                  <a:lnTo>
                    <a:pt x="830" y="0"/>
                  </a:lnTo>
                  <a:lnTo>
                    <a:pt x="830" y="0"/>
                  </a:lnTo>
                  <a:lnTo>
                    <a:pt x="834" y="0"/>
                  </a:lnTo>
                  <a:lnTo>
                    <a:pt x="834" y="0"/>
                  </a:lnTo>
                  <a:close/>
                  <a:moveTo>
                    <a:pt x="556" y="84"/>
                  </a:moveTo>
                  <a:lnTo>
                    <a:pt x="556" y="66"/>
                  </a:lnTo>
                  <a:lnTo>
                    <a:pt x="580" y="66"/>
                  </a:lnTo>
                  <a:lnTo>
                    <a:pt x="556" y="16"/>
                  </a:lnTo>
                  <a:lnTo>
                    <a:pt x="556" y="0"/>
                  </a:lnTo>
                  <a:lnTo>
                    <a:pt x="568" y="0"/>
                  </a:lnTo>
                  <a:lnTo>
                    <a:pt x="622" y="108"/>
                  </a:lnTo>
                  <a:lnTo>
                    <a:pt x="598" y="108"/>
                  </a:lnTo>
                  <a:lnTo>
                    <a:pt x="588" y="84"/>
                  </a:lnTo>
                  <a:lnTo>
                    <a:pt x="556" y="84"/>
                  </a:lnTo>
                  <a:lnTo>
                    <a:pt x="556" y="84"/>
                  </a:lnTo>
                  <a:close/>
                  <a:moveTo>
                    <a:pt x="636" y="108"/>
                  </a:moveTo>
                  <a:lnTo>
                    <a:pt x="656" y="108"/>
                  </a:lnTo>
                  <a:lnTo>
                    <a:pt x="656" y="28"/>
                  </a:lnTo>
                  <a:lnTo>
                    <a:pt x="732" y="108"/>
                  </a:lnTo>
                  <a:lnTo>
                    <a:pt x="750" y="108"/>
                  </a:lnTo>
                  <a:lnTo>
                    <a:pt x="750" y="0"/>
                  </a:lnTo>
                  <a:lnTo>
                    <a:pt x="730" y="0"/>
                  </a:lnTo>
                  <a:lnTo>
                    <a:pt x="730" y="78"/>
                  </a:lnTo>
                  <a:lnTo>
                    <a:pt x="658" y="0"/>
                  </a:lnTo>
                  <a:lnTo>
                    <a:pt x="636" y="0"/>
                  </a:lnTo>
                  <a:lnTo>
                    <a:pt x="636" y="108"/>
                  </a:lnTo>
                  <a:close/>
                  <a:moveTo>
                    <a:pt x="66" y="16"/>
                  </a:moveTo>
                  <a:lnTo>
                    <a:pt x="88" y="66"/>
                  </a:lnTo>
                  <a:lnTo>
                    <a:pt x="66" y="66"/>
                  </a:lnTo>
                  <a:lnTo>
                    <a:pt x="66" y="84"/>
                  </a:lnTo>
                  <a:lnTo>
                    <a:pt x="98" y="84"/>
                  </a:lnTo>
                  <a:lnTo>
                    <a:pt x="108" y="108"/>
                  </a:lnTo>
                  <a:lnTo>
                    <a:pt x="130" y="108"/>
                  </a:lnTo>
                  <a:lnTo>
                    <a:pt x="78" y="0"/>
                  </a:lnTo>
                  <a:lnTo>
                    <a:pt x="66" y="0"/>
                  </a:lnTo>
                  <a:lnTo>
                    <a:pt x="66" y="16"/>
                  </a:lnTo>
                  <a:lnTo>
                    <a:pt x="66" y="16"/>
                  </a:lnTo>
                  <a:close/>
                  <a:moveTo>
                    <a:pt x="556" y="0"/>
                  </a:moveTo>
                  <a:lnTo>
                    <a:pt x="556" y="16"/>
                  </a:lnTo>
                  <a:lnTo>
                    <a:pt x="534" y="66"/>
                  </a:lnTo>
                  <a:lnTo>
                    <a:pt x="556" y="66"/>
                  </a:lnTo>
                  <a:lnTo>
                    <a:pt x="556" y="84"/>
                  </a:lnTo>
                  <a:lnTo>
                    <a:pt x="526" y="84"/>
                  </a:lnTo>
                  <a:lnTo>
                    <a:pt x="514" y="108"/>
                  </a:lnTo>
                  <a:lnTo>
                    <a:pt x="490" y="108"/>
                  </a:lnTo>
                  <a:lnTo>
                    <a:pt x="544" y="0"/>
                  </a:lnTo>
                  <a:lnTo>
                    <a:pt x="556" y="0"/>
                  </a:lnTo>
                  <a:lnTo>
                    <a:pt x="556" y="0"/>
                  </a:lnTo>
                  <a:close/>
                  <a:moveTo>
                    <a:pt x="144" y="108"/>
                  </a:moveTo>
                  <a:lnTo>
                    <a:pt x="246" y="108"/>
                  </a:lnTo>
                  <a:lnTo>
                    <a:pt x="246" y="90"/>
                  </a:lnTo>
                  <a:lnTo>
                    <a:pt x="166" y="90"/>
                  </a:lnTo>
                  <a:lnTo>
                    <a:pt x="166" y="0"/>
                  </a:lnTo>
                  <a:lnTo>
                    <a:pt x="144" y="0"/>
                  </a:lnTo>
                  <a:lnTo>
                    <a:pt x="144" y="108"/>
                  </a:lnTo>
                  <a:lnTo>
                    <a:pt x="144" y="108"/>
                  </a:lnTo>
                  <a:close/>
                  <a:moveTo>
                    <a:pt x="262" y="108"/>
                  </a:moveTo>
                  <a:lnTo>
                    <a:pt x="360" y="108"/>
                  </a:lnTo>
                  <a:lnTo>
                    <a:pt x="360" y="90"/>
                  </a:lnTo>
                  <a:lnTo>
                    <a:pt x="282" y="90"/>
                  </a:lnTo>
                  <a:lnTo>
                    <a:pt x="282" y="62"/>
                  </a:lnTo>
                  <a:lnTo>
                    <a:pt x="348" y="62"/>
                  </a:lnTo>
                  <a:lnTo>
                    <a:pt x="348" y="44"/>
                  </a:lnTo>
                  <a:lnTo>
                    <a:pt x="282" y="44"/>
                  </a:lnTo>
                  <a:lnTo>
                    <a:pt x="282" y="18"/>
                  </a:lnTo>
                  <a:lnTo>
                    <a:pt x="358" y="18"/>
                  </a:lnTo>
                  <a:lnTo>
                    <a:pt x="358" y="0"/>
                  </a:lnTo>
                  <a:lnTo>
                    <a:pt x="262" y="0"/>
                  </a:lnTo>
                  <a:lnTo>
                    <a:pt x="262" y="108"/>
                  </a:lnTo>
                  <a:lnTo>
                    <a:pt x="262" y="108"/>
                  </a:lnTo>
                  <a:close/>
                  <a:moveTo>
                    <a:pt x="462" y="108"/>
                  </a:moveTo>
                  <a:lnTo>
                    <a:pt x="490" y="108"/>
                  </a:lnTo>
                  <a:lnTo>
                    <a:pt x="440" y="52"/>
                  </a:lnTo>
                  <a:lnTo>
                    <a:pt x="486" y="0"/>
                  </a:lnTo>
                  <a:lnTo>
                    <a:pt x="458" y="0"/>
                  </a:lnTo>
                  <a:lnTo>
                    <a:pt x="428" y="36"/>
                  </a:lnTo>
                  <a:lnTo>
                    <a:pt x="396" y="0"/>
                  </a:lnTo>
                  <a:lnTo>
                    <a:pt x="370" y="0"/>
                  </a:lnTo>
                  <a:lnTo>
                    <a:pt x="414" y="52"/>
                  </a:lnTo>
                  <a:lnTo>
                    <a:pt x="366" y="108"/>
                  </a:lnTo>
                  <a:lnTo>
                    <a:pt x="392" y="108"/>
                  </a:lnTo>
                  <a:lnTo>
                    <a:pt x="428" y="68"/>
                  </a:lnTo>
                  <a:lnTo>
                    <a:pt x="462" y="108"/>
                  </a:lnTo>
                  <a:close/>
                  <a:moveTo>
                    <a:pt x="44" y="66"/>
                  </a:moveTo>
                  <a:lnTo>
                    <a:pt x="66" y="16"/>
                  </a:lnTo>
                  <a:lnTo>
                    <a:pt x="66" y="0"/>
                  </a:lnTo>
                  <a:lnTo>
                    <a:pt x="54" y="0"/>
                  </a:lnTo>
                  <a:lnTo>
                    <a:pt x="0" y="108"/>
                  </a:lnTo>
                  <a:lnTo>
                    <a:pt x="22" y="108"/>
                  </a:lnTo>
                  <a:lnTo>
                    <a:pt x="34" y="84"/>
                  </a:lnTo>
                  <a:lnTo>
                    <a:pt x="66" y="84"/>
                  </a:lnTo>
                  <a:lnTo>
                    <a:pt x="66" y="66"/>
                  </a:lnTo>
                  <a:lnTo>
                    <a:pt x="44" y="66"/>
                  </a:lnTo>
                  <a:close/>
                </a:path>
              </a:pathLst>
            </a:custGeom>
            <a:solidFill>
              <a:srgbClr val="2D2926"/>
            </a:solidFill>
            <a:ln w="9525">
              <a:noFill/>
              <a:round/>
              <a:headEnd/>
              <a:tailEnd/>
            </a:ln>
          </p:spPr>
          <p:txBody>
            <a:bodyPr vert="horz" wrap="square" lIns="91440" tIns="45720" rIns="91440" bIns="45720" numCol="1" anchor="t" anchorCtr="0" compatLnSpc="1">
              <a:prstTxWarp prst="textNoShape">
                <a:avLst/>
              </a:prstTxWarp>
            </a:bodyPr>
            <a:lstStyle/>
            <a:p>
              <a:pPr>
                <a:defRPr/>
              </a:pPr>
              <a:endParaRPr lang="en-ZA" sz="2700" kern="0" dirty="0">
                <a:solidFill>
                  <a:prstClr val="white"/>
                </a:solidFill>
              </a:endParaRPr>
            </a:p>
          </p:txBody>
        </p:sp>
        <p:sp>
          <p:nvSpPr>
            <p:cNvPr id="14" name="Freeform 22"/>
            <p:cNvSpPr>
              <a:spLocks noEditPoints="1"/>
            </p:cNvSpPr>
            <p:nvPr/>
          </p:nvSpPr>
          <p:spPr bwMode="auto">
            <a:xfrm>
              <a:off x="6366106" y="3281468"/>
              <a:ext cx="1014182" cy="154982"/>
            </a:xfrm>
            <a:custGeom>
              <a:avLst/>
              <a:gdLst/>
              <a:ahLst/>
              <a:cxnLst>
                <a:cxn ang="0">
                  <a:pos x="466" y="92"/>
                </a:cxn>
                <a:cxn ang="0">
                  <a:pos x="480" y="70"/>
                </a:cxn>
                <a:cxn ang="0">
                  <a:pos x="446" y="44"/>
                </a:cxn>
                <a:cxn ang="0">
                  <a:pos x="476" y="38"/>
                </a:cxn>
                <a:cxn ang="0">
                  <a:pos x="466" y="20"/>
                </a:cxn>
                <a:cxn ang="0">
                  <a:pos x="456" y="2"/>
                </a:cxn>
                <a:cxn ang="0">
                  <a:pos x="496" y="18"/>
                </a:cxn>
                <a:cxn ang="0">
                  <a:pos x="494" y="44"/>
                </a:cxn>
                <a:cxn ang="0">
                  <a:pos x="496" y="62"/>
                </a:cxn>
                <a:cxn ang="0">
                  <a:pos x="500" y="92"/>
                </a:cxn>
                <a:cxn ang="0">
                  <a:pos x="460" y="110"/>
                </a:cxn>
                <a:cxn ang="0">
                  <a:pos x="622" y="92"/>
                </a:cxn>
                <a:cxn ang="0">
                  <a:pos x="544" y="46"/>
                </a:cxn>
                <a:cxn ang="0">
                  <a:pos x="522" y="110"/>
                </a:cxn>
                <a:cxn ang="0">
                  <a:pos x="738" y="16"/>
                </a:cxn>
                <a:cxn ang="0">
                  <a:pos x="686" y="0"/>
                </a:cxn>
                <a:cxn ang="0">
                  <a:pos x="642" y="14"/>
                </a:cxn>
                <a:cxn ang="0">
                  <a:pos x="638" y="44"/>
                </a:cxn>
                <a:cxn ang="0">
                  <a:pos x="702" y="66"/>
                </a:cxn>
                <a:cxn ang="0">
                  <a:pos x="726" y="80"/>
                </a:cxn>
                <a:cxn ang="0">
                  <a:pos x="706" y="94"/>
                </a:cxn>
                <a:cxn ang="0">
                  <a:pos x="656" y="82"/>
                </a:cxn>
                <a:cxn ang="0">
                  <a:pos x="640" y="96"/>
                </a:cxn>
                <a:cxn ang="0">
                  <a:pos x="692" y="114"/>
                </a:cxn>
                <a:cxn ang="0">
                  <a:pos x="738" y="100"/>
                </a:cxn>
                <a:cxn ang="0">
                  <a:pos x="746" y="72"/>
                </a:cxn>
                <a:cxn ang="0">
                  <a:pos x="708" y="46"/>
                </a:cxn>
                <a:cxn ang="0">
                  <a:pos x="658" y="34"/>
                </a:cxn>
                <a:cxn ang="0">
                  <a:pos x="666" y="20"/>
                </a:cxn>
                <a:cxn ang="0">
                  <a:pos x="714" y="22"/>
                </a:cxn>
                <a:cxn ang="0">
                  <a:pos x="446" y="20"/>
                </a:cxn>
                <a:cxn ang="0">
                  <a:pos x="412" y="62"/>
                </a:cxn>
                <a:cxn ang="0">
                  <a:pos x="390" y="2"/>
                </a:cxn>
                <a:cxn ang="0">
                  <a:pos x="320" y="50"/>
                </a:cxn>
                <a:cxn ang="0">
                  <a:pos x="346" y="34"/>
                </a:cxn>
                <a:cxn ang="0">
                  <a:pos x="320" y="20"/>
                </a:cxn>
                <a:cxn ang="0">
                  <a:pos x="340" y="4"/>
                </a:cxn>
                <a:cxn ang="0">
                  <a:pos x="366" y="26"/>
                </a:cxn>
                <a:cxn ang="0">
                  <a:pos x="362" y="54"/>
                </a:cxn>
                <a:cxn ang="0">
                  <a:pos x="344" y="110"/>
                </a:cxn>
                <a:cxn ang="0">
                  <a:pos x="278" y="20"/>
                </a:cxn>
                <a:cxn ang="0">
                  <a:pos x="278" y="110"/>
                </a:cxn>
                <a:cxn ang="0">
                  <a:pos x="174" y="114"/>
                </a:cxn>
                <a:cxn ang="0">
                  <a:pos x="202" y="88"/>
                </a:cxn>
                <a:cxn ang="0">
                  <a:pos x="218" y="56"/>
                </a:cxn>
                <a:cxn ang="0">
                  <a:pos x="198" y="22"/>
                </a:cxn>
                <a:cxn ang="0">
                  <a:pos x="174" y="0"/>
                </a:cxn>
                <a:cxn ang="0">
                  <a:pos x="230" y="26"/>
                </a:cxn>
                <a:cxn ang="0">
                  <a:pos x="238" y="66"/>
                </a:cxn>
                <a:cxn ang="0">
                  <a:pos x="206" y="108"/>
                </a:cxn>
                <a:cxn ang="0">
                  <a:pos x="20" y="110"/>
                </a:cxn>
                <a:cxn ang="0">
                  <a:pos x="20" y="20"/>
                </a:cxn>
                <a:cxn ang="0">
                  <a:pos x="0" y="110"/>
                </a:cxn>
                <a:cxn ang="0">
                  <a:pos x="156" y="20"/>
                </a:cxn>
                <a:cxn ang="0">
                  <a:pos x="130" y="46"/>
                </a:cxn>
                <a:cxn ang="0">
                  <a:pos x="138" y="82"/>
                </a:cxn>
                <a:cxn ang="0">
                  <a:pos x="174" y="114"/>
                </a:cxn>
                <a:cxn ang="0">
                  <a:pos x="122" y="94"/>
                </a:cxn>
                <a:cxn ang="0">
                  <a:pos x="108" y="58"/>
                </a:cxn>
                <a:cxn ang="0">
                  <a:pos x="132" y="10"/>
                </a:cxn>
              </a:cxnLst>
              <a:rect l="0" t="0" r="r" b="b"/>
              <a:pathLst>
                <a:path w="746" h="114">
                  <a:moveTo>
                    <a:pt x="446" y="110"/>
                  </a:moveTo>
                  <a:lnTo>
                    <a:pt x="446" y="94"/>
                  </a:lnTo>
                  <a:lnTo>
                    <a:pt x="458" y="94"/>
                  </a:lnTo>
                  <a:lnTo>
                    <a:pt x="458" y="94"/>
                  </a:lnTo>
                  <a:lnTo>
                    <a:pt x="466" y="92"/>
                  </a:lnTo>
                  <a:lnTo>
                    <a:pt x="474" y="90"/>
                  </a:lnTo>
                  <a:lnTo>
                    <a:pt x="480" y="86"/>
                  </a:lnTo>
                  <a:lnTo>
                    <a:pt x="480" y="78"/>
                  </a:lnTo>
                  <a:lnTo>
                    <a:pt x="480" y="78"/>
                  </a:lnTo>
                  <a:lnTo>
                    <a:pt x="480" y="70"/>
                  </a:lnTo>
                  <a:lnTo>
                    <a:pt x="474" y="66"/>
                  </a:lnTo>
                  <a:lnTo>
                    <a:pt x="468" y="64"/>
                  </a:lnTo>
                  <a:lnTo>
                    <a:pt x="458" y="62"/>
                  </a:lnTo>
                  <a:lnTo>
                    <a:pt x="446" y="62"/>
                  </a:lnTo>
                  <a:lnTo>
                    <a:pt x="446" y="44"/>
                  </a:lnTo>
                  <a:lnTo>
                    <a:pt x="456" y="44"/>
                  </a:lnTo>
                  <a:lnTo>
                    <a:pt x="456" y="44"/>
                  </a:lnTo>
                  <a:lnTo>
                    <a:pt x="466" y="44"/>
                  </a:lnTo>
                  <a:lnTo>
                    <a:pt x="472" y="42"/>
                  </a:lnTo>
                  <a:lnTo>
                    <a:pt x="476" y="38"/>
                  </a:lnTo>
                  <a:lnTo>
                    <a:pt x="476" y="32"/>
                  </a:lnTo>
                  <a:lnTo>
                    <a:pt x="476" y="32"/>
                  </a:lnTo>
                  <a:lnTo>
                    <a:pt x="476" y="26"/>
                  </a:lnTo>
                  <a:lnTo>
                    <a:pt x="472" y="22"/>
                  </a:lnTo>
                  <a:lnTo>
                    <a:pt x="466" y="20"/>
                  </a:lnTo>
                  <a:lnTo>
                    <a:pt x="456" y="20"/>
                  </a:lnTo>
                  <a:lnTo>
                    <a:pt x="446" y="20"/>
                  </a:lnTo>
                  <a:lnTo>
                    <a:pt x="446" y="2"/>
                  </a:lnTo>
                  <a:lnTo>
                    <a:pt x="456" y="2"/>
                  </a:lnTo>
                  <a:lnTo>
                    <a:pt x="456" y="2"/>
                  </a:lnTo>
                  <a:lnTo>
                    <a:pt x="472" y="4"/>
                  </a:lnTo>
                  <a:lnTo>
                    <a:pt x="480" y="6"/>
                  </a:lnTo>
                  <a:lnTo>
                    <a:pt x="486" y="8"/>
                  </a:lnTo>
                  <a:lnTo>
                    <a:pt x="492" y="12"/>
                  </a:lnTo>
                  <a:lnTo>
                    <a:pt x="496" y="18"/>
                  </a:lnTo>
                  <a:lnTo>
                    <a:pt x="498" y="22"/>
                  </a:lnTo>
                  <a:lnTo>
                    <a:pt x="498" y="30"/>
                  </a:lnTo>
                  <a:lnTo>
                    <a:pt x="498" y="30"/>
                  </a:lnTo>
                  <a:lnTo>
                    <a:pt x="496" y="38"/>
                  </a:lnTo>
                  <a:lnTo>
                    <a:pt x="494" y="44"/>
                  </a:lnTo>
                  <a:lnTo>
                    <a:pt x="490" y="50"/>
                  </a:lnTo>
                  <a:lnTo>
                    <a:pt x="486" y="52"/>
                  </a:lnTo>
                  <a:lnTo>
                    <a:pt x="486" y="52"/>
                  </a:lnTo>
                  <a:lnTo>
                    <a:pt x="492" y="56"/>
                  </a:lnTo>
                  <a:lnTo>
                    <a:pt x="496" y="62"/>
                  </a:lnTo>
                  <a:lnTo>
                    <a:pt x="500" y="70"/>
                  </a:lnTo>
                  <a:lnTo>
                    <a:pt x="502" y="80"/>
                  </a:lnTo>
                  <a:lnTo>
                    <a:pt x="502" y="80"/>
                  </a:lnTo>
                  <a:lnTo>
                    <a:pt x="502" y="86"/>
                  </a:lnTo>
                  <a:lnTo>
                    <a:pt x="500" y="92"/>
                  </a:lnTo>
                  <a:lnTo>
                    <a:pt x="496" y="98"/>
                  </a:lnTo>
                  <a:lnTo>
                    <a:pt x="490" y="102"/>
                  </a:lnTo>
                  <a:lnTo>
                    <a:pt x="484" y="106"/>
                  </a:lnTo>
                  <a:lnTo>
                    <a:pt x="478" y="108"/>
                  </a:lnTo>
                  <a:lnTo>
                    <a:pt x="460" y="110"/>
                  </a:lnTo>
                  <a:lnTo>
                    <a:pt x="446" y="110"/>
                  </a:lnTo>
                  <a:lnTo>
                    <a:pt x="446" y="110"/>
                  </a:lnTo>
                  <a:close/>
                  <a:moveTo>
                    <a:pt x="522" y="110"/>
                  </a:moveTo>
                  <a:lnTo>
                    <a:pt x="622" y="110"/>
                  </a:lnTo>
                  <a:lnTo>
                    <a:pt x="622" y="92"/>
                  </a:lnTo>
                  <a:lnTo>
                    <a:pt x="544" y="92"/>
                  </a:lnTo>
                  <a:lnTo>
                    <a:pt x="544" y="64"/>
                  </a:lnTo>
                  <a:lnTo>
                    <a:pt x="610" y="64"/>
                  </a:lnTo>
                  <a:lnTo>
                    <a:pt x="610" y="46"/>
                  </a:lnTo>
                  <a:lnTo>
                    <a:pt x="544" y="46"/>
                  </a:lnTo>
                  <a:lnTo>
                    <a:pt x="544" y="20"/>
                  </a:lnTo>
                  <a:lnTo>
                    <a:pt x="620" y="20"/>
                  </a:lnTo>
                  <a:lnTo>
                    <a:pt x="620" y="2"/>
                  </a:lnTo>
                  <a:lnTo>
                    <a:pt x="522" y="2"/>
                  </a:lnTo>
                  <a:lnTo>
                    <a:pt x="522" y="110"/>
                  </a:lnTo>
                  <a:lnTo>
                    <a:pt x="522" y="110"/>
                  </a:lnTo>
                  <a:close/>
                  <a:moveTo>
                    <a:pt x="744" y="28"/>
                  </a:moveTo>
                  <a:lnTo>
                    <a:pt x="744" y="28"/>
                  </a:lnTo>
                  <a:lnTo>
                    <a:pt x="740" y="20"/>
                  </a:lnTo>
                  <a:lnTo>
                    <a:pt x="738" y="16"/>
                  </a:lnTo>
                  <a:lnTo>
                    <a:pt x="732" y="12"/>
                  </a:lnTo>
                  <a:lnTo>
                    <a:pt x="724" y="6"/>
                  </a:lnTo>
                  <a:lnTo>
                    <a:pt x="716" y="4"/>
                  </a:lnTo>
                  <a:lnTo>
                    <a:pt x="702" y="0"/>
                  </a:lnTo>
                  <a:lnTo>
                    <a:pt x="686" y="0"/>
                  </a:lnTo>
                  <a:lnTo>
                    <a:pt x="686" y="0"/>
                  </a:lnTo>
                  <a:lnTo>
                    <a:pt x="676" y="0"/>
                  </a:lnTo>
                  <a:lnTo>
                    <a:pt x="658" y="4"/>
                  </a:lnTo>
                  <a:lnTo>
                    <a:pt x="650" y="8"/>
                  </a:lnTo>
                  <a:lnTo>
                    <a:pt x="642" y="14"/>
                  </a:lnTo>
                  <a:lnTo>
                    <a:pt x="638" y="22"/>
                  </a:lnTo>
                  <a:lnTo>
                    <a:pt x="636" y="32"/>
                  </a:lnTo>
                  <a:lnTo>
                    <a:pt x="636" y="32"/>
                  </a:lnTo>
                  <a:lnTo>
                    <a:pt x="636" y="38"/>
                  </a:lnTo>
                  <a:lnTo>
                    <a:pt x="638" y="44"/>
                  </a:lnTo>
                  <a:lnTo>
                    <a:pt x="642" y="48"/>
                  </a:lnTo>
                  <a:lnTo>
                    <a:pt x="646" y="52"/>
                  </a:lnTo>
                  <a:lnTo>
                    <a:pt x="658" y="58"/>
                  </a:lnTo>
                  <a:lnTo>
                    <a:pt x="674" y="62"/>
                  </a:lnTo>
                  <a:lnTo>
                    <a:pt x="702" y="66"/>
                  </a:lnTo>
                  <a:lnTo>
                    <a:pt x="702" y="66"/>
                  </a:lnTo>
                  <a:lnTo>
                    <a:pt x="712" y="68"/>
                  </a:lnTo>
                  <a:lnTo>
                    <a:pt x="720" y="72"/>
                  </a:lnTo>
                  <a:lnTo>
                    <a:pt x="724" y="76"/>
                  </a:lnTo>
                  <a:lnTo>
                    <a:pt x="726" y="80"/>
                  </a:lnTo>
                  <a:lnTo>
                    <a:pt x="726" y="80"/>
                  </a:lnTo>
                  <a:lnTo>
                    <a:pt x="724" y="84"/>
                  </a:lnTo>
                  <a:lnTo>
                    <a:pt x="722" y="86"/>
                  </a:lnTo>
                  <a:lnTo>
                    <a:pt x="716" y="92"/>
                  </a:lnTo>
                  <a:lnTo>
                    <a:pt x="706" y="94"/>
                  </a:lnTo>
                  <a:lnTo>
                    <a:pt x="694" y="96"/>
                  </a:lnTo>
                  <a:lnTo>
                    <a:pt x="694" y="96"/>
                  </a:lnTo>
                  <a:lnTo>
                    <a:pt x="676" y="94"/>
                  </a:lnTo>
                  <a:lnTo>
                    <a:pt x="664" y="88"/>
                  </a:lnTo>
                  <a:lnTo>
                    <a:pt x="656" y="82"/>
                  </a:lnTo>
                  <a:lnTo>
                    <a:pt x="652" y="76"/>
                  </a:lnTo>
                  <a:lnTo>
                    <a:pt x="632" y="82"/>
                  </a:lnTo>
                  <a:lnTo>
                    <a:pt x="632" y="82"/>
                  </a:lnTo>
                  <a:lnTo>
                    <a:pt x="636" y="90"/>
                  </a:lnTo>
                  <a:lnTo>
                    <a:pt x="640" y="96"/>
                  </a:lnTo>
                  <a:lnTo>
                    <a:pt x="646" y="100"/>
                  </a:lnTo>
                  <a:lnTo>
                    <a:pt x="654" y="106"/>
                  </a:lnTo>
                  <a:lnTo>
                    <a:pt x="664" y="110"/>
                  </a:lnTo>
                  <a:lnTo>
                    <a:pt x="676" y="112"/>
                  </a:lnTo>
                  <a:lnTo>
                    <a:pt x="692" y="114"/>
                  </a:lnTo>
                  <a:lnTo>
                    <a:pt x="692" y="114"/>
                  </a:lnTo>
                  <a:lnTo>
                    <a:pt x="714" y="112"/>
                  </a:lnTo>
                  <a:lnTo>
                    <a:pt x="722" y="108"/>
                  </a:lnTo>
                  <a:lnTo>
                    <a:pt x="730" y="106"/>
                  </a:lnTo>
                  <a:lnTo>
                    <a:pt x="738" y="100"/>
                  </a:lnTo>
                  <a:lnTo>
                    <a:pt x="742" y="94"/>
                  </a:lnTo>
                  <a:lnTo>
                    <a:pt x="746" y="88"/>
                  </a:lnTo>
                  <a:lnTo>
                    <a:pt x="746" y="78"/>
                  </a:lnTo>
                  <a:lnTo>
                    <a:pt x="746" y="78"/>
                  </a:lnTo>
                  <a:lnTo>
                    <a:pt x="746" y="72"/>
                  </a:lnTo>
                  <a:lnTo>
                    <a:pt x="744" y="66"/>
                  </a:lnTo>
                  <a:lnTo>
                    <a:pt x="740" y="62"/>
                  </a:lnTo>
                  <a:lnTo>
                    <a:pt x="736" y="56"/>
                  </a:lnTo>
                  <a:lnTo>
                    <a:pt x="724" y="50"/>
                  </a:lnTo>
                  <a:lnTo>
                    <a:pt x="708" y="46"/>
                  </a:lnTo>
                  <a:lnTo>
                    <a:pt x="682" y="44"/>
                  </a:lnTo>
                  <a:lnTo>
                    <a:pt x="682" y="44"/>
                  </a:lnTo>
                  <a:lnTo>
                    <a:pt x="668" y="40"/>
                  </a:lnTo>
                  <a:lnTo>
                    <a:pt x="662" y="38"/>
                  </a:lnTo>
                  <a:lnTo>
                    <a:pt x="658" y="34"/>
                  </a:lnTo>
                  <a:lnTo>
                    <a:pt x="658" y="30"/>
                  </a:lnTo>
                  <a:lnTo>
                    <a:pt x="658" y="30"/>
                  </a:lnTo>
                  <a:lnTo>
                    <a:pt x="658" y="26"/>
                  </a:lnTo>
                  <a:lnTo>
                    <a:pt x="660" y="24"/>
                  </a:lnTo>
                  <a:lnTo>
                    <a:pt x="666" y="20"/>
                  </a:lnTo>
                  <a:lnTo>
                    <a:pt x="676" y="18"/>
                  </a:lnTo>
                  <a:lnTo>
                    <a:pt x="686" y="18"/>
                  </a:lnTo>
                  <a:lnTo>
                    <a:pt x="686" y="18"/>
                  </a:lnTo>
                  <a:lnTo>
                    <a:pt x="702" y="18"/>
                  </a:lnTo>
                  <a:lnTo>
                    <a:pt x="714" y="22"/>
                  </a:lnTo>
                  <a:lnTo>
                    <a:pt x="720" y="28"/>
                  </a:lnTo>
                  <a:lnTo>
                    <a:pt x="724" y="34"/>
                  </a:lnTo>
                  <a:lnTo>
                    <a:pt x="744" y="28"/>
                  </a:lnTo>
                  <a:close/>
                  <a:moveTo>
                    <a:pt x="446" y="2"/>
                  </a:moveTo>
                  <a:lnTo>
                    <a:pt x="446" y="20"/>
                  </a:lnTo>
                  <a:lnTo>
                    <a:pt x="412" y="20"/>
                  </a:lnTo>
                  <a:lnTo>
                    <a:pt x="412" y="44"/>
                  </a:lnTo>
                  <a:lnTo>
                    <a:pt x="446" y="44"/>
                  </a:lnTo>
                  <a:lnTo>
                    <a:pt x="446" y="62"/>
                  </a:lnTo>
                  <a:lnTo>
                    <a:pt x="412" y="62"/>
                  </a:lnTo>
                  <a:lnTo>
                    <a:pt x="412" y="94"/>
                  </a:lnTo>
                  <a:lnTo>
                    <a:pt x="446" y="94"/>
                  </a:lnTo>
                  <a:lnTo>
                    <a:pt x="446" y="110"/>
                  </a:lnTo>
                  <a:lnTo>
                    <a:pt x="390" y="110"/>
                  </a:lnTo>
                  <a:lnTo>
                    <a:pt x="390" y="2"/>
                  </a:lnTo>
                  <a:lnTo>
                    <a:pt x="446" y="2"/>
                  </a:lnTo>
                  <a:lnTo>
                    <a:pt x="446" y="2"/>
                  </a:lnTo>
                  <a:close/>
                  <a:moveTo>
                    <a:pt x="312" y="68"/>
                  </a:moveTo>
                  <a:lnTo>
                    <a:pt x="312" y="50"/>
                  </a:lnTo>
                  <a:lnTo>
                    <a:pt x="320" y="50"/>
                  </a:lnTo>
                  <a:lnTo>
                    <a:pt x="320" y="50"/>
                  </a:lnTo>
                  <a:lnTo>
                    <a:pt x="330" y="50"/>
                  </a:lnTo>
                  <a:lnTo>
                    <a:pt x="338" y="48"/>
                  </a:lnTo>
                  <a:lnTo>
                    <a:pt x="344" y="42"/>
                  </a:lnTo>
                  <a:lnTo>
                    <a:pt x="346" y="34"/>
                  </a:lnTo>
                  <a:lnTo>
                    <a:pt x="346" y="34"/>
                  </a:lnTo>
                  <a:lnTo>
                    <a:pt x="344" y="28"/>
                  </a:lnTo>
                  <a:lnTo>
                    <a:pt x="338" y="22"/>
                  </a:lnTo>
                  <a:lnTo>
                    <a:pt x="330" y="20"/>
                  </a:lnTo>
                  <a:lnTo>
                    <a:pt x="320" y="20"/>
                  </a:lnTo>
                  <a:lnTo>
                    <a:pt x="312" y="20"/>
                  </a:lnTo>
                  <a:lnTo>
                    <a:pt x="312" y="2"/>
                  </a:lnTo>
                  <a:lnTo>
                    <a:pt x="322" y="2"/>
                  </a:lnTo>
                  <a:lnTo>
                    <a:pt x="322" y="2"/>
                  </a:lnTo>
                  <a:lnTo>
                    <a:pt x="340" y="4"/>
                  </a:lnTo>
                  <a:lnTo>
                    <a:pt x="348" y="6"/>
                  </a:lnTo>
                  <a:lnTo>
                    <a:pt x="354" y="8"/>
                  </a:lnTo>
                  <a:lnTo>
                    <a:pt x="360" y="12"/>
                  </a:lnTo>
                  <a:lnTo>
                    <a:pt x="364" y="18"/>
                  </a:lnTo>
                  <a:lnTo>
                    <a:pt x="366" y="26"/>
                  </a:lnTo>
                  <a:lnTo>
                    <a:pt x="366" y="34"/>
                  </a:lnTo>
                  <a:lnTo>
                    <a:pt x="366" y="34"/>
                  </a:lnTo>
                  <a:lnTo>
                    <a:pt x="366" y="42"/>
                  </a:lnTo>
                  <a:lnTo>
                    <a:pt x="364" y="48"/>
                  </a:lnTo>
                  <a:lnTo>
                    <a:pt x="362" y="54"/>
                  </a:lnTo>
                  <a:lnTo>
                    <a:pt x="358" y="58"/>
                  </a:lnTo>
                  <a:lnTo>
                    <a:pt x="348" y="64"/>
                  </a:lnTo>
                  <a:lnTo>
                    <a:pt x="336" y="66"/>
                  </a:lnTo>
                  <a:lnTo>
                    <a:pt x="370" y="110"/>
                  </a:lnTo>
                  <a:lnTo>
                    <a:pt x="344" y="110"/>
                  </a:lnTo>
                  <a:lnTo>
                    <a:pt x="312" y="68"/>
                  </a:lnTo>
                  <a:lnTo>
                    <a:pt x="312" y="68"/>
                  </a:lnTo>
                  <a:close/>
                  <a:moveTo>
                    <a:pt x="312" y="2"/>
                  </a:moveTo>
                  <a:lnTo>
                    <a:pt x="312" y="20"/>
                  </a:lnTo>
                  <a:lnTo>
                    <a:pt x="278" y="20"/>
                  </a:lnTo>
                  <a:lnTo>
                    <a:pt x="278" y="50"/>
                  </a:lnTo>
                  <a:lnTo>
                    <a:pt x="312" y="50"/>
                  </a:lnTo>
                  <a:lnTo>
                    <a:pt x="312" y="68"/>
                  </a:lnTo>
                  <a:lnTo>
                    <a:pt x="278" y="68"/>
                  </a:lnTo>
                  <a:lnTo>
                    <a:pt x="278" y="110"/>
                  </a:lnTo>
                  <a:lnTo>
                    <a:pt x="256" y="110"/>
                  </a:lnTo>
                  <a:lnTo>
                    <a:pt x="256" y="2"/>
                  </a:lnTo>
                  <a:lnTo>
                    <a:pt x="312" y="2"/>
                  </a:lnTo>
                  <a:lnTo>
                    <a:pt x="312" y="2"/>
                  </a:lnTo>
                  <a:close/>
                  <a:moveTo>
                    <a:pt x="174" y="114"/>
                  </a:moveTo>
                  <a:lnTo>
                    <a:pt x="174" y="96"/>
                  </a:lnTo>
                  <a:lnTo>
                    <a:pt x="174" y="96"/>
                  </a:lnTo>
                  <a:lnTo>
                    <a:pt x="188" y="94"/>
                  </a:lnTo>
                  <a:lnTo>
                    <a:pt x="196" y="92"/>
                  </a:lnTo>
                  <a:lnTo>
                    <a:pt x="202" y="88"/>
                  </a:lnTo>
                  <a:lnTo>
                    <a:pt x="208" y="82"/>
                  </a:lnTo>
                  <a:lnTo>
                    <a:pt x="214" y="76"/>
                  </a:lnTo>
                  <a:lnTo>
                    <a:pt x="216" y="66"/>
                  </a:lnTo>
                  <a:lnTo>
                    <a:pt x="218" y="56"/>
                  </a:lnTo>
                  <a:lnTo>
                    <a:pt x="218" y="56"/>
                  </a:lnTo>
                  <a:lnTo>
                    <a:pt x="216" y="46"/>
                  </a:lnTo>
                  <a:lnTo>
                    <a:pt x="214" y="38"/>
                  </a:lnTo>
                  <a:lnTo>
                    <a:pt x="210" y="32"/>
                  </a:lnTo>
                  <a:lnTo>
                    <a:pt x="204" y="26"/>
                  </a:lnTo>
                  <a:lnTo>
                    <a:pt x="198" y="22"/>
                  </a:lnTo>
                  <a:lnTo>
                    <a:pt x="190" y="20"/>
                  </a:lnTo>
                  <a:lnTo>
                    <a:pt x="182" y="18"/>
                  </a:lnTo>
                  <a:lnTo>
                    <a:pt x="174" y="18"/>
                  </a:lnTo>
                  <a:lnTo>
                    <a:pt x="174" y="0"/>
                  </a:lnTo>
                  <a:lnTo>
                    <a:pt x="174" y="0"/>
                  </a:lnTo>
                  <a:lnTo>
                    <a:pt x="190" y="2"/>
                  </a:lnTo>
                  <a:lnTo>
                    <a:pt x="204" y="4"/>
                  </a:lnTo>
                  <a:lnTo>
                    <a:pt x="214" y="10"/>
                  </a:lnTo>
                  <a:lnTo>
                    <a:pt x="224" y="18"/>
                  </a:lnTo>
                  <a:lnTo>
                    <a:pt x="230" y="26"/>
                  </a:lnTo>
                  <a:lnTo>
                    <a:pt x="234" y="36"/>
                  </a:lnTo>
                  <a:lnTo>
                    <a:pt x="238" y="46"/>
                  </a:lnTo>
                  <a:lnTo>
                    <a:pt x="238" y="58"/>
                  </a:lnTo>
                  <a:lnTo>
                    <a:pt x="238" y="58"/>
                  </a:lnTo>
                  <a:lnTo>
                    <a:pt x="238" y="66"/>
                  </a:lnTo>
                  <a:lnTo>
                    <a:pt x="236" y="76"/>
                  </a:lnTo>
                  <a:lnTo>
                    <a:pt x="232" y="84"/>
                  </a:lnTo>
                  <a:lnTo>
                    <a:pt x="226" y="94"/>
                  </a:lnTo>
                  <a:lnTo>
                    <a:pt x="216" y="102"/>
                  </a:lnTo>
                  <a:lnTo>
                    <a:pt x="206" y="108"/>
                  </a:lnTo>
                  <a:lnTo>
                    <a:pt x="190" y="112"/>
                  </a:lnTo>
                  <a:lnTo>
                    <a:pt x="174" y="114"/>
                  </a:lnTo>
                  <a:lnTo>
                    <a:pt x="174" y="114"/>
                  </a:lnTo>
                  <a:close/>
                  <a:moveTo>
                    <a:pt x="0" y="110"/>
                  </a:moveTo>
                  <a:lnTo>
                    <a:pt x="20" y="110"/>
                  </a:lnTo>
                  <a:lnTo>
                    <a:pt x="20" y="64"/>
                  </a:lnTo>
                  <a:lnTo>
                    <a:pt x="88" y="64"/>
                  </a:lnTo>
                  <a:lnTo>
                    <a:pt x="88" y="46"/>
                  </a:lnTo>
                  <a:lnTo>
                    <a:pt x="20" y="46"/>
                  </a:lnTo>
                  <a:lnTo>
                    <a:pt x="20" y="20"/>
                  </a:lnTo>
                  <a:lnTo>
                    <a:pt x="98" y="20"/>
                  </a:lnTo>
                  <a:lnTo>
                    <a:pt x="98" y="2"/>
                  </a:lnTo>
                  <a:lnTo>
                    <a:pt x="0" y="2"/>
                  </a:lnTo>
                  <a:lnTo>
                    <a:pt x="0" y="110"/>
                  </a:lnTo>
                  <a:lnTo>
                    <a:pt x="0" y="110"/>
                  </a:lnTo>
                  <a:close/>
                  <a:moveTo>
                    <a:pt x="174" y="0"/>
                  </a:moveTo>
                  <a:lnTo>
                    <a:pt x="174" y="18"/>
                  </a:lnTo>
                  <a:lnTo>
                    <a:pt x="174" y="18"/>
                  </a:lnTo>
                  <a:lnTo>
                    <a:pt x="164" y="18"/>
                  </a:lnTo>
                  <a:lnTo>
                    <a:pt x="156" y="20"/>
                  </a:lnTo>
                  <a:lnTo>
                    <a:pt x="148" y="22"/>
                  </a:lnTo>
                  <a:lnTo>
                    <a:pt x="142" y="26"/>
                  </a:lnTo>
                  <a:lnTo>
                    <a:pt x="136" y="32"/>
                  </a:lnTo>
                  <a:lnTo>
                    <a:pt x="132" y="38"/>
                  </a:lnTo>
                  <a:lnTo>
                    <a:pt x="130" y="46"/>
                  </a:lnTo>
                  <a:lnTo>
                    <a:pt x="130" y="56"/>
                  </a:lnTo>
                  <a:lnTo>
                    <a:pt x="130" y="56"/>
                  </a:lnTo>
                  <a:lnTo>
                    <a:pt x="130" y="66"/>
                  </a:lnTo>
                  <a:lnTo>
                    <a:pt x="134" y="76"/>
                  </a:lnTo>
                  <a:lnTo>
                    <a:pt x="138" y="82"/>
                  </a:lnTo>
                  <a:lnTo>
                    <a:pt x="144" y="88"/>
                  </a:lnTo>
                  <a:lnTo>
                    <a:pt x="150" y="92"/>
                  </a:lnTo>
                  <a:lnTo>
                    <a:pt x="158" y="94"/>
                  </a:lnTo>
                  <a:lnTo>
                    <a:pt x="174" y="96"/>
                  </a:lnTo>
                  <a:lnTo>
                    <a:pt x="174" y="114"/>
                  </a:lnTo>
                  <a:lnTo>
                    <a:pt x="174" y="114"/>
                  </a:lnTo>
                  <a:lnTo>
                    <a:pt x="156" y="112"/>
                  </a:lnTo>
                  <a:lnTo>
                    <a:pt x="142" y="108"/>
                  </a:lnTo>
                  <a:lnTo>
                    <a:pt x="130" y="102"/>
                  </a:lnTo>
                  <a:lnTo>
                    <a:pt x="122" y="94"/>
                  </a:lnTo>
                  <a:lnTo>
                    <a:pt x="116" y="84"/>
                  </a:lnTo>
                  <a:lnTo>
                    <a:pt x="112" y="76"/>
                  </a:lnTo>
                  <a:lnTo>
                    <a:pt x="110" y="66"/>
                  </a:lnTo>
                  <a:lnTo>
                    <a:pt x="108" y="58"/>
                  </a:lnTo>
                  <a:lnTo>
                    <a:pt x="108" y="58"/>
                  </a:lnTo>
                  <a:lnTo>
                    <a:pt x="110" y="46"/>
                  </a:lnTo>
                  <a:lnTo>
                    <a:pt x="112" y="36"/>
                  </a:lnTo>
                  <a:lnTo>
                    <a:pt x="116" y="26"/>
                  </a:lnTo>
                  <a:lnTo>
                    <a:pt x="124" y="18"/>
                  </a:lnTo>
                  <a:lnTo>
                    <a:pt x="132" y="10"/>
                  </a:lnTo>
                  <a:lnTo>
                    <a:pt x="144" y="4"/>
                  </a:lnTo>
                  <a:lnTo>
                    <a:pt x="156" y="2"/>
                  </a:lnTo>
                  <a:lnTo>
                    <a:pt x="174" y="0"/>
                  </a:lnTo>
                  <a:lnTo>
                    <a:pt x="174" y="0"/>
                  </a:lnTo>
                  <a:close/>
                </a:path>
              </a:pathLst>
            </a:custGeom>
            <a:solidFill>
              <a:srgbClr val="75787B"/>
            </a:solidFill>
            <a:ln w="9525">
              <a:noFill/>
              <a:round/>
              <a:headEnd/>
              <a:tailEnd/>
            </a:ln>
          </p:spPr>
          <p:txBody>
            <a:bodyPr vert="horz" wrap="square" lIns="91440" tIns="45720" rIns="91440" bIns="45720" numCol="1" anchor="t" anchorCtr="0" compatLnSpc="1">
              <a:prstTxWarp prst="textNoShape">
                <a:avLst/>
              </a:prstTxWarp>
            </a:bodyPr>
            <a:lstStyle/>
            <a:p>
              <a:pPr>
                <a:defRPr/>
              </a:pPr>
              <a:endParaRPr lang="en-ZA" sz="2700" kern="0" dirty="0">
                <a:solidFill>
                  <a:prstClr val="white"/>
                </a:solidFill>
              </a:endParaRPr>
            </a:p>
          </p:txBody>
        </p:sp>
      </p:grpSp>
    </p:spTree>
    <p:extLst>
      <p:ext uri="{BB962C8B-B14F-4D97-AF65-F5344CB8AC3E}">
        <p14:creationId xmlns:p14="http://schemas.microsoft.com/office/powerpoint/2010/main" val="7960493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Content: One">
    <p:spTree>
      <p:nvGrpSpPr>
        <p:cNvPr id="1" name=""/>
        <p:cNvGrpSpPr/>
        <p:nvPr/>
      </p:nvGrpSpPr>
      <p:grpSpPr>
        <a:xfrm>
          <a:off x="0" y="0"/>
          <a:ext cx="0" cy="0"/>
          <a:chOff x="0" y="0"/>
          <a:chExt cx="0" cy="0"/>
        </a:xfrm>
      </p:grpSpPr>
      <p:cxnSp>
        <p:nvCxnSpPr>
          <p:cNvPr id="4" name="Shape 8">
            <a:extLst>
              <a:ext uri="{FF2B5EF4-FFF2-40B4-BE49-F238E27FC236}">
                <a16:creationId xmlns:a16="http://schemas.microsoft.com/office/drawing/2014/main" id="{5D0D50FD-7DAB-4768-89E5-4BFACEC30AEE}"/>
              </a:ext>
            </a:extLst>
          </p:cNvPr>
          <p:cNvCxnSpPr/>
          <p:nvPr/>
        </p:nvCxnSpPr>
        <p:spPr>
          <a:xfrm rot="5400000" flipH="1" flipV="1">
            <a:off x="8877300" y="-7200900"/>
            <a:ext cx="228600" cy="16459200"/>
          </a:xfrm>
          <a:prstGeom prst="bentConnector2">
            <a:avLst/>
          </a:prstGeom>
          <a:ln w="12700">
            <a:solidFill>
              <a:srgbClr val="5EC05A"/>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066800" y="1028700"/>
            <a:ext cx="16154400" cy="1371600"/>
          </a:xfrm>
        </p:spPr>
        <p:txBody>
          <a:bodyPr/>
          <a:lstStyle>
            <a:lvl1pPr>
              <a:defRPr/>
            </a:lvl1pPr>
          </a:lstStyle>
          <a:p>
            <a:r>
              <a:rPr lang="en-IN" noProof="0"/>
              <a:t>Click to edit Master title style</a:t>
            </a:r>
          </a:p>
        </p:txBody>
      </p:sp>
      <p:sp>
        <p:nvSpPr>
          <p:cNvPr id="31" name="Content Placeholder 26"/>
          <p:cNvSpPr>
            <a:spLocks noGrp="1"/>
          </p:cNvSpPr>
          <p:nvPr>
            <p:ph sz="quarter" idx="15"/>
          </p:nvPr>
        </p:nvSpPr>
        <p:spPr>
          <a:xfrm>
            <a:off x="1066800" y="2628900"/>
            <a:ext cx="16154400" cy="6629400"/>
          </a:xfrm>
        </p:spPr>
        <p:txBody>
          <a:bodyPr/>
          <a:lstStyle>
            <a:lvl1pPr>
              <a:defRPr sz="2400" baseline="0"/>
            </a:lvl1pPr>
            <a:lvl2pPr>
              <a:defRPr sz="2400"/>
            </a:lvl2pPr>
            <a:lvl3pPr>
              <a:defRPr sz="2400"/>
            </a:lvl3pPr>
            <a:lvl4pPr>
              <a:defRPr sz="2400"/>
            </a:lvl4pPr>
            <a:lvl5pPr>
              <a:defRPr sz="2400"/>
            </a:lvl5pPr>
          </a:lstStyle>
          <a:p>
            <a:pPr lvl="0"/>
            <a:r>
              <a:rPr lang="en-IN" noProof="0" dirty="0"/>
              <a:t>Click to edit Master text styles</a:t>
            </a:r>
          </a:p>
          <a:p>
            <a:pPr lvl="1"/>
            <a:r>
              <a:rPr lang="en-IN" noProof="0" dirty="0"/>
              <a:t>Second level</a:t>
            </a:r>
          </a:p>
          <a:p>
            <a:pPr lvl="2"/>
            <a:r>
              <a:rPr lang="en-IN" noProof="0" dirty="0"/>
              <a:t>Third level</a:t>
            </a:r>
          </a:p>
          <a:p>
            <a:pPr lvl="3"/>
            <a:r>
              <a:rPr lang="en-IN" noProof="0" dirty="0"/>
              <a:t>Fourth level</a:t>
            </a:r>
          </a:p>
          <a:p>
            <a:pPr lvl="4"/>
            <a:r>
              <a:rPr lang="en-IN" noProof="0" dirty="0"/>
              <a:t>Fifth level</a:t>
            </a:r>
          </a:p>
        </p:txBody>
      </p:sp>
    </p:spTree>
    <p:extLst>
      <p:ext uri="{BB962C8B-B14F-4D97-AF65-F5344CB8AC3E}">
        <p14:creationId xmlns:p14="http://schemas.microsoft.com/office/powerpoint/2010/main" val="3359779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4" y="547691"/>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2925" b="1"/>
            </a:lvl1pPr>
            <a:lvl2pPr marL="557213" indent="0">
              <a:buNone/>
              <a:defRPr sz="2438" b="1"/>
            </a:lvl2pPr>
            <a:lvl3pPr marL="1114425" indent="0">
              <a:buNone/>
              <a:defRPr sz="2195" b="1"/>
            </a:lvl3pPr>
            <a:lvl4pPr marL="1671638" indent="0">
              <a:buNone/>
              <a:defRPr sz="1950" b="1"/>
            </a:lvl4pPr>
            <a:lvl5pPr marL="2228850" indent="0">
              <a:buNone/>
              <a:defRPr sz="1950" b="1"/>
            </a:lvl5pPr>
            <a:lvl6pPr marL="2786063" indent="0">
              <a:buNone/>
              <a:defRPr sz="1950" b="1"/>
            </a:lvl6pPr>
            <a:lvl7pPr marL="3343275" indent="0">
              <a:buNone/>
              <a:defRPr sz="1950" b="1"/>
            </a:lvl7pPr>
            <a:lvl8pPr marL="3900488" indent="0">
              <a:buNone/>
              <a:defRPr sz="1950" b="1"/>
            </a:lvl8pPr>
            <a:lvl9pPr marL="4457700" indent="0">
              <a:buNone/>
              <a:defRPr sz="195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2925" b="1"/>
            </a:lvl1pPr>
            <a:lvl2pPr marL="557213" indent="0">
              <a:buNone/>
              <a:defRPr sz="2438" b="1"/>
            </a:lvl2pPr>
            <a:lvl3pPr marL="1114425" indent="0">
              <a:buNone/>
              <a:defRPr sz="2195" b="1"/>
            </a:lvl3pPr>
            <a:lvl4pPr marL="1671638" indent="0">
              <a:buNone/>
              <a:defRPr sz="1950" b="1"/>
            </a:lvl4pPr>
            <a:lvl5pPr marL="2228850" indent="0">
              <a:buNone/>
              <a:defRPr sz="1950" b="1"/>
            </a:lvl5pPr>
            <a:lvl6pPr marL="2786063" indent="0">
              <a:buNone/>
              <a:defRPr sz="1950" b="1"/>
            </a:lvl6pPr>
            <a:lvl7pPr marL="3343275" indent="0">
              <a:buNone/>
              <a:defRPr sz="1950" b="1"/>
            </a:lvl7pPr>
            <a:lvl8pPr marL="3900488" indent="0">
              <a:buNone/>
              <a:defRPr sz="1950" b="1"/>
            </a:lvl8pPr>
            <a:lvl9pPr marL="4457700" indent="0">
              <a:buNone/>
              <a:defRPr sz="195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8128205-9A94-0C45-BD07-44893D5AE6CA}" type="datetimeFigureOut">
              <a:rPr lang="en-US" smtClean="0"/>
              <a:t>9/21/2023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FF9977-0B93-F148-B146-9CFF2959500B}" type="slidenum">
              <a:rPr lang="en-US" smtClean="0"/>
              <a:t>‹#›</a:t>
            </a:fld>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2" y="2"/>
            <a:ext cx="18268950" cy="10302578"/>
          </a:xfrm>
          <a:prstGeom prst="rect">
            <a:avLst/>
          </a:prstGeom>
        </p:spPr>
      </p:pic>
    </p:spTree>
    <p:extLst>
      <p:ext uri="{BB962C8B-B14F-4D97-AF65-F5344CB8AC3E}">
        <p14:creationId xmlns:p14="http://schemas.microsoft.com/office/powerpoint/2010/main" val="926623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9290054" y="2302670"/>
            <a:ext cx="8083550" cy="959643"/>
          </a:xfrm>
        </p:spPr>
        <p:txBody>
          <a:bodyPr anchor="b"/>
          <a:lstStyle>
            <a:lvl1pPr marL="0" indent="0">
              <a:buNone/>
              <a:defRPr sz="2925" b="1"/>
            </a:lvl1pPr>
            <a:lvl2pPr marL="557213" indent="0">
              <a:buNone/>
              <a:defRPr sz="2438" b="1"/>
            </a:lvl2pPr>
            <a:lvl3pPr marL="1114425" indent="0">
              <a:buNone/>
              <a:defRPr sz="2195" b="1"/>
            </a:lvl3pPr>
            <a:lvl4pPr marL="1671638" indent="0">
              <a:buNone/>
              <a:defRPr sz="1950" b="1"/>
            </a:lvl4pPr>
            <a:lvl5pPr marL="2228850" indent="0">
              <a:buNone/>
              <a:defRPr sz="1950" b="1"/>
            </a:lvl5pPr>
            <a:lvl6pPr marL="2786063" indent="0">
              <a:buNone/>
              <a:defRPr sz="1950" b="1"/>
            </a:lvl6pPr>
            <a:lvl7pPr marL="3343275" indent="0">
              <a:buNone/>
              <a:defRPr sz="1950" b="1"/>
            </a:lvl7pPr>
            <a:lvl8pPr marL="3900488" indent="0">
              <a:buNone/>
              <a:defRPr sz="1950" b="1"/>
            </a:lvl8pPr>
            <a:lvl9pPr marL="4457700" indent="0">
              <a:buNone/>
              <a:defRPr sz="1950" b="1"/>
            </a:lvl9pPr>
          </a:lstStyle>
          <a:p>
            <a:pPr lvl="0"/>
            <a:r>
              <a:rPr lang="en-US"/>
              <a:t>Edit Master text styles</a:t>
            </a:r>
          </a:p>
        </p:txBody>
      </p:sp>
      <p:sp>
        <p:nvSpPr>
          <p:cNvPr id="6" name="Content Placeholder 5"/>
          <p:cNvSpPr>
            <a:spLocks noGrp="1"/>
          </p:cNvSpPr>
          <p:nvPr>
            <p:ph sz="quarter" idx="4"/>
          </p:nvPr>
        </p:nvSpPr>
        <p:spPr>
          <a:xfrm>
            <a:off x="9290054" y="3262313"/>
            <a:ext cx="8083550" cy="5926932"/>
          </a:xfrm>
        </p:spPr>
        <p:txBody>
          <a:bodyPr/>
          <a:lstStyle>
            <a:lvl1pPr>
              <a:defRPr sz="2925"/>
            </a:lvl1pPr>
            <a:lvl2pPr>
              <a:defRPr sz="2438"/>
            </a:lvl2pPr>
            <a:lvl3pPr>
              <a:defRPr sz="2195"/>
            </a:lvl3pPr>
            <a:lvl4pPr>
              <a:defRPr sz="1950"/>
            </a:lvl4pPr>
            <a:lvl5pPr>
              <a:defRPr sz="1950"/>
            </a:lvl5pPr>
            <a:lvl6pPr>
              <a:defRPr sz="1950"/>
            </a:lvl6pPr>
            <a:lvl7pPr>
              <a:defRPr sz="1950"/>
            </a:lvl7pPr>
            <a:lvl8pPr>
              <a:defRPr sz="1950"/>
            </a:lvl8pPr>
            <a:lvl9pPr>
              <a:defRPr sz="19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D7B60C-AD1C-4F47-ADF9-54032A9BD020}" type="slidenum">
              <a:rPr lang="en-US" smtClean="0"/>
              <a:t>‹#›</a:t>
            </a:fld>
            <a:endParaRPr lang="en-US"/>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478" y="0"/>
            <a:ext cx="16683152" cy="10287000"/>
          </a:xfrm>
          <a:prstGeom prst="rect">
            <a:avLst/>
          </a:prstGeom>
        </p:spPr>
      </p:pic>
    </p:spTree>
    <p:extLst>
      <p:ext uri="{BB962C8B-B14F-4D97-AF65-F5344CB8AC3E}">
        <p14:creationId xmlns:p14="http://schemas.microsoft.com/office/powerpoint/2010/main" val="51639373"/>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alphaModFix/>
            <a:extLst>
              <a:ext uri="{28A0092B-C50C-407E-A947-70E740481C1C}">
                <a14:useLocalDpi xmlns:a14="http://schemas.microsoft.com/office/drawing/2010/main" val="0"/>
              </a:ext>
            </a:extLst>
          </a:blip>
          <a:srcRect t="6932" b="8574"/>
          <a:stretch/>
        </p:blipFill>
        <p:spPr>
          <a:xfrm>
            <a:off x="0" y="-1"/>
            <a:ext cx="18288000" cy="10287002"/>
          </a:xfrm>
          <a:prstGeom prst="rect">
            <a:avLst/>
          </a:prstGeom>
        </p:spPr>
      </p:pic>
      <p:sp>
        <p:nvSpPr>
          <p:cNvPr id="3" name="Date Placeholder 2"/>
          <p:cNvSpPr>
            <a:spLocks noGrp="1"/>
          </p:cNvSpPr>
          <p:nvPr>
            <p:ph type="dt" sz="half" idx="10"/>
          </p:nvPr>
        </p:nvSpPr>
        <p:spPr/>
        <p:txBody>
          <a:bodyPr/>
          <a:lstStyle/>
          <a:p>
            <a:fld id="{C8128205-9A94-0C45-BD07-44893D5AE6CA}" type="datetimeFigureOut">
              <a:rPr lang="en-US" smtClean="0"/>
              <a:t>9/21/2023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FF9977-0B93-F148-B146-9CFF2959500B}" type="slidenum">
              <a:rPr lang="en-US" smtClean="0"/>
              <a:t>‹#›</a:t>
            </a:fld>
            <a:endParaRPr lang="en-US"/>
          </a:p>
        </p:txBody>
      </p:sp>
      <p:pic>
        <p:nvPicPr>
          <p:cNvPr id="9" name="Picture 8"/>
          <p:cNvPicPr>
            <a:picLocks noChangeAspect="1"/>
          </p:cNvPicPr>
          <p:nvPr userDrawn="1"/>
        </p:nvPicPr>
        <p:blipFill>
          <a:blip r:embed="rId3" cstate="print">
            <a:alphaModFix amt="85000"/>
            <a:extLst>
              <a:ext uri="{28A0092B-C50C-407E-A947-70E740481C1C}">
                <a14:useLocalDpi xmlns:a14="http://schemas.microsoft.com/office/drawing/2010/main" val="0"/>
              </a:ext>
            </a:extLst>
          </a:blip>
          <a:stretch>
            <a:fillRect/>
          </a:stretch>
        </p:blipFill>
        <p:spPr>
          <a:xfrm>
            <a:off x="462125" y="4"/>
            <a:ext cx="7408491" cy="9297269"/>
          </a:xfrm>
          <a:prstGeom prst="rect">
            <a:avLst/>
          </a:prstGeom>
        </p:spPr>
      </p:pic>
      <p:pic>
        <p:nvPicPr>
          <p:cNvPr id="11" name="Picture 10"/>
          <p:cNvPicPr>
            <a:picLocks noChangeAspect="1"/>
          </p:cNvPicPr>
          <p:nvPr userDrawn="1"/>
        </p:nvPicPr>
        <p:blipFill>
          <a:blip r:embed="rId4"/>
          <a:stretch>
            <a:fillRect/>
          </a:stretch>
        </p:blipFill>
        <p:spPr>
          <a:xfrm>
            <a:off x="1662113" y="5243513"/>
            <a:ext cx="762000" cy="400050"/>
          </a:xfrm>
          <a:prstGeom prst="rect">
            <a:avLst/>
          </a:prstGeom>
        </p:spPr>
      </p:pic>
    </p:spTree>
    <p:extLst>
      <p:ext uri="{BB962C8B-B14F-4D97-AF65-F5344CB8AC3E}">
        <p14:creationId xmlns:p14="http://schemas.microsoft.com/office/powerpoint/2010/main" val="917214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 y="-19149"/>
            <a:ext cx="18276239" cy="10306149"/>
          </a:xfrm>
          <a:prstGeom prst="rect">
            <a:avLst/>
          </a:prstGeom>
        </p:spPr>
      </p:pic>
      <p:sp>
        <p:nvSpPr>
          <p:cNvPr id="2" name="Date Placeholder 1"/>
          <p:cNvSpPr>
            <a:spLocks noGrp="1"/>
          </p:cNvSpPr>
          <p:nvPr>
            <p:ph type="dt" sz="half" idx="10"/>
          </p:nvPr>
        </p:nvSpPr>
        <p:spPr/>
        <p:txBody>
          <a:bodyPr/>
          <a:lstStyle/>
          <a:p>
            <a:fld id="{C8128205-9A94-0C45-BD07-44893D5AE6CA}" type="datetimeFigureOut">
              <a:rPr lang="en-US" smtClean="0"/>
              <a:t>9/21/2023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FF9977-0B93-F148-B146-9CFF2959500B}" type="slidenum">
              <a:rPr lang="en-US" smtClean="0"/>
              <a:t>‹#›</a:t>
            </a:fld>
            <a:endParaRPr lang="en-US"/>
          </a:p>
        </p:txBody>
      </p:sp>
      <p:pic>
        <p:nvPicPr>
          <p:cNvPr id="5" name="Picture 4">
            <a:extLst>
              <a:ext uri="{FF2B5EF4-FFF2-40B4-BE49-F238E27FC236}">
                <a16:creationId xmlns:a16="http://schemas.microsoft.com/office/drawing/2014/main" id="{A9158417-33C9-A8A0-B47B-5EFBDAC9739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2054599" cy="1258909"/>
          </a:xfrm>
          <a:prstGeom prst="rect">
            <a:avLst/>
          </a:prstGeom>
        </p:spPr>
      </p:pic>
    </p:spTree>
    <p:extLst>
      <p:ext uri="{BB962C8B-B14F-4D97-AF65-F5344CB8AC3E}">
        <p14:creationId xmlns:p14="http://schemas.microsoft.com/office/powerpoint/2010/main" val="827119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052" y="0"/>
            <a:ext cx="18268950" cy="10302039"/>
          </a:xfrm>
          <a:prstGeom prst="rect">
            <a:avLst/>
          </a:prstGeom>
        </p:spPr>
      </p:pic>
      <p:sp>
        <p:nvSpPr>
          <p:cNvPr id="5" name="Date Placeholder 4"/>
          <p:cNvSpPr>
            <a:spLocks noGrp="1"/>
          </p:cNvSpPr>
          <p:nvPr>
            <p:ph type="dt" sz="half" idx="10"/>
          </p:nvPr>
        </p:nvSpPr>
        <p:spPr/>
        <p:txBody>
          <a:bodyPr/>
          <a:lstStyle/>
          <a:p>
            <a:fld id="{C8128205-9A94-0C45-BD07-44893D5AE6CA}" type="datetimeFigureOut">
              <a:rPr lang="en-US" smtClean="0"/>
              <a:t>9/21/2023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FF9977-0B93-F148-B146-9CFF2959500B}" type="slidenum">
              <a:rPr lang="en-US" smtClean="0"/>
              <a:t>‹#›</a:t>
            </a:fld>
            <a:endParaRPr lang="en-US"/>
          </a:p>
        </p:txBody>
      </p:sp>
    </p:spTree>
    <p:extLst>
      <p:ext uri="{BB962C8B-B14F-4D97-AF65-F5344CB8AC3E}">
        <p14:creationId xmlns:p14="http://schemas.microsoft.com/office/powerpoint/2010/main" val="3124388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6" Type="http://schemas.openxmlformats.org/officeDocument/2006/relationships/theme" Target="../theme/theme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theme" Target="../theme/theme4.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2" y="547691"/>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2"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2" y="9534529"/>
            <a:ext cx="4114800" cy="547688"/>
          </a:xfrm>
          <a:prstGeom prst="rect">
            <a:avLst/>
          </a:prstGeom>
        </p:spPr>
        <p:txBody>
          <a:bodyPr vert="horz" lIns="91440" tIns="45720" rIns="91440" bIns="45720" rtlCol="0" anchor="ctr"/>
          <a:lstStyle>
            <a:lvl1pPr algn="l">
              <a:defRPr sz="1463">
                <a:solidFill>
                  <a:schemeClr val="tx1">
                    <a:tint val="75000"/>
                  </a:schemeClr>
                </a:solidFill>
              </a:defRPr>
            </a:lvl1pPr>
          </a:lstStyle>
          <a:p>
            <a:fld id="{C8128205-9A94-0C45-BD07-44893D5AE6CA}" type="datetimeFigureOut">
              <a:rPr lang="en-US" smtClean="0"/>
              <a:t>9/21/2023</a:t>
            </a:fld>
            <a:endParaRPr lang="en-US"/>
          </a:p>
        </p:txBody>
      </p:sp>
      <p:sp>
        <p:nvSpPr>
          <p:cNvPr id="5" name="Footer Placeholder 4"/>
          <p:cNvSpPr>
            <a:spLocks noGrp="1"/>
          </p:cNvSpPr>
          <p:nvPr>
            <p:ph type="ftr" sz="quarter" idx="3"/>
          </p:nvPr>
        </p:nvSpPr>
        <p:spPr>
          <a:xfrm>
            <a:off x="6057902" y="9534529"/>
            <a:ext cx="6172200" cy="547688"/>
          </a:xfrm>
          <a:prstGeom prst="rect">
            <a:avLst/>
          </a:prstGeom>
        </p:spPr>
        <p:txBody>
          <a:bodyPr vert="horz" lIns="91440" tIns="45720" rIns="91440" bIns="45720" rtlCol="0" anchor="ctr"/>
          <a:lstStyle>
            <a:lvl1pPr algn="ctr">
              <a:defRPr sz="146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2" y="9534529"/>
            <a:ext cx="4114800" cy="547688"/>
          </a:xfrm>
          <a:prstGeom prst="rect">
            <a:avLst/>
          </a:prstGeom>
        </p:spPr>
        <p:txBody>
          <a:bodyPr vert="horz" lIns="91440" tIns="45720" rIns="91440" bIns="45720" rtlCol="0" anchor="ctr"/>
          <a:lstStyle>
            <a:lvl1pPr algn="r">
              <a:defRPr sz="1463">
                <a:solidFill>
                  <a:schemeClr val="tx1">
                    <a:tint val="75000"/>
                  </a:schemeClr>
                </a:solidFill>
              </a:defRPr>
            </a:lvl1pPr>
          </a:lstStyle>
          <a:p>
            <a:fld id="{8EFF9977-0B93-F148-B146-9CFF2959500B}" type="slidenum">
              <a:rPr lang="en-US" smtClean="0"/>
              <a:t>‹#›</a:t>
            </a:fld>
            <a:endParaRPr lang="en-US"/>
          </a:p>
        </p:txBody>
      </p:sp>
    </p:spTree>
    <p:extLst>
      <p:ext uri="{BB962C8B-B14F-4D97-AF65-F5344CB8AC3E}">
        <p14:creationId xmlns:p14="http://schemas.microsoft.com/office/powerpoint/2010/main" val="3072136322"/>
      </p:ext>
    </p:extLst>
  </p:cSld>
  <p:clrMap bg1="lt1" tx1="dk1" bg2="lt2" tx2="dk2" accent1="accent1" accent2="accent2" accent3="accent3" accent4="accent4" accent5="accent5" accent6="accent6" hlink="hlink" folHlink="folHlink"/>
  <p:sldLayoutIdLst>
    <p:sldLayoutId id="2147483689"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txStyles>
    <p:titleStyle>
      <a:lvl1pPr algn="l" defTabSz="1114425" rtl="0" eaLnBrk="1" latinLnBrk="0" hangingPunct="1">
        <a:lnSpc>
          <a:spcPct val="90000"/>
        </a:lnSpc>
        <a:spcBef>
          <a:spcPct val="0"/>
        </a:spcBef>
        <a:buNone/>
        <a:defRPr sz="5363" kern="1200">
          <a:solidFill>
            <a:schemeClr val="tx1"/>
          </a:solidFill>
          <a:latin typeface="+mj-lt"/>
          <a:ea typeface="+mj-ea"/>
          <a:cs typeface="+mj-cs"/>
        </a:defRPr>
      </a:lvl1pPr>
    </p:titleStyle>
    <p:bodyStyle>
      <a:lvl1pPr marL="278607" indent="-278607" algn="l" defTabSz="1114425" rtl="0" eaLnBrk="1" latinLnBrk="0" hangingPunct="1">
        <a:lnSpc>
          <a:spcPct val="90000"/>
        </a:lnSpc>
        <a:spcBef>
          <a:spcPts val="1220"/>
        </a:spcBef>
        <a:buFont typeface="Arial"/>
        <a:buChar char="•"/>
        <a:defRPr sz="3413" kern="1200">
          <a:solidFill>
            <a:schemeClr val="tx1"/>
          </a:solidFill>
          <a:latin typeface="+mn-lt"/>
          <a:ea typeface="+mn-ea"/>
          <a:cs typeface="+mn-cs"/>
        </a:defRPr>
      </a:lvl1pPr>
      <a:lvl2pPr marL="835820" indent="-278607" algn="l" defTabSz="1114425" rtl="0" eaLnBrk="1" latinLnBrk="0" hangingPunct="1">
        <a:lnSpc>
          <a:spcPct val="90000"/>
        </a:lnSpc>
        <a:spcBef>
          <a:spcPts val="609"/>
        </a:spcBef>
        <a:buFont typeface="Arial"/>
        <a:buChar char="•"/>
        <a:defRPr sz="2925" kern="1200">
          <a:solidFill>
            <a:schemeClr val="tx1"/>
          </a:solidFill>
          <a:latin typeface="+mn-lt"/>
          <a:ea typeface="+mn-ea"/>
          <a:cs typeface="+mn-cs"/>
        </a:defRPr>
      </a:lvl2pPr>
      <a:lvl3pPr marL="1393032" indent="-278607" algn="l" defTabSz="1114425" rtl="0" eaLnBrk="1" latinLnBrk="0" hangingPunct="1">
        <a:lnSpc>
          <a:spcPct val="90000"/>
        </a:lnSpc>
        <a:spcBef>
          <a:spcPts val="609"/>
        </a:spcBef>
        <a:buFont typeface="Arial"/>
        <a:buChar char="•"/>
        <a:defRPr sz="2438" kern="1200">
          <a:solidFill>
            <a:schemeClr val="tx1"/>
          </a:solidFill>
          <a:latin typeface="+mn-lt"/>
          <a:ea typeface="+mn-ea"/>
          <a:cs typeface="+mn-cs"/>
        </a:defRPr>
      </a:lvl3pPr>
      <a:lvl4pPr marL="1950245" indent="-278607" algn="l" defTabSz="1114425" rtl="0" eaLnBrk="1" latinLnBrk="0" hangingPunct="1">
        <a:lnSpc>
          <a:spcPct val="90000"/>
        </a:lnSpc>
        <a:spcBef>
          <a:spcPts val="609"/>
        </a:spcBef>
        <a:buFont typeface="Arial"/>
        <a:buChar char="•"/>
        <a:defRPr sz="2195" kern="1200">
          <a:solidFill>
            <a:schemeClr val="tx1"/>
          </a:solidFill>
          <a:latin typeface="+mn-lt"/>
          <a:ea typeface="+mn-ea"/>
          <a:cs typeface="+mn-cs"/>
        </a:defRPr>
      </a:lvl4pPr>
      <a:lvl5pPr marL="2507457" indent="-278607" algn="l" defTabSz="1114425" rtl="0" eaLnBrk="1" latinLnBrk="0" hangingPunct="1">
        <a:lnSpc>
          <a:spcPct val="90000"/>
        </a:lnSpc>
        <a:spcBef>
          <a:spcPts val="609"/>
        </a:spcBef>
        <a:buFont typeface="Arial"/>
        <a:buChar char="•"/>
        <a:defRPr sz="2195" kern="1200">
          <a:solidFill>
            <a:schemeClr val="tx1"/>
          </a:solidFill>
          <a:latin typeface="+mn-lt"/>
          <a:ea typeface="+mn-ea"/>
          <a:cs typeface="+mn-cs"/>
        </a:defRPr>
      </a:lvl5pPr>
      <a:lvl6pPr marL="3064670" indent="-278607" algn="l" defTabSz="1114425" rtl="0" eaLnBrk="1" latinLnBrk="0" hangingPunct="1">
        <a:lnSpc>
          <a:spcPct val="90000"/>
        </a:lnSpc>
        <a:spcBef>
          <a:spcPts val="609"/>
        </a:spcBef>
        <a:buFont typeface="Arial"/>
        <a:buChar char="•"/>
        <a:defRPr sz="2195" kern="1200">
          <a:solidFill>
            <a:schemeClr val="tx1"/>
          </a:solidFill>
          <a:latin typeface="+mn-lt"/>
          <a:ea typeface="+mn-ea"/>
          <a:cs typeface="+mn-cs"/>
        </a:defRPr>
      </a:lvl6pPr>
      <a:lvl7pPr marL="3621882" indent="-278607" algn="l" defTabSz="1114425" rtl="0" eaLnBrk="1" latinLnBrk="0" hangingPunct="1">
        <a:lnSpc>
          <a:spcPct val="90000"/>
        </a:lnSpc>
        <a:spcBef>
          <a:spcPts val="609"/>
        </a:spcBef>
        <a:buFont typeface="Arial"/>
        <a:buChar char="•"/>
        <a:defRPr sz="2195" kern="1200">
          <a:solidFill>
            <a:schemeClr val="tx1"/>
          </a:solidFill>
          <a:latin typeface="+mn-lt"/>
          <a:ea typeface="+mn-ea"/>
          <a:cs typeface="+mn-cs"/>
        </a:defRPr>
      </a:lvl7pPr>
      <a:lvl8pPr marL="4179095" indent="-278607" algn="l" defTabSz="1114425" rtl="0" eaLnBrk="1" latinLnBrk="0" hangingPunct="1">
        <a:lnSpc>
          <a:spcPct val="90000"/>
        </a:lnSpc>
        <a:spcBef>
          <a:spcPts val="609"/>
        </a:spcBef>
        <a:buFont typeface="Arial"/>
        <a:buChar char="•"/>
        <a:defRPr sz="2195" kern="1200">
          <a:solidFill>
            <a:schemeClr val="tx1"/>
          </a:solidFill>
          <a:latin typeface="+mn-lt"/>
          <a:ea typeface="+mn-ea"/>
          <a:cs typeface="+mn-cs"/>
        </a:defRPr>
      </a:lvl8pPr>
      <a:lvl9pPr marL="4736307" indent="-278607" algn="l" defTabSz="1114425" rtl="0" eaLnBrk="1" latinLnBrk="0" hangingPunct="1">
        <a:lnSpc>
          <a:spcPct val="90000"/>
        </a:lnSpc>
        <a:spcBef>
          <a:spcPts val="609"/>
        </a:spcBef>
        <a:buFont typeface="Arial"/>
        <a:buChar char="•"/>
        <a:defRPr sz="2195" kern="1200">
          <a:solidFill>
            <a:schemeClr val="tx1"/>
          </a:solidFill>
          <a:latin typeface="+mn-lt"/>
          <a:ea typeface="+mn-ea"/>
          <a:cs typeface="+mn-cs"/>
        </a:defRPr>
      </a:lvl9pPr>
    </p:bodyStyle>
    <p:otherStyle>
      <a:defPPr>
        <a:defRPr lang="en-US"/>
      </a:defPPr>
      <a:lvl1pPr marL="0" algn="l" defTabSz="1114425" rtl="0" eaLnBrk="1" latinLnBrk="0" hangingPunct="1">
        <a:defRPr sz="2195" kern="1200">
          <a:solidFill>
            <a:schemeClr val="tx1"/>
          </a:solidFill>
          <a:latin typeface="+mn-lt"/>
          <a:ea typeface="+mn-ea"/>
          <a:cs typeface="+mn-cs"/>
        </a:defRPr>
      </a:lvl1pPr>
      <a:lvl2pPr marL="557213" algn="l" defTabSz="1114425" rtl="0" eaLnBrk="1" latinLnBrk="0" hangingPunct="1">
        <a:defRPr sz="2195" kern="1200">
          <a:solidFill>
            <a:schemeClr val="tx1"/>
          </a:solidFill>
          <a:latin typeface="+mn-lt"/>
          <a:ea typeface="+mn-ea"/>
          <a:cs typeface="+mn-cs"/>
        </a:defRPr>
      </a:lvl2pPr>
      <a:lvl3pPr marL="1114425" algn="l" defTabSz="1114425" rtl="0" eaLnBrk="1" latinLnBrk="0" hangingPunct="1">
        <a:defRPr sz="2195" kern="1200">
          <a:solidFill>
            <a:schemeClr val="tx1"/>
          </a:solidFill>
          <a:latin typeface="+mn-lt"/>
          <a:ea typeface="+mn-ea"/>
          <a:cs typeface="+mn-cs"/>
        </a:defRPr>
      </a:lvl3pPr>
      <a:lvl4pPr marL="1671638" algn="l" defTabSz="1114425" rtl="0" eaLnBrk="1" latinLnBrk="0" hangingPunct="1">
        <a:defRPr sz="2195" kern="1200">
          <a:solidFill>
            <a:schemeClr val="tx1"/>
          </a:solidFill>
          <a:latin typeface="+mn-lt"/>
          <a:ea typeface="+mn-ea"/>
          <a:cs typeface="+mn-cs"/>
        </a:defRPr>
      </a:lvl4pPr>
      <a:lvl5pPr marL="2228850" algn="l" defTabSz="1114425" rtl="0" eaLnBrk="1" latinLnBrk="0" hangingPunct="1">
        <a:defRPr sz="2195" kern="1200">
          <a:solidFill>
            <a:schemeClr val="tx1"/>
          </a:solidFill>
          <a:latin typeface="+mn-lt"/>
          <a:ea typeface="+mn-ea"/>
          <a:cs typeface="+mn-cs"/>
        </a:defRPr>
      </a:lvl5pPr>
      <a:lvl6pPr marL="2786063" algn="l" defTabSz="1114425" rtl="0" eaLnBrk="1" latinLnBrk="0" hangingPunct="1">
        <a:defRPr sz="2195" kern="1200">
          <a:solidFill>
            <a:schemeClr val="tx1"/>
          </a:solidFill>
          <a:latin typeface="+mn-lt"/>
          <a:ea typeface="+mn-ea"/>
          <a:cs typeface="+mn-cs"/>
        </a:defRPr>
      </a:lvl6pPr>
      <a:lvl7pPr marL="3343275" algn="l" defTabSz="1114425" rtl="0" eaLnBrk="1" latinLnBrk="0" hangingPunct="1">
        <a:defRPr sz="2195" kern="1200">
          <a:solidFill>
            <a:schemeClr val="tx1"/>
          </a:solidFill>
          <a:latin typeface="+mn-lt"/>
          <a:ea typeface="+mn-ea"/>
          <a:cs typeface="+mn-cs"/>
        </a:defRPr>
      </a:lvl7pPr>
      <a:lvl8pPr marL="3900488" algn="l" defTabSz="1114425" rtl="0" eaLnBrk="1" latinLnBrk="0" hangingPunct="1">
        <a:defRPr sz="2195" kern="1200">
          <a:solidFill>
            <a:schemeClr val="tx1"/>
          </a:solidFill>
          <a:latin typeface="+mn-lt"/>
          <a:ea typeface="+mn-ea"/>
          <a:cs typeface="+mn-cs"/>
        </a:defRPr>
      </a:lvl8pPr>
      <a:lvl9pPr marL="4457700" algn="l" defTabSz="1114425" rtl="0" eaLnBrk="1" latinLnBrk="0" hangingPunct="1">
        <a:defRPr sz="219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B982B38D-328A-4412-99DD-581799EFF57A}" type="datetime1">
              <a:rPr lang="en-US" smtClean="0"/>
              <a:t>9/21/2023</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EFF9977-0B93-F148-B146-9CFF2959500B}" type="slidenum">
              <a:rPr lang="en-US" smtClean="0"/>
              <a:t>‹#›</a:t>
            </a:fld>
            <a:endParaRPr lang="en-US"/>
          </a:p>
        </p:txBody>
      </p:sp>
    </p:spTree>
    <p:extLst>
      <p:ext uri="{BB962C8B-B14F-4D97-AF65-F5344CB8AC3E}">
        <p14:creationId xmlns:p14="http://schemas.microsoft.com/office/powerpoint/2010/main" val="11624337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C8128205-9A94-0C45-BD07-44893D5AE6CA}" type="datetimeFigureOut">
              <a:rPr lang="en-US" smtClean="0"/>
              <a:t>9/21/2023</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EFF9977-0B93-F148-B146-9CFF2959500B}" type="slidenum">
              <a:rPr lang="en-US" smtClean="0"/>
              <a:t>‹#›</a:t>
            </a:fld>
            <a:endParaRPr lang="en-US"/>
          </a:p>
        </p:txBody>
      </p:sp>
    </p:spTree>
    <p:extLst>
      <p:ext uri="{BB962C8B-B14F-4D97-AF65-F5344CB8AC3E}">
        <p14:creationId xmlns:p14="http://schemas.microsoft.com/office/powerpoint/2010/main" val="368907880"/>
      </p:ext>
    </p:extLst>
  </p:cSld>
  <p:clrMap bg1="lt1" tx1="dk1" bg2="lt2" tx2="dk2" accent1="accent1" accent2="accent2" accent3="accent3" accent4="accent4" accent5="accent5" accent6="accent6" hlink="hlink" folHlink="folHlink"/>
  <p:sldLayoutIdLst>
    <p:sldLayoutId id="214748377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21233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1"/>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9"/>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1B4354E-3DFF-4186-B50C-98BE93C34146}" type="datetime1">
              <a:rPr lang="en-US" smtClean="0"/>
              <a:t>9/21/2023</a:t>
            </a:fld>
            <a:endParaRPr lang="en-US"/>
          </a:p>
        </p:txBody>
      </p:sp>
      <p:sp>
        <p:nvSpPr>
          <p:cNvPr id="5" name="Footer Placeholder 4"/>
          <p:cNvSpPr>
            <a:spLocks noGrp="1"/>
          </p:cNvSpPr>
          <p:nvPr>
            <p:ph type="ftr" sz="quarter" idx="3"/>
          </p:nvPr>
        </p:nvSpPr>
        <p:spPr>
          <a:xfrm>
            <a:off x="6057900" y="9534529"/>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9"/>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EFF9977-0B93-F148-B146-9CFF2959500B}" type="slidenum">
              <a:rPr lang="en-US" smtClean="0"/>
              <a:t>‹#›</a:t>
            </a:fld>
            <a:endParaRPr lang="en-US"/>
          </a:p>
        </p:txBody>
      </p:sp>
    </p:spTree>
    <p:extLst>
      <p:ext uri="{BB962C8B-B14F-4D97-AF65-F5344CB8AC3E}">
        <p14:creationId xmlns:p14="http://schemas.microsoft.com/office/powerpoint/2010/main" val="1132193877"/>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Ls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18.xml"/><Relationship Id="rId5" Type="http://schemas.openxmlformats.org/officeDocument/2006/relationships/image" Target="../media/image43.sv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3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hyperlink" Target="mailto:sweya@zamara.co.ke" TargetMode="Externa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29.JP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idx="4294967295"/>
          </p:nvPr>
        </p:nvSpPr>
        <p:spPr>
          <a:xfrm>
            <a:off x="1499114" y="1646883"/>
            <a:ext cx="8928253" cy="1147257"/>
          </a:xfrm>
        </p:spPr>
        <p:txBody>
          <a:bodyPr>
            <a:normAutofit fontScale="90000"/>
          </a:bodyPr>
          <a:lstStyle/>
          <a:p>
            <a:r>
              <a:rPr lang="en-GB" sz="5120" dirty="0">
                <a:solidFill>
                  <a:srgbClr val="282B4D"/>
                </a:solidFill>
                <a:latin typeface="Museo Sans Cyrl 700"/>
                <a:cs typeface="Museo Sans Cyrl 700"/>
              </a:rPr>
              <a:t>Structuring Public Health to Promote Private Sector Growth </a:t>
            </a:r>
          </a:p>
        </p:txBody>
      </p:sp>
      <p:sp>
        <p:nvSpPr>
          <p:cNvPr id="5" name="Title 1"/>
          <p:cNvSpPr txBox="1">
            <a:spLocks/>
          </p:cNvSpPr>
          <p:nvPr/>
        </p:nvSpPr>
        <p:spPr>
          <a:xfrm>
            <a:off x="1603475" y="3397936"/>
            <a:ext cx="8506422" cy="954185"/>
          </a:xfrm>
          <a:prstGeom prst="rect">
            <a:avLst/>
          </a:prstGeom>
        </p:spPr>
        <p:txBody>
          <a:bodyPr vert="horz" lIns="111443" tIns="55722" rIns="111443" bIns="55722"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557213"/>
            <a:endParaRPr lang="en-US" sz="3900" dirty="0">
              <a:solidFill>
                <a:srgbClr val="4DAF46"/>
              </a:solidFill>
              <a:latin typeface="Museo Sans Cyrl 700"/>
              <a:cs typeface="Museo Sans Cyrl 700"/>
            </a:endParaRPr>
          </a:p>
        </p:txBody>
      </p:sp>
      <p:sp>
        <p:nvSpPr>
          <p:cNvPr id="6" name="Title 1">
            <a:extLst>
              <a:ext uri="{FF2B5EF4-FFF2-40B4-BE49-F238E27FC236}">
                <a16:creationId xmlns:a16="http://schemas.microsoft.com/office/drawing/2014/main" id="{DBE47428-7B53-4B59-A92A-92E4B9EFD93C}"/>
              </a:ext>
            </a:extLst>
          </p:cNvPr>
          <p:cNvSpPr txBox="1">
            <a:spLocks/>
          </p:cNvSpPr>
          <p:nvPr/>
        </p:nvSpPr>
        <p:spPr>
          <a:xfrm>
            <a:off x="11408694" y="1182281"/>
            <a:ext cx="6724031" cy="2456021"/>
          </a:xfrm>
          <a:prstGeom prst="rect">
            <a:avLst/>
          </a:prstGeom>
        </p:spPr>
        <p:txBody>
          <a:bodyPr vert="horz" lIns="102870" tIns="51435" rIns="102870" bIns="51435"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685800"/>
            <a:r>
              <a:rPr lang="de-DE" sz="3400" dirty="0">
                <a:solidFill>
                  <a:srgbClr val="4DAF46"/>
                </a:solidFill>
                <a:latin typeface="Museo Sans Cyrl 700"/>
                <a:cs typeface="Museo Sans Cyrl 700"/>
              </a:rPr>
              <a:t>Presented by: </a:t>
            </a:r>
          </a:p>
          <a:p>
            <a:pPr algn="l" defTabSz="685800"/>
            <a:endParaRPr lang="de-DE" sz="3400" dirty="0">
              <a:solidFill>
                <a:srgbClr val="4DAF46"/>
              </a:solidFill>
              <a:latin typeface="Museo Sans Cyrl 700"/>
              <a:cs typeface="Museo Sans Cyrl 700"/>
            </a:endParaRPr>
          </a:p>
          <a:p>
            <a:pPr algn="l" defTabSz="685800"/>
            <a:r>
              <a:rPr lang="en-KE" sz="3400" dirty="0">
                <a:solidFill>
                  <a:srgbClr val="4DAF46"/>
                </a:solidFill>
                <a:latin typeface="Museo Sans Cyrl 700"/>
                <a:cs typeface="Museo Sans Cyrl 700"/>
              </a:rPr>
              <a:t>Samantha Weya</a:t>
            </a:r>
            <a:endParaRPr lang="de-DE" sz="3400" dirty="0">
              <a:solidFill>
                <a:srgbClr val="4DAF46"/>
              </a:solidFill>
              <a:latin typeface="Museo Sans Cyrl 700"/>
              <a:cs typeface="Museo Sans Cyrl 700"/>
            </a:endParaRPr>
          </a:p>
        </p:txBody>
      </p:sp>
      <p:sp>
        <p:nvSpPr>
          <p:cNvPr id="8" name="Title 1">
            <a:extLst>
              <a:ext uri="{FF2B5EF4-FFF2-40B4-BE49-F238E27FC236}">
                <a16:creationId xmlns:a16="http://schemas.microsoft.com/office/drawing/2014/main" id="{5CFB168C-9AA6-4520-B792-6D38C2713797}"/>
              </a:ext>
            </a:extLst>
          </p:cNvPr>
          <p:cNvSpPr txBox="1">
            <a:spLocks/>
          </p:cNvSpPr>
          <p:nvPr/>
        </p:nvSpPr>
        <p:spPr>
          <a:xfrm>
            <a:off x="1603475" y="4706869"/>
            <a:ext cx="6724031" cy="2456021"/>
          </a:xfrm>
          <a:prstGeom prst="rect">
            <a:avLst/>
          </a:prstGeom>
        </p:spPr>
        <p:txBody>
          <a:bodyPr vert="horz" lIns="102870" tIns="51435" rIns="102870" bIns="51435"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685800"/>
            <a:r>
              <a:rPr lang="de-DE" sz="2700" dirty="0">
                <a:solidFill>
                  <a:srgbClr val="4DAF46"/>
                </a:solidFill>
                <a:latin typeface="Museo Sans Cyrl 700"/>
                <a:cs typeface="Museo Sans Cyrl 700"/>
              </a:rPr>
              <a:t>		</a:t>
            </a:r>
          </a:p>
          <a:p>
            <a:pPr algn="l" defTabSz="685800"/>
            <a:r>
              <a:rPr lang="en-US" sz="2700" dirty="0">
                <a:solidFill>
                  <a:srgbClr val="4DAF46"/>
                </a:solidFill>
                <a:latin typeface="Museo Sans Cyrl 700" panose="02000000000000000000" pitchFamily="50" charset="0"/>
                <a:cs typeface="Museo Sans Cyrl 700"/>
              </a:rPr>
              <a:t>September</a:t>
            </a:r>
            <a:r>
              <a:rPr lang="de-DE" sz="2700" dirty="0">
                <a:solidFill>
                  <a:srgbClr val="4DAF46"/>
                </a:solidFill>
                <a:latin typeface="Museo Sans Cyrl 700" panose="02000000000000000000" pitchFamily="50" charset="0"/>
                <a:cs typeface="Museo Sans Cyrl 700"/>
              </a:rPr>
              <a:t> 2023</a:t>
            </a:r>
            <a:endParaRPr lang="en-US" sz="2700" dirty="0">
              <a:solidFill>
                <a:srgbClr val="4DAF46"/>
              </a:solidFill>
              <a:latin typeface="Museo Sans Cyrl 700" panose="02000000000000000000" pitchFamily="50" charset="0"/>
              <a:cs typeface="Museo Sans Cyrl 700"/>
            </a:endParaRPr>
          </a:p>
        </p:txBody>
      </p:sp>
      <p:pic>
        <p:nvPicPr>
          <p:cNvPr id="3" name="Picture 2">
            <a:extLst>
              <a:ext uri="{FF2B5EF4-FFF2-40B4-BE49-F238E27FC236}">
                <a16:creationId xmlns:a16="http://schemas.microsoft.com/office/drawing/2014/main" id="{69E2D30A-3B1A-F1E6-FF0E-E7FE306C13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226"/>
            <a:ext cx="2054599" cy="1258909"/>
          </a:xfrm>
          <a:prstGeom prst="rect">
            <a:avLst/>
          </a:prstGeom>
        </p:spPr>
      </p:pic>
    </p:spTree>
    <p:extLst>
      <p:ext uri="{BB962C8B-B14F-4D97-AF65-F5344CB8AC3E}">
        <p14:creationId xmlns:p14="http://schemas.microsoft.com/office/powerpoint/2010/main" val="11915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4267B3-0803-3CCE-2160-5DA85A0BF7F8}"/>
              </a:ext>
            </a:extLst>
          </p:cNvPr>
          <p:cNvSpPr txBox="1"/>
          <p:nvPr/>
        </p:nvSpPr>
        <p:spPr>
          <a:xfrm>
            <a:off x="1007003" y="2706001"/>
            <a:ext cx="7935519" cy="2346796"/>
          </a:xfrm>
          <a:prstGeom prst="rect">
            <a:avLst/>
          </a:prstGeom>
          <a:noFill/>
        </p:spPr>
        <p:txBody>
          <a:bodyPr wrap="square">
            <a:spAutoFit/>
          </a:bodyPr>
          <a:lstStyle/>
          <a:p>
            <a:pPr marL="342900" marR="0" lvl="0" indent="-342900" algn="l" defTabSz="914400" rtl="0" eaLnBrk="1" fontAlgn="auto" latinLnBrk="0" hangingPunct="1">
              <a:lnSpc>
                <a:spcPct val="107000"/>
              </a:lnSpc>
              <a:spcBef>
                <a:spcPts val="0"/>
              </a:spcBef>
              <a:spcAft>
                <a:spcPts val="1800"/>
              </a:spcAft>
              <a:buClr>
                <a:prstClr val="black"/>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50B848"/>
                </a:solidFill>
                <a:effectLst/>
                <a:uLnTx/>
                <a:uFillTx/>
                <a:latin typeface="Museo Sans Cyrl 500" panose="02000000000000000000" pitchFamily="50" charset="0"/>
                <a:cs typeface="Arial" panose="020B0604020202020204" pitchFamily="34" charset="0"/>
              </a:rPr>
              <a:t>Big informal sector </a:t>
            </a:r>
            <a:r>
              <a:rPr kumimoji="0" lang="en-US" sz="2400" b="0" i="0" u="none" strike="noStrike" kern="1200" cap="none" spc="0" normalizeH="0" baseline="0" noProof="0" dirty="0">
                <a:ln>
                  <a:noFill/>
                </a:ln>
                <a:solidFill>
                  <a:prstClr val="black"/>
                </a:solidFill>
                <a:effectLst/>
                <a:uLnTx/>
                <a:uFillTx/>
                <a:latin typeface="Museo Sans Cyrl 300" panose="02000000000000000000" pitchFamily="50" charset="0"/>
                <a:ea typeface="Calibri" panose="020F0502020204030204" pitchFamily="34" charset="0"/>
                <a:cs typeface="Times New Roman" panose="02020603050405020304" pitchFamily="18" charset="0"/>
              </a:rPr>
              <a:t>– over 80% so difficult to collect</a:t>
            </a:r>
          </a:p>
          <a:p>
            <a:pPr marL="342900" marR="0" lvl="0" indent="-342900" algn="l" defTabSz="914400" rtl="0" eaLnBrk="1" fontAlgn="auto" latinLnBrk="0" hangingPunct="1">
              <a:lnSpc>
                <a:spcPct val="107000"/>
              </a:lnSpc>
              <a:spcBef>
                <a:spcPts val="0"/>
              </a:spcBef>
              <a:spcAft>
                <a:spcPts val="1800"/>
              </a:spcAft>
              <a:buClr>
                <a:prstClr val="black"/>
              </a:buClr>
              <a:buSzTx/>
              <a:buFont typeface="Wingdings" panose="05000000000000000000" pitchFamily="2" charset="2"/>
              <a:buChar char="§"/>
              <a:tabLst/>
              <a:defRPr/>
            </a:pPr>
            <a:r>
              <a:rPr lang="en-US" sz="2400" dirty="0">
                <a:solidFill>
                  <a:prstClr val="black"/>
                </a:solidFill>
                <a:latin typeface="Museo Sans Cyrl 300" panose="02000000000000000000" pitchFamily="50" charset="0"/>
                <a:ea typeface="Calibri" panose="020F0502020204030204" pitchFamily="34" charset="0"/>
                <a:cs typeface="Times New Roman" panose="02020603050405020304" pitchFamily="18" charset="0"/>
              </a:rPr>
              <a:t>Going to hospital leads to loss of income</a:t>
            </a:r>
          </a:p>
          <a:p>
            <a:pPr marL="342900" marR="0" lvl="0" indent="-342900" algn="l" defTabSz="914400" rtl="0" eaLnBrk="1" fontAlgn="auto" latinLnBrk="0" hangingPunct="1">
              <a:lnSpc>
                <a:spcPct val="107000"/>
              </a:lnSpc>
              <a:spcBef>
                <a:spcPts val="0"/>
              </a:spcBef>
              <a:spcAft>
                <a:spcPts val="1800"/>
              </a:spcAft>
              <a:buClr>
                <a:prstClr val="black"/>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Museo Sans Cyrl 300" panose="02000000000000000000" pitchFamily="50" charset="0"/>
                <a:ea typeface="Calibri" panose="020F0502020204030204" pitchFamily="34" charset="0"/>
                <a:cs typeface="Times New Roman" panose="02020603050405020304" pitchFamily="18" charset="0"/>
              </a:rPr>
              <a:t>Several unstructured groups</a:t>
            </a:r>
          </a:p>
          <a:p>
            <a:pPr marL="342900" marR="0" lvl="0" indent="-342900" algn="l" defTabSz="914400" rtl="0" eaLnBrk="1" fontAlgn="auto" latinLnBrk="0" hangingPunct="1">
              <a:lnSpc>
                <a:spcPct val="107000"/>
              </a:lnSpc>
              <a:spcBef>
                <a:spcPts val="0"/>
              </a:spcBef>
              <a:spcAft>
                <a:spcPts val="1800"/>
              </a:spcAft>
              <a:buClr>
                <a:prstClr val="black"/>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Museo Sans Cyrl 300" panose="02000000000000000000" pitchFamily="50" charset="0"/>
                <a:ea typeface="Calibri" panose="020F0502020204030204" pitchFamily="34" charset="0"/>
                <a:cs typeface="Times New Roman" panose="02020603050405020304" pitchFamily="18" charset="0"/>
              </a:rPr>
              <a:t>Volatility in incomes</a:t>
            </a:r>
          </a:p>
        </p:txBody>
      </p:sp>
      <p:sp>
        <p:nvSpPr>
          <p:cNvPr id="6" name="TextBox 5">
            <a:extLst>
              <a:ext uri="{FF2B5EF4-FFF2-40B4-BE49-F238E27FC236}">
                <a16:creationId xmlns:a16="http://schemas.microsoft.com/office/drawing/2014/main" id="{A1CBD157-7EE2-73D7-7A16-2EFD1BE82A09}"/>
              </a:ext>
            </a:extLst>
          </p:cNvPr>
          <p:cNvSpPr txBox="1"/>
          <p:nvPr/>
        </p:nvSpPr>
        <p:spPr>
          <a:xfrm>
            <a:off x="1007003" y="5064433"/>
            <a:ext cx="6436213" cy="255454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rgbClr val="50B848"/>
              </a:buClr>
              <a:buSzTx/>
              <a:tabLst/>
              <a:defRPr/>
            </a:pPr>
            <a:endParaRPr kumimoji="0" lang="en-US" sz="2000" b="0" i="0" u="none" strike="noStrike" kern="1200" cap="none" spc="0" normalizeH="0" baseline="0" noProof="0" dirty="0">
              <a:ln>
                <a:noFill/>
              </a:ln>
              <a:solidFill>
                <a:prstClr val="black"/>
              </a:solidFill>
              <a:effectLst/>
              <a:uLnTx/>
              <a:uFillTx/>
              <a:latin typeface="Museo Sans Cyrl 300" panose="02000000000000000000" pitchFamily="50" charset="0"/>
            </a:endParaRPr>
          </a:p>
          <a:p>
            <a:pPr marL="342900" marR="0" lvl="0" indent="-342900" algn="l" defTabSz="914400" rtl="0" eaLnBrk="1" fontAlgn="auto" latinLnBrk="0" hangingPunct="1">
              <a:lnSpc>
                <a:spcPct val="100000"/>
              </a:lnSpc>
              <a:spcBef>
                <a:spcPts val="0"/>
              </a:spcBef>
              <a:spcAft>
                <a:spcPts val="0"/>
              </a:spcAft>
              <a:buClr>
                <a:srgbClr val="50B848"/>
              </a:buClr>
              <a:buSzTx/>
              <a:buFont typeface="Wingdings" panose="05000000000000000000" pitchFamily="2" charset="2"/>
              <a:buChar char="Ø"/>
              <a:tabLst/>
              <a:defRPr/>
            </a:pPr>
            <a:r>
              <a:rPr lang="en-US" sz="2000" dirty="0">
                <a:solidFill>
                  <a:prstClr val="black"/>
                </a:solidFill>
                <a:latin typeface="Museo Sans Cyrl 300" panose="02000000000000000000" pitchFamily="50" charset="0"/>
              </a:rPr>
              <a:t>Sustainable solution needs to be</a:t>
            </a:r>
          </a:p>
          <a:p>
            <a:pPr marR="0" lvl="0" algn="l" defTabSz="914400" rtl="0" eaLnBrk="1" fontAlgn="auto" latinLnBrk="0" hangingPunct="1">
              <a:lnSpc>
                <a:spcPct val="100000"/>
              </a:lnSpc>
              <a:spcBef>
                <a:spcPts val="0"/>
              </a:spcBef>
              <a:spcAft>
                <a:spcPts val="0"/>
              </a:spcAft>
              <a:buClr>
                <a:srgbClr val="50B848"/>
              </a:buClr>
              <a:buSzTx/>
              <a:tabLst/>
              <a:defRPr/>
            </a:pPr>
            <a:endParaRPr kumimoji="0" lang="en-US" sz="2000" b="0" i="0" u="none" strike="noStrike" kern="1200" cap="none" spc="0" normalizeH="0" baseline="0" noProof="0" dirty="0">
              <a:ln>
                <a:noFill/>
              </a:ln>
              <a:solidFill>
                <a:prstClr val="black"/>
              </a:solidFill>
              <a:effectLst/>
              <a:uLnTx/>
              <a:uFillTx/>
              <a:latin typeface="Museo Sans Cyrl 300" panose="02000000000000000000" pitchFamily="50" charset="0"/>
            </a:endParaRPr>
          </a:p>
          <a:p>
            <a:pPr marL="800100" lvl="1" indent="-342900">
              <a:buClr>
                <a:srgbClr val="292B4D"/>
              </a:buClr>
              <a:buFont typeface="Wingdings" panose="05000000000000000000" pitchFamily="2" charset="2"/>
              <a:buChar char="ü"/>
              <a:defRPr/>
            </a:pPr>
            <a:r>
              <a:rPr kumimoji="0" lang="en-US" sz="2000" b="0" i="0" u="none" strike="noStrike" kern="1200" cap="none" spc="0" normalizeH="0" baseline="0" noProof="0" dirty="0">
                <a:ln>
                  <a:noFill/>
                </a:ln>
                <a:solidFill>
                  <a:srgbClr val="50B848"/>
                </a:solidFill>
                <a:effectLst/>
                <a:uLnTx/>
                <a:uFillTx/>
                <a:latin typeface="Museo Sans Cyrl 500" panose="02000000000000000000" pitchFamily="50" charset="0"/>
              </a:rPr>
              <a:t>Affordable</a:t>
            </a:r>
          </a:p>
          <a:p>
            <a:pPr marL="800100" lvl="1" indent="-342900">
              <a:buClr>
                <a:srgbClr val="292B4D"/>
              </a:buClr>
              <a:buFont typeface="Wingdings" panose="05000000000000000000" pitchFamily="2" charset="2"/>
              <a:buChar char="ü"/>
              <a:defRPr/>
            </a:pPr>
            <a:r>
              <a:rPr lang="en-US" sz="2000" dirty="0">
                <a:solidFill>
                  <a:srgbClr val="50B848"/>
                </a:solidFill>
                <a:latin typeface="Museo Sans Cyrl 500" panose="02000000000000000000" pitchFamily="50" charset="0"/>
              </a:rPr>
              <a:t>Accessible</a:t>
            </a:r>
          </a:p>
          <a:p>
            <a:pPr marL="800100" lvl="1" indent="-342900">
              <a:buClr>
                <a:srgbClr val="292B4D"/>
              </a:buClr>
              <a:buFont typeface="Wingdings" panose="05000000000000000000" pitchFamily="2" charset="2"/>
              <a:buChar char="ü"/>
              <a:defRPr/>
            </a:pPr>
            <a:r>
              <a:rPr kumimoji="0" lang="en-US" sz="2000" b="0" i="0" u="none" strike="noStrike" kern="1200" cap="none" spc="0" normalizeH="0" baseline="0" noProof="0" dirty="0">
                <a:ln>
                  <a:noFill/>
                </a:ln>
                <a:solidFill>
                  <a:srgbClr val="50B848"/>
                </a:solidFill>
                <a:effectLst/>
                <a:uLnTx/>
                <a:uFillTx/>
                <a:latin typeface="Museo Sans Cyrl 500" panose="02000000000000000000" pitchFamily="50" charset="0"/>
              </a:rPr>
              <a:t>Appropriate</a:t>
            </a:r>
          </a:p>
          <a:p>
            <a:pPr marL="800100" lvl="1" indent="-342900">
              <a:buClr>
                <a:srgbClr val="292B4D"/>
              </a:buClr>
              <a:buFont typeface="Wingdings" panose="05000000000000000000" pitchFamily="2" charset="2"/>
              <a:buChar char="ü"/>
              <a:defRPr/>
            </a:pPr>
            <a:r>
              <a:rPr lang="en-US" sz="2000" dirty="0">
                <a:solidFill>
                  <a:srgbClr val="50B848"/>
                </a:solidFill>
                <a:latin typeface="Museo Sans Cyrl 500" panose="02000000000000000000" pitchFamily="50" charset="0"/>
              </a:rPr>
              <a:t>Responsive </a:t>
            </a:r>
          </a:p>
          <a:p>
            <a:pPr marL="800100" lvl="1" indent="-342900">
              <a:buClr>
                <a:srgbClr val="292B4D"/>
              </a:buClr>
              <a:buFont typeface="Wingdings" panose="05000000000000000000" pitchFamily="2" charset="2"/>
              <a:buChar char="ü"/>
              <a:defRPr/>
            </a:pPr>
            <a:r>
              <a:rPr kumimoji="0" lang="en-US" sz="2000" b="0" i="0" u="none" strike="noStrike" kern="1200" cap="none" spc="0" normalizeH="0" baseline="0" noProof="0" dirty="0">
                <a:ln>
                  <a:noFill/>
                </a:ln>
                <a:solidFill>
                  <a:srgbClr val="50B848"/>
                </a:solidFill>
                <a:effectLst/>
                <a:uLnTx/>
                <a:uFillTx/>
                <a:latin typeface="Museo Sans Cyrl 500" panose="02000000000000000000" pitchFamily="50" charset="0"/>
              </a:rPr>
              <a:t>Simple</a:t>
            </a:r>
            <a:r>
              <a:rPr kumimoji="0" lang="en-US" sz="2000" b="0" i="0" u="none" strike="noStrike" kern="1200" cap="none" spc="0" normalizeH="0" baseline="0" noProof="0" dirty="0">
                <a:ln>
                  <a:noFill/>
                </a:ln>
                <a:solidFill>
                  <a:prstClr val="black"/>
                </a:solidFill>
                <a:effectLst/>
                <a:uLnTx/>
                <a:uFillTx/>
                <a:latin typeface="Museo Sans Cyrl 300" panose="02000000000000000000" pitchFamily="50" charset="0"/>
              </a:rPr>
              <a:t>                    </a:t>
            </a:r>
          </a:p>
        </p:txBody>
      </p:sp>
      <p:sp>
        <p:nvSpPr>
          <p:cNvPr id="9" name="Title 1">
            <a:extLst>
              <a:ext uri="{FF2B5EF4-FFF2-40B4-BE49-F238E27FC236}">
                <a16:creationId xmlns:a16="http://schemas.microsoft.com/office/drawing/2014/main" id="{7FD8E505-414C-BDAC-561C-5E1C4CEAC856}"/>
              </a:ext>
            </a:extLst>
          </p:cNvPr>
          <p:cNvSpPr txBox="1">
            <a:spLocks/>
          </p:cNvSpPr>
          <p:nvPr/>
        </p:nvSpPr>
        <p:spPr>
          <a:xfrm>
            <a:off x="1007003" y="731340"/>
            <a:ext cx="13746966" cy="892467"/>
          </a:xfrm>
          <a:prstGeom prst="rect">
            <a:avLst/>
          </a:prstGeom>
        </p:spPr>
        <p:txBody>
          <a:bodyPr vert="horz" lIns="102870" tIns="51435" rIns="102870" bIns="51435" rtlCol="0" anchor="ct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a:ln>
                  <a:noFill/>
                </a:ln>
                <a:solidFill>
                  <a:srgbClr val="282B4D"/>
                </a:solidFill>
                <a:effectLst/>
                <a:uLnTx/>
                <a:uFillTx/>
                <a:latin typeface="Museo Sans Cyrl 700"/>
                <a:ea typeface="+mj-ea"/>
                <a:cs typeface="Arial"/>
              </a:rPr>
              <a:t>Informal Sector</a:t>
            </a:r>
          </a:p>
        </p:txBody>
      </p:sp>
      <p:sp>
        <p:nvSpPr>
          <p:cNvPr id="10" name="Inhaltsplatzhalter 4">
            <a:extLst>
              <a:ext uri="{FF2B5EF4-FFF2-40B4-BE49-F238E27FC236}">
                <a16:creationId xmlns:a16="http://schemas.microsoft.com/office/drawing/2014/main" id="{D467E843-D4A4-5F14-9009-7DFC66D57DBC}"/>
              </a:ext>
            </a:extLst>
          </p:cNvPr>
          <p:cNvSpPr txBox="1">
            <a:spLocks/>
          </p:cNvSpPr>
          <p:nvPr/>
        </p:nvSpPr>
        <p:spPr>
          <a:xfrm>
            <a:off x="10599080" y="2074687"/>
            <a:ext cx="4921641" cy="923330"/>
          </a:xfrm>
          <a:prstGeom prst="rect">
            <a:avLst/>
          </a:prstGeom>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000" dirty="0">
                <a:solidFill>
                  <a:srgbClr val="292B4D"/>
                </a:solidFill>
                <a:latin typeface="Museo Sans Cyrl 300" panose="02000000000000000000" pitchFamily="50" charset="0"/>
              </a:rPr>
              <a:t>Politics before economics</a:t>
            </a:r>
            <a:br>
              <a:rPr lang="en-US" sz="3000" b="1" dirty="0">
                <a:solidFill>
                  <a:srgbClr val="292B4D"/>
                </a:solidFill>
                <a:latin typeface="Museo Sans Cyrl 300" panose="02000000000000000000" pitchFamily="50" charset="0"/>
              </a:rPr>
            </a:br>
            <a:endParaRPr lang="en-US" sz="3000" dirty="0">
              <a:solidFill>
                <a:srgbClr val="292B4D"/>
              </a:solidFill>
              <a:latin typeface="Museo Sans Cyrl 300" panose="02000000000000000000" pitchFamily="50" charset="0"/>
            </a:endParaRPr>
          </a:p>
        </p:txBody>
      </p:sp>
      <p:pic>
        <p:nvPicPr>
          <p:cNvPr id="11" name="Picture 10" descr="A cartoon of a person carrying a donkey&#10;&#10;Description automatically generated">
            <a:extLst>
              <a:ext uri="{FF2B5EF4-FFF2-40B4-BE49-F238E27FC236}">
                <a16:creationId xmlns:a16="http://schemas.microsoft.com/office/drawing/2014/main" id="{67970C61-7003-2BA9-6458-1AB277BA0D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3657" y="2718329"/>
            <a:ext cx="7176437" cy="4305863"/>
          </a:xfrm>
          <a:prstGeom prst="rect">
            <a:avLst/>
          </a:prstGeom>
        </p:spPr>
      </p:pic>
      <p:sp>
        <p:nvSpPr>
          <p:cNvPr id="12" name="Inhaltsplatzhalter 4">
            <a:extLst>
              <a:ext uri="{FF2B5EF4-FFF2-40B4-BE49-F238E27FC236}">
                <a16:creationId xmlns:a16="http://schemas.microsoft.com/office/drawing/2014/main" id="{2F8F1BDE-4A7E-36F2-CC7A-691CC7B0E39E}"/>
              </a:ext>
            </a:extLst>
          </p:cNvPr>
          <p:cNvSpPr txBox="1">
            <a:spLocks/>
          </p:cNvSpPr>
          <p:nvPr/>
        </p:nvSpPr>
        <p:spPr>
          <a:xfrm>
            <a:off x="10599080" y="7388146"/>
            <a:ext cx="4921641" cy="461665"/>
          </a:xfrm>
          <a:prstGeom prst="rect">
            <a:avLst/>
          </a:prstGeom>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000" dirty="0">
                <a:solidFill>
                  <a:srgbClr val="292B4D"/>
                </a:solidFill>
                <a:latin typeface="Museo Sans Cyrl 300" panose="02000000000000000000" pitchFamily="50" charset="0"/>
              </a:rPr>
              <a:t>But economics still matters</a:t>
            </a:r>
          </a:p>
        </p:txBody>
      </p:sp>
      <p:sp>
        <p:nvSpPr>
          <p:cNvPr id="2" name="Slide Number Placeholder 1">
            <a:extLst>
              <a:ext uri="{FF2B5EF4-FFF2-40B4-BE49-F238E27FC236}">
                <a16:creationId xmlns:a16="http://schemas.microsoft.com/office/drawing/2014/main" id="{499CF23C-A567-E7C3-6BAF-177E54A0A6CE}"/>
              </a:ext>
            </a:extLst>
          </p:cNvPr>
          <p:cNvSpPr txBox="1">
            <a:spLocks/>
          </p:cNvSpPr>
          <p:nvPr/>
        </p:nvSpPr>
        <p:spPr>
          <a:xfrm>
            <a:off x="14173200" y="9470517"/>
            <a:ext cx="4114800" cy="547688"/>
          </a:xfrm>
          <a:prstGeom prst="rect">
            <a:avLst/>
          </a:prstGeom>
        </p:spPr>
        <p:txBody>
          <a:bodyPr vert="horz" lIns="91440" tIns="45720" rIns="91440" bIns="45720" rtlCol="0" anchor="ctr"/>
          <a:lstStyle>
            <a:defPPr>
              <a:defRPr lang="en-US"/>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defRPr/>
            </a:pPr>
            <a:r>
              <a:rPr lang="en-US" sz="3000" b="1">
                <a:solidFill>
                  <a:prstClr val="black">
                    <a:tint val="75000"/>
                  </a:prstClr>
                </a:solidFill>
                <a:latin typeface="Museo Sans Cyrl 500" panose="02000000000000000000" pitchFamily="50" charset="0"/>
              </a:rPr>
              <a:t>Slide </a:t>
            </a:r>
            <a:fld id="{8EFF9977-0B93-F148-B146-9CFF2959500B}" type="slidenum">
              <a:rPr lang="en-US" sz="3000" b="1" smtClean="0">
                <a:solidFill>
                  <a:prstClr val="black">
                    <a:tint val="75000"/>
                  </a:prstClr>
                </a:solidFill>
                <a:latin typeface="Museo Sans Cyrl 500" panose="02000000000000000000" pitchFamily="50" charset="0"/>
              </a:rPr>
              <a:pPr defTabSz="1371600">
                <a:defRPr/>
              </a:pPr>
              <a:t>10</a:t>
            </a:fld>
            <a:endParaRPr lang="en-US" sz="2400" b="1" dirty="0">
              <a:solidFill>
                <a:prstClr val="black">
                  <a:tint val="75000"/>
                </a:prstClr>
              </a:solidFill>
              <a:latin typeface="Museo Sans Cyrl 500" panose="02000000000000000000" pitchFamily="50" charset="0"/>
            </a:endParaRPr>
          </a:p>
        </p:txBody>
      </p:sp>
    </p:spTree>
    <p:extLst>
      <p:ext uri="{BB962C8B-B14F-4D97-AF65-F5344CB8AC3E}">
        <p14:creationId xmlns:p14="http://schemas.microsoft.com/office/powerpoint/2010/main" val="971825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40CAD-BBE0-4650-43D2-377DB6961004}"/>
              </a:ext>
            </a:extLst>
          </p:cNvPr>
          <p:cNvSpPr txBox="1">
            <a:spLocks/>
          </p:cNvSpPr>
          <p:nvPr/>
        </p:nvSpPr>
        <p:spPr>
          <a:xfrm>
            <a:off x="1007003" y="852110"/>
            <a:ext cx="13746966" cy="892467"/>
          </a:xfrm>
          <a:prstGeom prst="rect">
            <a:avLst/>
          </a:prstGeom>
        </p:spPr>
        <p:txBody>
          <a:bodyPr vert="horz" lIns="102870" tIns="51435" rIns="102870" bIns="51435" rtlCol="0" anchor="ct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a:ln>
                  <a:noFill/>
                </a:ln>
                <a:solidFill>
                  <a:srgbClr val="282B4D"/>
                </a:solidFill>
                <a:effectLst/>
                <a:uLnTx/>
                <a:uFillTx/>
                <a:latin typeface="Museo Sans Cyrl 700"/>
                <a:ea typeface="+mj-ea"/>
                <a:cs typeface="Arial"/>
              </a:rPr>
              <a:t>The Private Sector</a:t>
            </a:r>
            <a:r>
              <a:rPr lang="en-US" sz="4200" dirty="0">
                <a:solidFill>
                  <a:srgbClr val="282B4D"/>
                </a:solidFill>
                <a:latin typeface="Museo Sans Cyrl 700"/>
                <a:ea typeface="+mj-ea"/>
                <a:cs typeface="Arial"/>
              </a:rPr>
              <a:t> Opportunity</a:t>
            </a:r>
            <a:endParaRPr kumimoji="0" lang="en-US" sz="4200" b="0" i="0" u="none" strike="noStrike" kern="1200" cap="none" spc="0" normalizeH="0" baseline="0" noProof="0" dirty="0">
              <a:ln>
                <a:noFill/>
              </a:ln>
              <a:solidFill>
                <a:srgbClr val="282B4D"/>
              </a:solidFill>
              <a:effectLst/>
              <a:uLnTx/>
              <a:uFillTx/>
              <a:latin typeface="Museo Sans Cyrl 700"/>
              <a:ea typeface="+mj-ea"/>
              <a:cs typeface="Arial"/>
            </a:endParaRPr>
          </a:p>
        </p:txBody>
      </p:sp>
      <p:sp>
        <p:nvSpPr>
          <p:cNvPr id="6" name="TextBox 5">
            <a:extLst>
              <a:ext uri="{FF2B5EF4-FFF2-40B4-BE49-F238E27FC236}">
                <a16:creationId xmlns:a16="http://schemas.microsoft.com/office/drawing/2014/main" id="{2B3CFE13-8663-3157-CEB0-5AB90947A56B}"/>
              </a:ext>
            </a:extLst>
          </p:cNvPr>
          <p:cNvSpPr txBox="1"/>
          <p:nvPr/>
        </p:nvSpPr>
        <p:spPr>
          <a:xfrm>
            <a:off x="1159362" y="2390812"/>
            <a:ext cx="15574158" cy="5242461"/>
          </a:xfrm>
          <a:prstGeom prst="rect">
            <a:avLst/>
          </a:prstGeom>
          <a:noFill/>
        </p:spPr>
        <p:txBody>
          <a:bodyPr wrap="square">
            <a:spAutoFit/>
          </a:bodyPr>
          <a:lstStyle/>
          <a:p>
            <a:pPr marL="342900" lvl="0" indent="-342900">
              <a:spcAft>
                <a:spcPts val="750"/>
              </a:spcAft>
              <a:buSzPts val="1000"/>
              <a:buFont typeface="Symbol" panose="05050102010706020507" pitchFamily="18" charset="2"/>
              <a:buChar char=""/>
              <a:tabLst>
                <a:tab pos="457200" algn="l"/>
              </a:tabLst>
            </a:pPr>
            <a:r>
              <a:rPr lang="en-US" sz="2400" dirty="0">
                <a:solidFill>
                  <a:srgbClr val="1F1F1F"/>
                </a:solidFill>
                <a:effectLst/>
                <a:latin typeface="Museo Sans Cyrl 300" panose="02000000000000000000" pitchFamily="50" charset="0"/>
                <a:ea typeface="Calibri" panose="020F0502020204030204" pitchFamily="34" charset="0"/>
              </a:rPr>
              <a:t>Develop and deliver healthcare services that are tailored to the needs of the informal sector workers: </a:t>
            </a:r>
          </a:p>
          <a:p>
            <a:pPr marL="800100" lvl="1" indent="-342900">
              <a:spcAft>
                <a:spcPts val="750"/>
              </a:spcAft>
              <a:buSzPts val="1000"/>
              <a:buFont typeface="Symbol" panose="05050102010706020507" pitchFamily="18" charset="2"/>
              <a:buChar char=""/>
              <a:tabLst>
                <a:tab pos="457200" algn="l"/>
              </a:tabLst>
            </a:pPr>
            <a:r>
              <a:rPr lang="en-US" sz="2400" dirty="0">
                <a:solidFill>
                  <a:srgbClr val="1F1F1F"/>
                </a:solidFill>
                <a:effectLst/>
                <a:latin typeface="Museo Sans Cyrl 300" panose="02000000000000000000" pitchFamily="50" charset="0"/>
                <a:ea typeface="Calibri" panose="020F0502020204030204" pitchFamily="34" charset="0"/>
              </a:rPr>
              <a:t>Develop </a:t>
            </a:r>
            <a:r>
              <a:rPr lang="en-US" sz="2400" dirty="0">
                <a:solidFill>
                  <a:srgbClr val="50B848"/>
                </a:solidFill>
                <a:latin typeface="Museo Sans Cyrl 500" panose="02000000000000000000" pitchFamily="50" charset="0"/>
                <a:cs typeface="Arial" panose="020B0604020202020204" pitchFamily="34" charset="0"/>
              </a:rPr>
              <a:t>mobile health clinics </a:t>
            </a:r>
            <a:r>
              <a:rPr lang="en-US" sz="2400" dirty="0">
                <a:solidFill>
                  <a:srgbClr val="1F1F1F"/>
                </a:solidFill>
                <a:effectLst/>
                <a:latin typeface="Museo Sans Cyrl 300" panose="02000000000000000000" pitchFamily="50" charset="0"/>
                <a:ea typeface="Calibri" panose="020F0502020204030204" pitchFamily="34" charset="0"/>
              </a:rPr>
              <a:t>that serve informal settlements </a:t>
            </a:r>
          </a:p>
          <a:p>
            <a:pPr marL="800100" lvl="1" indent="-342900">
              <a:spcAft>
                <a:spcPts val="750"/>
              </a:spcAft>
              <a:buSzPts val="1000"/>
              <a:buFont typeface="Symbol" panose="05050102010706020507" pitchFamily="18" charset="2"/>
              <a:buChar char=""/>
              <a:tabLst>
                <a:tab pos="457200" algn="l"/>
              </a:tabLst>
            </a:pPr>
            <a:endParaRPr lang="en-US" sz="2400" dirty="0">
              <a:solidFill>
                <a:srgbClr val="1F1F1F"/>
              </a:solidFill>
              <a:latin typeface="Museo Sans Cyrl 300" panose="02000000000000000000" pitchFamily="50" charset="0"/>
              <a:ea typeface="Calibri" panose="020F0502020204030204" pitchFamily="34" charset="0"/>
            </a:endParaRPr>
          </a:p>
          <a:p>
            <a:pPr marL="800100" lvl="1" indent="-342900">
              <a:spcAft>
                <a:spcPts val="750"/>
              </a:spcAft>
              <a:buSzPts val="1000"/>
              <a:buFont typeface="Symbol" panose="05050102010706020507" pitchFamily="18" charset="2"/>
              <a:buChar char=""/>
              <a:tabLst>
                <a:tab pos="457200" algn="l"/>
              </a:tabLst>
            </a:pPr>
            <a:r>
              <a:rPr lang="en-US" sz="2400" dirty="0">
                <a:solidFill>
                  <a:srgbClr val="1F1F1F"/>
                </a:solidFill>
                <a:latin typeface="Museo Sans Cyrl 300" panose="02000000000000000000" pitchFamily="50" charset="0"/>
                <a:ea typeface="Calibri" panose="020F0502020204030204" pitchFamily="34" charset="0"/>
              </a:rPr>
              <a:t>P</a:t>
            </a:r>
            <a:r>
              <a:rPr lang="en-US" sz="2400" dirty="0">
                <a:solidFill>
                  <a:srgbClr val="1F1F1F"/>
                </a:solidFill>
                <a:effectLst/>
                <a:latin typeface="Museo Sans Cyrl 300" panose="02000000000000000000" pitchFamily="50" charset="0"/>
                <a:ea typeface="Calibri" panose="020F0502020204030204" pitchFamily="34" charset="0"/>
              </a:rPr>
              <a:t>rovide healthcare services through </a:t>
            </a:r>
            <a:r>
              <a:rPr lang="en-US" sz="2400" dirty="0">
                <a:solidFill>
                  <a:srgbClr val="50B848"/>
                </a:solidFill>
                <a:latin typeface="Museo Sans Cyrl 500" panose="02000000000000000000" pitchFamily="50" charset="0"/>
                <a:cs typeface="Arial" panose="020B0604020202020204" pitchFamily="34" charset="0"/>
              </a:rPr>
              <a:t>community-based organizations </a:t>
            </a:r>
            <a:r>
              <a:rPr lang="en-US" sz="2400" dirty="0">
                <a:solidFill>
                  <a:srgbClr val="1F1F1F"/>
                </a:solidFill>
                <a:effectLst/>
                <a:latin typeface="Museo Sans Cyrl 300" panose="02000000000000000000" pitchFamily="50" charset="0"/>
                <a:ea typeface="Calibri" panose="020F0502020204030204" pitchFamily="34" charset="0"/>
              </a:rPr>
              <a:t>that work with informal sector workers.</a:t>
            </a:r>
          </a:p>
          <a:p>
            <a:pPr lvl="0">
              <a:spcAft>
                <a:spcPts val="750"/>
              </a:spcAft>
              <a:buSzPts val="1000"/>
              <a:tabLst>
                <a:tab pos="457200" algn="l"/>
              </a:tabLst>
            </a:pPr>
            <a:endParaRPr lang="en-US" sz="2400" dirty="0">
              <a:solidFill>
                <a:srgbClr val="1F1F1F"/>
              </a:solidFill>
              <a:effectLst/>
              <a:latin typeface="Museo Sans Cyrl 300" panose="02000000000000000000" pitchFamily="50" charset="0"/>
              <a:ea typeface="Calibri" panose="020F0502020204030204" pitchFamily="34" charset="0"/>
            </a:endParaRPr>
          </a:p>
          <a:p>
            <a:pPr marL="342900" lvl="0" indent="-342900">
              <a:spcAft>
                <a:spcPts val="750"/>
              </a:spcAft>
              <a:buSzPts val="1000"/>
              <a:buFont typeface="Symbol" panose="05050102010706020507" pitchFamily="18" charset="2"/>
              <a:buChar char=""/>
              <a:tabLst>
                <a:tab pos="457200" algn="l"/>
              </a:tabLst>
            </a:pPr>
            <a:r>
              <a:rPr lang="en-US" sz="2400" dirty="0">
                <a:solidFill>
                  <a:srgbClr val="1F1F1F"/>
                </a:solidFill>
                <a:effectLst/>
                <a:latin typeface="Museo Sans Cyrl 300" panose="02000000000000000000" pitchFamily="50" charset="0"/>
                <a:ea typeface="Calibri" panose="020F0502020204030204" pitchFamily="34" charset="0"/>
              </a:rPr>
              <a:t>Subsidize the cost of healthcare e.g. provide </a:t>
            </a:r>
            <a:r>
              <a:rPr lang="en-US" sz="2400" dirty="0">
                <a:solidFill>
                  <a:srgbClr val="50B848"/>
                </a:solidFill>
                <a:latin typeface="Museo Sans Cyrl 500" panose="02000000000000000000" pitchFamily="50" charset="0"/>
                <a:cs typeface="Arial" panose="020B0604020202020204" pitchFamily="34" charset="0"/>
              </a:rPr>
              <a:t>vouchers to </a:t>
            </a:r>
            <a:r>
              <a:rPr lang="en-US" sz="2400" dirty="0">
                <a:solidFill>
                  <a:srgbClr val="1F1F1F"/>
                </a:solidFill>
                <a:effectLst/>
                <a:latin typeface="Museo Sans Cyrl 300" panose="02000000000000000000" pitchFamily="50" charset="0"/>
                <a:ea typeface="Calibri" panose="020F0502020204030204" pitchFamily="34" charset="0"/>
              </a:rPr>
              <a:t>informal sector workers that can be used to </a:t>
            </a:r>
            <a:r>
              <a:rPr lang="en-US" sz="2400" dirty="0">
                <a:solidFill>
                  <a:srgbClr val="50B848"/>
                </a:solidFill>
                <a:latin typeface="Museo Sans Cyrl 500" panose="02000000000000000000" pitchFamily="50" charset="0"/>
                <a:cs typeface="Arial" panose="020B0604020202020204" pitchFamily="34" charset="0"/>
              </a:rPr>
              <a:t>purchase healthcare services </a:t>
            </a:r>
            <a:r>
              <a:rPr lang="en-US" sz="2400" dirty="0">
                <a:solidFill>
                  <a:srgbClr val="1F1F1F"/>
                </a:solidFill>
                <a:effectLst/>
                <a:latin typeface="Museo Sans Cyrl 300" panose="02000000000000000000" pitchFamily="50" charset="0"/>
                <a:ea typeface="Calibri" panose="020F0502020204030204" pitchFamily="34" charset="0"/>
              </a:rPr>
              <a:t>from </a:t>
            </a:r>
            <a:r>
              <a:rPr lang="en-US" sz="2400" dirty="0">
                <a:solidFill>
                  <a:srgbClr val="50B848"/>
                </a:solidFill>
                <a:latin typeface="Museo Sans Cyrl 500" panose="02000000000000000000" pitchFamily="50" charset="0"/>
                <a:cs typeface="Arial" panose="020B0604020202020204" pitchFamily="34" charset="0"/>
              </a:rPr>
              <a:t>private providers</a:t>
            </a:r>
            <a:r>
              <a:rPr lang="en-US" sz="2400" dirty="0">
                <a:solidFill>
                  <a:srgbClr val="1F1F1F"/>
                </a:solidFill>
                <a:effectLst/>
                <a:latin typeface="Museo Sans Cyrl 300" panose="02000000000000000000" pitchFamily="50" charset="0"/>
                <a:ea typeface="Calibri" panose="020F0502020204030204" pitchFamily="34" charset="0"/>
              </a:rPr>
              <a:t>.</a:t>
            </a:r>
          </a:p>
          <a:p>
            <a:pPr lvl="0">
              <a:spcAft>
                <a:spcPts val="750"/>
              </a:spcAft>
              <a:buSzPts val="1000"/>
              <a:tabLst>
                <a:tab pos="457200" algn="l"/>
              </a:tabLst>
            </a:pPr>
            <a:endParaRPr lang="en-US" sz="2400" dirty="0">
              <a:solidFill>
                <a:srgbClr val="1F1F1F"/>
              </a:solidFill>
              <a:effectLst/>
              <a:latin typeface="Museo Sans Cyrl 300" panose="02000000000000000000" pitchFamily="50" charset="0"/>
              <a:ea typeface="Calibri" panose="020F0502020204030204" pitchFamily="34" charset="0"/>
            </a:endParaRPr>
          </a:p>
          <a:p>
            <a:pPr marL="342900" lvl="0" indent="-342900">
              <a:spcAft>
                <a:spcPts val="750"/>
              </a:spcAft>
              <a:buSzPts val="1000"/>
              <a:buFont typeface="Symbol" panose="05050102010706020507" pitchFamily="18" charset="2"/>
              <a:buChar char=""/>
              <a:tabLst>
                <a:tab pos="457200" algn="l"/>
              </a:tabLst>
            </a:pPr>
            <a:r>
              <a:rPr lang="en-US" sz="2400" dirty="0">
                <a:solidFill>
                  <a:srgbClr val="1F1F1F"/>
                </a:solidFill>
                <a:effectLst/>
                <a:latin typeface="Museo Sans Cyrl 300" panose="02000000000000000000" pitchFamily="50" charset="0"/>
                <a:ea typeface="Calibri" panose="020F0502020204030204" pitchFamily="34" charset="0"/>
              </a:rPr>
              <a:t>Public-private partnerships can be used to train and </a:t>
            </a:r>
            <a:r>
              <a:rPr lang="en-US" sz="2400" dirty="0">
                <a:solidFill>
                  <a:srgbClr val="50B848"/>
                </a:solidFill>
                <a:latin typeface="Museo Sans Cyrl 500" panose="02000000000000000000" pitchFamily="50" charset="0"/>
                <a:cs typeface="Arial" panose="020B0604020202020204" pitchFamily="34" charset="0"/>
              </a:rPr>
              <a:t>support informal sector workers to deliver healthcare services</a:t>
            </a:r>
            <a:r>
              <a:rPr lang="en-US" sz="2400" dirty="0">
                <a:solidFill>
                  <a:srgbClr val="1F1F1F"/>
                </a:solidFill>
                <a:effectLst/>
                <a:latin typeface="Museo Sans Cyrl 300" panose="02000000000000000000" pitchFamily="50" charset="0"/>
                <a:ea typeface="Calibri" panose="020F0502020204030204" pitchFamily="34" charset="0"/>
              </a:rPr>
              <a:t>. For example, PPPs could be used to train informal sector workers to provide basic first aid or to distribute malaria nets.</a:t>
            </a:r>
          </a:p>
        </p:txBody>
      </p:sp>
      <p:sp>
        <p:nvSpPr>
          <p:cNvPr id="3" name="Slide Number Placeholder 1">
            <a:extLst>
              <a:ext uri="{FF2B5EF4-FFF2-40B4-BE49-F238E27FC236}">
                <a16:creationId xmlns:a16="http://schemas.microsoft.com/office/drawing/2014/main" id="{97FAE40E-B24C-4704-0AD0-B595DD177FDC}"/>
              </a:ext>
            </a:extLst>
          </p:cNvPr>
          <p:cNvSpPr txBox="1">
            <a:spLocks/>
          </p:cNvSpPr>
          <p:nvPr/>
        </p:nvSpPr>
        <p:spPr>
          <a:xfrm>
            <a:off x="14173200" y="9470517"/>
            <a:ext cx="4114800" cy="547688"/>
          </a:xfrm>
          <a:prstGeom prst="rect">
            <a:avLst/>
          </a:prstGeom>
        </p:spPr>
        <p:txBody>
          <a:bodyPr vert="horz" lIns="91440" tIns="45720" rIns="91440" bIns="45720" rtlCol="0" anchor="ctr"/>
          <a:lstStyle>
            <a:defPPr>
              <a:defRPr lang="en-US"/>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defRPr/>
            </a:pPr>
            <a:r>
              <a:rPr lang="en-US" sz="3000" b="1">
                <a:solidFill>
                  <a:prstClr val="black">
                    <a:tint val="75000"/>
                  </a:prstClr>
                </a:solidFill>
                <a:latin typeface="Museo Sans Cyrl 500" panose="02000000000000000000" pitchFamily="50" charset="0"/>
              </a:rPr>
              <a:t>Slide </a:t>
            </a:r>
            <a:fld id="{8EFF9977-0B93-F148-B146-9CFF2959500B}" type="slidenum">
              <a:rPr lang="en-US" sz="3000" b="1" smtClean="0">
                <a:solidFill>
                  <a:prstClr val="black">
                    <a:tint val="75000"/>
                  </a:prstClr>
                </a:solidFill>
                <a:latin typeface="Museo Sans Cyrl 500" panose="02000000000000000000" pitchFamily="50" charset="0"/>
              </a:rPr>
              <a:pPr defTabSz="1371600">
                <a:defRPr/>
              </a:pPr>
              <a:t>11</a:t>
            </a:fld>
            <a:endParaRPr lang="en-US" sz="2400" b="1" dirty="0">
              <a:solidFill>
                <a:prstClr val="black">
                  <a:tint val="75000"/>
                </a:prstClr>
              </a:solidFill>
              <a:latin typeface="Museo Sans Cyrl 500" panose="02000000000000000000" pitchFamily="50" charset="0"/>
            </a:endParaRPr>
          </a:p>
        </p:txBody>
      </p:sp>
    </p:spTree>
    <p:extLst>
      <p:ext uri="{BB962C8B-B14F-4D97-AF65-F5344CB8AC3E}">
        <p14:creationId xmlns:p14="http://schemas.microsoft.com/office/powerpoint/2010/main" val="3905043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4267B3-0803-3CCE-2160-5DA85A0BF7F8}"/>
              </a:ext>
            </a:extLst>
          </p:cNvPr>
          <p:cNvSpPr txBox="1"/>
          <p:nvPr/>
        </p:nvSpPr>
        <p:spPr>
          <a:xfrm>
            <a:off x="932433" y="2178902"/>
            <a:ext cx="7935519" cy="5411546"/>
          </a:xfrm>
          <a:prstGeom prst="rect">
            <a:avLst/>
          </a:prstGeom>
          <a:noFill/>
        </p:spPr>
        <p:txBody>
          <a:bodyPr wrap="square">
            <a:spAutoFit/>
          </a:bodyPr>
          <a:lstStyle/>
          <a:p>
            <a:pPr marL="342900" marR="0" lvl="0" indent="-342900" algn="l" defTabSz="914400" rtl="0" eaLnBrk="1" fontAlgn="auto" latinLnBrk="0" hangingPunct="1">
              <a:lnSpc>
                <a:spcPct val="107000"/>
              </a:lnSpc>
              <a:spcBef>
                <a:spcPts val="0"/>
              </a:spcBef>
              <a:spcAft>
                <a:spcPts val="1800"/>
              </a:spcAft>
              <a:buClr>
                <a:prstClr val="black"/>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Museo Sans Cyrl 300" panose="02000000000000000000" pitchFamily="50" charset="0"/>
                <a:ea typeface="Calibri" panose="020F0502020204030204" pitchFamily="34" charset="0"/>
                <a:cs typeface="Times New Roman" panose="02020603050405020304" pitchFamily="18" charset="0"/>
              </a:rPr>
              <a:t>Funding </a:t>
            </a:r>
            <a:r>
              <a:rPr kumimoji="0" lang="en-US" sz="2400" b="0" i="0" u="none" strike="noStrike" kern="1200" cap="none" spc="0" normalizeH="0" baseline="0" noProof="0" dirty="0">
                <a:ln>
                  <a:noFill/>
                </a:ln>
                <a:solidFill>
                  <a:srgbClr val="50B848"/>
                </a:solidFill>
                <a:effectLst/>
                <a:uLnTx/>
                <a:uFillTx/>
                <a:latin typeface="Museo Sans Cyrl 500" panose="02000000000000000000" pitchFamily="50" charset="0"/>
                <a:ea typeface="Calibri" panose="020F0502020204030204" pitchFamily="34" charset="0"/>
                <a:cs typeface="Times New Roman" panose="02020603050405020304" pitchFamily="18" charset="0"/>
              </a:rPr>
              <a:t>–</a:t>
            </a:r>
            <a:r>
              <a:rPr kumimoji="0" lang="en-US" sz="2400" b="0" i="0" u="none" strike="noStrike" kern="1200" cap="none" spc="0" normalizeH="0" baseline="0" noProof="0" dirty="0">
                <a:ln>
                  <a:noFill/>
                </a:ln>
                <a:solidFill>
                  <a:srgbClr val="50B848"/>
                </a:solidFill>
                <a:effectLst/>
                <a:uLnTx/>
                <a:uFillTx/>
                <a:latin typeface="Museo Sans Cyrl 500" panose="02000000000000000000" pitchFamily="50" charset="0"/>
                <a:cs typeface="Arial" panose="020B0604020202020204" pitchFamily="34" charset="0"/>
              </a:rPr>
              <a:t>$1,398 per capita spending</a:t>
            </a:r>
            <a:r>
              <a:rPr kumimoji="0" lang="en-US" sz="2400" b="0" i="0" u="none" strike="noStrike" kern="1200" cap="none" spc="0" normalizeH="0" baseline="0" noProof="0" dirty="0">
                <a:ln>
                  <a:noFill/>
                </a:ln>
                <a:solidFill>
                  <a:srgbClr val="50B848"/>
                </a:solidFill>
                <a:effectLst/>
                <a:uLnTx/>
                <a:uFillTx/>
                <a:latin typeface="Museo Sans Cyrl 500" panose="02000000000000000000" pitchFamily="50"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Museo Sans Cyrl 300" panose="02000000000000000000" pitchFamily="50" charset="0"/>
                <a:ea typeface="Calibri" panose="020F0502020204030204" pitchFamily="34" charset="0"/>
                <a:cs typeface="Times New Roman" panose="02020603050405020304" pitchFamily="18" charset="0"/>
              </a:rPr>
              <a:t>at max efficiency would achieve UHC index of 80 but currently African nations at </a:t>
            </a:r>
            <a:r>
              <a:rPr kumimoji="0" lang="en-US" sz="2400" b="0" i="0" u="none" strike="noStrike" kern="1200" cap="none" spc="0" normalizeH="0" baseline="0" noProof="0" dirty="0">
                <a:ln>
                  <a:noFill/>
                </a:ln>
                <a:solidFill>
                  <a:srgbClr val="50B848"/>
                </a:solidFill>
                <a:effectLst/>
                <a:uLnTx/>
                <a:uFillTx/>
                <a:latin typeface="Museo Sans Cyrl 500" panose="02000000000000000000" pitchFamily="50" charset="0"/>
                <a:cs typeface="Arial" panose="020B0604020202020204" pitchFamily="34" charset="0"/>
              </a:rPr>
              <a:t>$8 to $129</a:t>
            </a:r>
            <a:r>
              <a:rPr kumimoji="0" lang="en-KE" sz="2400" b="0" i="0" u="none" strike="noStrike" kern="1200" cap="none" spc="0" normalizeH="0" baseline="0" noProof="0" dirty="0">
                <a:ln>
                  <a:noFill/>
                </a:ln>
                <a:solidFill>
                  <a:srgbClr val="50B848"/>
                </a:solidFill>
                <a:effectLst/>
                <a:uLnTx/>
                <a:uFillTx/>
                <a:latin typeface="Museo Sans Cyrl 500" panose="02000000000000000000" pitchFamily="50" charset="0"/>
                <a:cs typeface="Arial" panose="020B0604020202020204" pitchFamily="34" charset="0"/>
              </a:rPr>
              <a:t> per capita</a:t>
            </a:r>
            <a:endParaRPr kumimoji="0" lang="en-US" sz="2400" b="0" i="0" u="none" strike="noStrike" kern="1200" cap="none" spc="0" normalizeH="0" baseline="0" noProof="0" dirty="0">
              <a:ln>
                <a:noFill/>
              </a:ln>
              <a:solidFill>
                <a:srgbClr val="50B848"/>
              </a:solidFill>
              <a:effectLst/>
              <a:uLnTx/>
              <a:uFillTx/>
              <a:latin typeface="Museo Sans Cyrl 500" panose="02000000000000000000" pitchFamily="50"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1800"/>
              </a:spcAft>
              <a:buClr>
                <a:prstClr val="black"/>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Museo Sans Cyrl 300" panose="02000000000000000000" pitchFamily="50" charset="0"/>
                <a:ea typeface="Calibri" panose="020F0502020204030204" pitchFamily="34" charset="0"/>
                <a:cs typeface="Times New Roman" panose="02020603050405020304" pitchFamily="18" charset="0"/>
              </a:rPr>
              <a:t>Relatively </a:t>
            </a:r>
            <a:r>
              <a:rPr kumimoji="0" lang="en-US" sz="2400" b="0" i="0" u="none" strike="noStrike" kern="1200" cap="none" spc="0" normalizeH="0" baseline="0" noProof="0" dirty="0">
                <a:ln>
                  <a:noFill/>
                </a:ln>
                <a:solidFill>
                  <a:srgbClr val="50B848"/>
                </a:solidFill>
                <a:effectLst/>
                <a:uLnTx/>
                <a:uFillTx/>
                <a:latin typeface="Museo Sans Cyrl 500" panose="02000000000000000000" pitchFamily="50" charset="0"/>
                <a:cs typeface="Arial" panose="020B0604020202020204" pitchFamily="34" charset="0"/>
              </a:rPr>
              <a:t>small tax base</a:t>
            </a:r>
          </a:p>
          <a:p>
            <a:pPr marL="342900" marR="0" lvl="0" indent="-342900" algn="l" defTabSz="914400" rtl="0" eaLnBrk="1" fontAlgn="auto" latinLnBrk="0" hangingPunct="1">
              <a:lnSpc>
                <a:spcPct val="107000"/>
              </a:lnSpc>
              <a:spcBef>
                <a:spcPts val="0"/>
              </a:spcBef>
              <a:spcAft>
                <a:spcPts val="1800"/>
              </a:spcAft>
              <a:buClr>
                <a:prstClr val="black"/>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50B848"/>
                </a:solidFill>
                <a:effectLst/>
                <a:uLnTx/>
                <a:uFillTx/>
                <a:latin typeface="Museo Sans Cyrl 500" panose="02000000000000000000" pitchFamily="50" charset="0"/>
                <a:cs typeface="Arial" panose="020B0604020202020204" pitchFamily="34" charset="0"/>
              </a:rPr>
              <a:t>Out of Pocket</a:t>
            </a:r>
            <a:r>
              <a:rPr kumimoji="0" lang="en-US" sz="2400" b="0" i="0" u="none" strike="noStrike" kern="1200" cap="none" spc="0" normalizeH="0" baseline="0" noProof="0" dirty="0">
                <a:ln>
                  <a:noFill/>
                </a:ln>
                <a:solidFill>
                  <a:srgbClr val="50B848"/>
                </a:solidFill>
                <a:effectLst/>
                <a:uLnTx/>
                <a:uFillTx/>
                <a:latin typeface="Museo Sans Cyrl 500" panose="02000000000000000000" pitchFamily="50"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Museo Sans Cyrl 300" panose="02000000000000000000" pitchFamily="50" charset="0"/>
                <a:ea typeface="Calibri" panose="020F0502020204030204" pitchFamily="34" charset="0"/>
                <a:cs typeface="Times New Roman" panose="02020603050405020304" pitchFamily="18" charset="0"/>
              </a:rPr>
              <a:t>expenditure is high</a:t>
            </a:r>
          </a:p>
          <a:p>
            <a:pPr marL="342900" marR="0" lvl="0" indent="-342900" algn="l" defTabSz="914400" rtl="0" eaLnBrk="1" fontAlgn="auto" latinLnBrk="0" hangingPunct="1">
              <a:lnSpc>
                <a:spcPct val="107000"/>
              </a:lnSpc>
              <a:spcBef>
                <a:spcPts val="0"/>
              </a:spcBef>
              <a:spcAft>
                <a:spcPts val="1800"/>
              </a:spcAft>
              <a:buClr>
                <a:prstClr val="black"/>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Museo Sans Cyrl 300" panose="02000000000000000000" pitchFamily="50" charset="0"/>
                <a:ea typeface="Calibri" panose="020F0502020204030204" pitchFamily="34" charset="0"/>
                <a:cs typeface="Times New Roman" panose="02020603050405020304" pitchFamily="18" charset="0"/>
              </a:rPr>
              <a:t>Rise of </a:t>
            </a:r>
            <a:r>
              <a:rPr kumimoji="0" lang="en-US" sz="2400" b="0" i="0" u="none" strike="noStrike" kern="1200" cap="none" spc="0" normalizeH="0" baseline="0" noProof="0" dirty="0">
                <a:ln>
                  <a:noFill/>
                </a:ln>
                <a:solidFill>
                  <a:srgbClr val="50B848"/>
                </a:solidFill>
                <a:effectLst/>
                <a:uLnTx/>
                <a:uFillTx/>
                <a:latin typeface="Museo Sans Cyrl 500" panose="02000000000000000000" pitchFamily="50" charset="0"/>
                <a:cs typeface="Arial" panose="020B0604020202020204" pitchFamily="34" charset="0"/>
              </a:rPr>
              <a:t>Non-communicable diseases </a:t>
            </a:r>
          </a:p>
          <a:p>
            <a:pPr marL="342900" marR="0" lvl="0" indent="-342900" algn="l" defTabSz="914400" rtl="0" eaLnBrk="1" fontAlgn="auto" latinLnBrk="0" hangingPunct="1">
              <a:lnSpc>
                <a:spcPct val="107000"/>
              </a:lnSpc>
              <a:spcBef>
                <a:spcPts val="0"/>
              </a:spcBef>
              <a:spcAft>
                <a:spcPts val="1800"/>
              </a:spcAft>
              <a:buClr>
                <a:prstClr val="black"/>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Museo Sans Cyrl 300" panose="02000000000000000000" pitchFamily="50" charset="0"/>
                <a:ea typeface="Calibri" panose="020F0502020204030204" pitchFamily="34" charset="0"/>
                <a:cs typeface="Times New Roman" panose="02020603050405020304" pitchFamily="18" charset="0"/>
              </a:rPr>
              <a:t>Absence of sufficient </a:t>
            </a:r>
            <a:r>
              <a:rPr lang="en-US" sz="2400" dirty="0">
                <a:solidFill>
                  <a:srgbClr val="50B848"/>
                </a:solidFill>
                <a:latin typeface="Museo Sans Cyrl 500" panose="02000000000000000000" pitchFamily="50" charset="0"/>
                <a:cs typeface="Arial" panose="020B0604020202020204" pitchFamily="34" charset="0"/>
              </a:rPr>
              <a:t>health data</a:t>
            </a:r>
          </a:p>
          <a:p>
            <a:pPr marL="342900" marR="0" lvl="0" indent="-342900" algn="l" defTabSz="914400" rtl="0" eaLnBrk="1" fontAlgn="auto" latinLnBrk="0" hangingPunct="1">
              <a:lnSpc>
                <a:spcPct val="107000"/>
              </a:lnSpc>
              <a:spcBef>
                <a:spcPts val="0"/>
              </a:spcBef>
              <a:spcAft>
                <a:spcPts val="1800"/>
              </a:spcAft>
              <a:buClr>
                <a:prstClr val="black"/>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Museo Sans Cyrl 300" panose="02000000000000000000" pitchFamily="50" charset="0"/>
                <a:ea typeface="Calibri" panose="020F0502020204030204" pitchFamily="34" charset="0"/>
                <a:cs typeface="Times New Roman" panose="02020603050405020304" pitchFamily="18" charset="0"/>
              </a:rPr>
              <a:t>Minimal population sensitization on </a:t>
            </a:r>
            <a:r>
              <a:rPr lang="en-US" sz="2400" dirty="0">
                <a:solidFill>
                  <a:srgbClr val="50B848"/>
                </a:solidFill>
                <a:latin typeface="Museo Sans Cyrl 500" panose="02000000000000000000" pitchFamily="50" charset="0"/>
                <a:cs typeface="Arial" panose="020B0604020202020204" pitchFamily="34" charset="0"/>
              </a:rPr>
              <a:t>preventative care </a:t>
            </a:r>
            <a:r>
              <a:rPr kumimoji="0" lang="en-US" sz="2400" b="0" i="0" u="none" strike="noStrike" kern="1200" cap="none" spc="0" normalizeH="0" baseline="0" noProof="0" dirty="0">
                <a:ln>
                  <a:noFill/>
                </a:ln>
                <a:solidFill>
                  <a:prstClr val="black"/>
                </a:solidFill>
                <a:effectLst/>
                <a:uLnTx/>
                <a:uFillTx/>
                <a:latin typeface="Museo Sans Cyrl 300" panose="02000000000000000000" pitchFamily="50" charset="0"/>
                <a:ea typeface="Calibri" panose="020F0502020204030204" pitchFamily="34" charset="0"/>
                <a:cs typeface="Times New Roman" panose="02020603050405020304" pitchFamily="18" charset="0"/>
              </a:rPr>
              <a:t>and </a:t>
            </a:r>
            <a:r>
              <a:rPr lang="en-US" sz="2400" dirty="0">
                <a:solidFill>
                  <a:srgbClr val="50B848"/>
                </a:solidFill>
                <a:latin typeface="Museo Sans Cyrl 500" panose="02000000000000000000" pitchFamily="50" charset="0"/>
                <a:cs typeface="Arial" panose="020B0604020202020204" pitchFamily="34" charset="0"/>
              </a:rPr>
              <a:t>financial literacy</a:t>
            </a:r>
          </a:p>
          <a:p>
            <a:pPr marR="0" lvl="0" algn="l" defTabSz="914400" rtl="0" eaLnBrk="1" fontAlgn="auto" latinLnBrk="0" hangingPunct="1">
              <a:lnSpc>
                <a:spcPct val="107000"/>
              </a:lnSpc>
              <a:spcBef>
                <a:spcPts val="0"/>
              </a:spcBef>
              <a:spcAft>
                <a:spcPts val="1800"/>
              </a:spcAft>
              <a:buClr>
                <a:prstClr val="black"/>
              </a:buClr>
              <a:buSzTx/>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Chart 4">
            <a:extLst>
              <a:ext uri="{FF2B5EF4-FFF2-40B4-BE49-F238E27FC236}">
                <a16:creationId xmlns:a16="http://schemas.microsoft.com/office/drawing/2014/main" id="{910814D7-D8C4-C357-2572-A7E457C97D3C}"/>
              </a:ext>
            </a:extLst>
          </p:cNvPr>
          <p:cNvGraphicFramePr>
            <a:graphicFrameLocks/>
          </p:cNvGraphicFramePr>
          <p:nvPr>
            <p:extLst>
              <p:ext uri="{D42A27DB-BD31-4B8C-83A1-F6EECF244321}">
                <p14:modId xmlns:p14="http://schemas.microsoft.com/office/powerpoint/2010/main" val="3147253628"/>
              </p:ext>
            </p:extLst>
          </p:nvPr>
        </p:nvGraphicFramePr>
        <p:xfrm>
          <a:off x="8867952" y="1900933"/>
          <a:ext cx="9166703" cy="402143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E1740CAD-BBE0-4650-43D2-377DB6961004}"/>
              </a:ext>
            </a:extLst>
          </p:cNvPr>
          <p:cNvSpPr txBox="1">
            <a:spLocks/>
          </p:cNvSpPr>
          <p:nvPr/>
        </p:nvSpPr>
        <p:spPr>
          <a:xfrm>
            <a:off x="1007003" y="852110"/>
            <a:ext cx="13746966" cy="892467"/>
          </a:xfrm>
          <a:prstGeom prst="rect">
            <a:avLst/>
          </a:prstGeom>
        </p:spPr>
        <p:txBody>
          <a:bodyPr vert="horz" lIns="102870" tIns="51435" rIns="102870" bIns="51435" rtlCol="0" anchor="ct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a:ln>
                  <a:noFill/>
                </a:ln>
                <a:solidFill>
                  <a:srgbClr val="282B4D"/>
                </a:solidFill>
                <a:effectLst/>
                <a:uLnTx/>
                <a:uFillTx/>
                <a:latin typeface="Museo Sans Cyrl 700"/>
                <a:ea typeface="+mj-ea"/>
                <a:cs typeface="Arial"/>
              </a:rPr>
              <a:t>Funding</a:t>
            </a:r>
          </a:p>
        </p:txBody>
      </p:sp>
      <p:sp>
        <p:nvSpPr>
          <p:cNvPr id="4" name="Slide Number Placeholder 1">
            <a:extLst>
              <a:ext uri="{FF2B5EF4-FFF2-40B4-BE49-F238E27FC236}">
                <a16:creationId xmlns:a16="http://schemas.microsoft.com/office/drawing/2014/main" id="{6935CFE8-7BFF-A018-49DE-7E519EFD5E7C}"/>
              </a:ext>
            </a:extLst>
          </p:cNvPr>
          <p:cNvSpPr txBox="1">
            <a:spLocks/>
          </p:cNvSpPr>
          <p:nvPr/>
        </p:nvSpPr>
        <p:spPr>
          <a:xfrm>
            <a:off x="14173200" y="9470517"/>
            <a:ext cx="4114800" cy="547688"/>
          </a:xfrm>
          <a:prstGeom prst="rect">
            <a:avLst/>
          </a:prstGeom>
        </p:spPr>
        <p:txBody>
          <a:bodyPr vert="horz" lIns="91440" tIns="45720" rIns="91440" bIns="45720" rtlCol="0" anchor="ctr"/>
          <a:lstStyle>
            <a:defPPr>
              <a:defRPr lang="en-US"/>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defRPr/>
            </a:pPr>
            <a:r>
              <a:rPr lang="en-US" sz="3000" b="1">
                <a:solidFill>
                  <a:prstClr val="black">
                    <a:tint val="75000"/>
                  </a:prstClr>
                </a:solidFill>
                <a:latin typeface="Museo Sans Cyrl 500" panose="02000000000000000000" pitchFamily="50" charset="0"/>
              </a:rPr>
              <a:t>Slide </a:t>
            </a:r>
            <a:fld id="{8EFF9977-0B93-F148-B146-9CFF2959500B}" type="slidenum">
              <a:rPr lang="en-US" sz="3000" b="1" smtClean="0">
                <a:solidFill>
                  <a:prstClr val="black">
                    <a:tint val="75000"/>
                  </a:prstClr>
                </a:solidFill>
                <a:latin typeface="Museo Sans Cyrl 500" panose="02000000000000000000" pitchFamily="50" charset="0"/>
              </a:rPr>
              <a:pPr defTabSz="1371600">
                <a:defRPr/>
              </a:pPr>
              <a:t>12</a:t>
            </a:fld>
            <a:endParaRPr lang="en-US" sz="2400" b="1" dirty="0">
              <a:solidFill>
                <a:prstClr val="black">
                  <a:tint val="75000"/>
                </a:prstClr>
              </a:solidFill>
              <a:latin typeface="Museo Sans Cyrl 500" panose="02000000000000000000" pitchFamily="50" charset="0"/>
            </a:endParaRPr>
          </a:p>
        </p:txBody>
      </p:sp>
    </p:spTree>
    <p:extLst>
      <p:ext uri="{BB962C8B-B14F-4D97-AF65-F5344CB8AC3E}">
        <p14:creationId xmlns:p14="http://schemas.microsoft.com/office/powerpoint/2010/main" val="4474856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3492E9A-FC1A-6C6A-C0E3-0F6D3256B078}"/>
              </a:ext>
            </a:extLst>
          </p:cNvPr>
          <p:cNvSpPr txBox="1"/>
          <p:nvPr/>
        </p:nvSpPr>
        <p:spPr>
          <a:xfrm>
            <a:off x="1257480" y="3239117"/>
            <a:ext cx="15773039" cy="933589"/>
          </a:xfrm>
          <a:prstGeom prst="rect">
            <a:avLst/>
          </a:prstGeom>
          <a:noFill/>
        </p:spPr>
        <p:txBody>
          <a:bodyPr wrap="square">
            <a:spAutoFit/>
          </a:bodyPr>
          <a:lstStyle/>
          <a:p>
            <a:pPr marL="342900" lvl="0" indent="-342900">
              <a:spcAft>
                <a:spcPts val="750"/>
              </a:spcAft>
              <a:buSzPct val="100000"/>
              <a:buFont typeface="Wingdings" panose="05000000000000000000" pitchFamily="2" charset="2"/>
              <a:buChar char="§"/>
              <a:tabLst>
                <a:tab pos="457200" algn="l"/>
              </a:tabLst>
            </a:pPr>
            <a:r>
              <a:rPr lang="en-US" sz="2400" dirty="0">
                <a:solidFill>
                  <a:srgbClr val="1F1F1F"/>
                </a:solidFill>
                <a:latin typeface="Museo Sans Cyrl 300" panose="02000000000000000000" pitchFamily="50" charset="0"/>
                <a:ea typeface="Calibri" panose="020F0502020204030204" pitchFamily="34" charset="0"/>
              </a:rPr>
              <a:t>Provision of loan facilities to pay for premiums</a:t>
            </a:r>
            <a:endParaRPr lang="en-US" sz="2400" dirty="0">
              <a:solidFill>
                <a:srgbClr val="1F1F1F"/>
              </a:solidFill>
              <a:effectLst/>
              <a:latin typeface="Museo Sans Cyrl 300" panose="02000000000000000000" pitchFamily="50" charset="0"/>
              <a:ea typeface="Calibri" panose="020F0502020204030204" pitchFamily="34" charset="0"/>
            </a:endParaRPr>
          </a:p>
          <a:p>
            <a:pPr marL="342900" lvl="0" indent="-342900">
              <a:spcAft>
                <a:spcPts val="750"/>
              </a:spcAft>
              <a:buSzPct val="100000"/>
              <a:buFont typeface="Wingdings" panose="05000000000000000000" pitchFamily="2" charset="2"/>
              <a:buChar char="§"/>
              <a:tabLst>
                <a:tab pos="457200" algn="l"/>
              </a:tabLst>
            </a:pPr>
            <a:r>
              <a:rPr lang="en-US" sz="2400" dirty="0">
                <a:solidFill>
                  <a:srgbClr val="1F1F1F"/>
                </a:solidFill>
                <a:effectLst/>
                <a:latin typeface="Museo Sans Cyrl 300" panose="02000000000000000000" pitchFamily="50" charset="0"/>
                <a:ea typeface="Calibri" panose="020F0502020204030204" pitchFamily="34" charset="0"/>
              </a:rPr>
              <a:t>Subsidizing premiums for private insurance benefits </a:t>
            </a:r>
          </a:p>
        </p:txBody>
      </p:sp>
      <p:sp>
        <p:nvSpPr>
          <p:cNvPr id="8" name="Title 1">
            <a:extLst>
              <a:ext uri="{FF2B5EF4-FFF2-40B4-BE49-F238E27FC236}">
                <a16:creationId xmlns:a16="http://schemas.microsoft.com/office/drawing/2014/main" id="{3D5E49B1-D87E-69A5-50EC-0CCFFB83F894}"/>
              </a:ext>
            </a:extLst>
          </p:cNvPr>
          <p:cNvSpPr txBox="1">
            <a:spLocks/>
          </p:cNvSpPr>
          <p:nvPr/>
        </p:nvSpPr>
        <p:spPr>
          <a:xfrm>
            <a:off x="1007003" y="852110"/>
            <a:ext cx="13746966" cy="892467"/>
          </a:xfrm>
          <a:prstGeom prst="rect">
            <a:avLst/>
          </a:prstGeom>
        </p:spPr>
        <p:txBody>
          <a:bodyPr vert="horz" lIns="102870" tIns="51435" rIns="102870" bIns="51435" rtlCol="0" anchor="ct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a:ln>
                  <a:noFill/>
                </a:ln>
                <a:solidFill>
                  <a:srgbClr val="282B4D"/>
                </a:solidFill>
                <a:effectLst/>
                <a:uLnTx/>
                <a:uFillTx/>
                <a:latin typeface="Museo Sans Cyrl 700"/>
                <a:ea typeface="+mj-ea"/>
                <a:cs typeface="Arial"/>
              </a:rPr>
              <a:t>The Private Sector</a:t>
            </a:r>
            <a:r>
              <a:rPr lang="en-US" sz="4200" dirty="0">
                <a:solidFill>
                  <a:srgbClr val="282B4D"/>
                </a:solidFill>
                <a:latin typeface="Museo Sans Cyrl 700"/>
                <a:ea typeface="+mj-ea"/>
                <a:cs typeface="Arial"/>
              </a:rPr>
              <a:t> Opportunity</a:t>
            </a:r>
            <a:endParaRPr kumimoji="0" lang="en-US" sz="4200" b="0" i="0" u="none" strike="noStrike" kern="1200" cap="none" spc="0" normalizeH="0" baseline="0" noProof="0" dirty="0">
              <a:ln>
                <a:noFill/>
              </a:ln>
              <a:solidFill>
                <a:srgbClr val="282B4D"/>
              </a:solidFill>
              <a:effectLst/>
              <a:uLnTx/>
              <a:uFillTx/>
              <a:latin typeface="Museo Sans Cyrl 700"/>
              <a:ea typeface="+mj-ea"/>
              <a:cs typeface="Arial"/>
            </a:endParaRPr>
          </a:p>
        </p:txBody>
      </p:sp>
      <p:sp>
        <p:nvSpPr>
          <p:cNvPr id="3" name="TextBox 2">
            <a:extLst>
              <a:ext uri="{FF2B5EF4-FFF2-40B4-BE49-F238E27FC236}">
                <a16:creationId xmlns:a16="http://schemas.microsoft.com/office/drawing/2014/main" id="{530CF522-9BF0-8AC0-7A86-2D5EE0A7C0BC}"/>
              </a:ext>
            </a:extLst>
          </p:cNvPr>
          <p:cNvSpPr txBox="1"/>
          <p:nvPr/>
        </p:nvSpPr>
        <p:spPr>
          <a:xfrm>
            <a:off x="1257480" y="5143500"/>
            <a:ext cx="9171432" cy="461665"/>
          </a:xfrm>
          <a:prstGeom prst="rect">
            <a:avLst/>
          </a:prstGeom>
          <a:noFill/>
        </p:spPr>
        <p:txBody>
          <a:bodyPr wrap="square">
            <a:spAutoFit/>
          </a:bodyPr>
          <a:lstStyle/>
          <a:p>
            <a:r>
              <a:rPr lang="en-US" sz="2400" dirty="0">
                <a:solidFill>
                  <a:srgbClr val="50B848"/>
                </a:solidFill>
                <a:latin typeface="Museo Sans Cyrl 500" panose="02000000000000000000" pitchFamily="50" charset="0"/>
                <a:cs typeface="Arial" panose="020B0604020202020204" pitchFamily="34" charset="0"/>
              </a:rPr>
              <a:t>Who is purchasing what?</a:t>
            </a:r>
            <a:r>
              <a:rPr kumimoji="0" lang="en-US" sz="2400" b="0" i="0" u="none" strike="noStrike" kern="1200" cap="none" spc="0" normalizeH="0" baseline="0" noProof="0" dirty="0">
                <a:ln>
                  <a:noFill/>
                </a:ln>
                <a:solidFill>
                  <a:srgbClr val="50B848"/>
                </a:solidFill>
                <a:effectLst/>
                <a:uLnTx/>
                <a:uFillTx/>
                <a:latin typeface="Museo Sans Cyrl 500" panose="02000000000000000000" pitchFamily="50" charset="0"/>
                <a:cs typeface="Arial" panose="020B0604020202020204" pitchFamily="34" charset="0"/>
              </a:rPr>
              <a:t> </a:t>
            </a:r>
            <a:endParaRPr lang="en-US" sz="2400" dirty="0"/>
          </a:p>
        </p:txBody>
      </p:sp>
      <p:sp>
        <p:nvSpPr>
          <p:cNvPr id="4" name="TextBox 3">
            <a:extLst>
              <a:ext uri="{FF2B5EF4-FFF2-40B4-BE49-F238E27FC236}">
                <a16:creationId xmlns:a16="http://schemas.microsoft.com/office/drawing/2014/main" id="{C1A3C2CC-2FE2-10DE-54BD-19B20A0EC67E}"/>
              </a:ext>
            </a:extLst>
          </p:cNvPr>
          <p:cNvSpPr txBox="1"/>
          <p:nvPr/>
        </p:nvSpPr>
        <p:spPr>
          <a:xfrm>
            <a:off x="1257480" y="2537868"/>
            <a:ext cx="9171432" cy="461665"/>
          </a:xfrm>
          <a:prstGeom prst="rect">
            <a:avLst/>
          </a:prstGeom>
          <a:noFill/>
        </p:spPr>
        <p:txBody>
          <a:bodyPr wrap="square">
            <a:spAutoFit/>
          </a:bodyPr>
          <a:lstStyle/>
          <a:p>
            <a:r>
              <a:rPr kumimoji="0" lang="en-US" sz="2400" b="0" i="0" u="none" strike="noStrike" kern="1200" cap="none" spc="0" normalizeH="0" baseline="0" noProof="0" dirty="0">
                <a:ln>
                  <a:noFill/>
                </a:ln>
                <a:solidFill>
                  <a:srgbClr val="50B848"/>
                </a:solidFill>
                <a:effectLst/>
                <a:uLnTx/>
                <a:uFillTx/>
                <a:latin typeface="Museo Sans Cyrl 500" panose="02000000000000000000" pitchFamily="50" charset="0"/>
                <a:cs typeface="Arial" panose="020B0604020202020204" pitchFamily="34" charset="0"/>
              </a:rPr>
              <a:t>Premium Financing</a:t>
            </a:r>
            <a:endParaRPr lang="en-US" sz="2400" dirty="0"/>
          </a:p>
        </p:txBody>
      </p:sp>
      <p:sp>
        <p:nvSpPr>
          <p:cNvPr id="9" name="TextBox 8">
            <a:extLst>
              <a:ext uri="{FF2B5EF4-FFF2-40B4-BE49-F238E27FC236}">
                <a16:creationId xmlns:a16="http://schemas.microsoft.com/office/drawing/2014/main" id="{2E668247-3334-5D6E-5B0C-344ACFEF307F}"/>
              </a:ext>
            </a:extLst>
          </p:cNvPr>
          <p:cNvSpPr txBox="1"/>
          <p:nvPr/>
        </p:nvSpPr>
        <p:spPr>
          <a:xfrm>
            <a:off x="11713464" y="2801289"/>
            <a:ext cx="3813048" cy="1569660"/>
          </a:xfrm>
          <a:prstGeom prst="rect">
            <a:avLst/>
          </a:prstGeom>
          <a:noFill/>
        </p:spPr>
        <p:txBody>
          <a:bodyPr wrap="square">
            <a:spAutoFit/>
          </a:bodyPr>
          <a:lstStyle/>
          <a:p>
            <a:r>
              <a:rPr kumimoji="0" lang="en-US" sz="2400" b="0" i="0" u="none" strike="noStrike" kern="1200" cap="none" spc="0" normalizeH="0" baseline="0" noProof="0" dirty="0">
                <a:ln>
                  <a:noFill/>
                </a:ln>
                <a:solidFill>
                  <a:srgbClr val="50B848"/>
                </a:solidFill>
                <a:effectLst/>
                <a:uLnTx/>
                <a:uFillTx/>
                <a:latin typeface="Museo Sans Cyrl 500" panose="02000000000000000000" pitchFamily="50" charset="0"/>
                <a:cs typeface="Arial" panose="020B0604020202020204" pitchFamily="34" charset="0"/>
              </a:rPr>
              <a:t>Boost Private Sector  to Boost Economic Growth and Generate More Revenue</a:t>
            </a:r>
            <a:endParaRPr lang="en-US" sz="2400" dirty="0"/>
          </a:p>
        </p:txBody>
      </p:sp>
      <p:graphicFrame>
        <p:nvGraphicFramePr>
          <p:cNvPr id="45" name="TextBox 6">
            <a:extLst>
              <a:ext uri="{FF2B5EF4-FFF2-40B4-BE49-F238E27FC236}">
                <a16:creationId xmlns:a16="http://schemas.microsoft.com/office/drawing/2014/main" id="{C03746A6-786B-A6F9-772E-E8F178C56533}"/>
              </a:ext>
            </a:extLst>
          </p:cNvPr>
          <p:cNvGraphicFramePr/>
          <p:nvPr>
            <p:extLst>
              <p:ext uri="{D42A27DB-BD31-4B8C-83A1-F6EECF244321}">
                <p14:modId xmlns:p14="http://schemas.microsoft.com/office/powerpoint/2010/main" val="1489577435"/>
              </p:ext>
            </p:extLst>
          </p:nvPr>
        </p:nvGraphicFramePr>
        <p:xfrm>
          <a:off x="1257480" y="5427662"/>
          <a:ext cx="15019020" cy="43417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Slide Number Placeholder 1">
            <a:extLst>
              <a:ext uri="{FF2B5EF4-FFF2-40B4-BE49-F238E27FC236}">
                <a16:creationId xmlns:a16="http://schemas.microsoft.com/office/drawing/2014/main" id="{7BC53D57-8EEF-7F02-5A79-45B2BB896FCF}"/>
              </a:ext>
            </a:extLst>
          </p:cNvPr>
          <p:cNvSpPr txBox="1">
            <a:spLocks/>
          </p:cNvSpPr>
          <p:nvPr/>
        </p:nvSpPr>
        <p:spPr>
          <a:xfrm>
            <a:off x="14173200" y="9470517"/>
            <a:ext cx="4114800" cy="547688"/>
          </a:xfrm>
          <a:prstGeom prst="rect">
            <a:avLst/>
          </a:prstGeom>
        </p:spPr>
        <p:txBody>
          <a:bodyPr vert="horz" lIns="91440" tIns="45720" rIns="91440" bIns="45720" rtlCol="0" anchor="ctr"/>
          <a:lstStyle>
            <a:defPPr>
              <a:defRPr lang="en-US"/>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defRPr/>
            </a:pPr>
            <a:r>
              <a:rPr lang="en-US" sz="3000" b="1">
                <a:solidFill>
                  <a:prstClr val="black">
                    <a:tint val="75000"/>
                  </a:prstClr>
                </a:solidFill>
                <a:latin typeface="Museo Sans Cyrl 500" panose="02000000000000000000" pitchFamily="50" charset="0"/>
              </a:rPr>
              <a:t>Slide </a:t>
            </a:r>
            <a:fld id="{8EFF9977-0B93-F148-B146-9CFF2959500B}" type="slidenum">
              <a:rPr lang="en-US" sz="3000" b="1" smtClean="0">
                <a:solidFill>
                  <a:prstClr val="black">
                    <a:tint val="75000"/>
                  </a:prstClr>
                </a:solidFill>
                <a:latin typeface="Museo Sans Cyrl 500" panose="02000000000000000000" pitchFamily="50" charset="0"/>
              </a:rPr>
              <a:pPr defTabSz="1371600">
                <a:defRPr/>
              </a:pPr>
              <a:t>13</a:t>
            </a:fld>
            <a:endParaRPr lang="en-US" sz="2400" b="1" dirty="0">
              <a:solidFill>
                <a:prstClr val="black">
                  <a:tint val="75000"/>
                </a:prstClr>
              </a:solidFill>
              <a:latin typeface="Museo Sans Cyrl 500" panose="02000000000000000000" pitchFamily="50" charset="0"/>
            </a:endParaRPr>
          </a:p>
        </p:txBody>
      </p:sp>
    </p:spTree>
    <p:extLst>
      <p:ext uri="{BB962C8B-B14F-4D97-AF65-F5344CB8AC3E}">
        <p14:creationId xmlns:p14="http://schemas.microsoft.com/office/powerpoint/2010/main" val="618870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3252842" y="1744577"/>
            <a:ext cx="10763951" cy="519749"/>
          </a:xfrm>
          <a:prstGeom prst="rect">
            <a:avLst/>
          </a:prstGeom>
        </p:spPr>
        <p:txBody>
          <a:bodyPr vert="horz" lIns="102870" tIns="51435" rIns="102870" bIns="51435" rtlCol="0" anchor="ct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ct val="0"/>
              </a:spcBef>
              <a:spcAft>
                <a:spcPts val="0"/>
              </a:spcAft>
              <a:buClrTx/>
              <a:buSzTx/>
              <a:buFontTx/>
              <a:buNone/>
              <a:tabLst/>
              <a:defRPr/>
            </a:pPr>
            <a:endParaRPr kumimoji="0" lang="en-US" sz="2475" b="0" i="0" u="none" strike="noStrike" kern="1200" cap="none" spc="0" normalizeH="0" baseline="0" noProof="0">
              <a:ln>
                <a:noFill/>
              </a:ln>
              <a:solidFill>
                <a:srgbClr val="51B700"/>
              </a:solidFill>
              <a:effectLst/>
              <a:uLnTx/>
              <a:uFillTx/>
              <a:latin typeface="Museo Sans Cyrl 700"/>
              <a:ea typeface="+mj-ea"/>
              <a:cs typeface="Museo Sans Cyrl 700"/>
            </a:endParaRPr>
          </a:p>
        </p:txBody>
      </p:sp>
      <p:sp>
        <p:nvSpPr>
          <p:cNvPr id="3" name="Slide Number Placeholder 1">
            <a:extLst>
              <a:ext uri="{FF2B5EF4-FFF2-40B4-BE49-F238E27FC236}">
                <a16:creationId xmlns:a16="http://schemas.microsoft.com/office/drawing/2014/main" id="{C4504905-C9E8-448D-03D6-6CD92130C4DD}"/>
              </a:ext>
            </a:extLst>
          </p:cNvPr>
          <p:cNvSpPr txBox="1">
            <a:spLocks/>
          </p:cNvSpPr>
          <p:nvPr/>
        </p:nvSpPr>
        <p:spPr>
          <a:xfrm>
            <a:off x="14173200" y="9495584"/>
            <a:ext cx="4114800" cy="547688"/>
          </a:xfrm>
          <a:prstGeom prst="rect">
            <a:avLst/>
          </a:prstGeom>
        </p:spPr>
        <p:txBody>
          <a:bodyPr vert="horz" lIns="91440" tIns="45720" rIns="91440" bIns="45720" rtlCol="0" anchor="ctr"/>
          <a:lstStyle>
            <a:defPPr>
              <a:defRPr lang="en-US"/>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defRPr/>
            </a:pPr>
            <a:r>
              <a:rPr lang="en-US" b="1">
                <a:solidFill>
                  <a:prstClr val="black">
                    <a:tint val="75000"/>
                  </a:prstClr>
                </a:solidFill>
                <a:latin typeface="Museo Sans Cyrl 500" panose="02000000000000000000" pitchFamily="50" charset="0"/>
              </a:rPr>
              <a:t>Slide </a:t>
            </a:r>
            <a:fld id="{8EFF9977-0B93-F148-B146-9CFF2959500B}" type="slidenum">
              <a:rPr lang="en-US" b="1" smtClean="0">
                <a:solidFill>
                  <a:prstClr val="black">
                    <a:tint val="75000"/>
                  </a:prstClr>
                </a:solidFill>
                <a:latin typeface="Museo Sans Cyrl 500" panose="02000000000000000000" pitchFamily="50" charset="0"/>
              </a:rPr>
              <a:pPr defTabSz="1371600">
                <a:defRPr/>
              </a:pPr>
              <a:t>14</a:t>
            </a:fld>
            <a:endParaRPr lang="en-US" b="1" dirty="0">
              <a:solidFill>
                <a:prstClr val="black">
                  <a:tint val="75000"/>
                </a:prstClr>
              </a:solidFill>
              <a:latin typeface="Museo Sans Cyrl 500" panose="02000000000000000000" pitchFamily="50" charset="0"/>
            </a:endParaRPr>
          </a:p>
        </p:txBody>
      </p:sp>
      <p:grpSp>
        <p:nvGrpSpPr>
          <p:cNvPr id="4" name="Group 3">
            <a:extLst>
              <a:ext uri="{FF2B5EF4-FFF2-40B4-BE49-F238E27FC236}">
                <a16:creationId xmlns:a16="http://schemas.microsoft.com/office/drawing/2014/main" id="{ECC3CCF6-8F36-24E1-D7B8-B4D5DE9DE643}"/>
              </a:ext>
            </a:extLst>
          </p:cNvPr>
          <p:cNvGrpSpPr/>
          <p:nvPr/>
        </p:nvGrpSpPr>
        <p:grpSpPr>
          <a:xfrm>
            <a:off x="1522931" y="2921235"/>
            <a:ext cx="15604079" cy="4699381"/>
            <a:chOff x="1547336" y="3335579"/>
            <a:chExt cx="16429635" cy="4699381"/>
          </a:xfrm>
        </p:grpSpPr>
        <p:sp>
          <p:nvSpPr>
            <p:cNvPr id="5" name="TextBox 4">
              <a:extLst>
                <a:ext uri="{FF2B5EF4-FFF2-40B4-BE49-F238E27FC236}">
                  <a16:creationId xmlns:a16="http://schemas.microsoft.com/office/drawing/2014/main" id="{47DE8CBA-CCB3-3BFB-38EB-799C80A848CE}"/>
                </a:ext>
              </a:extLst>
            </p:cNvPr>
            <p:cNvSpPr txBox="1"/>
            <p:nvPr/>
          </p:nvSpPr>
          <p:spPr>
            <a:xfrm>
              <a:off x="1547336" y="4231522"/>
              <a:ext cx="4909738"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prstClr val="black"/>
                  </a:solidFill>
                  <a:effectLst/>
                  <a:uLnTx/>
                  <a:uFillTx/>
                  <a:latin typeface="Museo Sans Cyrl 300" panose="02000000000000000000" pitchFamily="50" charset="0"/>
                </a:rPr>
                <a:t>Key Determiners of Survival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useo Sans Cyrl 300" panose="02000000000000000000" pitchFamily="50" charset="0"/>
              </a:endParaRPr>
            </a:p>
            <a:p>
              <a:pPr marL="342900" marR="0" lvl="0" indent="-342900" algn="l" defTabSz="914400" rtl="0" eaLnBrk="1" fontAlgn="auto" latinLnBrk="0" hangingPunct="1">
                <a:lnSpc>
                  <a:spcPct val="100000"/>
                </a:lnSpc>
                <a:spcBef>
                  <a:spcPts val="0"/>
                </a:spcBef>
                <a:spcAft>
                  <a:spcPts val="0"/>
                </a:spcAft>
                <a:buClr>
                  <a:srgbClr val="60943C"/>
                </a:buClr>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Museo Sans Cyrl 300" panose="02000000000000000000" pitchFamily="50" charset="0"/>
                </a:rPr>
                <a:t>What are the pain points?</a:t>
              </a:r>
            </a:p>
            <a:p>
              <a:pPr marL="342900" marR="0" lvl="0" indent="-342900" algn="l" defTabSz="914400" rtl="0" eaLnBrk="1" fontAlgn="auto" latinLnBrk="0" hangingPunct="1">
                <a:lnSpc>
                  <a:spcPct val="100000"/>
                </a:lnSpc>
                <a:spcBef>
                  <a:spcPts val="0"/>
                </a:spcBef>
                <a:spcAft>
                  <a:spcPts val="0"/>
                </a:spcAft>
                <a:buClr>
                  <a:srgbClr val="60943C"/>
                </a:buClr>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Museo Sans Cyrl 300" panose="02000000000000000000" pitchFamily="50" charset="0"/>
                </a:rPr>
                <a:t>Can </a:t>
              </a:r>
              <a:r>
                <a:rPr lang="en-US" sz="2000" dirty="0">
                  <a:solidFill>
                    <a:prstClr val="black"/>
                  </a:solidFill>
                  <a:latin typeface="Museo Sans Cyrl 300" panose="02000000000000000000" pitchFamily="50" charset="0"/>
                </a:rPr>
                <a:t>they</a:t>
              </a:r>
              <a:r>
                <a:rPr kumimoji="0" lang="en-US" sz="2000" b="0" i="0" u="none" strike="noStrike" kern="1200" cap="none" spc="0" normalizeH="0" baseline="0" noProof="0" dirty="0">
                  <a:ln>
                    <a:noFill/>
                  </a:ln>
                  <a:solidFill>
                    <a:prstClr val="black"/>
                  </a:solidFill>
                  <a:effectLst/>
                  <a:uLnTx/>
                  <a:uFillTx/>
                  <a:latin typeface="Museo Sans Cyrl 300" panose="02000000000000000000" pitchFamily="50" charset="0"/>
                </a:rPr>
                <a:t> be solved?</a:t>
              </a:r>
            </a:p>
            <a:p>
              <a:pPr marL="342900" marR="0" lvl="0" indent="-342900" algn="l" defTabSz="914400" rtl="0" eaLnBrk="1" fontAlgn="auto" latinLnBrk="0" hangingPunct="1">
                <a:lnSpc>
                  <a:spcPct val="100000"/>
                </a:lnSpc>
                <a:spcBef>
                  <a:spcPts val="0"/>
                </a:spcBef>
                <a:spcAft>
                  <a:spcPts val="0"/>
                </a:spcAft>
                <a:buClr>
                  <a:srgbClr val="60943C"/>
                </a:buClr>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Museo Sans Cyrl 300" panose="02000000000000000000" pitchFamily="50" charset="0"/>
                </a:rPr>
                <a:t>Is the solution sustainable?		</a:t>
              </a:r>
            </a:p>
            <a:p>
              <a:pPr marL="0" marR="0" lvl="0" indent="0" algn="l" defTabSz="914400" rtl="0" eaLnBrk="1" fontAlgn="auto" latinLnBrk="0" hangingPunct="1">
                <a:lnSpc>
                  <a:spcPct val="100000"/>
                </a:lnSpc>
                <a:spcBef>
                  <a:spcPts val="0"/>
                </a:spcBef>
                <a:spcAft>
                  <a:spcPts val="0"/>
                </a:spcAft>
                <a:buClr>
                  <a:srgbClr val="92D050"/>
                </a:buClr>
                <a:buSzTx/>
                <a:buFontTx/>
                <a:buNone/>
                <a:tabLst/>
                <a:defRPr/>
              </a:pPr>
              <a:r>
                <a:rPr kumimoji="0" lang="en-US" sz="2000" b="0" i="0" u="none" strike="noStrike" kern="1200" cap="none" spc="0" normalizeH="0" baseline="0" noProof="0" dirty="0">
                  <a:ln>
                    <a:noFill/>
                  </a:ln>
                  <a:solidFill>
                    <a:prstClr val="black"/>
                  </a:solidFill>
                  <a:effectLst/>
                  <a:uLnTx/>
                  <a:uFillTx/>
                  <a:latin typeface="Museo Sans Cyrl 300" panose="02000000000000000000" pitchFamily="50" charset="0"/>
                </a:rPr>
                <a:t>                                                          </a:t>
              </a:r>
            </a:p>
          </p:txBody>
        </p:sp>
        <p:sp>
          <p:nvSpPr>
            <p:cNvPr id="6" name="Arrow: Chevron 5">
              <a:extLst>
                <a:ext uri="{FF2B5EF4-FFF2-40B4-BE49-F238E27FC236}">
                  <a16:creationId xmlns:a16="http://schemas.microsoft.com/office/drawing/2014/main" id="{C5B8659C-625F-D5A8-2A3B-4D755FD36FAE}"/>
                </a:ext>
              </a:extLst>
            </p:cNvPr>
            <p:cNvSpPr/>
            <p:nvPr/>
          </p:nvSpPr>
          <p:spPr>
            <a:xfrm>
              <a:off x="8596447" y="4409397"/>
              <a:ext cx="688143" cy="1176463"/>
            </a:xfrm>
            <a:prstGeom prst="chevr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useo Sans Cyrl 300" panose="02000000000000000000" pitchFamily="50" charset="0"/>
              </a:endParaRPr>
            </a:p>
          </p:txBody>
        </p:sp>
        <p:sp>
          <p:nvSpPr>
            <p:cNvPr id="8" name="Arrow: Chevron 7">
              <a:extLst>
                <a:ext uri="{FF2B5EF4-FFF2-40B4-BE49-F238E27FC236}">
                  <a16:creationId xmlns:a16="http://schemas.microsoft.com/office/drawing/2014/main" id="{6E3BDDE6-55AF-BB88-8370-C09D1D850854}"/>
                </a:ext>
              </a:extLst>
            </p:cNvPr>
            <p:cNvSpPr/>
            <p:nvPr/>
          </p:nvSpPr>
          <p:spPr>
            <a:xfrm>
              <a:off x="8057013" y="4409399"/>
              <a:ext cx="641867" cy="1176462"/>
            </a:xfrm>
            <a:prstGeom prst="chevr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useo Sans Cyrl 300" panose="02000000000000000000" pitchFamily="50" charset="0"/>
              </a:endParaRPr>
            </a:p>
          </p:txBody>
        </p:sp>
        <p:sp>
          <p:nvSpPr>
            <p:cNvPr id="9" name="Oval 8">
              <a:extLst>
                <a:ext uri="{FF2B5EF4-FFF2-40B4-BE49-F238E27FC236}">
                  <a16:creationId xmlns:a16="http://schemas.microsoft.com/office/drawing/2014/main" id="{647DE32C-2FD8-AE42-78AE-885762F4E4FB}"/>
                </a:ext>
              </a:extLst>
            </p:cNvPr>
            <p:cNvSpPr/>
            <p:nvPr/>
          </p:nvSpPr>
          <p:spPr>
            <a:xfrm>
              <a:off x="13553489" y="3498531"/>
              <a:ext cx="2489307" cy="2373891"/>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Museo Sans Cyrl 300" panose="02000000000000000000" pitchFamily="50" charset="0"/>
              </a:endParaRPr>
            </a:p>
          </p:txBody>
        </p:sp>
        <p:sp>
          <p:nvSpPr>
            <p:cNvPr id="10" name="Oval 9">
              <a:extLst>
                <a:ext uri="{FF2B5EF4-FFF2-40B4-BE49-F238E27FC236}">
                  <a16:creationId xmlns:a16="http://schemas.microsoft.com/office/drawing/2014/main" id="{0C59AE82-58F3-24C9-1D5E-4CC5FD36E34C}"/>
                </a:ext>
              </a:extLst>
            </p:cNvPr>
            <p:cNvSpPr/>
            <p:nvPr/>
          </p:nvSpPr>
          <p:spPr>
            <a:xfrm>
              <a:off x="12855955" y="4645406"/>
              <a:ext cx="2489307" cy="2373891"/>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Museo Sans Cyrl 300" panose="02000000000000000000" pitchFamily="50" charset="0"/>
              </a:endParaRPr>
            </a:p>
          </p:txBody>
        </p:sp>
        <p:sp>
          <p:nvSpPr>
            <p:cNvPr id="11" name="Oval 10">
              <a:extLst>
                <a:ext uri="{FF2B5EF4-FFF2-40B4-BE49-F238E27FC236}">
                  <a16:creationId xmlns:a16="http://schemas.microsoft.com/office/drawing/2014/main" id="{40AC56E5-C546-01EE-4CFE-C1143B74CAC1}"/>
                </a:ext>
              </a:extLst>
            </p:cNvPr>
            <p:cNvSpPr/>
            <p:nvPr/>
          </p:nvSpPr>
          <p:spPr>
            <a:xfrm>
              <a:off x="11948240" y="3572737"/>
              <a:ext cx="2489307" cy="2373891"/>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Museo Sans Cyrl 300" panose="02000000000000000000" pitchFamily="50" charset="0"/>
              </a:endParaRPr>
            </a:p>
          </p:txBody>
        </p:sp>
        <p:cxnSp>
          <p:nvCxnSpPr>
            <p:cNvPr id="12" name="Straight Arrow Connector 11">
              <a:extLst>
                <a:ext uri="{FF2B5EF4-FFF2-40B4-BE49-F238E27FC236}">
                  <a16:creationId xmlns:a16="http://schemas.microsoft.com/office/drawing/2014/main" id="{F7495B56-E73D-B2F5-4857-0F5C4298F905}"/>
                </a:ext>
              </a:extLst>
            </p:cNvPr>
            <p:cNvCxnSpPr>
              <a:cxnSpLocks/>
            </p:cNvCxnSpPr>
            <p:nvPr/>
          </p:nvCxnSpPr>
          <p:spPr>
            <a:xfrm flipH="1">
              <a:off x="11748235" y="5297377"/>
              <a:ext cx="2148549" cy="1702243"/>
            </a:xfrm>
            <a:prstGeom prst="straightConnector1">
              <a:avLst/>
            </a:prstGeom>
            <a:ln w="28575">
              <a:solidFill>
                <a:srgbClr val="00842A"/>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73B078F-AC5E-B1AB-88A0-7FB7309467A1}"/>
                </a:ext>
              </a:extLst>
            </p:cNvPr>
            <p:cNvSpPr txBox="1"/>
            <p:nvPr/>
          </p:nvSpPr>
          <p:spPr>
            <a:xfrm>
              <a:off x="10478388" y="3335579"/>
              <a:ext cx="23441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black"/>
                  </a:solidFill>
                  <a:effectLst/>
                  <a:uLnTx/>
                  <a:uFillTx/>
                  <a:latin typeface="Museo Sans Cyrl 300" panose="02000000000000000000" pitchFamily="50" charset="0"/>
                </a:rPr>
                <a:t>Viable - </a:t>
              </a:r>
              <a:r>
                <a:rPr lang="en-GB" sz="2000" dirty="0">
                  <a:solidFill>
                    <a:prstClr val="black"/>
                  </a:solidFill>
                  <a:latin typeface="Museo Sans Cyrl 300" panose="02000000000000000000" pitchFamily="50" charset="0"/>
                </a:rPr>
                <a:t>Funding</a:t>
              </a:r>
              <a:endParaRPr kumimoji="0" lang="en-GB" sz="2000" i="0" u="none" strike="noStrike" kern="1200" cap="none" spc="0" normalizeH="0" baseline="0" noProof="0" dirty="0">
                <a:ln>
                  <a:noFill/>
                </a:ln>
                <a:solidFill>
                  <a:prstClr val="black"/>
                </a:solidFill>
                <a:effectLst/>
                <a:uLnTx/>
                <a:uFillTx/>
                <a:latin typeface="Museo Sans Cyrl 300" panose="02000000000000000000" pitchFamily="50" charset="0"/>
              </a:endParaRPr>
            </a:p>
          </p:txBody>
        </p:sp>
        <p:sp>
          <p:nvSpPr>
            <p:cNvPr id="15" name="TextBox 14">
              <a:extLst>
                <a:ext uri="{FF2B5EF4-FFF2-40B4-BE49-F238E27FC236}">
                  <a16:creationId xmlns:a16="http://schemas.microsoft.com/office/drawing/2014/main" id="{7995926B-5A30-AE7A-4D59-BBB5A54F3072}"/>
                </a:ext>
              </a:extLst>
            </p:cNvPr>
            <p:cNvSpPr txBox="1"/>
            <p:nvPr/>
          </p:nvSpPr>
          <p:spPr>
            <a:xfrm>
              <a:off x="16003167" y="3394732"/>
              <a:ext cx="197380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black"/>
                  </a:solidFill>
                  <a:effectLst/>
                  <a:uLnTx/>
                  <a:uFillTx/>
                  <a:latin typeface="Museo Sans Cyrl 300" panose="02000000000000000000" pitchFamily="50" charset="0"/>
                </a:rPr>
                <a:t>Feasible – </a:t>
              </a:r>
              <a:br>
                <a:rPr kumimoji="0" lang="en-GB" sz="2000" i="0" u="none" strike="noStrike" kern="1200" cap="none" spc="0" normalizeH="0" baseline="0" noProof="0" dirty="0">
                  <a:ln>
                    <a:noFill/>
                  </a:ln>
                  <a:solidFill>
                    <a:prstClr val="black"/>
                  </a:solidFill>
                  <a:effectLst/>
                  <a:uLnTx/>
                  <a:uFillTx/>
                  <a:latin typeface="Museo Sans Cyrl 300" panose="02000000000000000000" pitchFamily="50" charset="0"/>
                </a:rPr>
              </a:br>
              <a:r>
                <a:rPr kumimoji="0" lang="en-GB" sz="2000" i="0" u="none" strike="noStrike" kern="1200" cap="none" spc="0" normalizeH="0" baseline="0" noProof="0" dirty="0">
                  <a:ln>
                    <a:noFill/>
                  </a:ln>
                  <a:solidFill>
                    <a:prstClr val="black"/>
                  </a:solidFill>
                  <a:effectLst/>
                  <a:uLnTx/>
                  <a:uFillTx/>
                  <a:latin typeface="Museo Sans Cyrl 300" panose="02000000000000000000" pitchFamily="50" charset="0"/>
                </a:rPr>
                <a:t>Tech and Infrastructure</a:t>
              </a:r>
            </a:p>
          </p:txBody>
        </p:sp>
        <p:sp>
          <p:nvSpPr>
            <p:cNvPr id="16" name="TextBox 15">
              <a:extLst>
                <a:ext uri="{FF2B5EF4-FFF2-40B4-BE49-F238E27FC236}">
                  <a16:creationId xmlns:a16="http://schemas.microsoft.com/office/drawing/2014/main" id="{16D2FC7B-D277-5D71-F385-29A7E2FBF4CA}"/>
                </a:ext>
              </a:extLst>
            </p:cNvPr>
            <p:cNvSpPr txBox="1"/>
            <p:nvPr/>
          </p:nvSpPr>
          <p:spPr>
            <a:xfrm>
              <a:off x="13840810" y="7102683"/>
              <a:ext cx="28553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black"/>
                  </a:solidFill>
                  <a:effectLst/>
                  <a:uLnTx/>
                  <a:uFillTx/>
                  <a:latin typeface="Museo Sans Cyrl 300" panose="02000000000000000000" pitchFamily="50" charset="0"/>
                </a:rPr>
                <a:t>Desirable – Human</a:t>
              </a:r>
            </a:p>
          </p:txBody>
        </p:sp>
        <p:sp>
          <p:nvSpPr>
            <p:cNvPr id="17" name="TextBox 16">
              <a:extLst>
                <a:ext uri="{FF2B5EF4-FFF2-40B4-BE49-F238E27FC236}">
                  <a16:creationId xmlns:a16="http://schemas.microsoft.com/office/drawing/2014/main" id="{E24B7F0D-03C5-391D-B759-27086444D1AF}"/>
                </a:ext>
              </a:extLst>
            </p:cNvPr>
            <p:cNvSpPr txBox="1"/>
            <p:nvPr/>
          </p:nvSpPr>
          <p:spPr>
            <a:xfrm>
              <a:off x="11218070" y="7019297"/>
              <a:ext cx="183014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black"/>
                  </a:solidFill>
                  <a:effectLst/>
                  <a:uLnTx/>
                  <a:uFillTx/>
                  <a:latin typeface="Museo Sans Cyrl 300" panose="02000000000000000000" pitchFamily="50" charset="0"/>
                </a:rPr>
                <a:t>Where the magic happens</a:t>
              </a:r>
            </a:p>
          </p:txBody>
        </p:sp>
        <p:sp>
          <p:nvSpPr>
            <p:cNvPr id="19" name="Oval 18">
              <a:extLst>
                <a:ext uri="{FF2B5EF4-FFF2-40B4-BE49-F238E27FC236}">
                  <a16:creationId xmlns:a16="http://schemas.microsoft.com/office/drawing/2014/main" id="{0FCDD588-0007-80A7-57D1-3FB0B01BF33C}"/>
                </a:ext>
              </a:extLst>
            </p:cNvPr>
            <p:cNvSpPr/>
            <p:nvPr/>
          </p:nvSpPr>
          <p:spPr>
            <a:xfrm>
              <a:off x="13936382" y="5016413"/>
              <a:ext cx="144001" cy="129607"/>
            </a:xfrm>
            <a:prstGeom prst="ellipse">
              <a:avLst/>
            </a:prstGeom>
            <a:solidFill>
              <a:srgbClr val="50B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Museo Sans Cyrl 300" panose="02000000000000000000" pitchFamily="50" charset="0"/>
              </a:endParaRPr>
            </a:p>
          </p:txBody>
        </p:sp>
        <p:sp>
          <p:nvSpPr>
            <p:cNvPr id="20" name="Oval 19">
              <a:extLst>
                <a:ext uri="{FF2B5EF4-FFF2-40B4-BE49-F238E27FC236}">
                  <a16:creationId xmlns:a16="http://schemas.microsoft.com/office/drawing/2014/main" id="{AA7C4427-0F62-3324-DDC4-75BEB5D796AE}"/>
                </a:ext>
              </a:extLst>
            </p:cNvPr>
            <p:cNvSpPr/>
            <p:nvPr/>
          </p:nvSpPr>
          <p:spPr>
            <a:xfrm>
              <a:off x="14131082" y="5070156"/>
              <a:ext cx="144001" cy="129607"/>
            </a:xfrm>
            <a:prstGeom prst="ellipse">
              <a:avLst/>
            </a:prstGeom>
            <a:solidFill>
              <a:srgbClr val="50B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Museo Sans Cyrl 300" panose="02000000000000000000" pitchFamily="50" charset="0"/>
              </a:endParaRPr>
            </a:p>
          </p:txBody>
        </p:sp>
        <p:sp>
          <p:nvSpPr>
            <p:cNvPr id="21" name="Oval 20">
              <a:extLst>
                <a:ext uri="{FF2B5EF4-FFF2-40B4-BE49-F238E27FC236}">
                  <a16:creationId xmlns:a16="http://schemas.microsoft.com/office/drawing/2014/main" id="{F89AA90A-0C99-D86B-D895-2771595F9F88}"/>
                </a:ext>
              </a:extLst>
            </p:cNvPr>
            <p:cNvSpPr/>
            <p:nvPr/>
          </p:nvSpPr>
          <p:spPr>
            <a:xfrm>
              <a:off x="13860039" y="4764781"/>
              <a:ext cx="144001" cy="129607"/>
            </a:xfrm>
            <a:prstGeom prst="ellipse">
              <a:avLst/>
            </a:prstGeom>
            <a:solidFill>
              <a:srgbClr val="50B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Museo Sans Cyrl 300" panose="02000000000000000000" pitchFamily="50" charset="0"/>
              </a:endParaRPr>
            </a:p>
          </p:txBody>
        </p:sp>
        <p:sp>
          <p:nvSpPr>
            <p:cNvPr id="22" name="Oval 21">
              <a:extLst>
                <a:ext uri="{FF2B5EF4-FFF2-40B4-BE49-F238E27FC236}">
                  <a16:creationId xmlns:a16="http://schemas.microsoft.com/office/drawing/2014/main" id="{2A1A0413-0F92-5CAA-A63A-AF563A6F2327}"/>
                </a:ext>
              </a:extLst>
            </p:cNvPr>
            <p:cNvSpPr/>
            <p:nvPr/>
          </p:nvSpPr>
          <p:spPr>
            <a:xfrm>
              <a:off x="13786373" y="5087272"/>
              <a:ext cx="144001" cy="129607"/>
            </a:xfrm>
            <a:prstGeom prst="ellipse">
              <a:avLst/>
            </a:prstGeom>
            <a:solidFill>
              <a:srgbClr val="50B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Museo Sans Cyrl 300" panose="02000000000000000000" pitchFamily="50" charset="0"/>
              </a:endParaRPr>
            </a:p>
          </p:txBody>
        </p:sp>
        <p:sp>
          <p:nvSpPr>
            <p:cNvPr id="23" name="Oval 22">
              <a:extLst>
                <a:ext uri="{FF2B5EF4-FFF2-40B4-BE49-F238E27FC236}">
                  <a16:creationId xmlns:a16="http://schemas.microsoft.com/office/drawing/2014/main" id="{3DFF841A-741E-0D71-F788-12F4136D8161}"/>
                </a:ext>
              </a:extLst>
            </p:cNvPr>
            <p:cNvSpPr/>
            <p:nvPr/>
          </p:nvSpPr>
          <p:spPr>
            <a:xfrm>
              <a:off x="14163233" y="4820445"/>
              <a:ext cx="144001" cy="129607"/>
            </a:xfrm>
            <a:prstGeom prst="ellipse">
              <a:avLst/>
            </a:prstGeom>
            <a:solidFill>
              <a:srgbClr val="50B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Museo Sans Cyrl 300" panose="02000000000000000000" pitchFamily="50" charset="0"/>
              </a:endParaRPr>
            </a:p>
          </p:txBody>
        </p:sp>
        <p:sp>
          <p:nvSpPr>
            <p:cNvPr id="24" name="Oval 23">
              <a:extLst>
                <a:ext uri="{FF2B5EF4-FFF2-40B4-BE49-F238E27FC236}">
                  <a16:creationId xmlns:a16="http://schemas.microsoft.com/office/drawing/2014/main" id="{DF7CD65D-0AE9-C086-B4CF-66B432D34E89}"/>
                </a:ext>
              </a:extLst>
            </p:cNvPr>
            <p:cNvSpPr/>
            <p:nvPr/>
          </p:nvSpPr>
          <p:spPr>
            <a:xfrm>
              <a:off x="13720243" y="4894388"/>
              <a:ext cx="144001" cy="129607"/>
            </a:xfrm>
            <a:prstGeom prst="ellipse">
              <a:avLst/>
            </a:prstGeom>
            <a:solidFill>
              <a:srgbClr val="50B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Museo Sans Cyrl 300" panose="02000000000000000000" pitchFamily="50" charset="0"/>
              </a:endParaRPr>
            </a:p>
          </p:txBody>
        </p:sp>
        <p:sp>
          <p:nvSpPr>
            <p:cNvPr id="25" name="Oval 24">
              <a:extLst>
                <a:ext uri="{FF2B5EF4-FFF2-40B4-BE49-F238E27FC236}">
                  <a16:creationId xmlns:a16="http://schemas.microsoft.com/office/drawing/2014/main" id="{28CC2880-D3AC-0E69-3114-4FBEEFCAF813}"/>
                </a:ext>
              </a:extLst>
            </p:cNvPr>
            <p:cNvSpPr/>
            <p:nvPr/>
          </p:nvSpPr>
          <p:spPr>
            <a:xfrm>
              <a:off x="13970334" y="4855305"/>
              <a:ext cx="144001" cy="129607"/>
            </a:xfrm>
            <a:prstGeom prst="ellipse">
              <a:avLst/>
            </a:prstGeom>
            <a:solidFill>
              <a:srgbClr val="50B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Museo Sans Cyrl 300" panose="02000000000000000000" pitchFamily="50" charset="0"/>
              </a:endParaRPr>
            </a:p>
          </p:txBody>
        </p:sp>
        <p:sp>
          <p:nvSpPr>
            <p:cNvPr id="26" name="Oval 25">
              <a:extLst>
                <a:ext uri="{FF2B5EF4-FFF2-40B4-BE49-F238E27FC236}">
                  <a16:creationId xmlns:a16="http://schemas.microsoft.com/office/drawing/2014/main" id="{42B962D6-38AF-521F-2035-B24A4AAD2E8B}"/>
                </a:ext>
              </a:extLst>
            </p:cNvPr>
            <p:cNvSpPr/>
            <p:nvPr/>
          </p:nvSpPr>
          <p:spPr>
            <a:xfrm>
              <a:off x="14091232" y="5225300"/>
              <a:ext cx="144001" cy="129607"/>
            </a:xfrm>
            <a:prstGeom prst="ellipse">
              <a:avLst/>
            </a:prstGeom>
            <a:solidFill>
              <a:srgbClr val="50B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Museo Sans Cyrl 300" panose="02000000000000000000" pitchFamily="50" charset="0"/>
              </a:endParaRPr>
            </a:p>
          </p:txBody>
        </p:sp>
        <p:sp>
          <p:nvSpPr>
            <p:cNvPr id="27" name="Oval 26">
              <a:extLst>
                <a:ext uri="{FF2B5EF4-FFF2-40B4-BE49-F238E27FC236}">
                  <a16:creationId xmlns:a16="http://schemas.microsoft.com/office/drawing/2014/main" id="{8F8972EA-D981-7F2A-D8D4-8C9F78B6F2B6}"/>
                </a:ext>
              </a:extLst>
            </p:cNvPr>
            <p:cNvSpPr/>
            <p:nvPr/>
          </p:nvSpPr>
          <p:spPr>
            <a:xfrm>
              <a:off x="14164839" y="5069581"/>
              <a:ext cx="144001" cy="129607"/>
            </a:xfrm>
            <a:prstGeom prst="ellipse">
              <a:avLst/>
            </a:prstGeom>
            <a:solidFill>
              <a:srgbClr val="50B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Museo Sans Cyrl 300" panose="02000000000000000000" pitchFamily="50" charset="0"/>
              </a:endParaRPr>
            </a:p>
          </p:txBody>
        </p:sp>
        <p:sp>
          <p:nvSpPr>
            <p:cNvPr id="28" name="Oval 27">
              <a:extLst>
                <a:ext uri="{FF2B5EF4-FFF2-40B4-BE49-F238E27FC236}">
                  <a16:creationId xmlns:a16="http://schemas.microsoft.com/office/drawing/2014/main" id="{625FA92C-20FC-5D97-7E5C-336A8856FD4D}"/>
                </a:ext>
              </a:extLst>
            </p:cNvPr>
            <p:cNvSpPr/>
            <p:nvPr/>
          </p:nvSpPr>
          <p:spPr>
            <a:xfrm>
              <a:off x="13900613" y="5225301"/>
              <a:ext cx="144001" cy="129607"/>
            </a:xfrm>
            <a:prstGeom prst="ellipse">
              <a:avLst/>
            </a:prstGeom>
            <a:solidFill>
              <a:srgbClr val="50B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Museo Sans Cyrl 300" panose="02000000000000000000" pitchFamily="50" charset="0"/>
              </a:endParaRPr>
            </a:p>
          </p:txBody>
        </p:sp>
        <p:sp>
          <p:nvSpPr>
            <p:cNvPr id="29" name="Oval 28">
              <a:extLst>
                <a:ext uri="{FF2B5EF4-FFF2-40B4-BE49-F238E27FC236}">
                  <a16:creationId xmlns:a16="http://schemas.microsoft.com/office/drawing/2014/main" id="{A54CC539-E3B1-0EE5-0870-94ECB1F239F9}"/>
                </a:ext>
              </a:extLst>
            </p:cNvPr>
            <p:cNvSpPr/>
            <p:nvPr/>
          </p:nvSpPr>
          <p:spPr>
            <a:xfrm>
              <a:off x="14008382" y="5364974"/>
              <a:ext cx="144001" cy="129607"/>
            </a:xfrm>
            <a:prstGeom prst="ellipse">
              <a:avLst/>
            </a:prstGeom>
            <a:solidFill>
              <a:srgbClr val="50B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Museo Sans Cyrl 300" panose="02000000000000000000" pitchFamily="50" charset="0"/>
              </a:endParaRPr>
            </a:p>
          </p:txBody>
        </p:sp>
        <p:sp>
          <p:nvSpPr>
            <p:cNvPr id="30" name="Oval 29">
              <a:extLst>
                <a:ext uri="{FF2B5EF4-FFF2-40B4-BE49-F238E27FC236}">
                  <a16:creationId xmlns:a16="http://schemas.microsoft.com/office/drawing/2014/main" id="{D86E8034-8CC7-309A-0D2F-51DA489BAF9D}"/>
                </a:ext>
              </a:extLst>
            </p:cNvPr>
            <p:cNvSpPr/>
            <p:nvPr/>
          </p:nvSpPr>
          <p:spPr>
            <a:xfrm>
              <a:off x="14059081" y="4691705"/>
              <a:ext cx="144001" cy="129607"/>
            </a:xfrm>
            <a:prstGeom prst="ellipse">
              <a:avLst/>
            </a:prstGeom>
            <a:solidFill>
              <a:srgbClr val="50B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Museo Sans Cyrl 300" panose="02000000000000000000" pitchFamily="50" charset="0"/>
              </a:endParaRPr>
            </a:p>
          </p:txBody>
        </p:sp>
        <p:sp>
          <p:nvSpPr>
            <p:cNvPr id="31" name="Oval 30">
              <a:extLst>
                <a:ext uri="{FF2B5EF4-FFF2-40B4-BE49-F238E27FC236}">
                  <a16:creationId xmlns:a16="http://schemas.microsoft.com/office/drawing/2014/main" id="{7EA068F2-A2FE-A3A5-81BB-917E93E3A6C7}"/>
                </a:ext>
              </a:extLst>
            </p:cNvPr>
            <p:cNvSpPr/>
            <p:nvPr/>
          </p:nvSpPr>
          <p:spPr>
            <a:xfrm>
              <a:off x="13642372" y="4789336"/>
              <a:ext cx="144001" cy="129607"/>
            </a:xfrm>
            <a:prstGeom prst="ellipse">
              <a:avLst/>
            </a:prstGeom>
            <a:solidFill>
              <a:srgbClr val="50B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Museo Sans Cyrl 300" panose="02000000000000000000" pitchFamily="50" charset="0"/>
              </a:endParaRPr>
            </a:p>
          </p:txBody>
        </p:sp>
      </p:grpSp>
      <p:sp>
        <p:nvSpPr>
          <p:cNvPr id="2" name="Title 1">
            <a:extLst>
              <a:ext uri="{FF2B5EF4-FFF2-40B4-BE49-F238E27FC236}">
                <a16:creationId xmlns:a16="http://schemas.microsoft.com/office/drawing/2014/main" id="{E52FC92D-74DA-F863-598E-9E4FBC65CDEC}"/>
              </a:ext>
            </a:extLst>
          </p:cNvPr>
          <p:cNvSpPr txBox="1">
            <a:spLocks/>
          </p:cNvSpPr>
          <p:nvPr/>
        </p:nvSpPr>
        <p:spPr>
          <a:xfrm>
            <a:off x="1007003" y="807554"/>
            <a:ext cx="13746966" cy="892467"/>
          </a:xfrm>
          <a:prstGeom prst="rect">
            <a:avLst/>
          </a:prstGeom>
        </p:spPr>
        <p:txBody>
          <a:bodyPr vert="horz" lIns="102870" tIns="51435" rIns="102870" bIns="51435" rtlCol="0" anchor="ct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a:ln>
                  <a:noFill/>
                </a:ln>
                <a:solidFill>
                  <a:srgbClr val="282B4D"/>
                </a:solidFill>
                <a:effectLst/>
                <a:uLnTx/>
                <a:uFillTx/>
                <a:latin typeface="Museo Sans Cyrl 700"/>
                <a:ea typeface="+mj-ea"/>
                <a:cs typeface="Arial"/>
              </a:rPr>
              <a:t>Expertise</a:t>
            </a:r>
          </a:p>
        </p:txBody>
      </p:sp>
    </p:spTree>
    <p:extLst>
      <p:ext uri="{BB962C8B-B14F-4D97-AF65-F5344CB8AC3E}">
        <p14:creationId xmlns:p14="http://schemas.microsoft.com/office/powerpoint/2010/main" val="35253467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phic 17" descr="Take Off with solid fill">
            <a:extLst>
              <a:ext uri="{FF2B5EF4-FFF2-40B4-BE49-F238E27FC236}">
                <a16:creationId xmlns:a16="http://schemas.microsoft.com/office/drawing/2014/main" id="{64A7FBD4-FD1F-FFB5-4F69-37280231EBF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36848" y="3421129"/>
            <a:ext cx="13098379" cy="5863171"/>
          </a:xfrm>
          <a:prstGeom prst="rect">
            <a:avLst/>
          </a:prstGeom>
        </p:spPr>
      </p:pic>
      <p:cxnSp>
        <p:nvCxnSpPr>
          <p:cNvPr id="3" name="Straight Connector 2">
            <a:extLst>
              <a:ext uri="{FF2B5EF4-FFF2-40B4-BE49-F238E27FC236}">
                <a16:creationId xmlns:a16="http://schemas.microsoft.com/office/drawing/2014/main" id="{2984C5E8-AA03-2560-5965-23B37F345696}"/>
              </a:ext>
            </a:extLst>
          </p:cNvPr>
          <p:cNvCxnSpPr/>
          <p:nvPr/>
        </p:nvCxnSpPr>
        <p:spPr>
          <a:xfrm flipV="1">
            <a:off x="8807117" y="3882188"/>
            <a:ext cx="0" cy="1116572"/>
          </a:xfrm>
          <a:prstGeom prst="line">
            <a:avLst/>
          </a:prstGeom>
          <a:ln w="28575">
            <a:solidFill>
              <a:srgbClr val="60943C"/>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91D435A-70EA-163C-54CB-E84CE8785FFA}"/>
              </a:ext>
            </a:extLst>
          </p:cNvPr>
          <p:cNvCxnSpPr/>
          <p:nvPr/>
        </p:nvCxnSpPr>
        <p:spPr>
          <a:xfrm flipV="1">
            <a:off x="15119685" y="4042608"/>
            <a:ext cx="0" cy="1116572"/>
          </a:xfrm>
          <a:prstGeom prst="line">
            <a:avLst/>
          </a:prstGeom>
          <a:ln w="28575">
            <a:solidFill>
              <a:srgbClr val="60943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50ACE06-5229-8E39-2AF8-7BB05F455D9D}"/>
              </a:ext>
            </a:extLst>
          </p:cNvPr>
          <p:cNvCxnSpPr>
            <a:cxnSpLocks/>
          </p:cNvCxnSpPr>
          <p:nvPr/>
        </p:nvCxnSpPr>
        <p:spPr>
          <a:xfrm flipV="1">
            <a:off x="8357938" y="5320458"/>
            <a:ext cx="0" cy="1577645"/>
          </a:xfrm>
          <a:prstGeom prst="line">
            <a:avLst/>
          </a:prstGeom>
          <a:ln w="28575">
            <a:solidFill>
              <a:srgbClr val="60943C"/>
            </a:solidFill>
          </a:ln>
        </p:spPr>
        <p:style>
          <a:lnRef idx="1">
            <a:schemeClr val="accent1"/>
          </a:lnRef>
          <a:fillRef idx="0">
            <a:schemeClr val="accent1"/>
          </a:fillRef>
          <a:effectRef idx="0">
            <a:schemeClr val="accent1"/>
          </a:effectRef>
          <a:fontRef idx="minor">
            <a:schemeClr val="tx1"/>
          </a:fontRef>
        </p:style>
      </p:cxnSp>
      <p:pic>
        <p:nvPicPr>
          <p:cNvPr id="9" name="Graphic 8" descr="Call center with solid fill">
            <a:extLst>
              <a:ext uri="{FF2B5EF4-FFF2-40B4-BE49-F238E27FC236}">
                <a16:creationId xmlns:a16="http://schemas.microsoft.com/office/drawing/2014/main" id="{B0915CB1-DF80-D2C8-6AAA-30E22B8A92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91045" y="2249528"/>
            <a:ext cx="914400" cy="914400"/>
          </a:xfrm>
          <a:prstGeom prst="rect">
            <a:avLst/>
          </a:prstGeom>
        </p:spPr>
      </p:pic>
      <p:cxnSp>
        <p:nvCxnSpPr>
          <p:cNvPr id="10" name="Straight Connector 9">
            <a:extLst>
              <a:ext uri="{FF2B5EF4-FFF2-40B4-BE49-F238E27FC236}">
                <a16:creationId xmlns:a16="http://schemas.microsoft.com/office/drawing/2014/main" id="{8BCBF8A6-E613-A565-90DA-B3645EB19F38}"/>
              </a:ext>
            </a:extLst>
          </p:cNvPr>
          <p:cNvCxnSpPr>
            <a:cxnSpLocks/>
          </p:cNvCxnSpPr>
          <p:nvPr/>
        </p:nvCxnSpPr>
        <p:spPr>
          <a:xfrm>
            <a:off x="3288631" y="6898103"/>
            <a:ext cx="1896435" cy="890337"/>
          </a:xfrm>
          <a:prstGeom prst="line">
            <a:avLst/>
          </a:prstGeom>
          <a:ln w="28575">
            <a:solidFill>
              <a:srgbClr val="60943C"/>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7E9C713-337D-076A-C53A-8C2F1E052265}"/>
              </a:ext>
            </a:extLst>
          </p:cNvPr>
          <p:cNvSpPr txBox="1"/>
          <p:nvPr/>
        </p:nvSpPr>
        <p:spPr>
          <a:xfrm>
            <a:off x="478917" y="6311077"/>
            <a:ext cx="3094652" cy="1754326"/>
          </a:xfrm>
          <a:prstGeom prst="rect">
            <a:avLst/>
          </a:prstGeom>
          <a:noFill/>
        </p:spPr>
        <p:txBody>
          <a:bodyPr wrap="square" rtlCol="0">
            <a:spAutoFit/>
          </a:bodyPr>
          <a:lstStyle/>
          <a:p>
            <a:pPr algn="ctr"/>
            <a:r>
              <a:rPr lang="en-US" b="1" dirty="0">
                <a:solidFill>
                  <a:srgbClr val="60943C"/>
                </a:solidFill>
                <a:latin typeface="Museo Sans Cyrl 300" panose="02000000000000000000" pitchFamily="50" charset="0"/>
              </a:rPr>
              <a:t>A Long Runway:</a:t>
            </a:r>
          </a:p>
          <a:p>
            <a:pPr algn="ctr"/>
            <a:r>
              <a:rPr lang="en-US" dirty="0">
                <a:latin typeface="Museo Sans Cyrl 300" panose="02000000000000000000" pitchFamily="50" charset="0"/>
              </a:rPr>
              <a:t>Admin Systems – managing members, providers and internal processes (the platform – just by the falls)</a:t>
            </a:r>
          </a:p>
          <a:p>
            <a:pPr algn="ctr"/>
            <a:endParaRPr lang="en-US" dirty="0">
              <a:latin typeface="Museo Sans Cyrl 300" panose="02000000000000000000" pitchFamily="50" charset="0"/>
            </a:endParaRPr>
          </a:p>
        </p:txBody>
      </p:sp>
      <p:sp>
        <p:nvSpPr>
          <p:cNvPr id="14" name="TextBox 13">
            <a:extLst>
              <a:ext uri="{FF2B5EF4-FFF2-40B4-BE49-F238E27FC236}">
                <a16:creationId xmlns:a16="http://schemas.microsoft.com/office/drawing/2014/main" id="{4828EBC8-655C-4587-B016-680D3DAC7099}"/>
              </a:ext>
            </a:extLst>
          </p:cNvPr>
          <p:cNvSpPr txBox="1"/>
          <p:nvPr/>
        </p:nvSpPr>
        <p:spPr>
          <a:xfrm>
            <a:off x="4828931" y="6862627"/>
            <a:ext cx="7956372" cy="923330"/>
          </a:xfrm>
          <a:prstGeom prst="rect">
            <a:avLst/>
          </a:prstGeom>
          <a:noFill/>
        </p:spPr>
        <p:txBody>
          <a:bodyPr wrap="square" rtlCol="0">
            <a:spAutoFit/>
          </a:bodyPr>
          <a:lstStyle/>
          <a:p>
            <a:pPr algn="ctr"/>
            <a:r>
              <a:rPr lang="en-US" b="1" dirty="0">
                <a:solidFill>
                  <a:srgbClr val="60943C"/>
                </a:solidFill>
                <a:latin typeface="Museo Sans Cyrl 300" panose="02000000000000000000" pitchFamily="50" charset="0"/>
              </a:rPr>
              <a:t>A Very Powerful Engine:</a:t>
            </a:r>
          </a:p>
          <a:p>
            <a:pPr algn="ctr"/>
            <a:r>
              <a:rPr lang="en-US" dirty="0">
                <a:latin typeface="Museo Sans Cyrl 300" panose="02000000000000000000" pitchFamily="50" charset="0"/>
              </a:rPr>
              <a:t>A good fiscal, regulatory  and policy environment </a:t>
            </a:r>
          </a:p>
          <a:p>
            <a:pPr algn="ctr"/>
            <a:r>
              <a:rPr lang="en-US" dirty="0">
                <a:latin typeface="Museo Sans Cyrl 300" panose="02000000000000000000" pitchFamily="50" charset="0"/>
              </a:rPr>
              <a:t>- Promoting economic growth (a strong rope and reinforcement)</a:t>
            </a:r>
          </a:p>
        </p:txBody>
      </p:sp>
      <p:sp>
        <p:nvSpPr>
          <p:cNvPr id="15" name="TextBox 14">
            <a:extLst>
              <a:ext uri="{FF2B5EF4-FFF2-40B4-BE49-F238E27FC236}">
                <a16:creationId xmlns:a16="http://schemas.microsoft.com/office/drawing/2014/main" id="{F884B8B1-40DC-F8B8-4450-ECBC565765F6}"/>
              </a:ext>
            </a:extLst>
          </p:cNvPr>
          <p:cNvSpPr txBox="1"/>
          <p:nvPr/>
        </p:nvSpPr>
        <p:spPr>
          <a:xfrm>
            <a:off x="7259791" y="2946080"/>
            <a:ext cx="3094652" cy="1200329"/>
          </a:xfrm>
          <a:prstGeom prst="rect">
            <a:avLst/>
          </a:prstGeom>
          <a:noFill/>
        </p:spPr>
        <p:txBody>
          <a:bodyPr wrap="square" rtlCol="0">
            <a:spAutoFit/>
          </a:bodyPr>
          <a:lstStyle/>
          <a:p>
            <a:pPr algn="ctr"/>
            <a:r>
              <a:rPr lang="en-US" b="1" dirty="0">
                <a:solidFill>
                  <a:srgbClr val="60943C"/>
                </a:solidFill>
                <a:latin typeface="Museo Sans Cyrl 300" panose="02000000000000000000" pitchFamily="50" charset="0"/>
              </a:rPr>
              <a:t>Strong Wings:</a:t>
            </a:r>
          </a:p>
          <a:p>
            <a:pPr algn="ctr"/>
            <a:r>
              <a:rPr lang="en-US" dirty="0">
                <a:latin typeface="Museo Sans Cyrl 300" panose="02000000000000000000" pitchFamily="50" charset="0"/>
              </a:rPr>
              <a:t>Balance the trip – promote solidarity (strong arms held out wide)</a:t>
            </a:r>
          </a:p>
        </p:txBody>
      </p:sp>
      <p:sp>
        <p:nvSpPr>
          <p:cNvPr id="16" name="TextBox 15">
            <a:extLst>
              <a:ext uri="{FF2B5EF4-FFF2-40B4-BE49-F238E27FC236}">
                <a16:creationId xmlns:a16="http://schemas.microsoft.com/office/drawing/2014/main" id="{B6A55250-8564-5651-0A41-640F52F9B0AA}"/>
              </a:ext>
            </a:extLst>
          </p:cNvPr>
          <p:cNvSpPr txBox="1"/>
          <p:nvPr/>
        </p:nvSpPr>
        <p:spPr>
          <a:xfrm>
            <a:off x="13155941" y="3119278"/>
            <a:ext cx="3927486" cy="923330"/>
          </a:xfrm>
          <a:prstGeom prst="rect">
            <a:avLst/>
          </a:prstGeom>
          <a:noFill/>
        </p:spPr>
        <p:txBody>
          <a:bodyPr wrap="square" rtlCol="0">
            <a:spAutoFit/>
          </a:bodyPr>
          <a:lstStyle/>
          <a:p>
            <a:pPr algn="ctr"/>
            <a:r>
              <a:rPr lang="en-US" b="1" dirty="0">
                <a:solidFill>
                  <a:srgbClr val="60943C"/>
                </a:solidFill>
                <a:latin typeface="Museo Sans Cyrl 300" panose="02000000000000000000" pitchFamily="50" charset="0"/>
              </a:rPr>
              <a:t>A Talented Pilot:</a:t>
            </a:r>
          </a:p>
          <a:p>
            <a:pPr algn="ctr"/>
            <a:r>
              <a:rPr lang="en-US" dirty="0">
                <a:latin typeface="Museo Sans Cyrl 300" panose="02000000000000000000" pitchFamily="50" charset="0"/>
              </a:rPr>
              <a:t>Leadership and Commitment</a:t>
            </a:r>
          </a:p>
          <a:p>
            <a:pPr algn="ctr"/>
            <a:r>
              <a:rPr lang="en-US" dirty="0">
                <a:latin typeface="Museo Sans Cyrl 300" panose="02000000000000000000" pitchFamily="50" charset="0"/>
              </a:rPr>
              <a:t>(The courage, resolve and leap)</a:t>
            </a:r>
          </a:p>
        </p:txBody>
      </p:sp>
      <p:sp>
        <p:nvSpPr>
          <p:cNvPr id="17" name="Title 1">
            <a:extLst>
              <a:ext uri="{FF2B5EF4-FFF2-40B4-BE49-F238E27FC236}">
                <a16:creationId xmlns:a16="http://schemas.microsoft.com/office/drawing/2014/main" id="{8072C0AF-F6EC-E60B-A2B8-941C2D725DEF}"/>
              </a:ext>
            </a:extLst>
          </p:cNvPr>
          <p:cNvSpPr txBox="1">
            <a:spLocks/>
          </p:cNvSpPr>
          <p:nvPr/>
        </p:nvSpPr>
        <p:spPr>
          <a:xfrm>
            <a:off x="5088180" y="8118795"/>
            <a:ext cx="10031505" cy="396764"/>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ts val="2600"/>
              </a:lnSpc>
              <a:spcBef>
                <a:spcPts val="0"/>
              </a:spcBef>
              <a:defRPr/>
            </a:pPr>
            <a:r>
              <a:rPr lang="en-US" sz="1000" dirty="0">
                <a:solidFill>
                  <a:srgbClr val="282B4D"/>
                </a:solidFill>
                <a:latin typeface="Museo Sans Cyrl 500"/>
              </a:rPr>
              <a:t>*The path to UHC lessons from Japan </a:t>
            </a:r>
            <a:r>
              <a:rPr lang="en-KE" sz="1000" dirty="0">
                <a:solidFill>
                  <a:srgbClr val="282B4D"/>
                </a:solidFill>
                <a:latin typeface="Museo Sans Cyrl 500"/>
              </a:rPr>
              <a:t>(</a:t>
            </a:r>
            <a:r>
              <a:rPr lang="en-US" sz="1000" dirty="0">
                <a:solidFill>
                  <a:srgbClr val="282B4D"/>
                </a:solidFill>
                <a:latin typeface="Museo Sans Cyrl 500"/>
              </a:rPr>
              <a:t>by Professor Kenji Shimazaki)</a:t>
            </a:r>
            <a:endParaRPr kumimoji="0" lang="en-US" sz="1000" b="0" i="0" u="none" strike="noStrike" kern="1200" cap="none" spc="0" normalizeH="0" baseline="0" noProof="0" dirty="0" err="1">
              <a:ln>
                <a:noFill/>
              </a:ln>
              <a:solidFill>
                <a:srgbClr val="282B4D"/>
              </a:solidFill>
              <a:effectLst/>
              <a:uLnTx/>
              <a:uFillTx/>
              <a:latin typeface="Museo Sans Cyrl 500" panose="02000000000000000000" pitchFamily="50" charset="0"/>
            </a:endParaRPr>
          </a:p>
        </p:txBody>
      </p:sp>
      <p:sp>
        <p:nvSpPr>
          <p:cNvPr id="6" name="Oval 5">
            <a:extLst>
              <a:ext uri="{FF2B5EF4-FFF2-40B4-BE49-F238E27FC236}">
                <a16:creationId xmlns:a16="http://schemas.microsoft.com/office/drawing/2014/main" id="{14BD19F1-F751-399F-4956-05FC2E91D1AA}"/>
              </a:ext>
            </a:extLst>
          </p:cNvPr>
          <p:cNvSpPr/>
          <p:nvPr/>
        </p:nvSpPr>
        <p:spPr>
          <a:xfrm>
            <a:off x="630189" y="2202168"/>
            <a:ext cx="3634044" cy="3486773"/>
          </a:xfrm>
          <a:prstGeom prst="ellipse">
            <a:avLst/>
          </a:prstGeom>
          <a:noFill/>
          <a:ln>
            <a:solidFill>
              <a:srgbClr val="292B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D34FBD3E-2459-7683-4304-BD828686E7AF}"/>
              </a:ext>
            </a:extLst>
          </p:cNvPr>
          <p:cNvCxnSpPr>
            <a:cxnSpLocks/>
          </p:cNvCxnSpPr>
          <p:nvPr/>
        </p:nvCxnSpPr>
        <p:spPr>
          <a:xfrm>
            <a:off x="2332203" y="3148170"/>
            <a:ext cx="0" cy="540000"/>
          </a:xfrm>
          <a:prstGeom prst="line">
            <a:avLst/>
          </a:prstGeom>
          <a:ln w="28575">
            <a:solidFill>
              <a:srgbClr val="60943C"/>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9C43480-78DF-60E1-4F3B-4784758671ED}"/>
              </a:ext>
            </a:extLst>
          </p:cNvPr>
          <p:cNvSpPr txBox="1"/>
          <p:nvPr/>
        </p:nvSpPr>
        <p:spPr>
          <a:xfrm>
            <a:off x="899885" y="3828597"/>
            <a:ext cx="3094652" cy="1477328"/>
          </a:xfrm>
          <a:prstGeom prst="rect">
            <a:avLst/>
          </a:prstGeom>
          <a:noFill/>
        </p:spPr>
        <p:txBody>
          <a:bodyPr wrap="square" rtlCol="0">
            <a:spAutoFit/>
          </a:bodyPr>
          <a:lstStyle/>
          <a:p>
            <a:pPr algn="ctr"/>
            <a:r>
              <a:rPr lang="en-US" b="1" dirty="0">
                <a:solidFill>
                  <a:srgbClr val="60943C"/>
                </a:solidFill>
                <a:latin typeface="Museo Sans Cyrl 300" panose="02000000000000000000" pitchFamily="50" charset="0"/>
              </a:rPr>
              <a:t>A Brilliant Mechanic:</a:t>
            </a:r>
          </a:p>
          <a:p>
            <a:pPr algn="ctr"/>
            <a:r>
              <a:rPr lang="en-US" dirty="0">
                <a:latin typeface="Museo Sans Cyrl 300" panose="02000000000000000000" pitchFamily="50" charset="0"/>
              </a:rPr>
              <a:t>Designer System Controller – local context and suitable partnerships (a great jump master)</a:t>
            </a:r>
          </a:p>
        </p:txBody>
      </p:sp>
      <p:sp>
        <p:nvSpPr>
          <p:cNvPr id="20" name="Oval 19">
            <a:extLst>
              <a:ext uri="{FF2B5EF4-FFF2-40B4-BE49-F238E27FC236}">
                <a16:creationId xmlns:a16="http://schemas.microsoft.com/office/drawing/2014/main" id="{6C5E69BD-A284-DF0F-A239-F403952C4E58}"/>
              </a:ext>
            </a:extLst>
          </p:cNvPr>
          <p:cNvSpPr/>
          <p:nvPr/>
        </p:nvSpPr>
        <p:spPr>
          <a:xfrm>
            <a:off x="204284" y="5744613"/>
            <a:ext cx="3634044" cy="3197315"/>
          </a:xfrm>
          <a:prstGeom prst="ellipse">
            <a:avLst/>
          </a:prstGeom>
          <a:noFill/>
          <a:ln>
            <a:solidFill>
              <a:srgbClr val="292B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4747899-7C40-34B0-9512-6EBDC275C74E}"/>
              </a:ext>
            </a:extLst>
          </p:cNvPr>
          <p:cNvSpPr/>
          <p:nvPr/>
        </p:nvSpPr>
        <p:spPr>
          <a:xfrm>
            <a:off x="4993530" y="6638544"/>
            <a:ext cx="7661757" cy="1319831"/>
          </a:xfrm>
          <a:prstGeom prst="ellipse">
            <a:avLst/>
          </a:prstGeom>
          <a:noFill/>
          <a:ln>
            <a:solidFill>
              <a:srgbClr val="292B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CC77017B-7685-8DDC-9EEC-585C3BCDB1F5}"/>
              </a:ext>
            </a:extLst>
          </p:cNvPr>
          <p:cNvSpPr txBox="1">
            <a:spLocks/>
          </p:cNvSpPr>
          <p:nvPr/>
        </p:nvSpPr>
        <p:spPr>
          <a:xfrm>
            <a:off x="1007003" y="852110"/>
            <a:ext cx="13746966" cy="892467"/>
          </a:xfrm>
          <a:prstGeom prst="rect">
            <a:avLst/>
          </a:prstGeom>
        </p:spPr>
        <p:txBody>
          <a:bodyPr vert="horz" lIns="102870" tIns="51435" rIns="102870" bIns="51435" rtlCol="0" anchor="ct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a:ln>
                  <a:noFill/>
                </a:ln>
                <a:solidFill>
                  <a:srgbClr val="282B4D"/>
                </a:solidFill>
                <a:effectLst/>
                <a:uLnTx/>
                <a:uFillTx/>
                <a:latin typeface="Museo Sans Cyrl 700"/>
                <a:ea typeface="+mj-ea"/>
                <a:cs typeface="Arial"/>
              </a:rPr>
              <a:t>The Private Sector</a:t>
            </a:r>
            <a:r>
              <a:rPr lang="en-US" sz="4200" dirty="0">
                <a:solidFill>
                  <a:srgbClr val="282B4D"/>
                </a:solidFill>
                <a:latin typeface="Museo Sans Cyrl 700"/>
                <a:ea typeface="+mj-ea"/>
                <a:cs typeface="Arial"/>
              </a:rPr>
              <a:t> Opportunity</a:t>
            </a:r>
            <a:endParaRPr kumimoji="0" lang="en-US" sz="4200" b="0" i="0" u="none" strike="noStrike" kern="1200" cap="none" spc="0" normalizeH="0" baseline="0" noProof="0" dirty="0">
              <a:ln>
                <a:noFill/>
              </a:ln>
              <a:solidFill>
                <a:srgbClr val="282B4D"/>
              </a:solidFill>
              <a:effectLst/>
              <a:uLnTx/>
              <a:uFillTx/>
              <a:latin typeface="Museo Sans Cyrl 700"/>
              <a:ea typeface="+mj-ea"/>
              <a:cs typeface="Arial"/>
            </a:endParaRPr>
          </a:p>
        </p:txBody>
      </p:sp>
      <p:sp>
        <p:nvSpPr>
          <p:cNvPr id="11" name="Slide Number Placeholder 1">
            <a:extLst>
              <a:ext uri="{FF2B5EF4-FFF2-40B4-BE49-F238E27FC236}">
                <a16:creationId xmlns:a16="http://schemas.microsoft.com/office/drawing/2014/main" id="{086AFF11-1D09-8C8D-DABE-F5CC863F57F3}"/>
              </a:ext>
            </a:extLst>
          </p:cNvPr>
          <p:cNvSpPr txBox="1">
            <a:spLocks/>
          </p:cNvSpPr>
          <p:nvPr/>
        </p:nvSpPr>
        <p:spPr>
          <a:xfrm>
            <a:off x="14173200" y="9470517"/>
            <a:ext cx="4114800" cy="547688"/>
          </a:xfrm>
          <a:prstGeom prst="rect">
            <a:avLst/>
          </a:prstGeom>
        </p:spPr>
        <p:txBody>
          <a:bodyPr vert="horz" lIns="91440" tIns="45720" rIns="91440" bIns="45720" rtlCol="0" anchor="ctr"/>
          <a:lstStyle>
            <a:defPPr>
              <a:defRPr lang="en-US"/>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defRPr/>
            </a:pPr>
            <a:r>
              <a:rPr lang="en-US" sz="3000" b="1">
                <a:solidFill>
                  <a:prstClr val="black">
                    <a:tint val="75000"/>
                  </a:prstClr>
                </a:solidFill>
                <a:latin typeface="Museo Sans Cyrl 500" panose="02000000000000000000" pitchFamily="50" charset="0"/>
              </a:rPr>
              <a:t>Slide </a:t>
            </a:r>
            <a:fld id="{8EFF9977-0B93-F148-B146-9CFF2959500B}" type="slidenum">
              <a:rPr lang="en-US" sz="3000" b="1" smtClean="0">
                <a:solidFill>
                  <a:prstClr val="black">
                    <a:tint val="75000"/>
                  </a:prstClr>
                </a:solidFill>
                <a:latin typeface="Museo Sans Cyrl 500" panose="02000000000000000000" pitchFamily="50" charset="0"/>
              </a:rPr>
              <a:pPr defTabSz="1371600">
                <a:defRPr/>
              </a:pPr>
              <a:t>15</a:t>
            </a:fld>
            <a:endParaRPr lang="en-US" sz="2400" b="1" dirty="0">
              <a:solidFill>
                <a:prstClr val="black">
                  <a:tint val="75000"/>
                </a:prstClr>
              </a:solidFill>
              <a:latin typeface="Museo Sans Cyrl 500" panose="02000000000000000000" pitchFamily="50" charset="0"/>
            </a:endParaRPr>
          </a:p>
        </p:txBody>
      </p:sp>
    </p:spTree>
    <p:extLst>
      <p:ext uri="{BB962C8B-B14F-4D97-AF65-F5344CB8AC3E}">
        <p14:creationId xmlns:p14="http://schemas.microsoft.com/office/powerpoint/2010/main" val="31704355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3252842" y="1744577"/>
            <a:ext cx="10763951" cy="519749"/>
          </a:xfrm>
          <a:prstGeom prst="rect">
            <a:avLst/>
          </a:prstGeom>
        </p:spPr>
        <p:txBody>
          <a:bodyPr vert="horz" lIns="102870" tIns="51435" rIns="102870" bIns="51435"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endParaRPr kumimoji="0" lang="en-US" sz="2475" b="0" i="0" u="none" strike="noStrike" kern="1200" cap="none" spc="0" normalizeH="0" baseline="0" noProof="0" dirty="0">
              <a:ln>
                <a:noFill/>
              </a:ln>
              <a:solidFill>
                <a:srgbClr val="51B700"/>
              </a:solidFill>
              <a:effectLst/>
              <a:uLnTx/>
              <a:uFillTx/>
              <a:latin typeface="Museo Sans Cyrl 700"/>
              <a:ea typeface="+mj-ea"/>
              <a:cs typeface="Museo Sans Cyrl 700"/>
            </a:endParaRPr>
          </a:p>
        </p:txBody>
      </p:sp>
      <p:graphicFrame>
        <p:nvGraphicFramePr>
          <p:cNvPr id="2" name="Diagram 1">
            <a:extLst>
              <a:ext uri="{FF2B5EF4-FFF2-40B4-BE49-F238E27FC236}">
                <a16:creationId xmlns:a16="http://schemas.microsoft.com/office/drawing/2014/main" id="{7A0B3236-E020-4682-847C-03F5FD3692FB}"/>
              </a:ext>
            </a:extLst>
          </p:cNvPr>
          <p:cNvGraphicFramePr/>
          <p:nvPr/>
        </p:nvGraphicFramePr>
        <p:xfrm>
          <a:off x="68540" y="-790596"/>
          <a:ext cx="18283628" cy="96670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1">
            <a:extLst>
              <a:ext uri="{FF2B5EF4-FFF2-40B4-BE49-F238E27FC236}">
                <a16:creationId xmlns:a16="http://schemas.microsoft.com/office/drawing/2014/main" id="{F6E66BA9-D413-48BE-AD2C-F132AB7373E1}"/>
              </a:ext>
            </a:extLst>
          </p:cNvPr>
          <p:cNvSpPr>
            <a:spLocks noGrp="1"/>
          </p:cNvSpPr>
          <p:nvPr>
            <p:ph type="sldNum" sz="quarter" idx="12"/>
          </p:nvPr>
        </p:nvSpPr>
        <p:spPr>
          <a:xfrm>
            <a:off x="14173200" y="9495584"/>
            <a:ext cx="4114800" cy="547688"/>
          </a:xfrm>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tint val="75000"/>
                  </a:prstClr>
                </a:solidFill>
                <a:effectLst/>
                <a:uLnTx/>
                <a:uFillTx/>
                <a:latin typeface="Museo Sans Cyrl 500" panose="02000000000000000000" pitchFamily="50" charset="0"/>
                <a:ea typeface="+mn-ea"/>
                <a:cs typeface="+mn-cs"/>
              </a:rPr>
              <a:t>Slide </a:t>
            </a:r>
            <a:fld id="{8EFF9977-0B93-F148-B146-9CFF2959500B}" type="slidenum">
              <a:rPr kumimoji="0" lang="en-US" sz="3000" b="1" i="0" u="none" strike="noStrike" kern="1200" cap="none" spc="0" normalizeH="0" baseline="0" noProof="0">
                <a:ln>
                  <a:noFill/>
                </a:ln>
                <a:solidFill>
                  <a:prstClr val="black">
                    <a:tint val="75000"/>
                  </a:prstClr>
                </a:solidFill>
                <a:effectLst/>
                <a:uLnTx/>
                <a:uFillTx/>
                <a:latin typeface="Museo Sans Cyrl 500" panose="02000000000000000000" pitchFamily="50"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16</a:t>
            </a:fld>
            <a:endParaRPr kumimoji="0" lang="en-US" sz="2400" b="1" i="0" u="none" strike="noStrike" kern="1200" cap="none" spc="0" normalizeH="0" baseline="0" noProof="0" dirty="0">
              <a:ln>
                <a:noFill/>
              </a:ln>
              <a:solidFill>
                <a:prstClr val="black">
                  <a:tint val="75000"/>
                </a:prstClr>
              </a:solidFill>
              <a:effectLst/>
              <a:uLnTx/>
              <a:uFillTx/>
              <a:latin typeface="Museo Sans Cyrl 500" panose="02000000000000000000" pitchFamily="50" charset="0"/>
              <a:ea typeface="+mn-ea"/>
              <a:cs typeface="+mn-cs"/>
            </a:endParaRPr>
          </a:p>
        </p:txBody>
      </p:sp>
      <p:sp>
        <p:nvSpPr>
          <p:cNvPr id="4" name="TextBox 3">
            <a:extLst>
              <a:ext uri="{FF2B5EF4-FFF2-40B4-BE49-F238E27FC236}">
                <a16:creationId xmlns:a16="http://schemas.microsoft.com/office/drawing/2014/main" id="{202A6BEB-7B16-979D-A5FB-AD8A0CCC47E3}"/>
              </a:ext>
            </a:extLst>
          </p:cNvPr>
          <p:cNvSpPr txBox="1"/>
          <p:nvPr/>
        </p:nvSpPr>
        <p:spPr>
          <a:xfrm>
            <a:off x="1147372" y="6014136"/>
            <a:ext cx="5619188" cy="4324261"/>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50B848"/>
              </a:buClr>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Museo Sans Cyrl 300" panose="02000000000000000000" pitchFamily="50" charset="0"/>
                <a:ea typeface="+mn-ea"/>
                <a:cs typeface="+mn-cs"/>
              </a:rPr>
              <a:t>Benefit Design</a:t>
            </a:r>
          </a:p>
          <a:p>
            <a:pPr marR="0" lvl="0" algn="l" defTabSz="914400" rtl="0" eaLnBrk="1" fontAlgn="auto" latinLnBrk="0" hangingPunct="1">
              <a:lnSpc>
                <a:spcPct val="100000"/>
              </a:lnSpc>
              <a:spcBef>
                <a:spcPts val="0"/>
              </a:spcBef>
              <a:spcAft>
                <a:spcPts val="0"/>
              </a:spcAft>
              <a:buClr>
                <a:srgbClr val="50B848"/>
              </a:buClr>
              <a:buSzTx/>
              <a:tabLst/>
              <a:defRPr/>
            </a:pPr>
            <a:endParaRPr kumimoji="0" lang="en-US" sz="2000" b="0" i="0" u="none" strike="noStrike" kern="1200" cap="none" spc="0" normalizeH="0" baseline="0" noProof="0" dirty="0">
              <a:ln>
                <a:noFill/>
              </a:ln>
              <a:solidFill>
                <a:prstClr val="black"/>
              </a:solidFill>
              <a:effectLst/>
              <a:uLnTx/>
              <a:uFillTx/>
              <a:latin typeface="Museo Sans Cyrl 300" panose="02000000000000000000" pitchFamily="50" charset="0"/>
              <a:ea typeface="+mn-ea"/>
              <a:cs typeface="+mn-cs"/>
            </a:endParaRPr>
          </a:p>
          <a:p>
            <a:pPr marL="342900" indent="-342900">
              <a:buClr>
                <a:srgbClr val="50B848"/>
              </a:buClr>
              <a:buFont typeface="Wingdings" panose="05000000000000000000" pitchFamily="2" charset="2"/>
              <a:buChar char="Ø"/>
              <a:defRPr/>
            </a:pPr>
            <a:r>
              <a:rPr kumimoji="0" lang="en-US" sz="2000" b="0" i="0" u="none" strike="noStrike" kern="1200" cap="none" spc="0" normalizeH="0" baseline="0" noProof="0" dirty="0">
                <a:ln>
                  <a:noFill/>
                </a:ln>
                <a:solidFill>
                  <a:prstClr val="black"/>
                </a:solidFill>
                <a:effectLst/>
                <a:uLnTx/>
                <a:uFillTx/>
                <a:latin typeface="Museo Sans Cyrl 300" panose="02000000000000000000" pitchFamily="50" charset="0"/>
                <a:ea typeface="+mn-ea"/>
                <a:cs typeface="+mn-cs"/>
              </a:rPr>
              <a:t>What are best practices and standard contribution rates?</a:t>
            </a:r>
          </a:p>
          <a:p>
            <a:pPr marL="285750" indent="-285750">
              <a:lnSpc>
                <a:spcPct val="150000"/>
              </a:lnSpc>
              <a:buClr>
                <a:srgbClr val="50B848"/>
              </a:buClr>
              <a:buFont typeface="Arial" panose="020B0604020202020204" pitchFamily="34" charset="0"/>
              <a:buChar char="•"/>
            </a:pPr>
            <a:endParaRPr lang="en-GB" b="1" dirty="0">
              <a:solidFill>
                <a:srgbClr val="60943C"/>
              </a:solidFill>
              <a:latin typeface="Museo Sans Cyrl 300" panose="02000000000000000000" pitchFamily="50" charset="0"/>
            </a:endParaRPr>
          </a:p>
          <a:p>
            <a:pPr marL="285750" indent="-285750">
              <a:lnSpc>
                <a:spcPct val="150000"/>
              </a:lnSpc>
              <a:buClr>
                <a:srgbClr val="50B848"/>
              </a:buClr>
              <a:buFont typeface="Arial" panose="020B0604020202020204" pitchFamily="34" charset="0"/>
              <a:buChar char="•"/>
            </a:pPr>
            <a:r>
              <a:rPr lang="en-GB" dirty="0">
                <a:latin typeface="Museo Sans Cyrl 300" panose="02000000000000000000" pitchFamily="50" charset="0"/>
              </a:rPr>
              <a:t>Systems</a:t>
            </a:r>
          </a:p>
          <a:p>
            <a:pPr marL="742950" lvl="1" indent="-285750">
              <a:lnSpc>
                <a:spcPct val="150000"/>
              </a:lnSpc>
              <a:buClr>
                <a:srgbClr val="50B848"/>
              </a:buClr>
              <a:buFont typeface="Arial" panose="020B0604020202020204" pitchFamily="34" charset="0"/>
              <a:buChar char="•"/>
            </a:pPr>
            <a:r>
              <a:rPr lang="en-GB" dirty="0">
                <a:latin typeface="Museo Sans Cyrl 300" panose="02000000000000000000" pitchFamily="50" charset="0"/>
              </a:rPr>
              <a:t>Administration </a:t>
            </a:r>
          </a:p>
          <a:p>
            <a:pPr marL="742950" lvl="1" indent="-285750">
              <a:lnSpc>
                <a:spcPct val="150000"/>
              </a:lnSpc>
              <a:buClr>
                <a:srgbClr val="50B848"/>
              </a:buClr>
              <a:buFont typeface="Arial" panose="020B0604020202020204" pitchFamily="34" charset="0"/>
              <a:buChar char="•"/>
            </a:pPr>
            <a:r>
              <a:rPr lang="en-GB" dirty="0">
                <a:latin typeface="Museo Sans Cyrl 300" panose="02000000000000000000" pitchFamily="50" charset="0"/>
              </a:rPr>
              <a:t>Patient Records</a:t>
            </a:r>
          </a:p>
          <a:p>
            <a:pPr marL="742950" lvl="1" indent="-285750">
              <a:lnSpc>
                <a:spcPct val="150000"/>
              </a:lnSpc>
              <a:buClr>
                <a:srgbClr val="50B848"/>
              </a:buClr>
              <a:buFont typeface="Arial" panose="020B0604020202020204" pitchFamily="34" charset="0"/>
              <a:buChar char="•"/>
            </a:pPr>
            <a:r>
              <a:rPr lang="en-GB" dirty="0">
                <a:latin typeface="Museo Sans Cyrl 300" panose="02000000000000000000" pitchFamily="50" charset="0"/>
              </a:rPr>
              <a:t>Fraud analytics</a:t>
            </a:r>
          </a:p>
          <a:p>
            <a:pPr marL="342900" indent="-342900">
              <a:buClr>
                <a:srgbClr val="50B848"/>
              </a:buClr>
              <a:buFont typeface="Wingdings" panose="05000000000000000000" pitchFamily="2" charset="2"/>
              <a:buChar char="Ø"/>
              <a:defRPr/>
            </a:pPr>
            <a:endParaRPr kumimoji="0" lang="en-US" sz="2000" b="0" i="0" u="none" strike="noStrike" kern="1200" cap="none" spc="0" normalizeH="0" baseline="0" noProof="0" dirty="0">
              <a:ln>
                <a:noFill/>
              </a:ln>
              <a:solidFill>
                <a:prstClr val="black"/>
              </a:solidFill>
              <a:effectLst/>
              <a:uLnTx/>
              <a:uFillTx/>
              <a:latin typeface="Museo Sans Cyrl 300" panose="02000000000000000000" pitchFamily="50" charset="0"/>
              <a:ea typeface="+mn-ea"/>
              <a:cs typeface="+mn-cs"/>
            </a:endParaRPr>
          </a:p>
          <a:p>
            <a:pPr marL="342900" marR="0" lvl="0" indent="-342900" algn="l" defTabSz="914400" rtl="0" eaLnBrk="1" fontAlgn="auto" latinLnBrk="0" hangingPunct="1">
              <a:lnSpc>
                <a:spcPct val="100000"/>
              </a:lnSpc>
              <a:spcBef>
                <a:spcPts val="0"/>
              </a:spcBef>
              <a:spcAft>
                <a:spcPts val="0"/>
              </a:spcAft>
              <a:buClr>
                <a:srgbClr val="50B848"/>
              </a:buClr>
              <a:buSzTx/>
              <a:buFont typeface="Wingdings" panose="05000000000000000000" pitchFamily="2" charset="2"/>
              <a:buChar char="Ø"/>
              <a:tabLst/>
              <a:defRPr/>
            </a:pPr>
            <a:endParaRPr kumimoji="0" lang="en-US" sz="2000" b="0" i="0" u="none" strike="noStrike" kern="1200" cap="none" spc="0" normalizeH="0" baseline="0" noProof="0" dirty="0">
              <a:ln>
                <a:noFill/>
              </a:ln>
              <a:solidFill>
                <a:prstClr val="black"/>
              </a:solidFill>
              <a:effectLst/>
              <a:uLnTx/>
              <a:uFillTx/>
              <a:latin typeface="Museo Sans Cyrl 300" panose="02000000000000000000" pitchFamily="50" charset="0"/>
              <a:ea typeface="+mn-ea"/>
              <a:cs typeface="+mn-cs"/>
            </a:endParaRPr>
          </a:p>
          <a:p>
            <a:pPr marL="0" marR="0" lvl="0" indent="0" algn="l" defTabSz="914400" rtl="0" eaLnBrk="1" fontAlgn="auto" latinLnBrk="0" hangingPunct="1">
              <a:lnSpc>
                <a:spcPct val="100000"/>
              </a:lnSpc>
              <a:spcBef>
                <a:spcPts val="0"/>
              </a:spcBef>
              <a:spcAft>
                <a:spcPts val="0"/>
              </a:spcAft>
              <a:buClr>
                <a:srgbClr val="92D050"/>
              </a:buClr>
              <a:buSzTx/>
              <a:buFontTx/>
              <a:buNone/>
              <a:tabLst/>
              <a:defRPr/>
            </a:pPr>
            <a:r>
              <a:rPr kumimoji="0" lang="en-US" sz="2000" b="0" i="0" u="none" strike="noStrike" kern="1200" cap="none" spc="0" normalizeH="0" baseline="0" noProof="0" dirty="0">
                <a:ln>
                  <a:noFill/>
                </a:ln>
                <a:solidFill>
                  <a:prstClr val="black"/>
                </a:solidFill>
                <a:effectLst/>
                <a:uLnTx/>
                <a:uFillTx/>
                <a:latin typeface="Museo Sans Cyrl 300" panose="02000000000000000000" pitchFamily="50" charset="0"/>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FA29FF3C-FFC3-2012-5DD6-5473461DB036}"/>
              </a:ext>
            </a:extLst>
          </p:cNvPr>
          <p:cNvSpPr txBox="1"/>
          <p:nvPr/>
        </p:nvSpPr>
        <p:spPr>
          <a:xfrm>
            <a:off x="7031889" y="6014136"/>
            <a:ext cx="14282621" cy="1710468"/>
          </a:xfrm>
          <a:prstGeom prst="rect">
            <a:avLst/>
          </a:prstGeom>
          <a:noFill/>
        </p:spPr>
        <p:txBody>
          <a:bodyPr wrap="square">
            <a:spAutoFit/>
          </a:bodyPr>
          <a:lstStyle/>
          <a:p>
            <a:pPr marL="285750" indent="-285750">
              <a:lnSpc>
                <a:spcPct val="150000"/>
              </a:lnSpc>
              <a:buClr>
                <a:srgbClr val="50B848"/>
              </a:buClr>
              <a:buFont typeface="Arial" panose="020B0604020202020204" pitchFamily="34" charset="0"/>
              <a:buChar char="•"/>
            </a:pPr>
            <a:r>
              <a:rPr lang="en-GB" dirty="0">
                <a:latin typeface="Museo Sans Cyrl 300" panose="02000000000000000000" pitchFamily="50" charset="0"/>
              </a:rPr>
              <a:t>Managing cost of claims:</a:t>
            </a:r>
          </a:p>
          <a:p>
            <a:pPr marL="742950" lvl="1" indent="-285750">
              <a:lnSpc>
                <a:spcPct val="150000"/>
              </a:lnSpc>
              <a:buClr>
                <a:srgbClr val="50B848"/>
              </a:buClr>
              <a:buFont typeface="Arial" panose="020B0604020202020204" pitchFamily="34" charset="0"/>
              <a:buChar char="•"/>
            </a:pPr>
            <a:r>
              <a:rPr lang="en-GB" dirty="0">
                <a:latin typeface="Museo Sans Cyrl 300" panose="02000000000000000000" pitchFamily="50" charset="0"/>
              </a:rPr>
              <a:t>Strong claims management processes – use of </a:t>
            </a:r>
            <a:r>
              <a:rPr lang="en-GB" b="1" dirty="0">
                <a:solidFill>
                  <a:srgbClr val="50B848"/>
                </a:solidFill>
                <a:latin typeface="Museo Sans Cyrl 500" panose="02000000000000000000" pitchFamily="50" charset="0"/>
              </a:rPr>
              <a:t>biometrics</a:t>
            </a:r>
            <a:r>
              <a:rPr lang="en-GB" dirty="0">
                <a:latin typeface="Museo Sans Cyrl 300" panose="02000000000000000000" pitchFamily="50" charset="0"/>
              </a:rPr>
              <a:t> and clear validation processes</a:t>
            </a:r>
          </a:p>
          <a:p>
            <a:pPr marL="742950" lvl="1" indent="-285750">
              <a:lnSpc>
                <a:spcPct val="150000"/>
              </a:lnSpc>
              <a:buClr>
                <a:srgbClr val="50B848"/>
              </a:buClr>
              <a:buFont typeface="Arial" panose="020B0604020202020204" pitchFamily="34" charset="0"/>
              <a:buChar char="•"/>
            </a:pPr>
            <a:r>
              <a:rPr lang="en-GB" dirty="0">
                <a:latin typeface="Museo Sans Cyrl 300" panose="02000000000000000000" pitchFamily="50" charset="0"/>
              </a:rPr>
              <a:t>Fast claims settlement – increased </a:t>
            </a:r>
            <a:r>
              <a:rPr lang="en-GB" b="1" dirty="0">
                <a:solidFill>
                  <a:srgbClr val="50B848"/>
                </a:solidFill>
                <a:latin typeface="Museo Sans Cyrl 500" panose="02000000000000000000" pitchFamily="50" charset="0"/>
              </a:rPr>
              <a:t>efficiencies</a:t>
            </a:r>
            <a:r>
              <a:rPr lang="en-GB" dirty="0">
                <a:latin typeface="Museo Sans Cyrl 300" panose="02000000000000000000" pitchFamily="50" charset="0"/>
              </a:rPr>
              <a:t> leave little room for fraud </a:t>
            </a:r>
            <a:r>
              <a:rPr lang="en-KE" dirty="0">
                <a:latin typeface="Museo Sans Cyrl 300" panose="02000000000000000000" pitchFamily="50" charset="0"/>
              </a:rPr>
              <a:t>	</a:t>
            </a:r>
            <a:endParaRPr lang="en-US" dirty="0">
              <a:latin typeface="Museo Sans Cyrl 300" panose="02000000000000000000" pitchFamily="50" charset="0"/>
            </a:endParaRPr>
          </a:p>
          <a:p>
            <a:pPr lvl="1">
              <a:lnSpc>
                <a:spcPct val="150000"/>
              </a:lnSpc>
              <a:buClr>
                <a:srgbClr val="50B848"/>
              </a:buClr>
            </a:pPr>
            <a:endParaRPr lang="en-GB" dirty="0">
              <a:latin typeface="Museo Sans Cyrl 300" panose="02000000000000000000" pitchFamily="50" charset="0"/>
            </a:endParaRPr>
          </a:p>
        </p:txBody>
      </p:sp>
      <p:sp>
        <p:nvSpPr>
          <p:cNvPr id="9" name="Title 1">
            <a:extLst>
              <a:ext uri="{FF2B5EF4-FFF2-40B4-BE49-F238E27FC236}">
                <a16:creationId xmlns:a16="http://schemas.microsoft.com/office/drawing/2014/main" id="{F8144FF1-60FF-3F5F-6C41-67E582E69203}"/>
              </a:ext>
            </a:extLst>
          </p:cNvPr>
          <p:cNvSpPr txBox="1">
            <a:spLocks/>
          </p:cNvSpPr>
          <p:nvPr/>
        </p:nvSpPr>
        <p:spPr>
          <a:xfrm>
            <a:off x="1007003" y="852110"/>
            <a:ext cx="13746966" cy="892467"/>
          </a:xfrm>
          <a:prstGeom prst="rect">
            <a:avLst/>
          </a:prstGeom>
        </p:spPr>
        <p:txBody>
          <a:bodyPr vert="horz" lIns="102870" tIns="51435" rIns="102870" bIns="51435" rtlCol="0" anchor="ct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a:ln>
                  <a:noFill/>
                </a:ln>
                <a:solidFill>
                  <a:srgbClr val="282B4D"/>
                </a:solidFill>
                <a:effectLst/>
                <a:uLnTx/>
                <a:uFillTx/>
                <a:latin typeface="Museo Sans Cyrl 700"/>
                <a:ea typeface="+mj-ea"/>
                <a:cs typeface="Arial"/>
              </a:rPr>
              <a:t>The Private Sector</a:t>
            </a:r>
            <a:r>
              <a:rPr lang="en-US" sz="4200" dirty="0">
                <a:solidFill>
                  <a:srgbClr val="282B4D"/>
                </a:solidFill>
                <a:latin typeface="Museo Sans Cyrl 700"/>
                <a:ea typeface="+mj-ea"/>
                <a:cs typeface="Arial"/>
              </a:rPr>
              <a:t> Opportunity</a:t>
            </a:r>
            <a:endParaRPr kumimoji="0" lang="en-US" sz="4200" b="0" i="0" u="none" strike="noStrike" kern="1200" cap="none" spc="0" normalizeH="0" baseline="0" noProof="0" dirty="0">
              <a:ln>
                <a:noFill/>
              </a:ln>
              <a:solidFill>
                <a:srgbClr val="282B4D"/>
              </a:solidFill>
              <a:effectLst/>
              <a:uLnTx/>
              <a:uFillTx/>
              <a:latin typeface="Museo Sans Cyrl 700"/>
              <a:ea typeface="+mj-ea"/>
              <a:cs typeface="Arial"/>
            </a:endParaRPr>
          </a:p>
        </p:txBody>
      </p:sp>
    </p:spTree>
    <p:extLst>
      <p:ext uri="{BB962C8B-B14F-4D97-AF65-F5344CB8AC3E}">
        <p14:creationId xmlns:p14="http://schemas.microsoft.com/office/powerpoint/2010/main" val="35084187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3" name="Graphic 82" descr="Teacher">
            <a:extLst>
              <a:ext uri="{FF2B5EF4-FFF2-40B4-BE49-F238E27FC236}">
                <a16:creationId xmlns:a16="http://schemas.microsoft.com/office/drawing/2014/main" id="{5C4D2290-C6F1-24FD-130C-A76920DF659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97584" y="3528252"/>
            <a:ext cx="1492832" cy="1492832"/>
          </a:xfrm>
          <a:prstGeom prst="rect">
            <a:avLst/>
          </a:prstGeom>
        </p:spPr>
      </p:pic>
      <p:sp>
        <p:nvSpPr>
          <p:cNvPr id="4" name="TextBox 3">
            <a:extLst>
              <a:ext uri="{FF2B5EF4-FFF2-40B4-BE49-F238E27FC236}">
                <a16:creationId xmlns:a16="http://schemas.microsoft.com/office/drawing/2014/main" id="{2EF7DE92-58A3-E88E-0D49-C84698761158}"/>
              </a:ext>
            </a:extLst>
          </p:cNvPr>
          <p:cNvSpPr txBox="1"/>
          <p:nvPr/>
        </p:nvSpPr>
        <p:spPr>
          <a:xfrm>
            <a:off x="1790568" y="5609256"/>
            <a:ext cx="14706863" cy="2455752"/>
          </a:xfrm>
          <a:prstGeom prst="rect">
            <a:avLst/>
          </a:prstGeom>
        </p:spPr>
        <p:txBody>
          <a:bodyPr vert="horz" lIns="91440" tIns="45720" rIns="91440" bIns="45720" rtlCol="0" anchor="t">
            <a:normAutofit/>
          </a:bodyPr>
          <a:lstStyle/>
          <a:p>
            <a:pPr algn="ctr">
              <a:lnSpc>
                <a:spcPct val="90000"/>
              </a:lnSpc>
              <a:spcBef>
                <a:spcPts val="1800"/>
              </a:spcBef>
              <a:spcAft>
                <a:spcPts val="1800"/>
              </a:spcAft>
            </a:pPr>
            <a:r>
              <a:rPr lang="en-US" sz="2400" dirty="0">
                <a:solidFill>
                  <a:srgbClr val="50B848"/>
                </a:solidFill>
                <a:latin typeface="Museo Sans Cyrl 500" panose="02000000000000000000" pitchFamily="50" charset="0"/>
                <a:cs typeface="Arial" panose="020B0604020202020204" pitchFamily="34" charset="0"/>
              </a:rPr>
              <a:t>Lessons learned </a:t>
            </a:r>
            <a:r>
              <a:rPr lang="en-US" sz="2400" dirty="0">
                <a:effectLst/>
                <a:latin typeface="Museo Sans Cyrl 300" panose="02000000000000000000" pitchFamily="50" charset="0"/>
              </a:rPr>
              <a:t>from successful and unsuccessful PPPs:</a:t>
            </a:r>
          </a:p>
          <a:p>
            <a:pPr marL="342900" lvl="0" indent="-228600" algn="ctr">
              <a:lnSpc>
                <a:spcPct val="90000"/>
              </a:lnSpc>
              <a:spcAft>
                <a:spcPts val="750"/>
              </a:spcAft>
              <a:buSzPts val="1000"/>
              <a:buFont typeface="Arial" panose="020B0604020202020204" pitchFamily="34" charset="0"/>
              <a:buChar char="•"/>
              <a:tabLst>
                <a:tab pos="457200" algn="l"/>
              </a:tabLst>
            </a:pPr>
            <a:r>
              <a:rPr lang="en-US" sz="2400" dirty="0">
                <a:effectLst/>
                <a:latin typeface="Museo Sans Cyrl 300" panose="02000000000000000000" pitchFamily="50" charset="0"/>
              </a:rPr>
              <a:t>It is important to have </a:t>
            </a:r>
            <a:r>
              <a:rPr lang="en-US" sz="2400" dirty="0">
                <a:solidFill>
                  <a:srgbClr val="50B848"/>
                </a:solidFill>
                <a:latin typeface="Museo Sans Cyrl 500" panose="02000000000000000000" pitchFamily="50" charset="0"/>
                <a:cs typeface="Arial" panose="020B0604020202020204" pitchFamily="34" charset="0"/>
              </a:rPr>
              <a:t>clear and well-defined goals</a:t>
            </a:r>
            <a:r>
              <a:rPr lang="en-US" sz="2400" dirty="0">
                <a:effectLst/>
                <a:latin typeface="Museo Sans Cyrl 300" panose="02000000000000000000" pitchFamily="50" charset="0"/>
              </a:rPr>
              <a:t> for the PPP</a:t>
            </a:r>
          </a:p>
          <a:p>
            <a:pPr marL="342900" lvl="0" indent="-228600" algn="ctr">
              <a:lnSpc>
                <a:spcPct val="90000"/>
              </a:lnSpc>
              <a:spcAft>
                <a:spcPts val="750"/>
              </a:spcAft>
              <a:buSzPts val="1000"/>
              <a:buFont typeface="Arial" panose="020B0604020202020204" pitchFamily="34" charset="0"/>
              <a:buChar char="•"/>
              <a:tabLst>
                <a:tab pos="457200" algn="l"/>
              </a:tabLst>
            </a:pPr>
            <a:r>
              <a:rPr lang="en-US" sz="2400" dirty="0">
                <a:effectLst/>
                <a:latin typeface="Museo Sans Cyrl 300" panose="02000000000000000000" pitchFamily="50" charset="0"/>
              </a:rPr>
              <a:t>The PPP should be structured in a way that is </a:t>
            </a:r>
            <a:r>
              <a:rPr lang="en-US" sz="2400" dirty="0">
                <a:solidFill>
                  <a:srgbClr val="50B848"/>
                </a:solidFill>
                <a:latin typeface="Museo Sans Cyrl 500" panose="02000000000000000000" pitchFamily="50" charset="0"/>
                <a:cs typeface="Arial" panose="020B0604020202020204" pitchFamily="34" charset="0"/>
              </a:rPr>
              <a:t>fair and equitable </a:t>
            </a:r>
            <a:r>
              <a:rPr lang="en-US" sz="2400" dirty="0">
                <a:effectLst/>
                <a:latin typeface="Museo Sans Cyrl 300" panose="02000000000000000000" pitchFamily="50" charset="0"/>
              </a:rPr>
              <a:t>to both the public and private sectors</a:t>
            </a:r>
          </a:p>
          <a:p>
            <a:pPr marL="342900" lvl="0" indent="-228600" algn="ctr">
              <a:lnSpc>
                <a:spcPct val="90000"/>
              </a:lnSpc>
              <a:spcAft>
                <a:spcPts val="750"/>
              </a:spcAft>
              <a:buSzPts val="1000"/>
              <a:buFont typeface="Arial" panose="020B0604020202020204" pitchFamily="34" charset="0"/>
              <a:buChar char="•"/>
              <a:tabLst>
                <a:tab pos="457200" algn="l"/>
              </a:tabLst>
            </a:pPr>
            <a:r>
              <a:rPr lang="en-US" sz="2400" dirty="0">
                <a:effectLst/>
                <a:latin typeface="Museo Sans Cyrl 300" panose="02000000000000000000" pitchFamily="50" charset="0"/>
              </a:rPr>
              <a:t>The PPP should be </a:t>
            </a:r>
            <a:r>
              <a:rPr lang="en-US" sz="2400" dirty="0">
                <a:solidFill>
                  <a:srgbClr val="50B848"/>
                </a:solidFill>
                <a:latin typeface="Museo Sans Cyrl 500" panose="02000000000000000000" pitchFamily="50" charset="0"/>
                <a:cs typeface="Arial" panose="020B0604020202020204" pitchFamily="34" charset="0"/>
              </a:rPr>
              <a:t>transparent and accountable </a:t>
            </a:r>
            <a:r>
              <a:rPr lang="en-US" sz="2400" dirty="0">
                <a:effectLst/>
                <a:latin typeface="Museo Sans Cyrl 300" panose="02000000000000000000" pitchFamily="50" charset="0"/>
              </a:rPr>
              <a:t>to the public</a:t>
            </a:r>
          </a:p>
          <a:p>
            <a:pPr marL="342900" lvl="0" indent="-228600" algn="ctr">
              <a:lnSpc>
                <a:spcPct val="90000"/>
              </a:lnSpc>
              <a:spcAft>
                <a:spcPts val="750"/>
              </a:spcAft>
              <a:buSzPts val="1000"/>
              <a:buFont typeface="Arial" panose="020B0604020202020204" pitchFamily="34" charset="0"/>
              <a:buChar char="•"/>
              <a:tabLst>
                <a:tab pos="457200" algn="l"/>
              </a:tabLst>
            </a:pPr>
            <a:r>
              <a:rPr lang="en-US" sz="2400" dirty="0">
                <a:effectLst/>
                <a:latin typeface="Museo Sans Cyrl 300" panose="02000000000000000000" pitchFamily="50" charset="0"/>
              </a:rPr>
              <a:t>The PPP should be </a:t>
            </a:r>
            <a:r>
              <a:rPr lang="en-US" sz="2400" dirty="0">
                <a:solidFill>
                  <a:srgbClr val="50B848"/>
                </a:solidFill>
                <a:latin typeface="Museo Sans Cyrl 500" panose="02000000000000000000" pitchFamily="50" charset="0"/>
                <a:cs typeface="Arial" panose="020B0604020202020204" pitchFamily="34" charset="0"/>
              </a:rPr>
              <a:t>monitored and evaluated regularly </a:t>
            </a:r>
            <a:r>
              <a:rPr lang="en-US" sz="2400" dirty="0">
                <a:effectLst/>
                <a:latin typeface="Museo Sans Cyrl 300" panose="02000000000000000000" pitchFamily="50" charset="0"/>
              </a:rPr>
              <a:t>to ensure that it is meeting its goals</a:t>
            </a:r>
          </a:p>
        </p:txBody>
      </p:sp>
      <p:sp>
        <p:nvSpPr>
          <p:cNvPr id="22" name="Title 1">
            <a:extLst>
              <a:ext uri="{FF2B5EF4-FFF2-40B4-BE49-F238E27FC236}">
                <a16:creationId xmlns:a16="http://schemas.microsoft.com/office/drawing/2014/main" id="{A8777549-808F-3E2C-366D-6A10215E3546}"/>
              </a:ext>
            </a:extLst>
          </p:cNvPr>
          <p:cNvSpPr txBox="1">
            <a:spLocks/>
          </p:cNvSpPr>
          <p:nvPr/>
        </p:nvSpPr>
        <p:spPr>
          <a:xfrm>
            <a:off x="933851" y="694269"/>
            <a:ext cx="13746966" cy="892467"/>
          </a:xfrm>
          <a:prstGeom prst="rect">
            <a:avLst/>
          </a:prstGeom>
        </p:spPr>
        <p:txBody>
          <a:bodyPr vert="horz" lIns="102870" tIns="51435" rIns="102870" bIns="51435" rtlCol="0" anchor="ct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a:ln>
                  <a:noFill/>
                </a:ln>
                <a:solidFill>
                  <a:srgbClr val="282B4D"/>
                </a:solidFill>
                <a:effectLst/>
                <a:uLnTx/>
                <a:uFillTx/>
                <a:latin typeface="Museo Sans Cyrl 700"/>
                <a:ea typeface="+mj-ea"/>
                <a:cs typeface="Arial"/>
              </a:rPr>
              <a:t>The Private Sector</a:t>
            </a:r>
            <a:r>
              <a:rPr lang="en-US" sz="4200" dirty="0">
                <a:solidFill>
                  <a:srgbClr val="282B4D"/>
                </a:solidFill>
                <a:latin typeface="Museo Sans Cyrl 700"/>
                <a:ea typeface="+mj-ea"/>
                <a:cs typeface="Arial"/>
              </a:rPr>
              <a:t> Opportunity</a:t>
            </a:r>
            <a:endParaRPr kumimoji="0" lang="en-US" sz="4200" b="0" i="0" u="none" strike="noStrike" kern="1200" cap="none" spc="0" normalizeH="0" baseline="0" noProof="0" dirty="0">
              <a:ln>
                <a:noFill/>
              </a:ln>
              <a:solidFill>
                <a:srgbClr val="282B4D"/>
              </a:solidFill>
              <a:effectLst/>
              <a:uLnTx/>
              <a:uFillTx/>
              <a:latin typeface="Museo Sans Cyrl 700"/>
              <a:ea typeface="+mj-ea"/>
              <a:cs typeface="Arial"/>
            </a:endParaRPr>
          </a:p>
        </p:txBody>
      </p:sp>
      <p:sp>
        <p:nvSpPr>
          <p:cNvPr id="2" name="Slide Number Placeholder 1">
            <a:extLst>
              <a:ext uri="{FF2B5EF4-FFF2-40B4-BE49-F238E27FC236}">
                <a16:creationId xmlns:a16="http://schemas.microsoft.com/office/drawing/2014/main" id="{BE1D4163-C8F9-8F1F-7B5B-87B2F14A2DA2}"/>
              </a:ext>
            </a:extLst>
          </p:cNvPr>
          <p:cNvSpPr txBox="1">
            <a:spLocks/>
          </p:cNvSpPr>
          <p:nvPr/>
        </p:nvSpPr>
        <p:spPr>
          <a:xfrm>
            <a:off x="14173200" y="9470517"/>
            <a:ext cx="4114800" cy="547688"/>
          </a:xfrm>
          <a:prstGeom prst="rect">
            <a:avLst/>
          </a:prstGeom>
        </p:spPr>
        <p:txBody>
          <a:bodyPr vert="horz" lIns="91440" tIns="45720" rIns="91440" bIns="45720" rtlCol="0" anchor="ctr"/>
          <a:lstStyle>
            <a:defPPr>
              <a:defRPr lang="en-US"/>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defRPr/>
            </a:pPr>
            <a:r>
              <a:rPr lang="en-US" sz="3000" b="1">
                <a:solidFill>
                  <a:prstClr val="black">
                    <a:tint val="75000"/>
                  </a:prstClr>
                </a:solidFill>
                <a:latin typeface="Museo Sans Cyrl 500" panose="02000000000000000000" pitchFamily="50" charset="0"/>
              </a:rPr>
              <a:t>Slide </a:t>
            </a:r>
            <a:fld id="{8EFF9977-0B93-F148-B146-9CFF2959500B}" type="slidenum">
              <a:rPr lang="en-US" sz="3000" b="1" smtClean="0">
                <a:solidFill>
                  <a:prstClr val="black">
                    <a:tint val="75000"/>
                  </a:prstClr>
                </a:solidFill>
                <a:latin typeface="Museo Sans Cyrl 500" panose="02000000000000000000" pitchFamily="50" charset="0"/>
              </a:rPr>
              <a:pPr defTabSz="1371600">
                <a:defRPr/>
              </a:pPr>
              <a:t>17</a:t>
            </a:fld>
            <a:endParaRPr lang="en-US" sz="2400" b="1" dirty="0">
              <a:solidFill>
                <a:prstClr val="black">
                  <a:tint val="75000"/>
                </a:prstClr>
              </a:solidFill>
              <a:latin typeface="Museo Sans Cyrl 500" panose="02000000000000000000" pitchFamily="50" charset="0"/>
            </a:endParaRPr>
          </a:p>
        </p:txBody>
      </p:sp>
    </p:spTree>
    <p:extLst>
      <p:ext uri="{BB962C8B-B14F-4D97-AF65-F5344CB8AC3E}">
        <p14:creationId xmlns:p14="http://schemas.microsoft.com/office/powerpoint/2010/main" val="33714109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0">
            <a:extLst>
              <a:ext uri="{FF2B5EF4-FFF2-40B4-BE49-F238E27FC236}">
                <a16:creationId xmlns:a16="http://schemas.microsoft.com/office/drawing/2014/main" id="{AE47195D-EC06-4298-8805-0F0D659976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998" cy="102860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2">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150960" y="-1240850"/>
            <a:ext cx="2573217" cy="128751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14">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27" y="996462"/>
            <a:ext cx="12123948" cy="840051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6">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925671" y="5088146"/>
            <a:ext cx="2578608" cy="2285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687251AE-F120-688A-CEB2-B839083FF42B}"/>
              </a:ext>
            </a:extLst>
          </p:cNvPr>
          <p:cNvSpPr txBox="1">
            <a:spLocks/>
          </p:cNvSpPr>
          <p:nvPr/>
        </p:nvSpPr>
        <p:spPr>
          <a:xfrm>
            <a:off x="14845369" y="3910107"/>
            <a:ext cx="3704435" cy="169835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914400" fontAlgn="auto">
              <a:lnSpc>
                <a:spcPct val="90000"/>
              </a:lnSpc>
              <a:spcAft>
                <a:spcPts val="600"/>
              </a:spcAft>
              <a:buClrTx/>
              <a:buSzTx/>
              <a:tabLst/>
              <a:defRPr/>
            </a:pPr>
            <a:r>
              <a:rPr lang="en-US" sz="2000" dirty="0">
                <a:solidFill>
                  <a:srgbClr val="292B4D"/>
                </a:solidFill>
                <a:latin typeface="Museo Sans Cyrl 500" panose="02000000000000000000" pitchFamily="50" charset="0"/>
              </a:rPr>
              <a:t>Samantha Weya:</a:t>
            </a:r>
          </a:p>
          <a:p>
            <a:pPr marL="0" marR="0" lvl="0" indent="0" algn="l" defTabSz="914400" fontAlgn="auto">
              <a:lnSpc>
                <a:spcPct val="90000"/>
              </a:lnSpc>
              <a:spcAft>
                <a:spcPts val="600"/>
              </a:spcAft>
              <a:buClrTx/>
              <a:buSzTx/>
              <a:tabLst/>
              <a:defRPr/>
            </a:pPr>
            <a:r>
              <a:rPr lang="en-US" sz="2000" dirty="0">
                <a:solidFill>
                  <a:srgbClr val="292B4D"/>
                </a:solidFill>
                <a:latin typeface="Museo Sans Cyrl 500" panose="02000000000000000000" pitchFamily="50" charset="0"/>
                <a:hlinkClick r:id="rId2"/>
              </a:rPr>
              <a:t>sweya@zamara.co.ke</a:t>
            </a:r>
            <a:endParaRPr lang="en-US" sz="2000" dirty="0">
              <a:solidFill>
                <a:srgbClr val="292B4D"/>
              </a:solidFill>
              <a:latin typeface="Museo Sans Cyrl 500" panose="02000000000000000000" pitchFamily="50" charset="0"/>
            </a:endParaRPr>
          </a:p>
        </p:txBody>
      </p:sp>
      <p:sp>
        <p:nvSpPr>
          <p:cNvPr id="2" name="TextBox 1">
            <a:extLst>
              <a:ext uri="{FF2B5EF4-FFF2-40B4-BE49-F238E27FC236}">
                <a16:creationId xmlns:a16="http://schemas.microsoft.com/office/drawing/2014/main" id="{8C386534-A542-0C51-E135-0995FE5951E2}"/>
              </a:ext>
            </a:extLst>
          </p:cNvPr>
          <p:cNvSpPr txBox="1"/>
          <p:nvPr/>
        </p:nvSpPr>
        <p:spPr>
          <a:xfrm>
            <a:off x="8760174" y="7591490"/>
            <a:ext cx="1519925" cy="369332"/>
          </a:xfrm>
          <a:prstGeom prst="rect">
            <a:avLst/>
          </a:prstGeom>
          <a:noFill/>
        </p:spPr>
        <p:txBody>
          <a:bodyPr wrap="square" rtlCol="0">
            <a:spAutoFit/>
          </a:bodyPr>
          <a:lstStyle/>
          <a:p>
            <a:r>
              <a:rPr lang="en-US" b="1" dirty="0">
                <a:solidFill>
                  <a:schemeClr val="bg1"/>
                </a:solidFill>
              </a:rPr>
              <a:t>Diani Kenya</a:t>
            </a:r>
          </a:p>
        </p:txBody>
      </p:sp>
      <p:pic>
        <p:nvPicPr>
          <p:cNvPr id="6" name="Picture 5" descr="A close-up of hands holding paper people&#10;&#10;Description automatically generated">
            <a:extLst>
              <a:ext uri="{FF2B5EF4-FFF2-40B4-BE49-F238E27FC236}">
                <a16:creationId xmlns:a16="http://schemas.microsoft.com/office/drawing/2014/main" id="{B3BEF0EE-DA25-B32E-224E-0CE77E72E6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127" y="64008"/>
            <a:ext cx="13925550" cy="9829800"/>
          </a:xfrm>
          <a:prstGeom prst="rect">
            <a:avLst/>
          </a:prstGeom>
        </p:spPr>
      </p:pic>
    </p:spTree>
    <p:extLst>
      <p:ext uri="{BB962C8B-B14F-4D97-AF65-F5344CB8AC3E}">
        <p14:creationId xmlns:p14="http://schemas.microsoft.com/office/powerpoint/2010/main" val="12680563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34600" y="3192463"/>
            <a:ext cx="9236435" cy="4029075"/>
          </a:xfrm>
          <a:prstGeom prst="rect">
            <a:avLst/>
          </a:prstGeom>
        </p:spPr>
        <p:txBody>
          <a:bodyPr vert="horz" lIns="137160" tIns="68580" rIns="137160" bIns="68580" rtlCol="0" anchor="ct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ct val="0"/>
              </a:spcBef>
              <a:spcAft>
                <a:spcPts val="0"/>
              </a:spcAft>
              <a:buClrTx/>
              <a:buSzTx/>
              <a:buFontTx/>
              <a:buNone/>
              <a:tabLst/>
              <a:defRPr/>
            </a:pPr>
            <a:r>
              <a:rPr kumimoji="0" lang="en-US" sz="9000" b="1" i="0" u="none" strike="noStrike" kern="1200" cap="none" spc="0" normalizeH="0" baseline="0" noProof="0" dirty="0">
                <a:ln>
                  <a:noFill/>
                </a:ln>
                <a:solidFill>
                  <a:srgbClr val="51B747"/>
                </a:solidFill>
                <a:effectLst/>
                <a:uLnTx/>
                <a:uFillTx/>
                <a:latin typeface="Museo Sans Cyrl 700" charset="0"/>
                <a:ea typeface="Museo Sans Cyrl 700" charset="0"/>
                <a:cs typeface="Museo Sans Cyrl 700" charset="0"/>
              </a:rPr>
              <a:t>Any</a:t>
            </a:r>
          </a:p>
          <a:p>
            <a:pPr algn="r" defTabSz="685800">
              <a:spcBef>
                <a:spcPct val="0"/>
              </a:spcBef>
              <a:defRPr/>
            </a:pPr>
            <a:r>
              <a:rPr kumimoji="0" lang="en-US" sz="9000" b="1" i="0" u="none" strike="noStrike" kern="1200" cap="none" spc="0" normalizeH="0" baseline="0" noProof="0" dirty="0">
                <a:ln>
                  <a:noFill/>
                </a:ln>
                <a:solidFill>
                  <a:srgbClr val="212339"/>
                </a:solidFill>
                <a:effectLst/>
                <a:uLnTx/>
                <a:uFillTx/>
                <a:latin typeface="Museo Sans Cyrl 900" charset="0"/>
                <a:ea typeface="Museo Sans Cyrl 900" charset="0"/>
                <a:cs typeface="Museo Sans Cyrl 900" charset="0"/>
              </a:rPr>
              <a:t>Questions</a:t>
            </a:r>
            <a:r>
              <a:rPr kumimoji="0" lang="en-KE" sz="9000" b="1" i="0" u="none" strike="noStrike" kern="1200" cap="none" spc="0" normalizeH="0" baseline="0" noProof="0" dirty="0">
                <a:ln>
                  <a:noFill/>
                </a:ln>
                <a:solidFill>
                  <a:srgbClr val="212339"/>
                </a:solidFill>
                <a:effectLst/>
                <a:uLnTx/>
                <a:uFillTx/>
                <a:latin typeface="Museo Sans Cyrl 900" charset="0"/>
                <a:ea typeface="Museo Sans Cyrl 900" charset="0"/>
                <a:cs typeface="Museo Sans Cyrl 900" charset="0"/>
              </a:rPr>
              <a:t> </a:t>
            </a:r>
            <a:r>
              <a:rPr lang="en-KE" sz="9000" b="1" dirty="0">
                <a:solidFill>
                  <a:srgbClr val="51B747"/>
                </a:solidFill>
                <a:latin typeface="Museo Sans Cyrl 700" charset="0"/>
                <a:ea typeface="Museo Sans Cyrl 900" charset="0"/>
                <a:cs typeface="Museo Sans Cyrl 900" charset="0"/>
              </a:rPr>
              <a:t>or</a:t>
            </a:r>
          </a:p>
          <a:p>
            <a:pPr marL="0" marR="0" lvl="0" indent="0" algn="r" defTabSz="685800" rtl="0" eaLnBrk="1" fontAlgn="auto" latinLnBrk="0" hangingPunct="1">
              <a:lnSpc>
                <a:spcPct val="100000"/>
              </a:lnSpc>
              <a:spcBef>
                <a:spcPct val="0"/>
              </a:spcBef>
              <a:spcAft>
                <a:spcPts val="0"/>
              </a:spcAft>
              <a:buClrTx/>
              <a:buSzTx/>
              <a:buFontTx/>
              <a:buNone/>
              <a:tabLst/>
              <a:defRPr/>
            </a:pPr>
            <a:r>
              <a:rPr lang="en-KE" sz="9000" b="1" dirty="0">
                <a:solidFill>
                  <a:srgbClr val="212339"/>
                </a:solidFill>
                <a:latin typeface="Museo Sans Cyrl 900" charset="0"/>
                <a:ea typeface="Museo Sans Cyrl 700" charset="0"/>
                <a:cs typeface="Museo Sans Cyrl 700" charset="0"/>
              </a:rPr>
              <a:t>Comments</a:t>
            </a:r>
            <a:endParaRPr kumimoji="0" lang="en-US" sz="9000" b="1" i="0" u="none" strike="noStrike" kern="1200" cap="none" spc="0" normalizeH="0" baseline="0" noProof="0" dirty="0">
              <a:ln>
                <a:noFill/>
              </a:ln>
              <a:solidFill>
                <a:prstClr val="white"/>
              </a:solidFill>
              <a:effectLst/>
              <a:uLnTx/>
              <a:uFillTx/>
              <a:latin typeface="Museo Sans Cyrl 700" charset="0"/>
              <a:ea typeface="Museo Sans Cyrl 700" charset="0"/>
              <a:cs typeface="Museo Sans Cyrl 700" charset="0"/>
            </a:endParaRPr>
          </a:p>
        </p:txBody>
      </p:sp>
      <p:sp>
        <p:nvSpPr>
          <p:cNvPr id="3" name="Rectangle 2">
            <a:extLst>
              <a:ext uri="{FF2B5EF4-FFF2-40B4-BE49-F238E27FC236}">
                <a16:creationId xmlns:a16="http://schemas.microsoft.com/office/drawing/2014/main" id="{7A9202CC-FFC9-4391-9928-07D2CA10C072}"/>
              </a:ext>
            </a:extLst>
          </p:cNvPr>
          <p:cNvSpPr/>
          <p:nvPr/>
        </p:nvSpPr>
        <p:spPr>
          <a:xfrm>
            <a:off x="0" y="0"/>
            <a:ext cx="3368040" cy="10287000"/>
          </a:xfrm>
          <a:prstGeom prst="rect">
            <a:avLst/>
          </a:prstGeom>
          <a:solidFill>
            <a:srgbClr val="292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GB" sz="4050"/>
          </a:p>
        </p:txBody>
      </p:sp>
    </p:spTree>
    <p:extLst>
      <p:ext uri="{BB962C8B-B14F-4D97-AF65-F5344CB8AC3E}">
        <p14:creationId xmlns:p14="http://schemas.microsoft.com/office/powerpoint/2010/main" val="2200783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Title 1">
            <a:extLst>
              <a:ext uri="{FF2B5EF4-FFF2-40B4-BE49-F238E27FC236}">
                <a16:creationId xmlns:a16="http://schemas.microsoft.com/office/drawing/2014/main" id="{7664CD3E-D3CE-41D8-A969-95C6D21B679D}"/>
              </a:ext>
            </a:extLst>
          </p:cNvPr>
          <p:cNvSpPr txBox="1">
            <a:spLocks/>
          </p:cNvSpPr>
          <p:nvPr/>
        </p:nvSpPr>
        <p:spPr>
          <a:xfrm>
            <a:off x="976522" y="914234"/>
            <a:ext cx="15047258" cy="892467"/>
          </a:xfrm>
          <a:prstGeom prst="rect">
            <a:avLst/>
          </a:prstGeom>
        </p:spPr>
        <p:txBody>
          <a:bodyPr vert="horz" lIns="102870" tIns="51435" rIns="102870" bIns="51435"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1371600">
              <a:lnSpc>
                <a:spcPts val="3900"/>
              </a:lnSpc>
              <a:spcBef>
                <a:spcPts val="0"/>
              </a:spcBef>
              <a:defRPr/>
            </a:pPr>
            <a:r>
              <a:rPr lang="en-KE" sz="3600" dirty="0">
                <a:solidFill>
                  <a:srgbClr val="282B4D"/>
                </a:solidFill>
                <a:latin typeface="Museo Sans Cyrl 700" panose="02000000000000000000" pitchFamily="50" charset="0"/>
              </a:rPr>
              <a:t>Agenda</a:t>
            </a:r>
            <a:endParaRPr lang="en-US" sz="3600" dirty="0">
              <a:solidFill>
                <a:srgbClr val="282B4D"/>
              </a:solidFill>
              <a:latin typeface="Museo Sans Cyrl 700" panose="02000000000000000000" pitchFamily="50" charset="0"/>
            </a:endParaRPr>
          </a:p>
        </p:txBody>
      </p:sp>
      <p:sp>
        <p:nvSpPr>
          <p:cNvPr id="2" name="TextBox 1">
            <a:extLst>
              <a:ext uri="{FF2B5EF4-FFF2-40B4-BE49-F238E27FC236}">
                <a16:creationId xmlns:a16="http://schemas.microsoft.com/office/drawing/2014/main" id="{D0816A26-FC3D-FFE0-B19D-1DADE2905E50}"/>
              </a:ext>
            </a:extLst>
          </p:cNvPr>
          <p:cNvSpPr txBox="1"/>
          <p:nvPr/>
        </p:nvSpPr>
        <p:spPr>
          <a:xfrm>
            <a:off x="1069053" y="1953941"/>
            <a:ext cx="16530893" cy="4093428"/>
          </a:xfrm>
          <a:prstGeom prst="rect">
            <a:avLst/>
          </a:prstGeom>
          <a:noFill/>
        </p:spPr>
        <p:txBody>
          <a:bodyPr wrap="square" rtlCol="0">
            <a:spAutoFit/>
          </a:bodyPr>
          <a:lstStyle/>
          <a:p>
            <a:pPr marL="457200" indent="-457200">
              <a:buFont typeface="Arial" panose="020B0604020202020204" pitchFamily="34" charset="0"/>
              <a:buChar char="•"/>
            </a:pPr>
            <a:r>
              <a:rPr lang="en-US" sz="2600" dirty="0">
                <a:latin typeface="Museo Sans Cyrl 300" panose="02000000000000000000" pitchFamily="50" charset="0"/>
              </a:rPr>
              <a:t>The Future of Public Health</a:t>
            </a:r>
          </a:p>
          <a:p>
            <a:pPr marL="457200" indent="-457200">
              <a:buFont typeface="Arial" panose="020B0604020202020204" pitchFamily="34" charset="0"/>
              <a:buChar char="•"/>
            </a:pPr>
            <a:r>
              <a:rPr lang="en-US" sz="2600" dirty="0">
                <a:latin typeface="Museo Sans Cyrl 300" panose="02000000000000000000" pitchFamily="50" charset="0"/>
              </a:rPr>
              <a:t>Why do PPPs matter?</a:t>
            </a:r>
          </a:p>
          <a:p>
            <a:pPr marL="457200" indent="-457200">
              <a:buFont typeface="Arial" panose="020B0604020202020204" pitchFamily="34" charset="0"/>
              <a:buChar char="•"/>
            </a:pPr>
            <a:r>
              <a:rPr lang="en-US" sz="2600" dirty="0">
                <a:latin typeface="Museo Sans Cyrl 300" panose="02000000000000000000" pitchFamily="50" charset="0"/>
              </a:rPr>
              <a:t>Why Should Actuaries Care?</a:t>
            </a:r>
            <a:endParaRPr lang="en-KE" sz="2600" dirty="0">
              <a:latin typeface="Museo Sans Cyrl 300" panose="02000000000000000000" pitchFamily="50" charset="0"/>
            </a:endParaRPr>
          </a:p>
          <a:p>
            <a:pPr marL="457200" indent="-457200">
              <a:buFont typeface="Arial" panose="020B0604020202020204" pitchFamily="34" charset="0"/>
              <a:buChar char="•"/>
            </a:pPr>
            <a:r>
              <a:rPr lang="en-US" sz="2600" dirty="0">
                <a:latin typeface="Museo Sans Cyrl 300" panose="02000000000000000000" pitchFamily="50" charset="0"/>
              </a:rPr>
              <a:t>Solutions for:</a:t>
            </a:r>
            <a:endParaRPr lang="en-KE" sz="2600" dirty="0">
              <a:latin typeface="Museo Sans Cyrl 300" panose="02000000000000000000" pitchFamily="50" charset="0"/>
            </a:endParaRPr>
          </a:p>
          <a:p>
            <a:pPr marL="1371600" lvl="2" indent="-457200">
              <a:buFont typeface="Wingdings" panose="05000000000000000000" pitchFamily="2" charset="2"/>
              <a:buChar char="Ø"/>
            </a:pPr>
            <a:r>
              <a:rPr lang="en-US" sz="2600" dirty="0">
                <a:latin typeface="Museo Sans Cyrl 300" panose="02000000000000000000" pitchFamily="50" charset="0"/>
              </a:rPr>
              <a:t>Informal Sector</a:t>
            </a:r>
          </a:p>
          <a:p>
            <a:pPr marL="1371600" lvl="2" indent="-457200">
              <a:buFont typeface="Wingdings" panose="05000000000000000000" pitchFamily="2" charset="2"/>
              <a:buChar char="Ø"/>
            </a:pPr>
            <a:r>
              <a:rPr lang="en-US" sz="2600" dirty="0">
                <a:latin typeface="Museo Sans Cyrl 300" panose="02000000000000000000" pitchFamily="50" charset="0"/>
              </a:rPr>
              <a:t>Low Infrastructure</a:t>
            </a:r>
          </a:p>
          <a:p>
            <a:pPr marL="1371600" lvl="2" indent="-457200">
              <a:buFont typeface="Wingdings" panose="05000000000000000000" pitchFamily="2" charset="2"/>
              <a:buChar char="Ø"/>
            </a:pPr>
            <a:r>
              <a:rPr lang="en-US" sz="2600" dirty="0">
                <a:latin typeface="Museo Sans Cyrl 300" panose="02000000000000000000" pitchFamily="50" charset="0"/>
              </a:rPr>
              <a:t>Expertise</a:t>
            </a:r>
          </a:p>
          <a:p>
            <a:pPr marL="1371600" lvl="2" indent="-457200">
              <a:buFont typeface="Wingdings" panose="05000000000000000000" pitchFamily="2" charset="2"/>
              <a:buChar char="Ø"/>
            </a:pPr>
            <a:r>
              <a:rPr lang="en-US" sz="2600" dirty="0">
                <a:latin typeface="Museo Sans Cyrl 300" panose="02000000000000000000" pitchFamily="50" charset="0"/>
              </a:rPr>
              <a:t>Funding</a:t>
            </a:r>
          </a:p>
          <a:p>
            <a:pPr marL="457200" indent="-457200">
              <a:buFont typeface="Arial" panose="020B0604020202020204" pitchFamily="34" charset="0"/>
              <a:buChar char="•"/>
            </a:pPr>
            <a:r>
              <a:rPr lang="en-US" sz="2600" dirty="0">
                <a:latin typeface="Museo Sans Cyrl 300" panose="02000000000000000000" pitchFamily="50" charset="0"/>
              </a:rPr>
              <a:t>The Role of Actuaries</a:t>
            </a:r>
          </a:p>
          <a:p>
            <a:pPr marL="457200" indent="-457200">
              <a:buFont typeface="Arial" panose="020B0604020202020204" pitchFamily="34" charset="0"/>
              <a:buChar char="•"/>
            </a:pPr>
            <a:endParaRPr lang="en-KE" sz="2600" dirty="0">
              <a:latin typeface="Museo Sans Cyrl 300" panose="02000000000000000000" pitchFamily="50" charset="0"/>
            </a:endParaRPr>
          </a:p>
        </p:txBody>
      </p:sp>
      <p:sp>
        <p:nvSpPr>
          <p:cNvPr id="3" name="Slide Number Placeholder 1">
            <a:extLst>
              <a:ext uri="{FF2B5EF4-FFF2-40B4-BE49-F238E27FC236}">
                <a16:creationId xmlns:a16="http://schemas.microsoft.com/office/drawing/2014/main" id="{8E0A5EDB-AD67-177B-55A4-DE8D5A72A27B}"/>
              </a:ext>
            </a:extLst>
          </p:cNvPr>
          <p:cNvSpPr txBox="1">
            <a:spLocks/>
          </p:cNvSpPr>
          <p:nvPr/>
        </p:nvSpPr>
        <p:spPr>
          <a:xfrm>
            <a:off x="14173200" y="9470517"/>
            <a:ext cx="4114800" cy="547688"/>
          </a:xfrm>
          <a:prstGeom prst="rect">
            <a:avLst/>
          </a:prstGeom>
        </p:spPr>
        <p:txBody>
          <a:bodyPr vert="horz" lIns="91440" tIns="45720" rIns="91440" bIns="45720" rtlCol="0" anchor="ctr"/>
          <a:lstStyle>
            <a:defPPr>
              <a:defRPr lang="en-US"/>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defRPr/>
            </a:pPr>
            <a:r>
              <a:rPr lang="en-US" sz="3000" b="1">
                <a:solidFill>
                  <a:prstClr val="black">
                    <a:tint val="75000"/>
                  </a:prstClr>
                </a:solidFill>
                <a:latin typeface="Museo Sans Cyrl 500" panose="02000000000000000000" pitchFamily="50" charset="0"/>
              </a:rPr>
              <a:t>Slide </a:t>
            </a:r>
            <a:fld id="{8EFF9977-0B93-F148-B146-9CFF2959500B}" type="slidenum">
              <a:rPr lang="en-US" sz="3000" b="1" smtClean="0">
                <a:solidFill>
                  <a:prstClr val="black">
                    <a:tint val="75000"/>
                  </a:prstClr>
                </a:solidFill>
                <a:latin typeface="Museo Sans Cyrl 500" panose="02000000000000000000" pitchFamily="50" charset="0"/>
              </a:rPr>
              <a:pPr defTabSz="1371600">
                <a:defRPr/>
              </a:pPr>
              <a:t>2</a:t>
            </a:fld>
            <a:endParaRPr lang="en-US" sz="2400" b="1" dirty="0">
              <a:solidFill>
                <a:prstClr val="black">
                  <a:tint val="75000"/>
                </a:prstClr>
              </a:solidFill>
              <a:latin typeface="Museo Sans Cyrl 500" panose="02000000000000000000" pitchFamily="50" charset="0"/>
            </a:endParaRPr>
          </a:p>
        </p:txBody>
      </p:sp>
    </p:spTree>
    <p:extLst>
      <p:ext uri="{BB962C8B-B14F-4D97-AF65-F5344CB8AC3E}">
        <p14:creationId xmlns:p14="http://schemas.microsoft.com/office/powerpoint/2010/main" val="752202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Title 1">
            <a:extLst>
              <a:ext uri="{FF2B5EF4-FFF2-40B4-BE49-F238E27FC236}">
                <a16:creationId xmlns:a16="http://schemas.microsoft.com/office/drawing/2014/main" id="{7664CD3E-D3CE-41D8-A969-95C6D21B679D}"/>
              </a:ext>
            </a:extLst>
          </p:cNvPr>
          <p:cNvSpPr txBox="1">
            <a:spLocks/>
          </p:cNvSpPr>
          <p:nvPr/>
        </p:nvSpPr>
        <p:spPr>
          <a:xfrm>
            <a:off x="976522" y="741140"/>
            <a:ext cx="15047258" cy="892467"/>
          </a:xfrm>
          <a:prstGeom prst="rect">
            <a:avLst/>
          </a:prstGeom>
        </p:spPr>
        <p:txBody>
          <a:bodyPr vert="horz" lIns="102870" tIns="51435" rIns="102870" bIns="51435"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1371600">
              <a:lnSpc>
                <a:spcPts val="3900"/>
              </a:lnSpc>
              <a:spcBef>
                <a:spcPts val="0"/>
              </a:spcBef>
              <a:defRPr/>
            </a:pPr>
            <a:r>
              <a:rPr lang="en-US" sz="3600" dirty="0">
                <a:solidFill>
                  <a:srgbClr val="282B4D"/>
                </a:solidFill>
                <a:latin typeface="Museo Sans Cyrl 700" panose="02000000000000000000" pitchFamily="50" charset="0"/>
              </a:rPr>
              <a:t>The Future of Public Health </a:t>
            </a:r>
          </a:p>
        </p:txBody>
      </p:sp>
      <p:pic>
        <p:nvPicPr>
          <p:cNvPr id="2" name="Picture 1" descr="A picture containing text, device, gauge, meter&#10;&#10;Description automatically generated">
            <a:extLst>
              <a:ext uri="{FF2B5EF4-FFF2-40B4-BE49-F238E27FC236}">
                <a16:creationId xmlns:a16="http://schemas.microsoft.com/office/drawing/2014/main" id="{255C8971-F2A5-2FFD-0DFA-11998CDE9C3E}"/>
              </a:ext>
            </a:extLst>
          </p:cNvPr>
          <p:cNvPicPr>
            <a:picLocks noChangeAspect="1"/>
          </p:cNvPicPr>
          <p:nvPr/>
        </p:nvPicPr>
        <p:blipFill rotWithShape="1">
          <a:blip r:embed="rId2"/>
          <a:srcRect r="11677"/>
          <a:stretch/>
        </p:blipFill>
        <p:spPr bwMode="auto">
          <a:xfrm>
            <a:off x="976522" y="2774551"/>
            <a:ext cx="6576643" cy="4422599"/>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36A97BD5-15D8-5CFB-ECF7-CB034648F8E8}"/>
              </a:ext>
            </a:extLst>
          </p:cNvPr>
          <p:cNvSpPr txBox="1"/>
          <p:nvPr/>
        </p:nvSpPr>
        <p:spPr>
          <a:xfrm>
            <a:off x="1131797" y="7362669"/>
            <a:ext cx="4415016" cy="230832"/>
          </a:xfrm>
          <a:prstGeom prst="rect">
            <a:avLst/>
          </a:prstGeom>
          <a:noFill/>
        </p:spPr>
        <p:txBody>
          <a:bodyPr wrap="square" rtlCol="0">
            <a:spAutoFit/>
          </a:bodyPr>
          <a:lstStyle/>
          <a:p>
            <a:r>
              <a:rPr lang="en-ZA" sz="900" dirty="0">
                <a:solidFill>
                  <a:prstClr val="black"/>
                </a:solidFill>
                <a:ea typeface="Times New Roman" panose="02020603050405020304" pitchFamily="18" charset="0"/>
                <a:cs typeface="Times New Roman" panose="02020603050405020304" pitchFamily="18" charset="0"/>
              </a:rPr>
              <a:t>“Global health 2035: a world converging within a generation,” vol. 382, 2013</a:t>
            </a:r>
            <a:endParaRPr lang="en-US" sz="900" dirty="0">
              <a:solidFill>
                <a:prstClr val="black"/>
              </a:solidFill>
              <a:latin typeface="Calibri"/>
            </a:endParaRPr>
          </a:p>
        </p:txBody>
      </p:sp>
      <p:sp>
        <p:nvSpPr>
          <p:cNvPr id="4" name="TextBox 3">
            <a:extLst>
              <a:ext uri="{FF2B5EF4-FFF2-40B4-BE49-F238E27FC236}">
                <a16:creationId xmlns:a16="http://schemas.microsoft.com/office/drawing/2014/main" id="{A10031EF-3626-0CA3-95BA-5B7325F02C2F}"/>
              </a:ext>
            </a:extLst>
          </p:cNvPr>
          <p:cNvSpPr txBox="1"/>
          <p:nvPr/>
        </p:nvSpPr>
        <p:spPr>
          <a:xfrm>
            <a:off x="9101677" y="3153489"/>
            <a:ext cx="7204242" cy="2308324"/>
          </a:xfrm>
          <a:prstGeom prst="rect">
            <a:avLst/>
          </a:prstGeom>
          <a:noFill/>
        </p:spPr>
        <p:txBody>
          <a:bodyPr wrap="square" rtlCol="0">
            <a:spAutoFit/>
          </a:bodyPr>
          <a:lstStyle/>
          <a:p>
            <a:r>
              <a:rPr lang="en-GB" sz="2400" dirty="0">
                <a:solidFill>
                  <a:prstClr val="black"/>
                </a:solidFill>
                <a:latin typeface="Museo Sans Cyrl 300" panose="02000000000000000000" pitchFamily="50" charset="0"/>
                <a:ea typeface="Times New Roman" panose="02020603050405020304" pitchFamily="18" charset="0"/>
                <a:cs typeface="Arial" panose="020B0604020202020204" pitchFamily="34" charset="0"/>
              </a:rPr>
              <a:t>World Health Organisation (“WHO”): </a:t>
            </a:r>
          </a:p>
          <a:p>
            <a:br>
              <a:rPr lang="en-GB" sz="2400" dirty="0">
                <a:solidFill>
                  <a:prstClr val="black"/>
                </a:solidFill>
                <a:latin typeface="Museo Sans Cyrl 300" panose="02000000000000000000" pitchFamily="50" charset="0"/>
                <a:ea typeface="Times New Roman" panose="02020603050405020304" pitchFamily="18" charset="0"/>
                <a:cs typeface="Arial" panose="020B0604020202020204" pitchFamily="34" charset="0"/>
              </a:rPr>
            </a:br>
            <a:r>
              <a:rPr lang="en-GB" sz="2400" dirty="0">
                <a:solidFill>
                  <a:prstClr val="black"/>
                </a:solidFill>
                <a:latin typeface="Museo Sans Cyrl 300" panose="02000000000000000000" pitchFamily="50" charset="0"/>
                <a:ea typeface="Times New Roman" panose="02020603050405020304" pitchFamily="18" charset="0"/>
                <a:cs typeface="Arial" panose="020B0604020202020204" pitchFamily="34" charset="0"/>
              </a:rPr>
              <a:t>Universal Health Coverage - a scenario where </a:t>
            </a:r>
            <a:r>
              <a:rPr lang="en-GB" sz="2400" dirty="0">
                <a:solidFill>
                  <a:srgbClr val="50B848"/>
                </a:solidFill>
                <a:latin typeface="Museo Sans Cyrl 500" panose="02000000000000000000" pitchFamily="50" charset="0"/>
                <a:ea typeface="Times New Roman" panose="02020603050405020304" pitchFamily="18" charset="0"/>
                <a:cs typeface="Arial" panose="020B0604020202020204" pitchFamily="34" charset="0"/>
              </a:rPr>
              <a:t>all people</a:t>
            </a:r>
            <a:r>
              <a:rPr lang="en-GB" sz="2400" dirty="0">
                <a:solidFill>
                  <a:srgbClr val="60943C"/>
                </a:solidFill>
                <a:latin typeface="Museo Sans Cyrl 300" panose="02000000000000000000" pitchFamily="50" charset="0"/>
                <a:ea typeface="Times New Roman" panose="02020603050405020304" pitchFamily="18" charset="0"/>
                <a:cs typeface="Arial" panose="020B0604020202020204" pitchFamily="34" charset="0"/>
              </a:rPr>
              <a:t> </a:t>
            </a:r>
            <a:r>
              <a:rPr lang="en-GB" sz="2400" dirty="0">
                <a:solidFill>
                  <a:prstClr val="black"/>
                </a:solidFill>
                <a:latin typeface="Museo Sans Cyrl 300" panose="02000000000000000000" pitchFamily="50" charset="0"/>
                <a:ea typeface="Times New Roman" panose="02020603050405020304" pitchFamily="18" charset="0"/>
                <a:cs typeface="Arial" panose="020B0604020202020204" pitchFamily="34" charset="0"/>
              </a:rPr>
              <a:t>have access to the health </a:t>
            </a:r>
            <a:r>
              <a:rPr lang="en-GB" sz="2400" dirty="0">
                <a:solidFill>
                  <a:srgbClr val="50B848"/>
                </a:solidFill>
                <a:latin typeface="Museo Sans Cyrl 500" panose="02000000000000000000" pitchFamily="50" charset="0"/>
                <a:ea typeface="Times New Roman" panose="02020603050405020304" pitchFamily="18" charset="0"/>
                <a:cs typeface="Arial" panose="020B0604020202020204" pitchFamily="34" charset="0"/>
              </a:rPr>
              <a:t>services they</a:t>
            </a:r>
            <a:r>
              <a:rPr lang="en-GB" sz="2400" dirty="0">
                <a:solidFill>
                  <a:srgbClr val="60943C"/>
                </a:solidFill>
                <a:latin typeface="Museo Sans Cyrl 300" panose="02000000000000000000" pitchFamily="50" charset="0"/>
                <a:cs typeface="Arial" panose="020B0604020202020204" pitchFamily="34" charset="0"/>
              </a:rPr>
              <a:t> need</a:t>
            </a:r>
            <a:r>
              <a:rPr lang="en-GB" sz="2400" dirty="0">
                <a:solidFill>
                  <a:prstClr val="black"/>
                </a:solidFill>
                <a:latin typeface="Museo Sans Cyrl 300" panose="02000000000000000000" pitchFamily="50" charset="0"/>
                <a:ea typeface="Times New Roman" panose="02020603050405020304" pitchFamily="18" charset="0"/>
                <a:cs typeface="Arial" panose="020B0604020202020204" pitchFamily="34" charset="0"/>
              </a:rPr>
              <a:t>, when and where they need them, </a:t>
            </a:r>
            <a:r>
              <a:rPr lang="en-GB" sz="2400" dirty="0">
                <a:solidFill>
                  <a:srgbClr val="50B848"/>
                </a:solidFill>
                <a:latin typeface="Museo Sans Cyrl 500" panose="02000000000000000000" pitchFamily="50" charset="0"/>
                <a:ea typeface="Times New Roman" panose="02020603050405020304" pitchFamily="18" charset="0"/>
                <a:cs typeface="Arial" panose="020B0604020202020204" pitchFamily="34" charset="0"/>
              </a:rPr>
              <a:t>without financial hardship</a:t>
            </a:r>
            <a:r>
              <a:rPr lang="en-GB" sz="2400" dirty="0">
                <a:solidFill>
                  <a:prstClr val="black"/>
                </a:solidFill>
                <a:latin typeface="Museo Sans Cyrl 300" panose="02000000000000000000" pitchFamily="50" charset="0"/>
                <a:ea typeface="Times New Roman" panose="02020603050405020304" pitchFamily="18" charset="0"/>
                <a:cs typeface="Arial" panose="020B0604020202020204" pitchFamily="34" charset="0"/>
              </a:rPr>
              <a:t>. </a:t>
            </a:r>
            <a:endParaRPr lang="en-US" sz="2400" dirty="0">
              <a:solidFill>
                <a:prstClr val="black"/>
              </a:solidFill>
              <a:latin typeface="Calibri"/>
            </a:endParaRPr>
          </a:p>
        </p:txBody>
      </p:sp>
      <p:sp>
        <p:nvSpPr>
          <p:cNvPr id="5" name="TextBox 4">
            <a:extLst>
              <a:ext uri="{FF2B5EF4-FFF2-40B4-BE49-F238E27FC236}">
                <a16:creationId xmlns:a16="http://schemas.microsoft.com/office/drawing/2014/main" id="{7B89E6D6-AA97-78E1-AD0E-A73A534B1DFB}"/>
              </a:ext>
            </a:extLst>
          </p:cNvPr>
          <p:cNvSpPr txBox="1"/>
          <p:nvPr/>
        </p:nvSpPr>
        <p:spPr>
          <a:xfrm>
            <a:off x="9067260" y="5933130"/>
            <a:ext cx="6956520" cy="1200329"/>
          </a:xfrm>
          <a:prstGeom prst="rect">
            <a:avLst/>
          </a:prstGeom>
          <a:noFill/>
        </p:spPr>
        <p:txBody>
          <a:bodyPr wrap="square">
            <a:spAutoFit/>
          </a:bodyPr>
          <a:lstStyle/>
          <a:p>
            <a:r>
              <a:rPr lang="en-GB" sz="2400" dirty="0">
                <a:solidFill>
                  <a:prstClr val="black"/>
                </a:solidFill>
                <a:latin typeface="Museo Sans Cyrl 300" panose="02000000000000000000" pitchFamily="50" charset="0"/>
                <a:ea typeface="Times New Roman" panose="02020603050405020304" pitchFamily="18" charset="0"/>
                <a:cs typeface="Arial" panose="020B0604020202020204" pitchFamily="34" charset="0"/>
              </a:rPr>
              <a:t>Seeks to achieve </a:t>
            </a:r>
            <a:r>
              <a:rPr lang="en-GB" sz="2400" dirty="0">
                <a:solidFill>
                  <a:srgbClr val="50B848"/>
                </a:solidFill>
                <a:latin typeface="Museo Sans Cyrl 500" panose="02000000000000000000" pitchFamily="50" charset="0"/>
                <a:ea typeface="Times New Roman" panose="02020603050405020304" pitchFamily="18" charset="0"/>
                <a:cs typeface="Arial" panose="020B0604020202020204" pitchFamily="34" charset="0"/>
              </a:rPr>
              <a:t>equity</a:t>
            </a:r>
            <a:r>
              <a:rPr lang="en-GB" sz="2400" dirty="0">
                <a:solidFill>
                  <a:prstClr val="black"/>
                </a:solidFill>
                <a:latin typeface="Museo Sans Cyrl 300" panose="02000000000000000000" pitchFamily="50" charset="0"/>
                <a:ea typeface="Times New Roman" panose="02020603050405020304" pitchFamily="18" charset="0"/>
                <a:cs typeface="Arial" panose="020B0604020202020204" pitchFamily="34" charset="0"/>
              </a:rPr>
              <a:t>, </a:t>
            </a:r>
            <a:r>
              <a:rPr lang="en-GB" sz="2400" dirty="0">
                <a:solidFill>
                  <a:srgbClr val="50B848"/>
                </a:solidFill>
                <a:latin typeface="Museo Sans Cyrl 500" panose="02000000000000000000" pitchFamily="50" charset="0"/>
                <a:ea typeface="Times New Roman" panose="02020603050405020304" pitchFamily="18" charset="0"/>
                <a:cs typeface="Arial" panose="020B0604020202020204" pitchFamily="34" charset="0"/>
              </a:rPr>
              <a:t>efficiency</a:t>
            </a:r>
            <a:r>
              <a:rPr lang="en-GB" sz="2400" dirty="0">
                <a:solidFill>
                  <a:srgbClr val="60943C"/>
                </a:solidFill>
                <a:latin typeface="Museo Sans Cyrl 300" panose="02000000000000000000" pitchFamily="50" charset="0"/>
                <a:cs typeface="Arial" panose="020B0604020202020204" pitchFamily="34" charset="0"/>
              </a:rPr>
              <a:t> </a:t>
            </a:r>
            <a:r>
              <a:rPr lang="en-GB" sz="2400" dirty="0">
                <a:solidFill>
                  <a:prstClr val="black"/>
                </a:solidFill>
                <a:latin typeface="Museo Sans Cyrl 300" panose="02000000000000000000" pitchFamily="50" charset="0"/>
                <a:ea typeface="Times New Roman" panose="02020603050405020304" pitchFamily="18" charset="0"/>
                <a:cs typeface="Arial" panose="020B0604020202020204" pitchFamily="34" charset="0"/>
              </a:rPr>
              <a:t>and </a:t>
            </a:r>
            <a:r>
              <a:rPr lang="en-GB" sz="2400" dirty="0">
                <a:solidFill>
                  <a:srgbClr val="50B848"/>
                </a:solidFill>
                <a:latin typeface="Museo Sans Cyrl 500" panose="02000000000000000000" pitchFamily="50" charset="0"/>
                <a:ea typeface="Times New Roman" panose="02020603050405020304" pitchFamily="18" charset="0"/>
                <a:cs typeface="Arial" panose="020B0604020202020204" pitchFamily="34" charset="0"/>
              </a:rPr>
              <a:t>quality</a:t>
            </a:r>
          </a:p>
          <a:p>
            <a:endParaRPr lang="en-GB" sz="2400" dirty="0">
              <a:solidFill>
                <a:srgbClr val="50B848"/>
              </a:solidFill>
              <a:latin typeface="Museo Sans Cyrl 500" panose="02000000000000000000" pitchFamily="50" charset="0"/>
              <a:ea typeface="Times New Roman" panose="02020603050405020304" pitchFamily="18" charset="0"/>
              <a:cs typeface="Arial" panose="020B0604020202020204" pitchFamily="34" charset="0"/>
            </a:endParaRPr>
          </a:p>
          <a:p>
            <a:endParaRPr lang="en-GB" sz="2400" dirty="0">
              <a:solidFill>
                <a:srgbClr val="50B848"/>
              </a:solidFill>
              <a:latin typeface="Museo Sans Cyrl 500" panose="02000000000000000000" pitchFamily="50" charset="0"/>
              <a:ea typeface="Times New Roman" panose="02020603050405020304" pitchFamily="18" charset="0"/>
              <a:cs typeface="Arial" panose="020B0604020202020204" pitchFamily="34" charset="0"/>
            </a:endParaRPr>
          </a:p>
        </p:txBody>
      </p:sp>
      <p:sp>
        <p:nvSpPr>
          <p:cNvPr id="7" name="TextBox 6">
            <a:extLst>
              <a:ext uri="{FF2B5EF4-FFF2-40B4-BE49-F238E27FC236}">
                <a16:creationId xmlns:a16="http://schemas.microsoft.com/office/drawing/2014/main" id="{11A04FA3-A4B1-301E-F24C-95F6D4AFB181}"/>
              </a:ext>
            </a:extLst>
          </p:cNvPr>
          <p:cNvSpPr txBox="1"/>
          <p:nvPr/>
        </p:nvSpPr>
        <p:spPr>
          <a:xfrm>
            <a:off x="11004804" y="7478085"/>
            <a:ext cx="4114800" cy="584775"/>
          </a:xfrm>
          <a:prstGeom prst="rect">
            <a:avLst/>
          </a:prstGeom>
          <a:noFill/>
        </p:spPr>
        <p:txBody>
          <a:bodyPr wrap="square">
            <a:spAutoFit/>
          </a:bodyPr>
          <a:lstStyle/>
          <a:p>
            <a:r>
              <a:rPr lang="en-GB" sz="3200" dirty="0">
                <a:solidFill>
                  <a:srgbClr val="50B848"/>
                </a:solidFill>
                <a:latin typeface="Museo Sans Cyrl 500" panose="02000000000000000000" pitchFamily="50" charset="0"/>
                <a:ea typeface="Times New Roman" panose="02020603050405020304" pitchFamily="18" charset="0"/>
                <a:cs typeface="Arial" panose="020B0604020202020204" pitchFamily="34" charset="0"/>
              </a:rPr>
              <a:t>SDG 3 by 2030?</a:t>
            </a:r>
          </a:p>
        </p:txBody>
      </p:sp>
      <p:sp>
        <p:nvSpPr>
          <p:cNvPr id="8" name="Slide Number Placeholder 1">
            <a:extLst>
              <a:ext uri="{FF2B5EF4-FFF2-40B4-BE49-F238E27FC236}">
                <a16:creationId xmlns:a16="http://schemas.microsoft.com/office/drawing/2014/main" id="{EB5E5462-8E52-9031-D2F2-3F2BC827022F}"/>
              </a:ext>
            </a:extLst>
          </p:cNvPr>
          <p:cNvSpPr txBox="1">
            <a:spLocks/>
          </p:cNvSpPr>
          <p:nvPr/>
        </p:nvSpPr>
        <p:spPr>
          <a:xfrm>
            <a:off x="14173200" y="9470517"/>
            <a:ext cx="4114800" cy="547688"/>
          </a:xfrm>
          <a:prstGeom prst="rect">
            <a:avLst/>
          </a:prstGeom>
        </p:spPr>
        <p:txBody>
          <a:bodyPr vert="horz" lIns="91440" tIns="45720" rIns="91440" bIns="45720" rtlCol="0" anchor="ctr"/>
          <a:lstStyle>
            <a:defPPr>
              <a:defRPr lang="en-US"/>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defRPr/>
            </a:pPr>
            <a:r>
              <a:rPr lang="en-US" sz="3000" b="1">
                <a:solidFill>
                  <a:prstClr val="black">
                    <a:tint val="75000"/>
                  </a:prstClr>
                </a:solidFill>
                <a:latin typeface="Museo Sans Cyrl 500" panose="02000000000000000000" pitchFamily="50" charset="0"/>
              </a:rPr>
              <a:t>Slide </a:t>
            </a:r>
            <a:fld id="{8EFF9977-0B93-F148-B146-9CFF2959500B}" type="slidenum">
              <a:rPr lang="en-US" sz="3000" b="1" smtClean="0">
                <a:solidFill>
                  <a:prstClr val="black">
                    <a:tint val="75000"/>
                  </a:prstClr>
                </a:solidFill>
                <a:latin typeface="Museo Sans Cyrl 500" panose="02000000000000000000" pitchFamily="50" charset="0"/>
              </a:rPr>
              <a:pPr defTabSz="1371600">
                <a:defRPr/>
              </a:pPr>
              <a:t>3</a:t>
            </a:fld>
            <a:endParaRPr lang="en-US" sz="2400" b="1" dirty="0">
              <a:solidFill>
                <a:prstClr val="black">
                  <a:tint val="75000"/>
                </a:prstClr>
              </a:solidFill>
              <a:latin typeface="Museo Sans Cyrl 500" panose="02000000000000000000" pitchFamily="50" charset="0"/>
            </a:endParaRPr>
          </a:p>
        </p:txBody>
      </p:sp>
    </p:spTree>
    <p:extLst>
      <p:ext uri="{BB962C8B-B14F-4D97-AF65-F5344CB8AC3E}">
        <p14:creationId xmlns:p14="http://schemas.microsoft.com/office/powerpoint/2010/main" val="111915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3252842" y="1744577"/>
            <a:ext cx="10763951" cy="519749"/>
          </a:xfrm>
          <a:prstGeom prst="rect">
            <a:avLst/>
          </a:prstGeom>
        </p:spPr>
        <p:txBody>
          <a:bodyPr vert="horz" lIns="102870" tIns="51435" rIns="102870" bIns="51435" rtlCol="0" anchor="ct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ct val="0"/>
              </a:spcBef>
              <a:spcAft>
                <a:spcPts val="0"/>
              </a:spcAft>
              <a:buClrTx/>
              <a:buSzTx/>
              <a:buFontTx/>
              <a:buNone/>
              <a:tabLst/>
              <a:defRPr/>
            </a:pPr>
            <a:endParaRPr kumimoji="0" lang="en-US" sz="2475" b="0" i="0" u="none" strike="noStrike" kern="1200" cap="none" spc="0" normalizeH="0" baseline="0" noProof="0">
              <a:ln>
                <a:noFill/>
              </a:ln>
              <a:solidFill>
                <a:srgbClr val="51B700"/>
              </a:solidFill>
              <a:effectLst/>
              <a:uLnTx/>
              <a:uFillTx/>
              <a:latin typeface="Museo Sans Cyrl 700"/>
              <a:ea typeface="+mj-ea"/>
              <a:cs typeface="Museo Sans Cyrl 700"/>
            </a:endParaRPr>
          </a:p>
        </p:txBody>
      </p:sp>
      <p:sp>
        <p:nvSpPr>
          <p:cNvPr id="13" name="Title 1">
            <a:extLst>
              <a:ext uri="{FF2B5EF4-FFF2-40B4-BE49-F238E27FC236}">
                <a16:creationId xmlns:a16="http://schemas.microsoft.com/office/drawing/2014/main" id="{FBEA59D9-5274-4FB0-A379-5988669C9A83}"/>
              </a:ext>
            </a:extLst>
          </p:cNvPr>
          <p:cNvSpPr txBox="1">
            <a:spLocks/>
          </p:cNvSpPr>
          <p:nvPr/>
        </p:nvSpPr>
        <p:spPr>
          <a:xfrm>
            <a:off x="1007003" y="807554"/>
            <a:ext cx="13746966" cy="892467"/>
          </a:xfrm>
          <a:prstGeom prst="rect">
            <a:avLst/>
          </a:prstGeom>
        </p:spPr>
        <p:txBody>
          <a:bodyPr vert="horz" lIns="102870" tIns="51435" rIns="102870" bIns="51435" rtlCol="0" anchor="ct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a:ln>
                  <a:noFill/>
                </a:ln>
                <a:solidFill>
                  <a:srgbClr val="282B4D"/>
                </a:solidFill>
                <a:effectLst/>
                <a:uLnTx/>
                <a:uFillTx/>
                <a:latin typeface="Museo Sans Cyrl 700"/>
                <a:ea typeface="+mj-ea"/>
                <a:cs typeface="Arial"/>
              </a:rPr>
              <a:t>Why Should Actuaries Care?</a:t>
            </a:r>
          </a:p>
        </p:txBody>
      </p:sp>
      <p:pic>
        <p:nvPicPr>
          <p:cNvPr id="11" name="Picture 10" descr="Diagram&#10;&#10;Description automatically generated">
            <a:extLst>
              <a:ext uri="{FF2B5EF4-FFF2-40B4-BE49-F238E27FC236}">
                <a16:creationId xmlns:a16="http://schemas.microsoft.com/office/drawing/2014/main" id="{98D7307C-9FF7-612A-D989-B0F9AD0C33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94950"/>
            <a:ext cx="9283590" cy="4185023"/>
          </a:xfrm>
          <a:prstGeom prst="rect">
            <a:avLst/>
          </a:prstGeom>
        </p:spPr>
      </p:pic>
      <p:graphicFrame>
        <p:nvGraphicFramePr>
          <p:cNvPr id="12" name="Chart 11">
            <a:extLst>
              <a:ext uri="{FF2B5EF4-FFF2-40B4-BE49-F238E27FC236}">
                <a16:creationId xmlns:a16="http://schemas.microsoft.com/office/drawing/2014/main" id="{D1AB5A55-B5B7-EA62-EAF1-99488DFEDF49}"/>
              </a:ext>
            </a:extLst>
          </p:cNvPr>
          <p:cNvGraphicFramePr/>
          <p:nvPr>
            <p:extLst>
              <p:ext uri="{D42A27DB-BD31-4B8C-83A1-F6EECF244321}">
                <p14:modId xmlns:p14="http://schemas.microsoft.com/office/powerpoint/2010/main" val="1300086349"/>
              </p:ext>
            </p:extLst>
          </p:nvPr>
        </p:nvGraphicFramePr>
        <p:xfrm>
          <a:off x="9054602" y="2560447"/>
          <a:ext cx="8957353" cy="6074711"/>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a:extLst>
              <a:ext uri="{FF2B5EF4-FFF2-40B4-BE49-F238E27FC236}">
                <a16:creationId xmlns:a16="http://schemas.microsoft.com/office/drawing/2014/main" id="{2338DCA2-1E40-76AD-57EA-3292174CD869}"/>
              </a:ext>
            </a:extLst>
          </p:cNvPr>
          <p:cNvSpPr txBox="1"/>
          <p:nvPr/>
        </p:nvSpPr>
        <p:spPr>
          <a:xfrm>
            <a:off x="1690847" y="6951627"/>
            <a:ext cx="6011624" cy="1446550"/>
          </a:xfrm>
          <a:prstGeom prst="rect">
            <a:avLst/>
          </a:prstGeom>
          <a:noFill/>
        </p:spPr>
        <p:txBody>
          <a:bodyPr wrap="square" rtlCol="0">
            <a:spAutoFit/>
          </a:bodyPr>
          <a:lstStyle/>
          <a:p>
            <a:pPr algn="ctr">
              <a:buClr>
                <a:srgbClr val="50B848"/>
              </a:buClr>
            </a:pPr>
            <a:r>
              <a:rPr lang="en-GB" sz="2000" dirty="0">
                <a:latin typeface="Museo Sans Cyrl 300" panose="02000000000000000000" pitchFamily="50" charset="0"/>
              </a:rPr>
              <a:t>Promote sustainability by asking the right </a:t>
            </a:r>
            <a:r>
              <a:rPr lang="en-GB" sz="2400" dirty="0">
                <a:solidFill>
                  <a:srgbClr val="50B848"/>
                </a:solidFill>
                <a:latin typeface="Museo Sans Cyrl 500" panose="02000000000000000000" pitchFamily="50" charset="0"/>
                <a:ea typeface="Times New Roman" panose="02020603050405020304" pitchFamily="18" charset="0"/>
                <a:cs typeface="Arial" panose="020B0604020202020204" pitchFamily="34" charset="0"/>
              </a:rPr>
              <a:t>questions</a:t>
            </a:r>
            <a:r>
              <a:rPr lang="en-GB" sz="2000" dirty="0">
                <a:latin typeface="Museo Sans Cyrl 300" panose="02000000000000000000" pitchFamily="50" charset="0"/>
              </a:rPr>
              <a:t>, identifying the </a:t>
            </a:r>
            <a:r>
              <a:rPr lang="en-GB" sz="2400" dirty="0">
                <a:solidFill>
                  <a:srgbClr val="50B848"/>
                </a:solidFill>
                <a:latin typeface="Museo Sans Cyrl 500" panose="02000000000000000000" pitchFamily="50" charset="0"/>
                <a:ea typeface="Times New Roman" panose="02020603050405020304" pitchFamily="18" charset="0"/>
                <a:cs typeface="Arial" panose="020B0604020202020204" pitchFamily="34" charset="0"/>
              </a:rPr>
              <a:t>risks </a:t>
            </a:r>
            <a:r>
              <a:rPr lang="en-GB" sz="2000" dirty="0">
                <a:latin typeface="Museo Sans Cyrl 300" panose="02000000000000000000" pitchFamily="50" charset="0"/>
              </a:rPr>
              <a:t>and their impact and creating </a:t>
            </a:r>
            <a:r>
              <a:rPr lang="en-GB" sz="2400" dirty="0">
                <a:solidFill>
                  <a:srgbClr val="50B848"/>
                </a:solidFill>
                <a:latin typeface="Museo Sans Cyrl 500" panose="02000000000000000000" pitchFamily="50" charset="0"/>
                <a:ea typeface="Times New Roman" panose="02020603050405020304" pitchFamily="18" charset="0"/>
                <a:cs typeface="Arial" panose="020B0604020202020204" pitchFamily="34" charset="0"/>
              </a:rPr>
              <a:t>mitigation </a:t>
            </a:r>
            <a:r>
              <a:rPr lang="en-GB" sz="2000" dirty="0">
                <a:latin typeface="Museo Sans Cyrl 300" panose="02000000000000000000" pitchFamily="50" charset="0"/>
              </a:rPr>
              <a:t>strategies</a:t>
            </a:r>
          </a:p>
          <a:p>
            <a:pPr marL="285750" indent="-285750" algn="ctr">
              <a:buClr>
                <a:srgbClr val="50B848"/>
              </a:buClr>
              <a:buFont typeface="Arial" panose="020B0604020202020204" pitchFamily="34" charset="0"/>
              <a:buChar char="•"/>
            </a:pPr>
            <a:endParaRPr lang="en-GB" sz="2000" dirty="0">
              <a:latin typeface="Museo Sans Cyrl 300" panose="02000000000000000000" pitchFamily="50" charset="0"/>
            </a:endParaRPr>
          </a:p>
        </p:txBody>
      </p:sp>
      <p:sp>
        <p:nvSpPr>
          <p:cNvPr id="2" name="Slide Number Placeholder 1">
            <a:extLst>
              <a:ext uri="{FF2B5EF4-FFF2-40B4-BE49-F238E27FC236}">
                <a16:creationId xmlns:a16="http://schemas.microsoft.com/office/drawing/2014/main" id="{D28099D8-1BB5-6438-80DB-1EC19D805EAE}"/>
              </a:ext>
            </a:extLst>
          </p:cNvPr>
          <p:cNvSpPr txBox="1">
            <a:spLocks/>
          </p:cNvSpPr>
          <p:nvPr/>
        </p:nvSpPr>
        <p:spPr>
          <a:xfrm>
            <a:off x="14173200" y="9470517"/>
            <a:ext cx="4114800" cy="547688"/>
          </a:xfrm>
          <a:prstGeom prst="rect">
            <a:avLst/>
          </a:prstGeom>
        </p:spPr>
        <p:txBody>
          <a:bodyPr vert="horz" lIns="91440" tIns="45720" rIns="91440" bIns="45720" rtlCol="0" anchor="ctr"/>
          <a:lstStyle>
            <a:defPPr>
              <a:defRPr lang="en-US"/>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defRPr/>
            </a:pPr>
            <a:r>
              <a:rPr lang="en-US" sz="3000" b="1">
                <a:solidFill>
                  <a:prstClr val="black">
                    <a:tint val="75000"/>
                  </a:prstClr>
                </a:solidFill>
                <a:latin typeface="Museo Sans Cyrl 500" panose="02000000000000000000" pitchFamily="50" charset="0"/>
              </a:rPr>
              <a:t>Slide </a:t>
            </a:r>
            <a:fld id="{8EFF9977-0B93-F148-B146-9CFF2959500B}" type="slidenum">
              <a:rPr lang="en-US" sz="3000" b="1" smtClean="0">
                <a:solidFill>
                  <a:prstClr val="black">
                    <a:tint val="75000"/>
                  </a:prstClr>
                </a:solidFill>
                <a:latin typeface="Museo Sans Cyrl 500" panose="02000000000000000000" pitchFamily="50" charset="0"/>
              </a:rPr>
              <a:pPr defTabSz="1371600">
                <a:defRPr/>
              </a:pPr>
              <a:t>4</a:t>
            </a:fld>
            <a:endParaRPr lang="en-US" sz="2400" b="1" dirty="0">
              <a:solidFill>
                <a:prstClr val="black">
                  <a:tint val="75000"/>
                </a:prstClr>
              </a:solidFill>
              <a:latin typeface="Museo Sans Cyrl 500" panose="02000000000000000000" pitchFamily="50" charset="0"/>
            </a:endParaRPr>
          </a:p>
        </p:txBody>
      </p:sp>
    </p:spTree>
    <p:extLst>
      <p:ext uri="{BB962C8B-B14F-4D97-AF65-F5344CB8AC3E}">
        <p14:creationId xmlns:p14="http://schemas.microsoft.com/office/powerpoint/2010/main" val="83465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FBEA59D9-5274-4FB0-A379-5988669C9A83}"/>
              </a:ext>
            </a:extLst>
          </p:cNvPr>
          <p:cNvSpPr txBox="1">
            <a:spLocks/>
          </p:cNvSpPr>
          <p:nvPr/>
        </p:nvSpPr>
        <p:spPr>
          <a:xfrm>
            <a:off x="1007003" y="807554"/>
            <a:ext cx="13746966" cy="892467"/>
          </a:xfrm>
          <a:prstGeom prst="rect">
            <a:avLst/>
          </a:prstGeom>
        </p:spPr>
        <p:txBody>
          <a:bodyPr vert="horz" lIns="102870" tIns="51435" rIns="102870" bIns="51435" rtlCol="0" anchor="ct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a:ln>
                  <a:noFill/>
                </a:ln>
                <a:solidFill>
                  <a:srgbClr val="282B4D"/>
                </a:solidFill>
                <a:effectLst/>
                <a:uLnTx/>
                <a:uFillTx/>
                <a:latin typeface="Museo Sans Cyrl 700"/>
                <a:ea typeface="+mj-ea"/>
                <a:cs typeface="Arial"/>
              </a:rPr>
              <a:t>Why Do PPPs Matter?</a:t>
            </a:r>
          </a:p>
        </p:txBody>
      </p:sp>
      <p:grpSp>
        <p:nvGrpSpPr>
          <p:cNvPr id="44" name="Group 43">
            <a:extLst>
              <a:ext uri="{FF2B5EF4-FFF2-40B4-BE49-F238E27FC236}">
                <a16:creationId xmlns:a16="http://schemas.microsoft.com/office/drawing/2014/main" id="{FE28FE93-6CB3-9E6D-DAEE-A4B7E4DC1234}"/>
              </a:ext>
            </a:extLst>
          </p:cNvPr>
          <p:cNvGrpSpPr/>
          <p:nvPr/>
        </p:nvGrpSpPr>
        <p:grpSpPr>
          <a:xfrm>
            <a:off x="11691301" y="4321582"/>
            <a:ext cx="3434058" cy="505653"/>
            <a:chOff x="13117653" y="5384506"/>
            <a:chExt cx="7096235" cy="1044897"/>
          </a:xfrm>
          <a:solidFill>
            <a:schemeClr val="accent6">
              <a:lumMod val="60000"/>
              <a:lumOff val="40000"/>
            </a:schemeClr>
          </a:solidFill>
        </p:grpSpPr>
        <p:cxnSp>
          <p:nvCxnSpPr>
            <p:cNvPr id="73" name="Straight Connector 72">
              <a:extLst>
                <a:ext uri="{FF2B5EF4-FFF2-40B4-BE49-F238E27FC236}">
                  <a16:creationId xmlns:a16="http://schemas.microsoft.com/office/drawing/2014/main" id="{51222449-50DA-7754-D987-69558AE8CD26}"/>
                </a:ext>
              </a:extLst>
            </p:cNvPr>
            <p:cNvCxnSpPr>
              <a:cxnSpLocks/>
              <a:stCxn id="74" idx="6"/>
            </p:cNvCxnSpPr>
            <p:nvPr/>
          </p:nvCxnSpPr>
          <p:spPr>
            <a:xfrm flipH="1">
              <a:off x="13117653" y="5906955"/>
              <a:ext cx="6051338" cy="0"/>
            </a:xfrm>
            <a:prstGeom prst="line">
              <a:avLst/>
            </a:prstGeom>
            <a:grpFill/>
            <a:ln>
              <a:solidFill>
                <a:srgbClr val="4DAF46"/>
              </a:solidFill>
            </a:ln>
          </p:spPr>
          <p:style>
            <a:lnRef idx="1">
              <a:schemeClr val="accent1"/>
            </a:lnRef>
            <a:fillRef idx="0">
              <a:schemeClr val="accent1"/>
            </a:fillRef>
            <a:effectRef idx="0">
              <a:schemeClr val="accent1"/>
            </a:effectRef>
            <a:fontRef idx="minor">
              <a:schemeClr val="tx1"/>
            </a:fontRef>
          </p:style>
        </p:cxnSp>
        <p:sp>
          <p:nvSpPr>
            <p:cNvPr id="74" name="Oval 73">
              <a:extLst>
                <a:ext uri="{FF2B5EF4-FFF2-40B4-BE49-F238E27FC236}">
                  <a16:creationId xmlns:a16="http://schemas.microsoft.com/office/drawing/2014/main" id="{DFFB5C81-2C16-D7CA-096F-41162A70FC80}"/>
                </a:ext>
              </a:extLst>
            </p:cNvPr>
            <p:cNvSpPr/>
            <p:nvPr/>
          </p:nvSpPr>
          <p:spPr>
            <a:xfrm flipH="1">
              <a:off x="19168991" y="5384506"/>
              <a:ext cx="1044897" cy="1044897"/>
            </a:xfrm>
            <a:prstGeom prst="ellipse">
              <a:avLst/>
            </a:prstGeom>
            <a:grpFill/>
            <a:ln w="88900">
              <a:solidFill>
                <a:srgbClr val="4DAF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34283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dt-business-03" panose="02000509000000000000" pitchFamily="49" charset="0"/>
                <a:ea typeface="+mn-ea"/>
                <a:cs typeface="+mn-cs"/>
              </a:endParaRPr>
            </a:p>
          </p:txBody>
        </p:sp>
      </p:grpSp>
      <p:grpSp>
        <p:nvGrpSpPr>
          <p:cNvPr id="45" name="Group 44">
            <a:extLst>
              <a:ext uri="{FF2B5EF4-FFF2-40B4-BE49-F238E27FC236}">
                <a16:creationId xmlns:a16="http://schemas.microsoft.com/office/drawing/2014/main" id="{20C15F42-1C4B-DEB9-DFCF-E38293D7B8DC}"/>
              </a:ext>
            </a:extLst>
          </p:cNvPr>
          <p:cNvGrpSpPr/>
          <p:nvPr/>
        </p:nvGrpSpPr>
        <p:grpSpPr>
          <a:xfrm>
            <a:off x="13381837" y="5165514"/>
            <a:ext cx="1250625" cy="505653"/>
            <a:chOff x="17629562" y="5384506"/>
            <a:chExt cx="2584326" cy="1044897"/>
          </a:xfrm>
        </p:grpSpPr>
        <p:sp>
          <p:nvSpPr>
            <p:cNvPr id="71" name="Oval 70">
              <a:extLst>
                <a:ext uri="{FF2B5EF4-FFF2-40B4-BE49-F238E27FC236}">
                  <a16:creationId xmlns:a16="http://schemas.microsoft.com/office/drawing/2014/main" id="{65067A43-35E0-AC42-1D52-570C5817AECF}"/>
                </a:ext>
              </a:extLst>
            </p:cNvPr>
            <p:cNvSpPr/>
            <p:nvPr/>
          </p:nvSpPr>
          <p:spPr>
            <a:xfrm flipH="1">
              <a:off x="19168991" y="5384506"/>
              <a:ext cx="1044897" cy="1044897"/>
            </a:xfrm>
            <a:prstGeom prst="ellipse">
              <a:avLst/>
            </a:prstGeom>
            <a:solidFill>
              <a:schemeClr val="accent3"/>
            </a:solidFill>
            <a:ln w="88900">
              <a:solidFill>
                <a:schemeClr val="accent3">
                  <a:lumMod val="75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34283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dt-business-03" panose="02000509000000000000" pitchFamily="49" charset="0"/>
                <a:ea typeface="+mn-ea"/>
                <a:cs typeface="+mn-cs"/>
              </a:endParaRPr>
            </a:p>
          </p:txBody>
        </p:sp>
        <p:cxnSp>
          <p:nvCxnSpPr>
            <p:cNvPr id="72" name="Straight Connector 71">
              <a:extLst>
                <a:ext uri="{FF2B5EF4-FFF2-40B4-BE49-F238E27FC236}">
                  <a16:creationId xmlns:a16="http://schemas.microsoft.com/office/drawing/2014/main" id="{31BE14CB-B04D-9266-6EE0-E6167D194788}"/>
                </a:ext>
              </a:extLst>
            </p:cNvPr>
            <p:cNvCxnSpPr>
              <a:cxnSpLocks/>
              <a:stCxn id="71" idx="6"/>
            </p:cNvCxnSpPr>
            <p:nvPr/>
          </p:nvCxnSpPr>
          <p:spPr>
            <a:xfrm flipH="1">
              <a:off x="17629562" y="5906955"/>
              <a:ext cx="1539429"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02836C55-6624-6137-6FFE-1D572F5F8261}"/>
              </a:ext>
            </a:extLst>
          </p:cNvPr>
          <p:cNvGrpSpPr/>
          <p:nvPr/>
        </p:nvGrpSpPr>
        <p:grpSpPr>
          <a:xfrm>
            <a:off x="12316570" y="3633199"/>
            <a:ext cx="2020441" cy="505653"/>
            <a:chOff x="16038791" y="5384506"/>
            <a:chExt cx="4175097" cy="1044897"/>
          </a:xfrm>
          <a:solidFill>
            <a:srgbClr val="292B4D"/>
          </a:solidFill>
        </p:grpSpPr>
        <p:sp>
          <p:nvSpPr>
            <p:cNvPr id="69" name="Oval 68">
              <a:extLst>
                <a:ext uri="{FF2B5EF4-FFF2-40B4-BE49-F238E27FC236}">
                  <a16:creationId xmlns:a16="http://schemas.microsoft.com/office/drawing/2014/main" id="{96E4493D-B558-9B99-0784-1DFF22E051AB}"/>
                </a:ext>
              </a:extLst>
            </p:cNvPr>
            <p:cNvSpPr/>
            <p:nvPr/>
          </p:nvSpPr>
          <p:spPr>
            <a:xfrm flipH="1">
              <a:off x="19168991" y="5384506"/>
              <a:ext cx="1044897" cy="1044897"/>
            </a:xfrm>
            <a:prstGeom prst="ellipse">
              <a:avLst/>
            </a:prstGeom>
            <a:grpFill/>
            <a:ln w="88900">
              <a:solidFill>
                <a:schemeClr val="accent1">
                  <a:lumMod val="75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342831"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srgbClr val="FFFFFF"/>
                </a:solidFill>
                <a:effectLst/>
                <a:uLnTx/>
                <a:uFillTx/>
                <a:latin typeface="dt-business-03" panose="02000509000000000000" pitchFamily="49" charset="0"/>
                <a:ea typeface="+mn-ea"/>
                <a:cs typeface="+mn-cs"/>
              </a:endParaRPr>
            </a:p>
          </p:txBody>
        </p:sp>
        <p:cxnSp>
          <p:nvCxnSpPr>
            <p:cNvPr id="70" name="Straight Connector 69">
              <a:extLst>
                <a:ext uri="{FF2B5EF4-FFF2-40B4-BE49-F238E27FC236}">
                  <a16:creationId xmlns:a16="http://schemas.microsoft.com/office/drawing/2014/main" id="{9159C882-B793-B7AC-EFB4-5FDDA351D1EB}"/>
                </a:ext>
              </a:extLst>
            </p:cNvPr>
            <p:cNvCxnSpPr>
              <a:cxnSpLocks/>
              <a:stCxn id="69" idx="6"/>
            </p:cNvCxnSpPr>
            <p:nvPr/>
          </p:nvCxnSpPr>
          <p:spPr>
            <a:xfrm flipH="1">
              <a:off x="16038791" y="5906955"/>
              <a:ext cx="3130200" cy="0"/>
            </a:xfrm>
            <a:prstGeom prst="line">
              <a:avLst/>
            </a:prstGeom>
            <a:grpFill/>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C9C71291-6AF1-FD51-D364-3F0F1D58DA00}"/>
              </a:ext>
            </a:extLst>
          </p:cNvPr>
          <p:cNvGrpSpPr/>
          <p:nvPr/>
        </p:nvGrpSpPr>
        <p:grpSpPr>
          <a:xfrm>
            <a:off x="13326790" y="5854219"/>
            <a:ext cx="2660582" cy="505653"/>
            <a:chOff x="14715987" y="5384506"/>
            <a:chExt cx="5497901" cy="1044897"/>
          </a:xfrm>
        </p:grpSpPr>
        <p:sp>
          <p:nvSpPr>
            <p:cNvPr id="67" name="Oval 66">
              <a:extLst>
                <a:ext uri="{FF2B5EF4-FFF2-40B4-BE49-F238E27FC236}">
                  <a16:creationId xmlns:a16="http://schemas.microsoft.com/office/drawing/2014/main" id="{8458358C-6E7A-72A2-D82A-D725A4003D05}"/>
                </a:ext>
              </a:extLst>
            </p:cNvPr>
            <p:cNvSpPr/>
            <p:nvPr/>
          </p:nvSpPr>
          <p:spPr>
            <a:xfrm flipH="1">
              <a:off x="19168991" y="5384506"/>
              <a:ext cx="1044897" cy="1044897"/>
            </a:xfrm>
            <a:prstGeom prst="ellipse">
              <a:avLst/>
            </a:prstGeom>
            <a:solidFill>
              <a:schemeClr val="accent3"/>
            </a:solidFill>
            <a:ln w="88900">
              <a:solidFill>
                <a:srgbClr val="292B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342831"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dt-business-03" panose="02000509000000000000" pitchFamily="49" charset="0"/>
                <a:ea typeface="+mn-ea"/>
                <a:cs typeface="+mn-cs"/>
              </a:endParaRPr>
            </a:p>
          </p:txBody>
        </p:sp>
        <p:cxnSp>
          <p:nvCxnSpPr>
            <p:cNvPr id="68" name="Straight Connector 67">
              <a:extLst>
                <a:ext uri="{FF2B5EF4-FFF2-40B4-BE49-F238E27FC236}">
                  <a16:creationId xmlns:a16="http://schemas.microsoft.com/office/drawing/2014/main" id="{E2E78CCF-69FD-F67B-753B-D7EA8CAC216B}"/>
                </a:ext>
              </a:extLst>
            </p:cNvPr>
            <p:cNvCxnSpPr>
              <a:cxnSpLocks/>
              <a:stCxn id="67" idx="6"/>
            </p:cNvCxnSpPr>
            <p:nvPr/>
          </p:nvCxnSpPr>
          <p:spPr>
            <a:xfrm flipH="1">
              <a:off x="14715987" y="5906955"/>
              <a:ext cx="4453004" cy="0"/>
            </a:xfrm>
            <a:prstGeom prst="line">
              <a:avLst/>
            </a:prstGeom>
            <a:ln>
              <a:solidFill>
                <a:srgbClr val="292B4D"/>
              </a:solidFill>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6FCFC2CE-B390-329E-0C71-A9A0AB5AA2BA}"/>
              </a:ext>
            </a:extLst>
          </p:cNvPr>
          <p:cNvGrpSpPr/>
          <p:nvPr/>
        </p:nvGrpSpPr>
        <p:grpSpPr>
          <a:xfrm>
            <a:off x="9690644" y="4886734"/>
            <a:ext cx="4326293" cy="2746245"/>
            <a:chOff x="4055620" y="3310430"/>
            <a:chExt cx="4080760" cy="2590386"/>
          </a:xfrm>
        </p:grpSpPr>
        <p:sp>
          <p:nvSpPr>
            <p:cNvPr id="64" name="Freeform 6">
              <a:extLst>
                <a:ext uri="{FF2B5EF4-FFF2-40B4-BE49-F238E27FC236}">
                  <a16:creationId xmlns:a16="http://schemas.microsoft.com/office/drawing/2014/main" id="{C48E43D6-60F0-6D17-4686-8FCF5E6F78E3}"/>
                </a:ext>
              </a:extLst>
            </p:cNvPr>
            <p:cNvSpPr>
              <a:spLocks/>
            </p:cNvSpPr>
            <p:nvPr/>
          </p:nvSpPr>
          <p:spPr bwMode="auto">
            <a:xfrm>
              <a:off x="4533431" y="3310430"/>
              <a:ext cx="3114377" cy="1621850"/>
            </a:xfrm>
            <a:custGeom>
              <a:avLst/>
              <a:gdLst>
                <a:gd name="T0" fmla="*/ 0 w 1447"/>
                <a:gd name="T1" fmla="*/ 123 h 567"/>
                <a:gd name="T2" fmla="*/ 256 w 1447"/>
                <a:gd name="T3" fmla="*/ 0 h 567"/>
                <a:gd name="T4" fmla="*/ 721 w 1447"/>
                <a:gd name="T5" fmla="*/ 266 h 567"/>
                <a:gd name="T6" fmla="*/ 1226 w 1447"/>
                <a:gd name="T7" fmla="*/ 14 h 567"/>
                <a:gd name="T8" fmla="*/ 1447 w 1447"/>
                <a:gd name="T9" fmla="*/ 123 h 567"/>
                <a:gd name="T10" fmla="*/ 721 w 1447"/>
                <a:gd name="T11" fmla="*/ 567 h 567"/>
                <a:gd name="T12" fmla="*/ 0 w 1447"/>
                <a:gd name="T13" fmla="*/ 123 h 567"/>
                <a:gd name="connsiteX0" fmla="*/ 0 w 10000"/>
                <a:gd name="connsiteY0" fmla="*/ 5459 h 13290"/>
                <a:gd name="connsiteX1" fmla="*/ 1769 w 10000"/>
                <a:gd name="connsiteY1" fmla="*/ 3290 h 13290"/>
                <a:gd name="connsiteX2" fmla="*/ 4927 w 10000"/>
                <a:gd name="connsiteY2" fmla="*/ 0 h 13290"/>
                <a:gd name="connsiteX3" fmla="*/ 8473 w 10000"/>
                <a:gd name="connsiteY3" fmla="*/ 3537 h 13290"/>
                <a:gd name="connsiteX4" fmla="*/ 10000 w 10000"/>
                <a:gd name="connsiteY4" fmla="*/ 5459 h 13290"/>
                <a:gd name="connsiteX5" fmla="*/ 4983 w 10000"/>
                <a:gd name="connsiteY5" fmla="*/ 13290 h 13290"/>
                <a:gd name="connsiteX6" fmla="*/ 0 w 10000"/>
                <a:gd name="connsiteY6" fmla="*/ 5459 h 1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3290">
                  <a:moveTo>
                    <a:pt x="0" y="5459"/>
                  </a:moveTo>
                  <a:lnTo>
                    <a:pt x="1769" y="3290"/>
                  </a:lnTo>
                  <a:lnTo>
                    <a:pt x="4927" y="0"/>
                  </a:lnTo>
                  <a:lnTo>
                    <a:pt x="8473" y="3537"/>
                  </a:lnTo>
                  <a:lnTo>
                    <a:pt x="10000" y="5459"/>
                  </a:lnTo>
                  <a:lnTo>
                    <a:pt x="4983" y="13290"/>
                  </a:lnTo>
                  <a:lnTo>
                    <a:pt x="0" y="5459"/>
                  </a:lnTo>
                  <a:close/>
                </a:path>
              </a:pathLst>
            </a:custGeom>
            <a:solidFill>
              <a:schemeClr val="tx2">
                <a:lumMod val="60000"/>
                <a:lumOff val="40000"/>
              </a:schemeClr>
            </a:solidFill>
            <a:ln>
              <a:noFill/>
            </a:ln>
          </p:spPr>
          <p:txBody>
            <a:bodyPr vert="horz" wrap="square" lIns="68571" tIns="34286" rIns="68571" bIns="34286" numCol="1" anchor="t"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342831"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Source Sans Pro" charset="0"/>
                <a:ea typeface="+mn-ea"/>
                <a:cs typeface="+mn-cs"/>
              </a:endParaRPr>
            </a:p>
          </p:txBody>
        </p:sp>
        <p:sp>
          <p:nvSpPr>
            <p:cNvPr id="65" name="Freeform 7">
              <a:extLst>
                <a:ext uri="{FF2B5EF4-FFF2-40B4-BE49-F238E27FC236}">
                  <a16:creationId xmlns:a16="http://schemas.microsoft.com/office/drawing/2014/main" id="{8EE39CEE-F811-F7BB-F1D8-108B578EE8A1}"/>
                </a:ext>
              </a:extLst>
            </p:cNvPr>
            <p:cNvSpPr>
              <a:spLocks/>
            </p:cNvSpPr>
            <p:nvPr/>
          </p:nvSpPr>
          <p:spPr bwMode="auto">
            <a:xfrm>
              <a:off x="4055620" y="3976660"/>
              <a:ext cx="2029619" cy="1924156"/>
            </a:xfrm>
            <a:custGeom>
              <a:avLst/>
              <a:gdLst>
                <a:gd name="T0" fmla="*/ 0 w 943"/>
                <a:gd name="T1" fmla="*/ 240 h 894"/>
                <a:gd name="T2" fmla="*/ 222 w 943"/>
                <a:gd name="T3" fmla="*/ 0 h 894"/>
                <a:gd name="T4" fmla="*/ 943 w 943"/>
                <a:gd name="T5" fmla="*/ 444 h 894"/>
                <a:gd name="T6" fmla="*/ 943 w 943"/>
                <a:gd name="T7" fmla="*/ 894 h 894"/>
                <a:gd name="T8" fmla="*/ 0 w 943"/>
                <a:gd name="T9" fmla="*/ 240 h 894"/>
              </a:gdLst>
              <a:ahLst/>
              <a:cxnLst>
                <a:cxn ang="0">
                  <a:pos x="T0" y="T1"/>
                </a:cxn>
                <a:cxn ang="0">
                  <a:pos x="T2" y="T3"/>
                </a:cxn>
                <a:cxn ang="0">
                  <a:pos x="T4" y="T5"/>
                </a:cxn>
                <a:cxn ang="0">
                  <a:pos x="T6" y="T7"/>
                </a:cxn>
                <a:cxn ang="0">
                  <a:pos x="T8" y="T9"/>
                </a:cxn>
              </a:cxnLst>
              <a:rect l="0" t="0" r="r" b="b"/>
              <a:pathLst>
                <a:path w="943" h="894">
                  <a:moveTo>
                    <a:pt x="0" y="240"/>
                  </a:moveTo>
                  <a:lnTo>
                    <a:pt x="222" y="0"/>
                  </a:lnTo>
                  <a:lnTo>
                    <a:pt x="943" y="444"/>
                  </a:lnTo>
                  <a:lnTo>
                    <a:pt x="943" y="894"/>
                  </a:lnTo>
                  <a:lnTo>
                    <a:pt x="0" y="240"/>
                  </a:lnTo>
                  <a:close/>
                </a:path>
              </a:pathLst>
            </a:custGeom>
            <a:solidFill>
              <a:srgbClr val="292B4D"/>
            </a:solidFill>
            <a:ln>
              <a:noFill/>
            </a:ln>
          </p:spPr>
          <p:txBody>
            <a:bodyPr vert="horz" wrap="square" lIns="68571" tIns="34286" rIns="68571" bIns="34286" numCol="1" anchor="t"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342831"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Source Sans Pro" charset="0"/>
                <a:ea typeface="+mn-ea"/>
                <a:cs typeface="+mn-cs"/>
              </a:endParaRPr>
            </a:p>
          </p:txBody>
        </p:sp>
        <p:sp>
          <p:nvSpPr>
            <p:cNvPr id="66" name="Freeform 8">
              <a:extLst>
                <a:ext uri="{FF2B5EF4-FFF2-40B4-BE49-F238E27FC236}">
                  <a16:creationId xmlns:a16="http://schemas.microsoft.com/office/drawing/2014/main" id="{CAFB7879-B064-6A22-5E3B-2017F7DC5EF9}"/>
                </a:ext>
              </a:extLst>
            </p:cNvPr>
            <p:cNvSpPr>
              <a:spLocks/>
            </p:cNvSpPr>
            <p:nvPr/>
          </p:nvSpPr>
          <p:spPr bwMode="auto">
            <a:xfrm>
              <a:off x="6085239" y="3969165"/>
              <a:ext cx="2051141" cy="1924156"/>
            </a:xfrm>
            <a:custGeom>
              <a:avLst/>
              <a:gdLst>
                <a:gd name="T0" fmla="*/ 0 w 953"/>
                <a:gd name="T1" fmla="*/ 444 h 894"/>
                <a:gd name="T2" fmla="*/ 726 w 953"/>
                <a:gd name="T3" fmla="*/ 0 h 894"/>
                <a:gd name="T4" fmla="*/ 953 w 953"/>
                <a:gd name="T5" fmla="*/ 238 h 894"/>
                <a:gd name="T6" fmla="*/ 0 w 953"/>
                <a:gd name="T7" fmla="*/ 894 h 894"/>
                <a:gd name="T8" fmla="*/ 0 w 953"/>
                <a:gd name="T9" fmla="*/ 444 h 894"/>
              </a:gdLst>
              <a:ahLst/>
              <a:cxnLst>
                <a:cxn ang="0">
                  <a:pos x="T0" y="T1"/>
                </a:cxn>
                <a:cxn ang="0">
                  <a:pos x="T2" y="T3"/>
                </a:cxn>
                <a:cxn ang="0">
                  <a:pos x="T4" y="T5"/>
                </a:cxn>
                <a:cxn ang="0">
                  <a:pos x="T6" y="T7"/>
                </a:cxn>
                <a:cxn ang="0">
                  <a:pos x="T8" y="T9"/>
                </a:cxn>
              </a:cxnLst>
              <a:rect l="0" t="0" r="r" b="b"/>
              <a:pathLst>
                <a:path w="953" h="894">
                  <a:moveTo>
                    <a:pt x="0" y="444"/>
                  </a:moveTo>
                  <a:lnTo>
                    <a:pt x="726" y="0"/>
                  </a:lnTo>
                  <a:lnTo>
                    <a:pt x="953" y="238"/>
                  </a:lnTo>
                  <a:lnTo>
                    <a:pt x="0" y="894"/>
                  </a:lnTo>
                  <a:lnTo>
                    <a:pt x="0" y="444"/>
                  </a:lnTo>
                  <a:close/>
                </a:path>
              </a:pathLst>
            </a:custGeom>
            <a:solidFill>
              <a:srgbClr val="212339"/>
            </a:solidFill>
            <a:ln>
              <a:noFill/>
            </a:ln>
          </p:spPr>
          <p:txBody>
            <a:bodyPr vert="horz" wrap="square" lIns="68571" tIns="34286" rIns="68571" bIns="34286" numCol="1" anchor="t"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342831"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Source Sans Pro" charset="0"/>
                <a:ea typeface="+mn-ea"/>
                <a:cs typeface="+mn-cs"/>
              </a:endParaRPr>
            </a:p>
          </p:txBody>
        </p:sp>
      </p:grpSp>
      <p:sp>
        <p:nvSpPr>
          <p:cNvPr id="49" name="TextBox 48">
            <a:extLst>
              <a:ext uri="{FF2B5EF4-FFF2-40B4-BE49-F238E27FC236}">
                <a16:creationId xmlns:a16="http://schemas.microsoft.com/office/drawing/2014/main" id="{17556BAE-4909-6BDD-96A2-FDB641280100}"/>
              </a:ext>
            </a:extLst>
          </p:cNvPr>
          <p:cNvSpPr txBox="1"/>
          <p:nvPr/>
        </p:nvSpPr>
        <p:spPr>
          <a:xfrm flipH="1">
            <a:off x="14742798" y="5227323"/>
            <a:ext cx="2625485" cy="369332"/>
          </a:xfrm>
          <a:prstGeom prst="rect">
            <a:avLst/>
          </a:prstGeom>
          <a:noFill/>
        </p:spPr>
        <p:txBody>
          <a:bodyPr wrap="square" rtlCol="0" anchor="ctr">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
                <a:srgbClr val="92D050"/>
              </a:buClr>
              <a:buSzTx/>
              <a:buFontTx/>
              <a:buNone/>
              <a:tabLst/>
              <a:defRPr/>
            </a:pPr>
            <a:r>
              <a:rPr kumimoji="0" lang="en-US" sz="1800" b="0" i="0" u="none" strike="noStrike" kern="1200" cap="none" spc="0" normalizeH="0" baseline="0" noProof="0" dirty="0">
                <a:ln>
                  <a:noFill/>
                </a:ln>
                <a:solidFill>
                  <a:prstClr val="black"/>
                </a:solidFill>
                <a:effectLst/>
                <a:uLnTx/>
                <a:uFillTx/>
                <a:latin typeface="Museo Sans Cyrl 300" panose="02000000000000000000" pitchFamily="50" charset="0"/>
                <a:ea typeface="+mn-ea"/>
                <a:cs typeface="+mn-cs"/>
              </a:rPr>
              <a:t>Informal Sector</a:t>
            </a:r>
          </a:p>
        </p:txBody>
      </p:sp>
      <p:sp>
        <p:nvSpPr>
          <p:cNvPr id="50" name="TextBox 49">
            <a:extLst>
              <a:ext uri="{FF2B5EF4-FFF2-40B4-BE49-F238E27FC236}">
                <a16:creationId xmlns:a16="http://schemas.microsoft.com/office/drawing/2014/main" id="{37D719F3-8482-4B5A-2168-5B123C9C36B0}"/>
              </a:ext>
            </a:extLst>
          </p:cNvPr>
          <p:cNvSpPr txBox="1"/>
          <p:nvPr/>
        </p:nvSpPr>
        <p:spPr>
          <a:xfrm flipH="1">
            <a:off x="14388995" y="3698087"/>
            <a:ext cx="2979289" cy="369332"/>
          </a:xfrm>
          <a:prstGeom prst="rect">
            <a:avLst/>
          </a:prstGeom>
          <a:noFill/>
        </p:spPr>
        <p:txBody>
          <a:bodyPr wrap="square" rtlCol="0" anchor="ctr">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
                <a:srgbClr val="50B848"/>
              </a:buClr>
              <a:buSzTx/>
              <a:buFontTx/>
              <a:buNone/>
              <a:tabLst/>
              <a:defRPr/>
            </a:pPr>
            <a:r>
              <a:rPr kumimoji="0" lang="en-US" sz="1800" b="0" i="0" u="none" strike="noStrike" kern="1200" cap="none" spc="0" normalizeH="0" baseline="0" noProof="0" dirty="0">
                <a:ln>
                  <a:noFill/>
                </a:ln>
                <a:solidFill>
                  <a:prstClr val="black"/>
                </a:solidFill>
                <a:effectLst/>
                <a:uLnTx/>
                <a:uFillTx/>
                <a:latin typeface="Museo Sans Cyrl 300" panose="02000000000000000000" pitchFamily="50" charset="0"/>
                <a:ea typeface="+mn-ea"/>
                <a:cs typeface="+mn-cs"/>
              </a:rPr>
              <a:t>Funding</a:t>
            </a:r>
          </a:p>
        </p:txBody>
      </p:sp>
      <p:sp>
        <p:nvSpPr>
          <p:cNvPr id="51" name="TextBox 50">
            <a:extLst>
              <a:ext uri="{FF2B5EF4-FFF2-40B4-BE49-F238E27FC236}">
                <a16:creationId xmlns:a16="http://schemas.microsoft.com/office/drawing/2014/main" id="{9E093717-38D0-7DF5-AF61-B755CA60226F}"/>
              </a:ext>
            </a:extLst>
          </p:cNvPr>
          <p:cNvSpPr txBox="1"/>
          <p:nvPr/>
        </p:nvSpPr>
        <p:spPr>
          <a:xfrm flipH="1">
            <a:off x="15205183" y="4379324"/>
            <a:ext cx="1727444" cy="369332"/>
          </a:xfrm>
          <a:prstGeom prst="rect">
            <a:avLst/>
          </a:prstGeom>
          <a:noFill/>
        </p:spPr>
        <p:txBody>
          <a:bodyPr wrap="square" rtlCol="0" anchor="ctr">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
                <a:srgbClr val="50B848"/>
              </a:buClr>
              <a:buSzTx/>
              <a:buFontTx/>
              <a:buNone/>
              <a:tabLst/>
              <a:defRPr/>
            </a:pPr>
            <a:r>
              <a:rPr kumimoji="0" lang="en-US" sz="1800" b="0" i="0" u="none" strike="noStrike" kern="1200" cap="none" spc="0" normalizeH="0" baseline="0" noProof="0" dirty="0">
                <a:ln>
                  <a:noFill/>
                </a:ln>
                <a:solidFill>
                  <a:prstClr val="black"/>
                </a:solidFill>
                <a:effectLst/>
                <a:uLnTx/>
                <a:uFillTx/>
                <a:latin typeface="Museo Sans Cyrl 300" panose="02000000000000000000" pitchFamily="50" charset="0"/>
                <a:ea typeface="+mn-ea"/>
                <a:cs typeface="+mn-cs"/>
              </a:rPr>
              <a:t>Expertise</a:t>
            </a:r>
          </a:p>
        </p:txBody>
      </p:sp>
      <p:sp>
        <p:nvSpPr>
          <p:cNvPr id="52" name="TextBox 51">
            <a:extLst>
              <a:ext uri="{FF2B5EF4-FFF2-40B4-BE49-F238E27FC236}">
                <a16:creationId xmlns:a16="http://schemas.microsoft.com/office/drawing/2014/main" id="{75E05A5D-1D50-C156-A2F8-1C436388AD99}"/>
              </a:ext>
            </a:extLst>
          </p:cNvPr>
          <p:cNvSpPr txBox="1"/>
          <p:nvPr/>
        </p:nvSpPr>
        <p:spPr>
          <a:xfrm flipH="1">
            <a:off x="16167573" y="6006496"/>
            <a:ext cx="2079009" cy="369332"/>
          </a:xfrm>
          <a:prstGeom prst="rect">
            <a:avLst/>
          </a:prstGeom>
          <a:noFill/>
        </p:spPr>
        <p:txBody>
          <a:bodyPr wrap="square" rtlCol="0" anchor="ctr">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
                <a:srgbClr val="92D050"/>
              </a:buClr>
              <a:buSzTx/>
              <a:buFontTx/>
              <a:buNone/>
              <a:tabLst/>
              <a:defRPr/>
            </a:pPr>
            <a:r>
              <a:rPr kumimoji="0" lang="en-US" sz="1800" b="0" i="0" u="none" strike="noStrike" kern="1200" cap="none" spc="0" normalizeH="0" baseline="0" noProof="0" dirty="0">
                <a:ln>
                  <a:noFill/>
                </a:ln>
                <a:solidFill>
                  <a:prstClr val="black"/>
                </a:solidFill>
                <a:effectLst/>
                <a:uLnTx/>
                <a:uFillTx/>
                <a:latin typeface="Museo Sans Cyrl 300" panose="02000000000000000000" pitchFamily="50" charset="0"/>
                <a:ea typeface="+mn-ea"/>
                <a:cs typeface="+mn-cs"/>
              </a:rPr>
              <a:t>Low Infrastructure</a:t>
            </a:r>
          </a:p>
        </p:txBody>
      </p:sp>
      <p:grpSp>
        <p:nvGrpSpPr>
          <p:cNvPr id="53" name="Group 52">
            <a:extLst>
              <a:ext uri="{FF2B5EF4-FFF2-40B4-BE49-F238E27FC236}">
                <a16:creationId xmlns:a16="http://schemas.microsoft.com/office/drawing/2014/main" id="{100F5CF2-A7A1-8E91-A455-44BA542C7928}"/>
              </a:ext>
            </a:extLst>
          </p:cNvPr>
          <p:cNvGrpSpPr/>
          <p:nvPr/>
        </p:nvGrpSpPr>
        <p:grpSpPr>
          <a:xfrm>
            <a:off x="10209152" y="4332945"/>
            <a:ext cx="3326866" cy="2103272"/>
            <a:chOff x="4524821" y="2788069"/>
            <a:chExt cx="3138054" cy="1983904"/>
          </a:xfrm>
        </p:grpSpPr>
        <p:sp>
          <p:nvSpPr>
            <p:cNvPr id="61" name="Freeform 9">
              <a:extLst>
                <a:ext uri="{FF2B5EF4-FFF2-40B4-BE49-F238E27FC236}">
                  <a16:creationId xmlns:a16="http://schemas.microsoft.com/office/drawing/2014/main" id="{36CDBB3F-A260-92B8-E7A1-BF373F77B3FF}"/>
                </a:ext>
              </a:extLst>
            </p:cNvPr>
            <p:cNvSpPr>
              <a:spLocks/>
            </p:cNvSpPr>
            <p:nvPr/>
          </p:nvSpPr>
          <p:spPr bwMode="auto">
            <a:xfrm>
              <a:off x="5028459" y="2788069"/>
              <a:ext cx="2128624" cy="1072367"/>
            </a:xfrm>
            <a:custGeom>
              <a:avLst/>
              <a:gdLst>
                <a:gd name="T0" fmla="*/ 0 w 989"/>
                <a:gd name="T1" fmla="*/ 55 h 318"/>
                <a:gd name="T2" fmla="*/ 100 w 989"/>
                <a:gd name="T3" fmla="*/ 7 h 318"/>
                <a:gd name="T4" fmla="*/ 491 w 989"/>
                <a:gd name="T5" fmla="*/ 178 h 318"/>
                <a:gd name="T6" fmla="*/ 871 w 989"/>
                <a:gd name="T7" fmla="*/ 0 h 318"/>
                <a:gd name="T8" fmla="*/ 989 w 989"/>
                <a:gd name="T9" fmla="*/ 55 h 318"/>
                <a:gd name="T10" fmla="*/ 491 w 989"/>
                <a:gd name="T11" fmla="*/ 318 h 318"/>
                <a:gd name="T12" fmla="*/ 0 w 989"/>
                <a:gd name="T13" fmla="*/ 55 h 318"/>
                <a:gd name="connsiteX0" fmla="*/ 0 w 10000"/>
                <a:gd name="connsiteY0" fmla="*/ 7398 h 15668"/>
                <a:gd name="connsiteX1" fmla="*/ 1011 w 10000"/>
                <a:gd name="connsiteY1" fmla="*/ 5888 h 15668"/>
                <a:gd name="connsiteX2" fmla="*/ 5047 w 10000"/>
                <a:gd name="connsiteY2" fmla="*/ 0 h 15668"/>
                <a:gd name="connsiteX3" fmla="*/ 8807 w 10000"/>
                <a:gd name="connsiteY3" fmla="*/ 5668 h 15668"/>
                <a:gd name="connsiteX4" fmla="*/ 10000 w 10000"/>
                <a:gd name="connsiteY4" fmla="*/ 7398 h 15668"/>
                <a:gd name="connsiteX5" fmla="*/ 4965 w 10000"/>
                <a:gd name="connsiteY5" fmla="*/ 15668 h 15668"/>
                <a:gd name="connsiteX6" fmla="*/ 0 w 10000"/>
                <a:gd name="connsiteY6" fmla="*/ 7398 h 1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5668">
                  <a:moveTo>
                    <a:pt x="0" y="7398"/>
                  </a:moveTo>
                  <a:lnTo>
                    <a:pt x="1011" y="5888"/>
                  </a:lnTo>
                  <a:lnTo>
                    <a:pt x="5047" y="0"/>
                  </a:lnTo>
                  <a:lnTo>
                    <a:pt x="8807" y="5668"/>
                  </a:lnTo>
                  <a:lnTo>
                    <a:pt x="10000" y="7398"/>
                  </a:lnTo>
                  <a:lnTo>
                    <a:pt x="4965" y="15668"/>
                  </a:lnTo>
                  <a:lnTo>
                    <a:pt x="0" y="7398"/>
                  </a:lnTo>
                  <a:close/>
                </a:path>
              </a:pathLst>
            </a:custGeom>
            <a:solidFill>
              <a:schemeClr val="accent3">
                <a:lumMod val="75000"/>
              </a:schemeClr>
            </a:solidFill>
            <a:ln>
              <a:noFill/>
            </a:ln>
          </p:spPr>
          <p:txBody>
            <a:bodyPr vert="horz" wrap="square" lIns="68571" tIns="34286" rIns="68571" bIns="34286" numCol="1" anchor="t"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342831"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Source Sans Pro" charset="0"/>
                <a:ea typeface="+mn-ea"/>
                <a:cs typeface="+mn-cs"/>
              </a:endParaRPr>
            </a:p>
          </p:txBody>
        </p:sp>
        <p:sp>
          <p:nvSpPr>
            <p:cNvPr id="62" name="Freeform 10">
              <a:extLst>
                <a:ext uri="{FF2B5EF4-FFF2-40B4-BE49-F238E27FC236}">
                  <a16:creationId xmlns:a16="http://schemas.microsoft.com/office/drawing/2014/main" id="{277BC94C-32F8-86E5-E92F-BF739B99534C}"/>
                </a:ext>
              </a:extLst>
            </p:cNvPr>
            <p:cNvSpPr>
              <a:spLocks/>
            </p:cNvSpPr>
            <p:nvPr/>
          </p:nvSpPr>
          <p:spPr bwMode="auto">
            <a:xfrm>
              <a:off x="4524821" y="3286886"/>
              <a:ext cx="1560417" cy="1485087"/>
            </a:xfrm>
            <a:custGeom>
              <a:avLst/>
              <a:gdLst>
                <a:gd name="T0" fmla="*/ 0 w 725"/>
                <a:gd name="T1" fmla="*/ 249 h 690"/>
                <a:gd name="T2" fmla="*/ 725 w 725"/>
                <a:gd name="T3" fmla="*/ 690 h 690"/>
                <a:gd name="T4" fmla="*/ 725 w 725"/>
                <a:gd name="T5" fmla="*/ 263 h 690"/>
                <a:gd name="T6" fmla="*/ 234 w 725"/>
                <a:gd name="T7" fmla="*/ 0 h 690"/>
                <a:gd name="T8" fmla="*/ 0 w 725"/>
                <a:gd name="T9" fmla="*/ 249 h 690"/>
              </a:gdLst>
              <a:ahLst/>
              <a:cxnLst>
                <a:cxn ang="0">
                  <a:pos x="T0" y="T1"/>
                </a:cxn>
                <a:cxn ang="0">
                  <a:pos x="T2" y="T3"/>
                </a:cxn>
                <a:cxn ang="0">
                  <a:pos x="T4" y="T5"/>
                </a:cxn>
                <a:cxn ang="0">
                  <a:pos x="T6" y="T7"/>
                </a:cxn>
                <a:cxn ang="0">
                  <a:pos x="T8" y="T9"/>
                </a:cxn>
              </a:cxnLst>
              <a:rect l="0" t="0" r="r" b="b"/>
              <a:pathLst>
                <a:path w="725" h="690">
                  <a:moveTo>
                    <a:pt x="0" y="249"/>
                  </a:moveTo>
                  <a:lnTo>
                    <a:pt x="725" y="690"/>
                  </a:lnTo>
                  <a:lnTo>
                    <a:pt x="725" y="263"/>
                  </a:lnTo>
                  <a:lnTo>
                    <a:pt x="234" y="0"/>
                  </a:lnTo>
                  <a:lnTo>
                    <a:pt x="0" y="249"/>
                  </a:lnTo>
                  <a:close/>
                </a:path>
              </a:pathLst>
            </a:custGeom>
            <a:solidFill>
              <a:schemeClr val="accent3">
                <a:lumMod val="60000"/>
                <a:lumOff val="40000"/>
              </a:schemeClr>
            </a:solidFill>
            <a:ln>
              <a:noFill/>
            </a:ln>
          </p:spPr>
          <p:txBody>
            <a:bodyPr vert="horz" wrap="square" lIns="68571" tIns="34286" rIns="68571" bIns="34286" numCol="1" anchor="t"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342831"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Source Sans Pro" charset="0"/>
                <a:ea typeface="+mn-ea"/>
                <a:cs typeface="+mn-cs"/>
              </a:endParaRPr>
            </a:p>
          </p:txBody>
        </p:sp>
        <p:sp>
          <p:nvSpPr>
            <p:cNvPr id="63" name="Freeform 11">
              <a:extLst>
                <a:ext uri="{FF2B5EF4-FFF2-40B4-BE49-F238E27FC236}">
                  <a16:creationId xmlns:a16="http://schemas.microsoft.com/office/drawing/2014/main" id="{7B10735F-726E-7B81-19F8-2A8C61F6BE11}"/>
                </a:ext>
              </a:extLst>
            </p:cNvPr>
            <p:cNvSpPr>
              <a:spLocks/>
            </p:cNvSpPr>
            <p:nvPr/>
          </p:nvSpPr>
          <p:spPr bwMode="auto">
            <a:xfrm>
              <a:off x="6085239" y="3286886"/>
              <a:ext cx="1577636" cy="1485087"/>
            </a:xfrm>
            <a:custGeom>
              <a:avLst/>
              <a:gdLst>
                <a:gd name="T0" fmla="*/ 0 w 733"/>
                <a:gd name="T1" fmla="*/ 690 h 690"/>
                <a:gd name="T2" fmla="*/ 0 w 733"/>
                <a:gd name="T3" fmla="*/ 263 h 690"/>
                <a:gd name="T4" fmla="*/ 498 w 733"/>
                <a:gd name="T5" fmla="*/ 0 h 690"/>
                <a:gd name="T6" fmla="*/ 733 w 733"/>
                <a:gd name="T7" fmla="*/ 249 h 690"/>
                <a:gd name="T8" fmla="*/ 0 w 733"/>
                <a:gd name="T9" fmla="*/ 690 h 690"/>
              </a:gdLst>
              <a:ahLst/>
              <a:cxnLst>
                <a:cxn ang="0">
                  <a:pos x="T0" y="T1"/>
                </a:cxn>
                <a:cxn ang="0">
                  <a:pos x="T2" y="T3"/>
                </a:cxn>
                <a:cxn ang="0">
                  <a:pos x="T4" y="T5"/>
                </a:cxn>
                <a:cxn ang="0">
                  <a:pos x="T6" y="T7"/>
                </a:cxn>
                <a:cxn ang="0">
                  <a:pos x="T8" y="T9"/>
                </a:cxn>
              </a:cxnLst>
              <a:rect l="0" t="0" r="r" b="b"/>
              <a:pathLst>
                <a:path w="733" h="690">
                  <a:moveTo>
                    <a:pt x="0" y="690"/>
                  </a:moveTo>
                  <a:lnTo>
                    <a:pt x="0" y="263"/>
                  </a:lnTo>
                  <a:lnTo>
                    <a:pt x="498" y="0"/>
                  </a:lnTo>
                  <a:lnTo>
                    <a:pt x="733" y="249"/>
                  </a:lnTo>
                  <a:lnTo>
                    <a:pt x="0" y="690"/>
                  </a:lnTo>
                  <a:close/>
                </a:path>
              </a:pathLst>
            </a:custGeom>
            <a:solidFill>
              <a:schemeClr val="accent3"/>
            </a:solidFill>
            <a:ln>
              <a:noFill/>
            </a:ln>
          </p:spPr>
          <p:txBody>
            <a:bodyPr vert="horz" wrap="square" lIns="68571" tIns="34286" rIns="68571" bIns="34286" numCol="1" anchor="t"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342831"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Source Sans Pro" charset="0"/>
                <a:ea typeface="+mn-ea"/>
                <a:cs typeface="+mn-cs"/>
              </a:endParaRPr>
            </a:p>
          </p:txBody>
        </p:sp>
      </p:grpSp>
      <p:grpSp>
        <p:nvGrpSpPr>
          <p:cNvPr id="54" name="Group 53">
            <a:extLst>
              <a:ext uri="{FF2B5EF4-FFF2-40B4-BE49-F238E27FC236}">
                <a16:creationId xmlns:a16="http://schemas.microsoft.com/office/drawing/2014/main" id="{183E1476-2D2D-913D-57D2-8202E31FAF2C}"/>
              </a:ext>
            </a:extLst>
          </p:cNvPr>
          <p:cNvGrpSpPr/>
          <p:nvPr/>
        </p:nvGrpSpPr>
        <p:grpSpPr>
          <a:xfrm>
            <a:off x="10738529" y="3874039"/>
            <a:ext cx="2257883" cy="1409867"/>
            <a:chOff x="5024155" y="2355208"/>
            <a:chExt cx="2129739" cy="1329853"/>
          </a:xfrm>
        </p:grpSpPr>
        <p:sp>
          <p:nvSpPr>
            <p:cNvPr id="58" name="Freeform 12">
              <a:extLst>
                <a:ext uri="{FF2B5EF4-FFF2-40B4-BE49-F238E27FC236}">
                  <a16:creationId xmlns:a16="http://schemas.microsoft.com/office/drawing/2014/main" id="{D096E040-62D3-A14B-A875-7E28F2E5EC52}"/>
                </a:ext>
              </a:extLst>
            </p:cNvPr>
            <p:cNvSpPr>
              <a:spLocks/>
            </p:cNvSpPr>
            <p:nvPr/>
          </p:nvSpPr>
          <p:spPr bwMode="auto">
            <a:xfrm>
              <a:off x="5024155" y="2568018"/>
              <a:ext cx="1067541" cy="1117043"/>
            </a:xfrm>
            <a:custGeom>
              <a:avLst/>
              <a:gdLst>
                <a:gd name="T0" fmla="*/ 0 w 496"/>
                <a:gd name="T1" fmla="*/ 263 h 519"/>
                <a:gd name="T2" fmla="*/ 493 w 496"/>
                <a:gd name="T3" fmla="*/ 519 h 519"/>
                <a:gd name="T4" fmla="*/ 496 w 496"/>
                <a:gd name="T5" fmla="*/ 113 h 519"/>
                <a:gd name="T6" fmla="*/ 242 w 496"/>
                <a:gd name="T7" fmla="*/ 0 h 519"/>
                <a:gd name="T8" fmla="*/ 0 w 496"/>
                <a:gd name="T9" fmla="*/ 263 h 519"/>
              </a:gdLst>
              <a:ahLst/>
              <a:cxnLst>
                <a:cxn ang="0">
                  <a:pos x="T0" y="T1"/>
                </a:cxn>
                <a:cxn ang="0">
                  <a:pos x="T2" y="T3"/>
                </a:cxn>
                <a:cxn ang="0">
                  <a:pos x="T4" y="T5"/>
                </a:cxn>
                <a:cxn ang="0">
                  <a:pos x="T6" y="T7"/>
                </a:cxn>
                <a:cxn ang="0">
                  <a:pos x="T8" y="T9"/>
                </a:cxn>
              </a:cxnLst>
              <a:rect l="0" t="0" r="r" b="b"/>
              <a:pathLst>
                <a:path w="496" h="519">
                  <a:moveTo>
                    <a:pt x="0" y="263"/>
                  </a:moveTo>
                  <a:lnTo>
                    <a:pt x="493" y="519"/>
                  </a:lnTo>
                  <a:lnTo>
                    <a:pt x="496" y="113"/>
                  </a:lnTo>
                  <a:lnTo>
                    <a:pt x="242" y="0"/>
                  </a:lnTo>
                  <a:lnTo>
                    <a:pt x="0" y="263"/>
                  </a:lnTo>
                  <a:close/>
                </a:path>
              </a:pathLst>
            </a:custGeom>
            <a:solidFill>
              <a:srgbClr val="50B848"/>
            </a:solidFill>
            <a:ln>
              <a:noFill/>
            </a:ln>
          </p:spPr>
          <p:txBody>
            <a:bodyPr vert="horz" wrap="square" lIns="68571" tIns="34286" rIns="68571" bIns="34286" numCol="1" anchor="t"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342831"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Source Sans Pro" charset="0"/>
                <a:ea typeface="+mn-ea"/>
                <a:cs typeface="+mn-cs"/>
              </a:endParaRPr>
            </a:p>
          </p:txBody>
        </p:sp>
        <p:sp>
          <p:nvSpPr>
            <p:cNvPr id="59" name="Freeform 13">
              <a:extLst>
                <a:ext uri="{FF2B5EF4-FFF2-40B4-BE49-F238E27FC236}">
                  <a16:creationId xmlns:a16="http://schemas.microsoft.com/office/drawing/2014/main" id="{6C1A604B-9B5F-78BF-F5C8-7883DE4F34DD}"/>
                </a:ext>
              </a:extLst>
            </p:cNvPr>
            <p:cNvSpPr>
              <a:spLocks/>
            </p:cNvSpPr>
            <p:nvPr/>
          </p:nvSpPr>
          <p:spPr bwMode="auto">
            <a:xfrm>
              <a:off x="6077744" y="2568018"/>
              <a:ext cx="1076150" cy="1117043"/>
            </a:xfrm>
            <a:custGeom>
              <a:avLst/>
              <a:gdLst>
                <a:gd name="T0" fmla="*/ 3 w 500"/>
                <a:gd name="T1" fmla="*/ 113 h 519"/>
                <a:gd name="T2" fmla="*/ 256 w 500"/>
                <a:gd name="T3" fmla="*/ 0 h 519"/>
                <a:gd name="T4" fmla="*/ 500 w 500"/>
                <a:gd name="T5" fmla="*/ 260 h 519"/>
                <a:gd name="T6" fmla="*/ 0 w 500"/>
                <a:gd name="T7" fmla="*/ 519 h 519"/>
                <a:gd name="T8" fmla="*/ 3 w 500"/>
                <a:gd name="T9" fmla="*/ 113 h 519"/>
              </a:gdLst>
              <a:ahLst/>
              <a:cxnLst>
                <a:cxn ang="0">
                  <a:pos x="T0" y="T1"/>
                </a:cxn>
                <a:cxn ang="0">
                  <a:pos x="T2" y="T3"/>
                </a:cxn>
                <a:cxn ang="0">
                  <a:pos x="T4" y="T5"/>
                </a:cxn>
                <a:cxn ang="0">
                  <a:pos x="T6" y="T7"/>
                </a:cxn>
                <a:cxn ang="0">
                  <a:pos x="T8" y="T9"/>
                </a:cxn>
              </a:cxnLst>
              <a:rect l="0" t="0" r="r" b="b"/>
              <a:pathLst>
                <a:path w="500" h="519">
                  <a:moveTo>
                    <a:pt x="3" y="113"/>
                  </a:moveTo>
                  <a:lnTo>
                    <a:pt x="256" y="0"/>
                  </a:lnTo>
                  <a:lnTo>
                    <a:pt x="500" y="260"/>
                  </a:lnTo>
                  <a:lnTo>
                    <a:pt x="0" y="519"/>
                  </a:lnTo>
                  <a:lnTo>
                    <a:pt x="3" y="113"/>
                  </a:lnTo>
                  <a:close/>
                </a:path>
              </a:pathLst>
            </a:custGeom>
            <a:solidFill>
              <a:srgbClr val="4DAF46"/>
            </a:solidFill>
            <a:ln>
              <a:noFill/>
            </a:ln>
          </p:spPr>
          <p:txBody>
            <a:bodyPr vert="horz" wrap="square" lIns="68571" tIns="34286" rIns="68571" bIns="34286" numCol="1" anchor="t"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342831"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Source Sans Pro" charset="0"/>
                <a:ea typeface="+mn-ea"/>
                <a:cs typeface="+mn-cs"/>
              </a:endParaRPr>
            </a:p>
          </p:txBody>
        </p:sp>
        <p:sp>
          <p:nvSpPr>
            <p:cNvPr id="60" name="Freeform 14">
              <a:extLst>
                <a:ext uri="{FF2B5EF4-FFF2-40B4-BE49-F238E27FC236}">
                  <a16:creationId xmlns:a16="http://schemas.microsoft.com/office/drawing/2014/main" id="{CEB992E3-A263-050B-0623-A54F9C9FA9A5}"/>
                </a:ext>
              </a:extLst>
            </p:cNvPr>
            <p:cNvSpPr>
              <a:spLocks/>
            </p:cNvSpPr>
            <p:nvPr/>
          </p:nvSpPr>
          <p:spPr bwMode="auto">
            <a:xfrm>
              <a:off x="5545011" y="2355208"/>
              <a:ext cx="1091216" cy="463515"/>
            </a:xfrm>
            <a:custGeom>
              <a:avLst/>
              <a:gdLst>
                <a:gd name="T0" fmla="*/ 0 w 507"/>
                <a:gd name="T1" fmla="*/ 43 h 156"/>
                <a:gd name="T2" fmla="*/ 104 w 507"/>
                <a:gd name="T3" fmla="*/ 0 h 156"/>
                <a:gd name="T4" fmla="*/ 254 w 507"/>
                <a:gd name="T5" fmla="*/ 43 h 156"/>
                <a:gd name="T6" fmla="*/ 396 w 507"/>
                <a:gd name="T7" fmla="*/ 0 h 156"/>
                <a:gd name="T8" fmla="*/ 507 w 507"/>
                <a:gd name="T9" fmla="*/ 43 h 156"/>
                <a:gd name="T10" fmla="*/ 254 w 507"/>
                <a:gd name="T11" fmla="*/ 156 h 156"/>
                <a:gd name="T12" fmla="*/ 0 w 507"/>
                <a:gd name="T13" fmla="*/ 43 h 156"/>
                <a:gd name="connsiteX0" fmla="*/ 0 w 10000"/>
                <a:gd name="connsiteY0" fmla="*/ 6561 h 13805"/>
                <a:gd name="connsiteX1" fmla="*/ 2051 w 10000"/>
                <a:gd name="connsiteY1" fmla="*/ 3805 h 13805"/>
                <a:gd name="connsiteX2" fmla="*/ 4957 w 10000"/>
                <a:gd name="connsiteY2" fmla="*/ 0 h 13805"/>
                <a:gd name="connsiteX3" fmla="*/ 7811 w 10000"/>
                <a:gd name="connsiteY3" fmla="*/ 3805 h 13805"/>
                <a:gd name="connsiteX4" fmla="*/ 10000 w 10000"/>
                <a:gd name="connsiteY4" fmla="*/ 6561 h 13805"/>
                <a:gd name="connsiteX5" fmla="*/ 5010 w 10000"/>
                <a:gd name="connsiteY5" fmla="*/ 13805 h 13805"/>
                <a:gd name="connsiteX6" fmla="*/ 0 w 10000"/>
                <a:gd name="connsiteY6" fmla="*/ 6561 h 13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3805">
                  <a:moveTo>
                    <a:pt x="0" y="6561"/>
                  </a:moveTo>
                  <a:lnTo>
                    <a:pt x="2051" y="3805"/>
                  </a:lnTo>
                  <a:lnTo>
                    <a:pt x="4957" y="0"/>
                  </a:lnTo>
                  <a:lnTo>
                    <a:pt x="7811" y="3805"/>
                  </a:lnTo>
                  <a:lnTo>
                    <a:pt x="10000" y="6561"/>
                  </a:lnTo>
                  <a:lnTo>
                    <a:pt x="5010" y="13805"/>
                  </a:lnTo>
                  <a:lnTo>
                    <a:pt x="0" y="6561"/>
                  </a:lnTo>
                  <a:close/>
                </a:path>
              </a:pathLst>
            </a:custGeom>
            <a:solidFill>
              <a:schemeClr val="accent6">
                <a:lumMod val="60000"/>
                <a:lumOff val="40000"/>
              </a:schemeClr>
            </a:solidFill>
            <a:ln>
              <a:noFill/>
            </a:ln>
          </p:spPr>
          <p:txBody>
            <a:bodyPr vert="horz" wrap="square" lIns="68571" tIns="34286" rIns="68571" bIns="34286" numCol="1" anchor="t"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342831"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Source Sans Pro" charset="0"/>
                <a:ea typeface="+mn-ea"/>
                <a:cs typeface="+mn-cs"/>
              </a:endParaRPr>
            </a:p>
          </p:txBody>
        </p:sp>
      </p:grpSp>
      <p:grpSp>
        <p:nvGrpSpPr>
          <p:cNvPr id="55" name="Group 54">
            <a:extLst>
              <a:ext uri="{FF2B5EF4-FFF2-40B4-BE49-F238E27FC236}">
                <a16:creationId xmlns:a16="http://schemas.microsoft.com/office/drawing/2014/main" id="{42AA8568-2E67-D66C-0A34-E4F8E582BA67}"/>
              </a:ext>
            </a:extLst>
          </p:cNvPr>
          <p:cNvGrpSpPr/>
          <p:nvPr/>
        </p:nvGrpSpPr>
        <p:grpSpPr>
          <a:xfrm>
            <a:off x="11290725" y="3277025"/>
            <a:ext cx="1163718" cy="880775"/>
            <a:chOff x="5545011" y="1792076"/>
            <a:chExt cx="1097673" cy="830788"/>
          </a:xfrm>
        </p:grpSpPr>
        <p:sp>
          <p:nvSpPr>
            <p:cNvPr id="56" name="Freeform 15">
              <a:extLst>
                <a:ext uri="{FF2B5EF4-FFF2-40B4-BE49-F238E27FC236}">
                  <a16:creationId xmlns:a16="http://schemas.microsoft.com/office/drawing/2014/main" id="{60C89D1F-EC67-D8CE-8868-2B5F0AF723A7}"/>
                </a:ext>
              </a:extLst>
            </p:cNvPr>
            <p:cNvSpPr>
              <a:spLocks/>
            </p:cNvSpPr>
            <p:nvPr/>
          </p:nvSpPr>
          <p:spPr bwMode="auto">
            <a:xfrm>
              <a:off x="5545011" y="1792076"/>
              <a:ext cx="546684" cy="830788"/>
            </a:xfrm>
            <a:custGeom>
              <a:avLst/>
              <a:gdLst>
                <a:gd name="T0" fmla="*/ 0 w 254"/>
                <a:gd name="T1" fmla="*/ 275 h 386"/>
                <a:gd name="T2" fmla="*/ 254 w 254"/>
                <a:gd name="T3" fmla="*/ 0 h 386"/>
                <a:gd name="T4" fmla="*/ 254 w 254"/>
                <a:gd name="T5" fmla="*/ 386 h 386"/>
                <a:gd name="T6" fmla="*/ 0 w 254"/>
                <a:gd name="T7" fmla="*/ 275 h 386"/>
              </a:gdLst>
              <a:ahLst/>
              <a:cxnLst>
                <a:cxn ang="0">
                  <a:pos x="T0" y="T1"/>
                </a:cxn>
                <a:cxn ang="0">
                  <a:pos x="T2" y="T3"/>
                </a:cxn>
                <a:cxn ang="0">
                  <a:pos x="T4" y="T5"/>
                </a:cxn>
                <a:cxn ang="0">
                  <a:pos x="T6" y="T7"/>
                </a:cxn>
              </a:cxnLst>
              <a:rect l="0" t="0" r="r" b="b"/>
              <a:pathLst>
                <a:path w="254" h="386">
                  <a:moveTo>
                    <a:pt x="0" y="275"/>
                  </a:moveTo>
                  <a:lnTo>
                    <a:pt x="254" y="0"/>
                  </a:lnTo>
                  <a:lnTo>
                    <a:pt x="254" y="386"/>
                  </a:lnTo>
                  <a:lnTo>
                    <a:pt x="0" y="275"/>
                  </a:lnTo>
                  <a:close/>
                </a:path>
              </a:pathLst>
            </a:custGeom>
            <a:solidFill>
              <a:srgbClr val="292B4D"/>
            </a:solidFill>
            <a:ln>
              <a:noFill/>
            </a:ln>
          </p:spPr>
          <p:txBody>
            <a:bodyPr vert="horz" wrap="square" lIns="68571" tIns="34286" rIns="68571" bIns="34286" numCol="1" anchor="t"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342831"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Source Sans Pro" charset="0"/>
                <a:ea typeface="+mn-ea"/>
                <a:cs typeface="+mn-cs"/>
              </a:endParaRPr>
            </a:p>
          </p:txBody>
        </p:sp>
        <p:sp>
          <p:nvSpPr>
            <p:cNvPr id="57" name="Freeform 16">
              <a:extLst>
                <a:ext uri="{FF2B5EF4-FFF2-40B4-BE49-F238E27FC236}">
                  <a16:creationId xmlns:a16="http://schemas.microsoft.com/office/drawing/2014/main" id="{ABEF8C0A-8870-0217-7295-6B5C8806D376}"/>
                </a:ext>
              </a:extLst>
            </p:cNvPr>
            <p:cNvSpPr>
              <a:spLocks/>
            </p:cNvSpPr>
            <p:nvPr/>
          </p:nvSpPr>
          <p:spPr bwMode="auto">
            <a:xfrm>
              <a:off x="6091695" y="1792076"/>
              <a:ext cx="550989" cy="830788"/>
            </a:xfrm>
            <a:custGeom>
              <a:avLst/>
              <a:gdLst>
                <a:gd name="T0" fmla="*/ 0 w 256"/>
                <a:gd name="T1" fmla="*/ 0 h 386"/>
                <a:gd name="T2" fmla="*/ 256 w 256"/>
                <a:gd name="T3" fmla="*/ 275 h 386"/>
                <a:gd name="T4" fmla="*/ 0 w 256"/>
                <a:gd name="T5" fmla="*/ 386 h 386"/>
                <a:gd name="T6" fmla="*/ 0 w 256"/>
                <a:gd name="T7" fmla="*/ 0 h 386"/>
              </a:gdLst>
              <a:ahLst/>
              <a:cxnLst>
                <a:cxn ang="0">
                  <a:pos x="T0" y="T1"/>
                </a:cxn>
                <a:cxn ang="0">
                  <a:pos x="T2" y="T3"/>
                </a:cxn>
                <a:cxn ang="0">
                  <a:pos x="T4" y="T5"/>
                </a:cxn>
                <a:cxn ang="0">
                  <a:pos x="T6" y="T7"/>
                </a:cxn>
              </a:cxnLst>
              <a:rect l="0" t="0" r="r" b="b"/>
              <a:pathLst>
                <a:path w="256" h="386">
                  <a:moveTo>
                    <a:pt x="0" y="0"/>
                  </a:moveTo>
                  <a:lnTo>
                    <a:pt x="256" y="275"/>
                  </a:lnTo>
                  <a:lnTo>
                    <a:pt x="0" y="386"/>
                  </a:lnTo>
                  <a:lnTo>
                    <a:pt x="0" y="0"/>
                  </a:lnTo>
                  <a:close/>
                </a:path>
              </a:pathLst>
            </a:custGeom>
            <a:solidFill>
              <a:srgbClr val="212339"/>
            </a:solidFill>
            <a:ln>
              <a:noFill/>
            </a:ln>
          </p:spPr>
          <p:txBody>
            <a:bodyPr vert="horz" wrap="square" lIns="68571" tIns="34286" rIns="68571" bIns="34286" numCol="1" anchor="t"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342831"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Source Sans Pro" charset="0"/>
                <a:ea typeface="+mn-ea"/>
                <a:cs typeface="+mn-cs"/>
              </a:endParaRPr>
            </a:p>
          </p:txBody>
        </p:sp>
      </p:grpSp>
      <p:grpSp>
        <p:nvGrpSpPr>
          <p:cNvPr id="2" name="Group 1">
            <a:extLst>
              <a:ext uri="{FF2B5EF4-FFF2-40B4-BE49-F238E27FC236}">
                <a16:creationId xmlns:a16="http://schemas.microsoft.com/office/drawing/2014/main" id="{00934819-146F-27DE-0E28-BA5883EACCBD}"/>
              </a:ext>
            </a:extLst>
          </p:cNvPr>
          <p:cNvGrpSpPr/>
          <p:nvPr/>
        </p:nvGrpSpPr>
        <p:grpSpPr>
          <a:xfrm>
            <a:off x="1078549" y="2926971"/>
            <a:ext cx="8392621" cy="3948835"/>
            <a:chOff x="651014" y="1717929"/>
            <a:chExt cx="6858000" cy="2984359"/>
          </a:xfrm>
        </p:grpSpPr>
        <p:pic>
          <p:nvPicPr>
            <p:cNvPr id="4" name="Picture 3" descr="Text, letter&#10;&#10;Description automatically generated">
              <a:extLst>
                <a:ext uri="{FF2B5EF4-FFF2-40B4-BE49-F238E27FC236}">
                  <a16:creationId xmlns:a16="http://schemas.microsoft.com/office/drawing/2014/main" id="{7F23CDDE-D5EB-1D69-BB26-59352D114ACE}"/>
                </a:ext>
              </a:extLst>
            </p:cNvPr>
            <p:cNvPicPr>
              <a:picLocks noChangeAspect="1"/>
            </p:cNvPicPr>
            <p:nvPr/>
          </p:nvPicPr>
          <p:blipFill rotWithShape="1">
            <a:blip r:embed="rId3"/>
            <a:srcRect t="35298" b="26801"/>
            <a:stretch/>
          </p:blipFill>
          <p:spPr>
            <a:xfrm>
              <a:off x="651014" y="2752909"/>
              <a:ext cx="6858000" cy="1949379"/>
            </a:xfrm>
            <a:prstGeom prst="rect">
              <a:avLst/>
            </a:prstGeom>
          </p:spPr>
        </p:pic>
        <p:pic>
          <p:nvPicPr>
            <p:cNvPr id="5" name="Picture 4" descr="A piece of paper with writing on it&#10;&#10;Description automatically generated">
              <a:extLst>
                <a:ext uri="{FF2B5EF4-FFF2-40B4-BE49-F238E27FC236}">
                  <a16:creationId xmlns:a16="http://schemas.microsoft.com/office/drawing/2014/main" id="{1DD31185-C6BE-5B40-3082-8EFDA5C54EBF}"/>
                </a:ext>
              </a:extLst>
            </p:cNvPr>
            <p:cNvPicPr>
              <a:picLocks noChangeAspect="1"/>
            </p:cNvPicPr>
            <p:nvPr/>
          </p:nvPicPr>
          <p:blipFill rotWithShape="1">
            <a:blip r:embed="rId4"/>
            <a:srcRect t="39716" b="40162"/>
            <a:stretch/>
          </p:blipFill>
          <p:spPr>
            <a:xfrm>
              <a:off x="651014" y="1717929"/>
              <a:ext cx="6858000" cy="1034980"/>
            </a:xfrm>
            <a:prstGeom prst="rect">
              <a:avLst/>
            </a:prstGeom>
          </p:spPr>
        </p:pic>
      </p:grpSp>
      <p:sp>
        <p:nvSpPr>
          <p:cNvPr id="6" name="Title 1">
            <a:extLst>
              <a:ext uri="{FF2B5EF4-FFF2-40B4-BE49-F238E27FC236}">
                <a16:creationId xmlns:a16="http://schemas.microsoft.com/office/drawing/2014/main" id="{BDBC54ED-2D88-EC32-BB0B-63A916D86888}"/>
              </a:ext>
            </a:extLst>
          </p:cNvPr>
          <p:cNvSpPr txBox="1">
            <a:spLocks/>
          </p:cNvSpPr>
          <p:nvPr/>
        </p:nvSpPr>
        <p:spPr>
          <a:xfrm>
            <a:off x="2211223" y="6948248"/>
            <a:ext cx="6014640" cy="1369461"/>
          </a:xfrm>
          <a:prstGeom prst="rect">
            <a:avLst/>
          </a:prstGeom>
        </p:spPr>
        <p:txBody>
          <a:bodyPr vert="horz" lIns="102870" tIns="51435" rIns="102870" bIns="51435"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1371600">
              <a:lnSpc>
                <a:spcPts val="3900"/>
              </a:lnSpc>
              <a:spcBef>
                <a:spcPts val="0"/>
              </a:spcBef>
              <a:defRPr/>
            </a:pPr>
            <a:r>
              <a:rPr lang="en-US" sz="3600" dirty="0">
                <a:solidFill>
                  <a:srgbClr val="282B4D"/>
                </a:solidFill>
                <a:latin typeface="Museo Sans Cyrl 700" panose="02000000000000000000" pitchFamily="50" charset="0"/>
              </a:rPr>
              <a:t>The Politics of Healthcare</a:t>
            </a:r>
          </a:p>
        </p:txBody>
      </p:sp>
      <p:sp>
        <p:nvSpPr>
          <p:cNvPr id="8" name="Slide Number Placeholder 1">
            <a:extLst>
              <a:ext uri="{FF2B5EF4-FFF2-40B4-BE49-F238E27FC236}">
                <a16:creationId xmlns:a16="http://schemas.microsoft.com/office/drawing/2014/main" id="{A4BF1C29-11FA-0C7F-F898-214BE9C7086B}"/>
              </a:ext>
            </a:extLst>
          </p:cNvPr>
          <p:cNvSpPr txBox="1">
            <a:spLocks/>
          </p:cNvSpPr>
          <p:nvPr/>
        </p:nvSpPr>
        <p:spPr>
          <a:xfrm>
            <a:off x="14173200" y="9470517"/>
            <a:ext cx="4114800" cy="547688"/>
          </a:xfrm>
          <a:prstGeom prst="rect">
            <a:avLst/>
          </a:prstGeom>
        </p:spPr>
        <p:txBody>
          <a:bodyPr vert="horz" lIns="91440" tIns="45720" rIns="91440" bIns="45720" rtlCol="0" anchor="ctr"/>
          <a:lstStyle>
            <a:defPPr>
              <a:defRPr lang="en-US"/>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defRPr/>
            </a:pPr>
            <a:r>
              <a:rPr lang="en-US" sz="3000" b="1">
                <a:solidFill>
                  <a:prstClr val="black">
                    <a:tint val="75000"/>
                  </a:prstClr>
                </a:solidFill>
                <a:latin typeface="Museo Sans Cyrl 500" panose="02000000000000000000" pitchFamily="50" charset="0"/>
              </a:rPr>
              <a:t>Slide </a:t>
            </a:r>
            <a:fld id="{8EFF9977-0B93-F148-B146-9CFF2959500B}" type="slidenum">
              <a:rPr lang="en-US" sz="3000" b="1" smtClean="0">
                <a:solidFill>
                  <a:prstClr val="black">
                    <a:tint val="75000"/>
                  </a:prstClr>
                </a:solidFill>
                <a:latin typeface="Museo Sans Cyrl 500" panose="02000000000000000000" pitchFamily="50" charset="0"/>
              </a:rPr>
              <a:pPr defTabSz="1371600">
                <a:defRPr/>
              </a:pPr>
              <a:t>5</a:t>
            </a:fld>
            <a:endParaRPr lang="en-US" sz="2400" b="1" dirty="0">
              <a:solidFill>
                <a:prstClr val="black">
                  <a:tint val="75000"/>
                </a:prstClr>
              </a:solidFill>
              <a:latin typeface="Museo Sans Cyrl 500" panose="02000000000000000000" pitchFamily="50" charset="0"/>
            </a:endParaRPr>
          </a:p>
        </p:txBody>
      </p:sp>
    </p:spTree>
    <p:extLst>
      <p:ext uri="{BB962C8B-B14F-4D97-AF65-F5344CB8AC3E}">
        <p14:creationId xmlns:p14="http://schemas.microsoft.com/office/powerpoint/2010/main" val="3272941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4" name="Rectangle 83">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Shape 85">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250907" cy="10287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itle 1">
            <a:extLst>
              <a:ext uri="{FF2B5EF4-FFF2-40B4-BE49-F238E27FC236}">
                <a16:creationId xmlns:a16="http://schemas.microsoft.com/office/drawing/2014/main" id="{7664CD3E-D3CE-41D8-A969-95C6D21B679D}"/>
              </a:ext>
            </a:extLst>
          </p:cNvPr>
          <p:cNvSpPr txBox="1">
            <a:spLocks/>
          </p:cNvSpPr>
          <p:nvPr/>
        </p:nvSpPr>
        <p:spPr>
          <a:xfrm>
            <a:off x="613060" y="1609588"/>
            <a:ext cx="5637848" cy="669174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spcAft>
                <a:spcPts val="600"/>
              </a:spcAft>
              <a:defRPr/>
            </a:pPr>
            <a:r>
              <a:rPr lang="en-US" kern="1200" dirty="0">
                <a:solidFill>
                  <a:srgbClr val="FFFFFF"/>
                </a:solidFill>
                <a:latin typeface="Museo Sans Cyrl 500" panose="02000000000000000000" pitchFamily="50" charset="0"/>
              </a:rPr>
              <a:t>Why Do PPPs Matter?</a:t>
            </a:r>
          </a:p>
        </p:txBody>
      </p:sp>
      <p:sp>
        <p:nvSpPr>
          <p:cNvPr id="88" name="Arc 8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1325603" y="3683218"/>
            <a:ext cx="6125149" cy="612515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TextBox 3">
            <a:extLst>
              <a:ext uri="{FF2B5EF4-FFF2-40B4-BE49-F238E27FC236}">
                <a16:creationId xmlns:a16="http://schemas.microsoft.com/office/drawing/2014/main" id="{AA344D26-9114-F3DD-5844-239ABCF61AA8}"/>
              </a:ext>
            </a:extLst>
          </p:cNvPr>
          <p:cNvSpPr txBox="1"/>
          <p:nvPr/>
        </p:nvSpPr>
        <p:spPr>
          <a:xfrm>
            <a:off x="6859396" y="882253"/>
            <a:ext cx="9541766" cy="8378428"/>
          </a:xfrm>
          <a:prstGeom prst="rect">
            <a:avLst/>
          </a:prstGeom>
        </p:spPr>
        <p:txBody>
          <a:bodyPr vert="horz" lIns="91440" tIns="45720" rIns="91440" bIns="45720" rtlCol="0" anchor="ctr">
            <a:normAutofit/>
          </a:bodyPr>
          <a:lstStyle/>
          <a:p>
            <a:pPr marL="342900" lvl="0" indent="-228600">
              <a:lnSpc>
                <a:spcPct val="90000"/>
              </a:lnSpc>
              <a:spcAft>
                <a:spcPts val="750"/>
              </a:spcAft>
              <a:buSzPts val="1000"/>
              <a:buFont typeface="Arial" panose="020B0604020202020204" pitchFamily="34" charset="0"/>
              <a:buChar char="•"/>
              <a:tabLst>
                <a:tab pos="457200" algn="l"/>
              </a:tabLst>
            </a:pPr>
            <a:r>
              <a:rPr lang="en-US" sz="2400" dirty="0">
                <a:solidFill>
                  <a:srgbClr val="50B848"/>
                </a:solidFill>
                <a:latin typeface="Museo Sans Cyrl 500" panose="02000000000000000000" pitchFamily="50" charset="0"/>
                <a:cs typeface="Arial" panose="020B0604020202020204" pitchFamily="34" charset="0"/>
              </a:rPr>
              <a:t>Social services</a:t>
            </a:r>
            <a:r>
              <a:rPr lang="en-US" dirty="0">
                <a:effectLst/>
                <a:latin typeface="Museo Sans Cyrl 300" panose="02000000000000000000" pitchFamily="50" charset="0"/>
              </a:rPr>
              <a:t>: PPPs can be used to deliver social services such as healthcare, education, and water and sanitation.</a:t>
            </a:r>
          </a:p>
          <a:p>
            <a:pPr marL="342900" lvl="0" indent="-228600">
              <a:lnSpc>
                <a:spcPct val="90000"/>
              </a:lnSpc>
              <a:spcAft>
                <a:spcPts val="750"/>
              </a:spcAft>
              <a:buSzPts val="1000"/>
              <a:buFont typeface="Arial" panose="020B0604020202020204" pitchFamily="34" charset="0"/>
              <a:buChar char="•"/>
              <a:tabLst>
                <a:tab pos="457200" algn="l"/>
              </a:tabLst>
            </a:pPr>
            <a:endParaRPr lang="en-US" dirty="0">
              <a:effectLst/>
              <a:latin typeface="Museo Sans Cyrl 300" panose="02000000000000000000" pitchFamily="50" charset="0"/>
            </a:endParaRPr>
          </a:p>
          <a:p>
            <a:pPr marL="342900" lvl="0" indent="-228600">
              <a:lnSpc>
                <a:spcPct val="90000"/>
              </a:lnSpc>
              <a:spcAft>
                <a:spcPts val="750"/>
              </a:spcAft>
              <a:buSzPts val="1000"/>
              <a:buFont typeface="Arial" panose="020B0604020202020204" pitchFamily="34" charset="0"/>
              <a:buChar char="•"/>
              <a:tabLst>
                <a:tab pos="457200" algn="l"/>
              </a:tabLst>
            </a:pPr>
            <a:r>
              <a:rPr lang="en-US" sz="2400" dirty="0">
                <a:solidFill>
                  <a:srgbClr val="50B848"/>
                </a:solidFill>
                <a:latin typeface="Museo Sans Cyrl 500" panose="02000000000000000000" pitchFamily="50" charset="0"/>
                <a:cs typeface="Arial" panose="020B0604020202020204" pitchFamily="34" charset="0"/>
              </a:rPr>
              <a:t>Infrastructure</a:t>
            </a:r>
            <a:r>
              <a:rPr lang="en-US" dirty="0">
                <a:effectLst/>
                <a:latin typeface="Museo Sans Cyrl 300" panose="02000000000000000000" pitchFamily="50" charset="0"/>
              </a:rPr>
              <a:t>: PPPs can be used to finance and develop a wide range of infrastructure projects, such as hospitals, roads</a:t>
            </a:r>
            <a:r>
              <a:rPr lang="en-US" dirty="0">
                <a:latin typeface="Museo Sans Cyrl 300" panose="02000000000000000000" pitchFamily="50" charset="0"/>
              </a:rPr>
              <a:t> and</a:t>
            </a:r>
            <a:r>
              <a:rPr lang="en-US" dirty="0">
                <a:effectLst/>
                <a:latin typeface="Museo Sans Cyrl 300" panose="02000000000000000000" pitchFamily="50" charset="0"/>
              </a:rPr>
              <a:t> railways.</a:t>
            </a:r>
          </a:p>
          <a:p>
            <a:pPr lvl="0" indent="-228600">
              <a:lnSpc>
                <a:spcPct val="90000"/>
              </a:lnSpc>
              <a:spcAft>
                <a:spcPts val="750"/>
              </a:spcAft>
              <a:buSzPts val="1000"/>
              <a:buFont typeface="Arial" panose="020B0604020202020204" pitchFamily="34" charset="0"/>
              <a:buChar char="•"/>
              <a:tabLst>
                <a:tab pos="457200" algn="l"/>
              </a:tabLst>
            </a:pPr>
            <a:endParaRPr lang="en-US" dirty="0">
              <a:effectLst/>
              <a:latin typeface="Museo Sans Cyrl 300" panose="02000000000000000000" pitchFamily="50" charset="0"/>
            </a:endParaRPr>
          </a:p>
          <a:p>
            <a:pPr marL="342900" lvl="0" indent="-228600">
              <a:lnSpc>
                <a:spcPct val="90000"/>
              </a:lnSpc>
              <a:spcAft>
                <a:spcPts val="750"/>
              </a:spcAft>
              <a:buSzPts val="1000"/>
              <a:buFont typeface="Arial" panose="020B0604020202020204" pitchFamily="34" charset="0"/>
              <a:buChar char="•"/>
              <a:tabLst>
                <a:tab pos="457200" algn="l"/>
              </a:tabLst>
            </a:pPr>
            <a:r>
              <a:rPr lang="en-US" sz="2400" dirty="0">
                <a:solidFill>
                  <a:srgbClr val="50B848"/>
                </a:solidFill>
                <a:latin typeface="Museo Sans Cyrl 500" panose="02000000000000000000" pitchFamily="50" charset="0"/>
                <a:cs typeface="Arial" panose="020B0604020202020204" pitchFamily="34" charset="0"/>
              </a:rPr>
              <a:t>Agriculture</a:t>
            </a:r>
            <a:r>
              <a:rPr lang="en-US" dirty="0">
                <a:effectLst/>
                <a:latin typeface="Museo Sans Cyrl 300" panose="02000000000000000000" pitchFamily="50" charset="0"/>
              </a:rPr>
              <a:t>: PPPs can be used to promote agricultural development and food security.</a:t>
            </a:r>
          </a:p>
          <a:p>
            <a:pPr lvl="0" indent="-228600">
              <a:lnSpc>
                <a:spcPct val="90000"/>
              </a:lnSpc>
              <a:spcAft>
                <a:spcPts val="750"/>
              </a:spcAft>
              <a:buSzPts val="1000"/>
              <a:buFont typeface="Arial" panose="020B0604020202020204" pitchFamily="34" charset="0"/>
              <a:buChar char="•"/>
              <a:tabLst>
                <a:tab pos="457200" algn="l"/>
              </a:tabLst>
            </a:pPr>
            <a:endParaRPr lang="en-US" dirty="0">
              <a:effectLst/>
              <a:latin typeface="Museo Sans Cyrl 300" panose="02000000000000000000" pitchFamily="50" charset="0"/>
            </a:endParaRPr>
          </a:p>
          <a:p>
            <a:pPr marL="342900" lvl="0" indent="-228600">
              <a:lnSpc>
                <a:spcPct val="90000"/>
              </a:lnSpc>
              <a:spcAft>
                <a:spcPts val="750"/>
              </a:spcAft>
              <a:buSzPts val="1000"/>
              <a:buFont typeface="Arial" panose="020B0604020202020204" pitchFamily="34" charset="0"/>
              <a:buChar char="•"/>
              <a:tabLst>
                <a:tab pos="457200" algn="l"/>
              </a:tabLst>
            </a:pPr>
            <a:r>
              <a:rPr lang="en-US" sz="2400" dirty="0">
                <a:solidFill>
                  <a:srgbClr val="50B848"/>
                </a:solidFill>
                <a:latin typeface="Museo Sans Cyrl 500" panose="02000000000000000000" pitchFamily="50" charset="0"/>
                <a:cs typeface="Arial" panose="020B0604020202020204" pitchFamily="34" charset="0"/>
              </a:rPr>
              <a:t>Manufacturing</a:t>
            </a:r>
            <a:r>
              <a:rPr lang="en-US" dirty="0">
                <a:effectLst/>
                <a:latin typeface="Museo Sans Cyrl 300" panose="02000000000000000000" pitchFamily="50" charset="0"/>
              </a:rPr>
              <a:t>: PPPs can be used to attract foreign investment and promote manufacturing in Africa.</a:t>
            </a:r>
          </a:p>
        </p:txBody>
      </p:sp>
      <p:pic>
        <p:nvPicPr>
          <p:cNvPr id="8" name="Picture 7">
            <a:extLst>
              <a:ext uri="{FF2B5EF4-FFF2-40B4-BE49-F238E27FC236}">
                <a16:creationId xmlns:a16="http://schemas.microsoft.com/office/drawing/2014/main" id="{7828A459-8DD4-B3F7-86E3-2887395DEDF6}"/>
              </a:ext>
            </a:extLst>
          </p:cNvPr>
          <p:cNvPicPr>
            <a:picLocks noChangeAspect="1"/>
          </p:cNvPicPr>
          <p:nvPr/>
        </p:nvPicPr>
        <p:blipFill>
          <a:blip r:embed="rId3"/>
          <a:stretch>
            <a:fillRect/>
          </a:stretch>
        </p:blipFill>
        <p:spPr>
          <a:xfrm>
            <a:off x="14158253" y="225680"/>
            <a:ext cx="3292499" cy="978282"/>
          </a:xfrm>
          <a:prstGeom prst="rect">
            <a:avLst/>
          </a:prstGeom>
        </p:spPr>
      </p:pic>
      <p:sp>
        <p:nvSpPr>
          <p:cNvPr id="2" name="Title 1">
            <a:extLst>
              <a:ext uri="{FF2B5EF4-FFF2-40B4-BE49-F238E27FC236}">
                <a16:creationId xmlns:a16="http://schemas.microsoft.com/office/drawing/2014/main" id="{C5FFF519-CE0F-0C1F-835D-568C8155B17E}"/>
              </a:ext>
            </a:extLst>
          </p:cNvPr>
          <p:cNvSpPr txBox="1">
            <a:spLocks/>
          </p:cNvSpPr>
          <p:nvPr/>
        </p:nvSpPr>
        <p:spPr>
          <a:xfrm>
            <a:off x="7068468" y="1774669"/>
            <a:ext cx="6850742" cy="978282"/>
          </a:xfrm>
          <a:prstGeom prst="rect">
            <a:avLst/>
          </a:prstGeom>
        </p:spPr>
        <p:txBody>
          <a:bodyPr vert="horz" lIns="102870" tIns="51435" rIns="102870" bIns="51435"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1371600">
              <a:lnSpc>
                <a:spcPts val="3900"/>
              </a:lnSpc>
              <a:spcBef>
                <a:spcPts val="0"/>
              </a:spcBef>
              <a:defRPr/>
            </a:pPr>
            <a:r>
              <a:rPr lang="en-US" sz="3600" dirty="0">
                <a:solidFill>
                  <a:srgbClr val="282B4D"/>
                </a:solidFill>
                <a:latin typeface="Museo Sans Cyrl 700" panose="02000000000000000000" pitchFamily="50" charset="0"/>
              </a:rPr>
              <a:t>The Opportunity</a:t>
            </a:r>
          </a:p>
        </p:txBody>
      </p:sp>
      <p:sp>
        <p:nvSpPr>
          <p:cNvPr id="3" name="Slide Number Placeholder 1">
            <a:extLst>
              <a:ext uri="{FF2B5EF4-FFF2-40B4-BE49-F238E27FC236}">
                <a16:creationId xmlns:a16="http://schemas.microsoft.com/office/drawing/2014/main" id="{09E0B94A-7649-6185-3FB1-24F7A2AB2B82}"/>
              </a:ext>
            </a:extLst>
          </p:cNvPr>
          <p:cNvSpPr txBox="1">
            <a:spLocks/>
          </p:cNvSpPr>
          <p:nvPr/>
        </p:nvSpPr>
        <p:spPr>
          <a:xfrm>
            <a:off x="14173200" y="9470517"/>
            <a:ext cx="4114800" cy="547688"/>
          </a:xfrm>
          <a:prstGeom prst="rect">
            <a:avLst/>
          </a:prstGeom>
        </p:spPr>
        <p:txBody>
          <a:bodyPr vert="horz" lIns="91440" tIns="45720" rIns="91440" bIns="45720" rtlCol="0" anchor="ctr"/>
          <a:lstStyle>
            <a:defPPr>
              <a:defRPr lang="en-US"/>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defRPr/>
            </a:pPr>
            <a:r>
              <a:rPr lang="en-US" sz="3000" b="1">
                <a:solidFill>
                  <a:prstClr val="black">
                    <a:tint val="75000"/>
                  </a:prstClr>
                </a:solidFill>
                <a:latin typeface="Museo Sans Cyrl 500" panose="02000000000000000000" pitchFamily="50" charset="0"/>
              </a:rPr>
              <a:t>Slide </a:t>
            </a:r>
            <a:fld id="{8EFF9977-0B93-F148-B146-9CFF2959500B}" type="slidenum">
              <a:rPr lang="en-US" sz="3000" b="1" smtClean="0">
                <a:solidFill>
                  <a:prstClr val="black">
                    <a:tint val="75000"/>
                  </a:prstClr>
                </a:solidFill>
                <a:latin typeface="Museo Sans Cyrl 500" panose="02000000000000000000" pitchFamily="50" charset="0"/>
              </a:rPr>
              <a:pPr defTabSz="1371600">
                <a:defRPr/>
              </a:pPr>
              <a:t>6</a:t>
            </a:fld>
            <a:endParaRPr lang="en-US" sz="2400" b="1" dirty="0">
              <a:solidFill>
                <a:prstClr val="black">
                  <a:tint val="75000"/>
                </a:prstClr>
              </a:solidFill>
              <a:latin typeface="Museo Sans Cyrl 500" panose="02000000000000000000" pitchFamily="50" charset="0"/>
            </a:endParaRPr>
          </a:p>
        </p:txBody>
      </p:sp>
    </p:spTree>
    <p:extLst>
      <p:ext uri="{BB962C8B-B14F-4D97-AF65-F5344CB8AC3E}">
        <p14:creationId xmlns:p14="http://schemas.microsoft.com/office/powerpoint/2010/main" val="18091292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4" name="Rectangle 83">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Shape 85">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250907" cy="10287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itle 1">
            <a:extLst>
              <a:ext uri="{FF2B5EF4-FFF2-40B4-BE49-F238E27FC236}">
                <a16:creationId xmlns:a16="http://schemas.microsoft.com/office/drawing/2014/main" id="{7664CD3E-D3CE-41D8-A969-95C6D21B679D}"/>
              </a:ext>
            </a:extLst>
          </p:cNvPr>
          <p:cNvSpPr txBox="1">
            <a:spLocks/>
          </p:cNvSpPr>
          <p:nvPr/>
        </p:nvSpPr>
        <p:spPr>
          <a:xfrm>
            <a:off x="613060" y="1609588"/>
            <a:ext cx="5637848" cy="669174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spcAft>
                <a:spcPts val="600"/>
              </a:spcAft>
              <a:defRPr/>
            </a:pPr>
            <a:r>
              <a:rPr lang="en-US" kern="1200" dirty="0">
                <a:solidFill>
                  <a:srgbClr val="FFFFFF"/>
                </a:solidFill>
                <a:latin typeface="Museo Sans Cyrl 500" panose="02000000000000000000" pitchFamily="50" charset="0"/>
              </a:rPr>
              <a:t>Why Do PPPs Matter?</a:t>
            </a:r>
          </a:p>
        </p:txBody>
      </p:sp>
      <p:sp>
        <p:nvSpPr>
          <p:cNvPr id="88" name="Arc 8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1325603" y="3683218"/>
            <a:ext cx="6125149" cy="612515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TextBox 3">
            <a:extLst>
              <a:ext uri="{FF2B5EF4-FFF2-40B4-BE49-F238E27FC236}">
                <a16:creationId xmlns:a16="http://schemas.microsoft.com/office/drawing/2014/main" id="{AA344D26-9114-F3DD-5844-239ABCF61AA8}"/>
              </a:ext>
            </a:extLst>
          </p:cNvPr>
          <p:cNvSpPr txBox="1"/>
          <p:nvPr/>
        </p:nvSpPr>
        <p:spPr>
          <a:xfrm>
            <a:off x="6859396" y="882253"/>
            <a:ext cx="9541766" cy="8378428"/>
          </a:xfrm>
          <a:prstGeom prst="rect">
            <a:avLst/>
          </a:prstGeom>
        </p:spPr>
        <p:txBody>
          <a:bodyPr vert="horz" lIns="91440" tIns="45720" rIns="91440" bIns="45720" rtlCol="0" anchor="ctr">
            <a:normAutofit/>
          </a:bodyPr>
          <a:lstStyle/>
          <a:p>
            <a:pPr marL="342900" lvl="0" indent="-228600">
              <a:lnSpc>
                <a:spcPct val="90000"/>
              </a:lnSpc>
              <a:spcAft>
                <a:spcPts val="750"/>
              </a:spcAft>
              <a:buSzPts val="1000"/>
              <a:buFont typeface="Arial" panose="020B0604020202020204" pitchFamily="34" charset="0"/>
              <a:buChar char="•"/>
              <a:tabLst>
                <a:tab pos="457200" algn="l"/>
              </a:tabLst>
            </a:pPr>
            <a:r>
              <a:rPr lang="en-US" dirty="0">
                <a:effectLst/>
                <a:latin typeface="Museo Sans Cyrl 300" panose="02000000000000000000" pitchFamily="50" charset="0"/>
              </a:rPr>
              <a:t>Improve </a:t>
            </a:r>
            <a:r>
              <a:rPr lang="en-US" sz="2400" dirty="0">
                <a:solidFill>
                  <a:srgbClr val="50B848"/>
                </a:solidFill>
                <a:latin typeface="Museo Sans Cyrl 500" panose="02000000000000000000" pitchFamily="50" charset="0"/>
                <a:cs typeface="Arial" panose="020B0604020202020204" pitchFamily="34" charset="0"/>
              </a:rPr>
              <a:t>access to care</a:t>
            </a:r>
            <a:r>
              <a:rPr lang="en-US" dirty="0">
                <a:effectLst/>
                <a:latin typeface="Museo Sans Cyrl 300" panose="02000000000000000000" pitchFamily="50" charset="0"/>
              </a:rPr>
              <a:t>: PPPs can help to expand the reach of health services to underserved populations, such as those living in rural areas or in poverty.</a:t>
            </a:r>
          </a:p>
          <a:p>
            <a:pPr marL="114300" lvl="0">
              <a:lnSpc>
                <a:spcPct val="90000"/>
              </a:lnSpc>
              <a:spcAft>
                <a:spcPts val="750"/>
              </a:spcAft>
              <a:buSzPts val="1000"/>
              <a:tabLst>
                <a:tab pos="457200" algn="l"/>
              </a:tabLst>
            </a:pPr>
            <a:endParaRPr lang="en-US" dirty="0">
              <a:effectLst/>
              <a:latin typeface="Museo Sans Cyrl 300" panose="02000000000000000000" pitchFamily="50" charset="0"/>
            </a:endParaRPr>
          </a:p>
          <a:p>
            <a:pPr marL="342900" lvl="0" indent="-228600">
              <a:lnSpc>
                <a:spcPct val="90000"/>
              </a:lnSpc>
              <a:spcAft>
                <a:spcPts val="750"/>
              </a:spcAft>
              <a:buSzPts val="1000"/>
              <a:buFont typeface="Arial" panose="020B0604020202020204" pitchFamily="34" charset="0"/>
              <a:buChar char="•"/>
              <a:tabLst>
                <a:tab pos="457200" algn="l"/>
              </a:tabLst>
            </a:pPr>
            <a:r>
              <a:rPr lang="en-US" dirty="0">
                <a:effectLst/>
                <a:latin typeface="Museo Sans Cyrl 300" panose="02000000000000000000" pitchFamily="50" charset="0"/>
              </a:rPr>
              <a:t>Increase </a:t>
            </a:r>
            <a:r>
              <a:rPr lang="en-US" sz="2400" dirty="0">
                <a:solidFill>
                  <a:srgbClr val="50B848"/>
                </a:solidFill>
                <a:latin typeface="Museo Sans Cyrl 500" panose="02000000000000000000" pitchFamily="50" charset="0"/>
                <a:cs typeface="Arial" panose="020B0604020202020204" pitchFamily="34" charset="0"/>
              </a:rPr>
              <a:t>efficiency and effectiveness</a:t>
            </a:r>
            <a:r>
              <a:rPr lang="en-US" dirty="0">
                <a:effectLst/>
                <a:latin typeface="Museo Sans Cyrl 300" panose="02000000000000000000" pitchFamily="50" charset="0"/>
              </a:rPr>
              <a:t>: Improve the quality and efficiency of health services</a:t>
            </a:r>
          </a:p>
          <a:p>
            <a:pPr marL="342900" lvl="0" indent="-228600">
              <a:lnSpc>
                <a:spcPct val="90000"/>
              </a:lnSpc>
              <a:spcAft>
                <a:spcPts val="750"/>
              </a:spcAft>
              <a:buSzPts val="1000"/>
              <a:buFont typeface="Arial" panose="020B0604020202020204" pitchFamily="34" charset="0"/>
              <a:buChar char="•"/>
              <a:tabLst>
                <a:tab pos="457200" algn="l"/>
              </a:tabLst>
            </a:pPr>
            <a:endParaRPr lang="en-US" dirty="0">
              <a:effectLst/>
              <a:latin typeface="Museo Sans Cyrl 300" panose="02000000000000000000" pitchFamily="50" charset="0"/>
            </a:endParaRPr>
          </a:p>
          <a:p>
            <a:pPr marL="342900" lvl="0" indent="-228600">
              <a:lnSpc>
                <a:spcPct val="90000"/>
              </a:lnSpc>
              <a:spcAft>
                <a:spcPts val="750"/>
              </a:spcAft>
              <a:buSzPts val="1000"/>
              <a:buFont typeface="Arial" panose="020B0604020202020204" pitchFamily="34" charset="0"/>
              <a:buChar char="•"/>
              <a:tabLst>
                <a:tab pos="457200" algn="l"/>
              </a:tabLst>
            </a:pPr>
            <a:r>
              <a:rPr lang="en-US" dirty="0">
                <a:effectLst/>
                <a:latin typeface="Museo Sans Cyrl 300" panose="02000000000000000000" pitchFamily="50" charset="0"/>
              </a:rPr>
              <a:t>Promote </a:t>
            </a:r>
            <a:r>
              <a:rPr lang="en-US" sz="2400" dirty="0">
                <a:solidFill>
                  <a:srgbClr val="50B848"/>
                </a:solidFill>
                <a:latin typeface="Museo Sans Cyrl 500" panose="02000000000000000000" pitchFamily="50" charset="0"/>
                <a:cs typeface="Arial" panose="020B0604020202020204" pitchFamily="34" charset="0"/>
              </a:rPr>
              <a:t>innovation and investment</a:t>
            </a:r>
            <a:r>
              <a:rPr lang="en-US" dirty="0">
                <a:effectLst/>
                <a:latin typeface="Museo Sans Cyrl 300" panose="02000000000000000000" pitchFamily="50" charset="0"/>
              </a:rPr>
              <a:t>: PPPs can encourage the private sector to invest in new technologies and services, and to develop innovative solutions to health challenges.</a:t>
            </a:r>
          </a:p>
          <a:p>
            <a:pPr marL="342900" lvl="0" indent="-228600">
              <a:lnSpc>
                <a:spcPct val="90000"/>
              </a:lnSpc>
              <a:spcAft>
                <a:spcPts val="750"/>
              </a:spcAft>
              <a:buSzPts val="1000"/>
              <a:buFont typeface="Arial" panose="020B0604020202020204" pitchFamily="34" charset="0"/>
              <a:buChar char="•"/>
              <a:tabLst>
                <a:tab pos="457200" algn="l"/>
              </a:tabLst>
            </a:pPr>
            <a:endParaRPr lang="en-US" dirty="0">
              <a:effectLst/>
              <a:latin typeface="Museo Sans Cyrl 300" panose="02000000000000000000" pitchFamily="50" charset="0"/>
            </a:endParaRPr>
          </a:p>
        </p:txBody>
      </p:sp>
      <p:pic>
        <p:nvPicPr>
          <p:cNvPr id="8" name="Picture 7">
            <a:extLst>
              <a:ext uri="{FF2B5EF4-FFF2-40B4-BE49-F238E27FC236}">
                <a16:creationId xmlns:a16="http://schemas.microsoft.com/office/drawing/2014/main" id="{7828A459-8DD4-B3F7-86E3-2887395DEDF6}"/>
              </a:ext>
            </a:extLst>
          </p:cNvPr>
          <p:cNvPicPr>
            <a:picLocks noChangeAspect="1"/>
          </p:cNvPicPr>
          <p:nvPr/>
        </p:nvPicPr>
        <p:blipFill>
          <a:blip r:embed="rId3"/>
          <a:stretch>
            <a:fillRect/>
          </a:stretch>
        </p:blipFill>
        <p:spPr>
          <a:xfrm>
            <a:off x="14158253" y="225680"/>
            <a:ext cx="3292499" cy="978282"/>
          </a:xfrm>
          <a:prstGeom prst="rect">
            <a:avLst/>
          </a:prstGeom>
        </p:spPr>
      </p:pic>
      <p:sp>
        <p:nvSpPr>
          <p:cNvPr id="11" name="Title 1">
            <a:extLst>
              <a:ext uri="{FF2B5EF4-FFF2-40B4-BE49-F238E27FC236}">
                <a16:creationId xmlns:a16="http://schemas.microsoft.com/office/drawing/2014/main" id="{4BC5D51A-6F3E-84CD-750F-9C474646F0A1}"/>
              </a:ext>
            </a:extLst>
          </p:cNvPr>
          <p:cNvSpPr txBox="1">
            <a:spLocks/>
          </p:cNvSpPr>
          <p:nvPr/>
        </p:nvSpPr>
        <p:spPr>
          <a:xfrm>
            <a:off x="7068468" y="2084341"/>
            <a:ext cx="6850742" cy="978282"/>
          </a:xfrm>
          <a:prstGeom prst="rect">
            <a:avLst/>
          </a:prstGeom>
        </p:spPr>
        <p:txBody>
          <a:bodyPr vert="horz" lIns="102870" tIns="51435" rIns="102870" bIns="51435"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1371600">
              <a:lnSpc>
                <a:spcPts val="3900"/>
              </a:lnSpc>
              <a:spcBef>
                <a:spcPts val="0"/>
              </a:spcBef>
              <a:defRPr/>
            </a:pPr>
            <a:r>
              <a:rPr lang="en-US" sz="3600" dirty="0">
                <a:solidFill>
                  <a:srgbClr val="282B4D"/>
                </a:solidFill>
                <a:latin typeface="Museo Sans Cyrl 700" panose="02000000000000000000" pitchFamily="50" charset="0"/>
              </a:rPr>
              <a:t>Impact on Health</a:t>
            </a:r>
          </a:p>
        </p:txBody>
      </p:sp>
      <p:sp>
        <p:nvSpPr>
          <p:cNvPr id="12" name="TextBox 11">
            <a:extLst>
              <a:ext uri="{FF2B5EF4-FFF2-40B4-BE49-F238E27FC236}">
                <a16:creationId xmlns:a16="http://schemas.microsoft.com/office/drawing/2014/main" id="{EE509088-EDE8-960C-109E-BAF1E875B410}"/>
              </a:ext>
            </a:extLst>
          </p:cNvPr>
          <p:cNvSpPr txBox="1"/>
          <p:nvPr/>
        </p:nvSpPr>
        <p:spPr>
          <a:xfrm>
            <a:off x="7154868" y="7647752"/>
            <a:ext cx="4170735" cy="1938992"/>
          </a:xfrm>
          <a:prstGeom prst="rect">
            <a:avLst/>
          </a:prstGeom>
          <a:noFill/>
        </p:spPr>
        <p:txBody>
          <a:bodyPr wrap="square" rtlCol="0">
            <a:spAutoFit/>
          </a:bodyPr>
          <a:lstStyle/>
          <a:p>
            <a:pPr marL="285750" indent="-285750">
              <a:buClr>
                <a:srgbClr val="50B848"/>
              </a:buClr>
              <a:buFont typeface="Arial" panose="020B0604020202020204" pitchFamily="34" charset="0"/>
              <a:buChar char="•"/>
            </a:pPr>
            <a:r>
              <a:rPr lang="en-GB" sz="2000" dirty="0">
                <a:latin typeface="Museo Sans Cyrl 300" panose="02000000000000000000" pitchFamily="50" charset="0"/>
              </a:rPr>
              <a:t>Solidarity</a:t>
            </a:r>
          </a:p>
          <a:p>
            <a:pPr marL="285750" indent="-285750">
              <a:buClr>
                <a:srgbClr val="50B848"/>
              </a:buClr>
              <a:buFont typeface="Arial" panose="020B0604020202020204" pitchFamily="34" charset="0"/>
              <a:buChar char="•"/>
            </a:pPr>
            <a:r>
              <a:rPr lang="en-GB" sz="2000" dirty="0">
                <a:latin typeface="Museo Sans Cyrl 300" panose="02000000000000000000" pitchFamily="50" charset="0"/>
              </a:rPr>
              <a:t>Committed Leadership</a:t>
            </a:r>
          </a:p>
          <a:p>
            <a:pPr marL="285750" indent="-285750">
              <a:buClr>
                <a:srgbClr val="50B848"/>
              </a:buClr>
              <a:buFont typeface="Arial" panose="020B0604020202020204" pitchFamily="34" charset="0"/>
              <a:buChar char="•"/>
            </a:pPr>
            <a:r>
              <a:rPr lang="en-GB" sz="2000" dirty="0">
                <a:latin typeface="Museo Sans Cyrl 300" panose="02000000000000000000" pitchFamily="50" charset="0"/>
              </a:rPr>
              <a:t>Economic Growth</a:t>
            </a:r>
          </a:p>
          <a:p>
            <a:pPr marL="285750" indent="-285750">
              <a:buClr>
                <a:srgbClr val="50B848"/>
              </a:buClr>
              <a:buFont typeface="Arial" panose="020B0604020202020204" pitchFamily="34" charset="0"/>
              <a:buChar char="•"/>
            </a:pPr>
            <a:r>
              <a:rPr lang="en-GB" sz="2000" dirty="0">
                <a:latin typeface="Museo Sans Cyrl 300" panose="02000000000000000000" pitchFamily="50" charset="0"/>
              </a:rPr>
              <a:t>Meticulous Design</a:t>
            </a:r>
          </a:p>
          <a:p>
            <a:pPr marL="285750" indent="-285750">
              <a:buClr>
                <a:srgbClr val="50B848"/>
              </a:buClr>
              <a:buFont typeface="Arial" panose="020B0604020202020204" pitchFamily="34" charset="0"/>
              <a:buChar char="•"/>
            </a:pPr>
            <a:endParaRPr lang="en-GB" sz="2000" dirty="0">
              <a:latin typeface="Museo Sans Cyrl 300" panose="02000000000000000000" pitchFamily="50" charset="0"/>
            </a:endParaRPr>
          </a:p>
          <a:p>
            <a:pPr marL="285750" indent="-285750">
              <a:buClr>
                <a:srgbClr val="50B848"/>
              </a:buClr>
              <a:buFont typeface="Arial" panose="020B0604020202020204" pitchFamily="34" charset="0"/>
              <a:buChar char="•"/>
            </a:pPr>
            <a:endParaRPr lang="en-GB" sz="2000" dirty="0">
              <a:latin typeface="Museo Sans Cyrl 300" panose="02000000000000000000" pitchFamily="50" charset="0"/>
            </a:endParaRPr>
          </a:p>
        </p:txBody>
      </p:sp>
      <p:sp>
        <p:nvSpPr>
          <p:cNvPr id="13" name="CustomShape 3">
            <a:extLst>
              <a:ext uri="{FF2B5EF4-FFF2-40B4-BE49-F238E27FC236}">
                <a16:creationId xmlns:a16="http://schemas.microsoft.com/office/drawing/2014/main" id="{DB8FB613-365A-F6C5-AF63-1202F7D8D7A5}"/>
              </a:ext>
            </a:extLst>
          </p:cNvPr>
          <p:cNvSpPr/>
          <p:nvPr/>
        </p:nvSpPr>
        <p:spPr>
          <a:xfrm>
            <a:off x="7274660" y="6621433"/>
            <a:ext cx="4921641" cy="856901"/>
          </a:xfrm>
          <a:prstGeom prst="rect">
            <a:avLst/>
          </a:prstGeom>
          <a:noFill/>
          <a:ln>
            <a:noFill/>
          </a:ln>
        </p:spPr>
        <p:style>
          <a:lnRef idx="0">
            <a:scrgbClr r="0" g="0" b="0"/>
          </a:lnRef>
          <a:fillRef idx="0">
            <a:scrgbClr r="0" g="0" b="0"/>
          </a:fillRef>
          <a:effectRef idx="0">
            <a:scrgbClr r="0" g="0" b="0"/>
          </a:effectRef>
          <a:fontRef idx="minor"/>
        </p:style>
        <p:txBody>
          <a:bodyPr wrap="square" lIns="0" tIns="0" rIns="0" bIns="0">
            <a:spAutoFit/>
          </a:bodyPr>
          <a:lstStyle/>
          <a:p>
            <a:pPr>
              <a:lnSpc>
                <a:spcPts val="7801"/>
              </a:lnSpc>
            </a:pPr>
            <a:r>
              <a:rPr lang="en-US" sz="3200" b="1" dirty="0">
                <a:solidFill>
                  <a:srgbClr val="50B848"/>
                </a:solidFill>
                <a:latin typeface="Museo Sans Cyrl 500" panose="02000000000000000000" pitchFamily="50" charset="0"/>
                <a:ea typeface="+mj-ea"/>
                <a:cs typeface="+mj-cs"/>
              </a:rPr>
              <a:t>Lessons from the Index 1</a:t>
            </a:r>
          </a:p>
        </p:txBody>
      </p:sp>
      <p:sp>
        <p:nvSpPr>
          <p:cNvPr id="2" name="Slide Number Placeholder 1">
            <a:extLst>
              <a:ext uri="{FF2B5EF4-FFF2-40B4-BE49-F238E27FC236}">
                <a16:creationId xmlns:a16="http://schemas.microsoft.com/office/drawing/2014/main" id="{C7C76F48-099A-05FB-1D1A-B3D48764523D}"/>
              </a:ext>
            </a:extLst>
          </p:cNvPr>
          <p:cNvSpPr txBox="1">
            <a:spLocks/>
          </p:cNvSpPr>
          <p:nvPr/>
        </p:nvSpPr>
        <p:spPr>
          <a:xfrm>
            <a:off x="14173200" y="9470517"/>
            <a:ext cx="4114800" cy="547688"/>
          </a:xfrm>
          <a:prstGeom prst="rect">
            <a:avLst/>
          </a:prstGeom>
        </p:spPr>
        <p:txBody>
          <a:bodyPr vert="horz" lIns="91440" tIns="45720" rIns="91440" bIns="45720" rtlCol="0" anchor="ctr"/>
          <a:lstStyle>
            <a:defPPr>
              <a:defRPr lang="en-US"/>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defRPr/>
            </a:pPr>
            <a:r>
              <a:rPr lang="en-US" sz="3000" b="1">
                <a:solidFill>
                  <a:prstClr val="black">
                    <a:tint val="75000"/>
                  </a:prstClr>
                </a:solidFill>
                <a:latin typeface="Museo Sans Cyrl 500" panose="02000000000000000000" pitchFamily="50" charset="0"/>
              </a:rPr>
              <a:t>Slide </a:t>
            </a:r>
            <a:fld id="{8EFF9977-0B93-F148-B146-9CFF2959500B}" type="slidenum">
              <a:rPr lang="en-US" sz="3000" b="1" smtClean="0">
                <a:solidFill>
                  <a:prstClr val="black">
                    <a:tint val="75000"/>
                  </a:prstClr>
                </a:solidFill>
                <a:latin typeface="Museo Sans Cyrl 500" panose="02000000000000000000" pitchFamily="50" charset="0"/>
              </a:rPr>
              <a:pPr defTabSz="1371600">
                <a:defRPr/>
              </a:pPr>
              <a:t>7</a:t>
            </a:fld>
            <a:endParaRPr lang="en-US" sz="2400" b="1" dirty="0">
              <a:solidFill>
                <a:prstClr val="black">
                  <a:tint val="75000"/>
                </a:prstClr>
              </a:solidFill>
              <a:latin typeface="Museo Sans Cyrl 500" panose="02000000000000000000" pitchFamily="50" charset="0"/>
            </a:endParaRPr>
          </a:p>
        </p:txBody>
      </p:sp>
    </p:spTree>
    <p:extLst>
      <p:ext uri="{BB962C8B-B14F-4D97-AF65-F5344CB8AC3E}">
        <p14:creationId xmlns:p14="http://schemas.microsoft.com/office/powerpoint/2010/main" val="431813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4267B3-0803-3CCE-2160-5DA85A0BF7F8}"/>
              </a:ext>
            </a:extLst>
          </p:cNvPr>
          <p:cNvSpPr txBox="1"/>
          <p:nvPr/>
        </p:nvSpPr>
        <p:spPr>
          <a:xfrm>
            <a:off x="1208481" y="2304510"/>
            <a:ext cx="7935519" cy="3138360"/>
          </a:xfrm>
          <a:prstGeom prst="rect">
            <a:avLst/>
          </a:prstGeom>
          <a:noFill/>
        </p:spPr>
        <p:txBody>
          <a:bodyPr wrap="square">
            <a:spAutoFit/>
          </a:bodyPr>
          <a:lstStyle/>
          <a:p>
            <a:pPr marL="342900" marR="0" lvl="0" indent="-342900" algn="l" defTabSz="914400" rtl="0" eaLnBrk="1" fontAlgn="auto" latinLnBrk="0" hangingPunct="1">
              <a:lnSpc>
                <a:spcPct val="107000"/>
              </a:lnSpc>
              <a:spcBef>
                <a:spcPts val="0"/>
              </a:spcBef>
              <a:spcAft>
                <a:spcPts val="1800"/>
              </a:spcAft>
              <a:buClr>
                <a:prstClr val="black"/>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50B848"/>
                </a:solidFill>
                <a:effectLst/>
                <a:uLnTx/>
                <a:uFillTx/>
                <a:latin typeface="Museo Sans Cyrl 500" panose="02000000000000000000" pitchFamily="50" charset="0"/>
                <a:cs typeface="Arial" panose="020B0604020202020204" pitchFamily="34" charset="0"/>
              </a:rPr>
              <a:t>Health infrastructure </a:t>
            </a:r>
            <a:r>
              <a:rPr kumimoji="0" lang="en-US" sz="2400" b="0" i="0" u="none" strike="noStrike" kern="1200" cap="none" spc="0" normalizeH="0" baseline="0" noProof="0" dirty="0">
                <a:ln>
                  <a:noFill/>
                </a:ln>
                <a:solidFill>
                  <a:prstClr val="black"/>
                </a:solidFill>
                <a:effectLst/>
                <a:uLnTx/>
                <a:uFillTx/>
                <a:latin typeface="Museo Sans Cyrl 300" panose="02000000000000000000" pitchFamily="50" charset="0"/>
                <a:ea typeface="Calibri" panose="020F0502020204030204" pitchFamily="34" charset="0"/>
                <a:cs typeface="Times New Roman" panose="02020603050405020304" pitchFamily="18" charset="0"/>
              </a:rPr>
              <a:t>– not enough to meet needs and quality</a:t>
            </a:r>
          </a:p>
          <a:p>
            <a:pPr marL="342900" marR="0" lvl="0" indent="-342900" algn="l" defTabSz="914400" rtl="0" eaLnBrk="1" fontAlgn="auto" latinLnBrk="0" hangingPunct="1">
              <a:lnSpc>
                <a:spcPct val="107000"/>
              </a:lnSpc>
              <a:spcBef>
                <a:spcPts val="0"/>
              </a:spcBef>
              <a:spcAft>
                <a:spcPts val="1800"/>
              </a:spcAft>
              <a:buClr>
                <a:prstClr val="black"/>
              </a:buClr>
              <a:buSzTx/>
              <a:buFont typeface="Wingdings" panose="05000000000000000000" pitchFamily="2" charset="2"/>
              <a:buChar char="§"/>
              <a:tabLst/>
              <a:defRPr/>
            </a:pPr>
            <a:endParaRPr lang="en-US" sz="2400" dirty="0">
              <a:solidFill>
                <a:srgbClr val="50B848"/>
              </a:solidFill>
              <a:latin typeface="Museo Sans Cyrl 500" panose="02000000000000000000" pitchFamily="50" charset="0"/>
              <a:ea typeface="Calibri" panose="020F0502020204030204" pitchFamily="34" charset="0"/>
              <a:cs typeface="Times New Roman" panose="02020603050405020304" pitchFamily="18" charset="0"/>
            </a:endParaRPr>
          </a:p>
          <a:p>
            <a:pPr marL="342900" indent="-342900">
              <a:lnSpc>
                <a:spcPct val="107000"/>
              </a:lnSpc>
              <a:spcAft>
                <a:spcPts val="1800"/>
              </a:spcAft>
              <a:buClr>
                <a:prstClr val="black"/>
              </a:buClr>
              <a:buFont typeface="Wingdings" panose="05000000000000000000" pitchFamily="2" charset="2"/>
              <a:buChar char="§"/>
              <a:defRPr/>
            </a:pPr>
            <a:r>
              <a:rPr kumimoji="0" lang="en-US" sz="2400" b="0" i="0" u="none" strike="noStrike" kern="1200" cap="none" spc="0" normalizeH="0" baseline="0" noProof="0" dirty="0">
                <a:ln>
                  <a:noFill/>
                </a:ln>
                <a:solidFill>
                  <a:srgbClr val="50B848"/>
                </a:solidFill>
                <a:effectLst/>
                <a:uLnTx/>
                <a:uFillTx/>
                <a:latin typeface="Museo Sans Cyrl 500" panose="02000000000000000000" pitchFamily="50" charset="0"/>
                <a:cs typeface="Arial" panose="020B0604020202020204" pitchFamily="34" charset="0"/>
              </a:rPr>
              <a:t>Medical inflation </a:t>
            </a:r>
            <a:r>
              <a:rPr kumimoji="0" lang="en-US" sz="2400" b="0" i="0" u="none" strike="noStrike" kern="1200" cap="none" spc="0" normalizeH="0" baseline="0" noProof="0" dirty="0">
                <a:ln>
                  <a:noFill/>
                </a:ln>
                <a:solidFill>
                  <a:prstClr val="black"/>
                </a:solidFill>
                <a:effectLst/>
                <a:uLnTx/>
                <a:uFillTx/>
                <a:latin typeface="Museo Sans Cyrl 300" panose="02000000000000000000" pitchFamily="50" charset="0"/>
                <a:ea typeface="Calibri" panose="020F0502020204030204" pitchFamily="34" charset="0"/>
                <a:cs typeface="Times New Roman" panose="02020603050405020304" pitchFamily="18" charset="0"/>
              </a:rPr>
              <a:t>– cost of care high with importation of medical technology and medication</a:t>
            </a:r>
          </a:p>
          <a:p>
            <a:pPr marL="342900" marR="0" lvl="0" indent="-342900" algn="l" defTabSz="914400" rtl="0" eaLnBrk="1" fontAlgn="auto" latinLnBrk="0" hangingPunct="1">
              <a:lnSpc>
                <a:spcPct val="107000"/>
              </a:lnSpc>
              <a:spcBef>
                <a:spcPts val="0"/>
              </a:spcBef>
              <a:spcAft>
                <a:spcPts val="1800"/>
              </a:spcAft>
              <a:buClr>
                <a:prstClr val="black"/>
              </a:buClr>
              <a:buSzTx/>
              <a:buFont typeface="Wingdings" panose="05000000000000000000" pitchFamily="2" charset="2"/>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1DA27D62-10BB-004E-AE51-90FC9121BAD9}"/>
              </a:ext>
            </a:extLst>
          </p:cNvPr>
          <p:cNvSpPr txBox="1"/>
          <p:nvPr/>
        </p:nvSpPr>
        <p:spPr>
          <a:xfrm>
            <a:off x="2907515" y="6002803"/>
            <a:ext cx="385776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50B848"/>
                </a:solidFill>
                <a:effectLst/>
                <a:uLnTx/>
                <a:uFillTx/>
                <a:latin typeface="Museo Sans Cyrl 500" panose="02000000000000000000" pitchFamily="50" charset="0"/>
              </a:rPr>
              <a:t>4/54</a:t>
            </a:r>
            <a:r>
              <a:rPr kumimoji="0" lang="en-GB" sz="1800" b="0" i="0" u="none" strike="noStrike" kern="1200" cap="none" spc="0" normalizeH="0" baseline="0" noProof="0" dirty="0">
                <a:ln>
                  <a:noFill/>
                </a:ln>
                <a:solidFill>
                  <a:srgbClr val="50B848"/>
                </a:solidFill>
                <a:effectLst/>
                <a:uLnTx/>
                <a:uFillTx/>
                <a:latin typeface="Museo Sans Cyrl 500" panose="02000000000000000000" pitchFamily="50"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0B848"/>
                </a:solidFill>
                <a:effectLst/>
                <a:uLnTx/>
                <a:uFillTx/>
                <a:latin typeface="Museo Sans Cyrl 500" panose="02000000000000000000" pitchFamily="50" charset="0"/>
              </a:rPr>
              <a:t>African Countries above WHO’s recommended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0B848"/>
                </a:solidFill>
                <a:effectLst/>
                <a:uLnTx/>
                <a:uFillTx/>
                <a:latin typeface="Museo Sans Cyrl 500" panose="02000000000000000000" pitchFamily="50"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0B848"/>
                </a:solidFill>
                <a:effectLst/>
                <a:uLnTx/>
                <a:uFillTx/>
                <a:latin typeface="Museo Sans Cyrl 500" panose="02000000000000000000" pitchFamily="50" charset="0"/>
              </a:rPr>
              <a:t>1:1000 Doctors:</a:t>
            </a:r>
            <a:r>
              <a:rPr kumimoji="0" lang="en-KE" sz="1800" b="0" i="0" u="none" strike="noStrike" kern="1200" cap="none" spc="0" normalizeH="0" baseline="0" noProof="0" dirty="0">
                <a:ln>
                  <a:noFill/>
                </a:ln>
                <a:solidFill>
                  <a:srgbClr val="50B848"/>
                </a:solidFill>
                <a:effectLst/>
                <a:uLnTx/>
                <a:uFillTx/>
                <a:latin typeface="Museo Sans Cyrl 500" panose="02000000000000000000" pitchFamily="50" charset="0"/>
              </a:rPr>
              <a:t> </a:t>
            </a:r>
            <a:r>
              <a:rPr kumimoji="0" lang="en-GB" sz="1800" b="0" i="0" u="none" strike="noStrike" kern="1200" cap="none" spc="0" normalizeH="0" baseline="0" noProof="0" dirty="0">
                <a:ln>
                  <a:noFill/>
                </a:ln>
                <a:solidFill>
                  <a:srgbClr val="50B848"/>
                </a:solidFill>
                <a:effectLst/>
                <a:uLnTx/>
                <a:uFillTx/>
                <a:latin typeface="Museo Sans Cyrl 500" panose="02000000000000000000" pitchFamily="50" charset="0"/>
              </a:rPr>
              <a:t>Population</a:t>
            </a:r>
          </a:p>
        </p:txBody>
      </p:sp>
      <p:sp>
        <p:nvSpPr>
          <p:cNvPr id="2" name="Title 1">
            <a:extLst>
              <a:ext uri="{FF2B5EF4-FFF2-40B4-BE49-F238E27FC236}">
                <a16:creationId xmlns:a16="http://schemas.microsoft.com/office/drawing/2014/main" id="{E1740CAD-BBE0-4650-43D2-377DB6961004}"/>
              </a:ext>
            </a:extLst>
          </p:cNvPr>
          <p:cNvSpPr txBox="1">
            <a:spLocks/>
          </p:cNvSpPr>
          <p:nvPr/>
        </p:nvSpPr>
        <p:spPr>
          <a:xfrm>
            <a:off x="1007003" y="852110"/>
            <a:ext cx="13746966" cy="892467"/>
          </a:xfrm>
          <a:prstGeom prst="rect">
            <a:avLst/>
          </a:prstGeom>
        </p:spPr>
        <p:txBody>
          <a:bodyPr vert="horz" lIns="102870" tIns="51435" rIns="102870" bIns="51435" rtlCol="0" anchor="ct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a:ln>
                  <a:noFill/>
                </a:ln>
                <a:solidFill>
                  <a:srgbClr val="282B4D"/>
                </a:solidFill>
                <a:effectLst/>
                <a:uLnTx/>
                <a:uFillTx/>
                <a:latin typeface="Museo Sans Cyrl 700"/>
                <a:ea typeface="+mj-ea"/>
                <a:cs typeface="Arial"/>
              </a:rPr>
              <a:t>Infrastructure</a:t>
            </a:r>
          </a:p>
        </p:txBody>
      </p:sp>
      <p:graphicFrame>
        <p:nvGraphicFramePr>
          <p:cNvPr id="7" name="Table 6">
            <a:extLst>
              <a:ext uri="{FF2B5EF4-FFF2-40B4-BE49-F238E27FC236}">
                <a16:creationId xmlns:a16="http://schemas.microsoft.com/office/drawing/2014/main" id="{9057A66D-05A5-84AE-16CA-B68065281594}"/>
              </a:ext>
            </a:extLst>
          </p:cNvPr>
          <p:cNvGraphicFramePr>
            <a:graphicFrameLocks noGrp="1"/>
          </p:cNvGraphicFramePr>
          <p:nvPr>
            <p:extLst>
              <p:ext uri="{D42A27DB-BD31-4B8C-83A1-F6EECF244321}">
                <p14:modId xmlns:p14="http://schemas.microsoft.com/office/powerpoint/2010/main" val="1939336581"/>
              </p:ext>
            </p:extLst>
          </p:nvPr>
        </p:nvGraphicFramePr>
        <p:xfrm>
          <a:off x="9894086" y="3472864"/>
          <a:ext cx="7338428" cy="2669388"/>
        </p:xfrm>
        <a:graphic>
          <a:graphicData uri="http://schemas.openxmlformats.org/drawingml/2006/table">
            <a:tbl>
              <a:tblPr/>
              <a:tblGrid>
                <a:gridCol w="1067408">
                  <a:extLst>
                    <a:ext uri="{9D8B030D-6E8A-4147-A177-3AD203B41FA5}">
                      <a16:colId xmlns:a16="http://schemas.microsoft.com/office/drawing/2014/main" val="3148573542"/>
                    </a:ext>
                  </a:extLst>
                </a:gridCol>
                <a:gridCol w="1823488">
                  <a:extLst>
                    <a:ext uri="{9D8B030D-6E8A-4147-A177-3AD203B41FA5}">
                      <a16:colId xmlns:a16="http://schemas.microsoft.com/office/drawing/2014/main" val="4178119645"/>
                    </a:ext>
                  </a:extLst>
                </a:gridCol>
                <a:gridCol w="1979152">
                  <a:extLst>
                    <a:ext uri="{9D8B030D-6E8A-4147-A177-3AD203B41FA5}">
                      <a16:colId xmlns:a16="http://schemas.microsoft.com/office/drawing/2014/main" val="4165138326"/>
                    </a:ext>
                  </a:extLst>
                </a:gridCol>
                <a:gridCol w="2468380">
                  <a:extLst>
                    <a:ext uri="{9D8B030D-6E8A-4147-A177-3AD203B41FA5}">
                      <a16:colId xmlns:a16="http://schemas.microsoft.com/office/drawing/2014/main" val="2346879341"/>
                    </a:ext>
                  </a:extLst>
                </a:gridCol>
              </a:tblGrid>
              <a:tr h="667347">
                <a:tc>
                  <a:txBody>
                    <a:bodyPr/>
                    <a:lstStyle/>
                    <a:p>
                      <a:pPr algn="r" fontAlgn="b"/>
                      <a:r>
                        <a:rPr lang="en-US" sz="2000" b="0" i="0" u="none" strike="noStrike">
                          <a:solidFill>
                            <a:srgbClr val="FFFFFF"/>
                          </a:solidFill>
                          <a:effectLst/>
                          <a:latin typeface="Museo Sans Cyrl 300" panose="02000000000000000000" pitchFamily="50" charset="0"/>
                        </a:rPr>
                        <a:t>Year</a:t>
                      </a:r>
                    </a:p>
                  </a:txBody>
                  <a:tcPr marL="6350" marR="6350" marT="6350" marB="0" anchor="ctr">
                    <a:lnL w="6350" cap="flat" cmpd="sng" algn="ctr">
                      <a:solidFill>
                        <a:srgbClr val="50B848"/>
                      </a:solidFill>
                      <a:prstDash val="solid"/>
                      <a:round/>
                      <a:headEnd type="none" w="med" len="med"/>
                      <a:tailEnd type="none" w="med" len="med"/>
                    </a:lnL>
                    <a:lnR w="6350" cap="flat" cmpd="sng" algn="ctr">
                      <a:solidFill>
                        <a:srgbClr val="50B848"/>
                      </a:solidFill>
                      <a:prstDash val="solid"/>
                      <a:round/>
                      <a:headEnd type="none" w="med" len="med"/>
                      <a:tailEnd type="none" w="med" len="med"/>
                    </a:lnR>
                    <a:lnT w="6350" cap="flat" cmpd="sng" algn="ctr">
                      <a:solidFill>
                        <a:srgbClr val="50B848"/>
                      </a:solidFill>
                      <a:prstDash val="solid"/>
                      <a:round/>
                      <a:headEnd type="none" w="med" len="med"/>
                      <a:tailEnd type="none" w="med" len="med"/>
                    </a:lnT>
                    <a:lnB w="6350" cap="flat" cmpd="sng" algn="ctr">
                      <a:solidFill>
                        <a:srgbClr val="50B848"/>
                      </a:solidFill>
                      <a:prstDash val="solid"/>
                      <a:round/>
                      <a:headEnd type="none" w="med" len="med"/>
                      <a:tailEnd type="none" w="med" len="med"/>
                    </a:lnB>
                    <a:solidFill>
                      <a:srgbClr val="292B4D"/>
                    </a:solidFill>
                  </a:tcPr>
                </a:tc>
                <a:tc>
                  <a:txBody>
                    <a:bodyPr/>
                    <a:lstStyle/>
                    <a:p>
                      <a:pPr algn="r" fontAlgn="b"/>
                      <a:r>
                        <a:rPr lang="en-US" sz="2000" b="0" i="0" u="none" strike="noStrike">
                          <a:solidFill>
                            <a:srgbClr val="FFFFFF"/>
                          </a:solidFill>
                          <a:effectLst/>
                          <a:latin typeface="Museo Sans Cyrl 300" panose="02000000000000000000" pitchFamily="50" charset="0"/>
                        </a:rPr>
                        <a:t>Nigeria</a:t>
                      </a:r>
                    </a:p>
                  </a:txBody>
                  <a:tcPr marL="6350" marR="6350" marT="6350" marB="0" anchor="ctr">
                    <a:lnL w="6350" cap="flat" cmpd="sng" algn="ctr">
                      <a:solidFill>
                        <a:srgbClr val="50B848"/>
                      </a:solidFill>
                      <a:prstDash val="solid"/>
                      <a:round/>
                      <a:headEnd type="none" w="med" len="med"/>
                      <a:tailEnd type="none" w="med" len="med"/>
                    </a:lnL>
                    <a:lnR w="6350" cap="flat" cmpd="sng" algn="ctr">
                      <a:solidFill>
                        <a:srgbClr val="50B848"/>
                      </a:solidFill>
                      <a:prstDash val="solid"/>
                      <a:round/>
                      <a:headEnd type="none" w="med" len="med"/>
                      <a:tailEnd type="none" w="med" len="med"/>
                    </a:lnR>
                    <a:lnT w="6350" cap="flat" cmpd="sng" algn="ctr">
                      <a:solidFill>
                        <a:srgbClr val="50B848"/>
                      </a:solidFill>
                      <a:prstDash val="solid"/>
                      <a:round/>
                      <a:headEnd type="none" w="med" len="med"/>
                      <a:tailEnd type="none" w="med" len="med"/>
                    </a:lnT>
                    <a:lnB w="6350" cap="flat" cmpd="sng" algn="ctr">
                      <a:solidFill>
                        <a:srgbClr val="50B848"/>
                      </a:solidFill>
                      <a:prstDash val="solid"/>
                      <a:round/>
                      <a:headEnd type="none" w="med" len="med"/>
                      <a:tailEnd type="none" w="med" len="med"/>
                    </a:lnB>
                    <a:solidFill>
                      <a:srgbClr val="292B4D"/>
                    </a:solidFill>
                  </a:tcPr>
                </a:tc>
                <a:tc>
                  <a:txBody>
                    <a:bodyPr/>
                    <a:lstStyle/>
                    <a:p>
                      <a:pPr algn="r" fontAlgn="b"/>
                      <a:r>
                        <a:rPr lang="en-US" sz="2000" b="0" i="0" u="none" strike="noStrike" dirty="0">
                          <a:solidFill>
                            <a:srgbClr val="FFFFFF"/>
                          </a:solidFill>
                          <a:effectLst/>
                          <a:latin typeface="Museo Sans Cyrl 300" panose="02000000000000000000" pitchFamily="50" charset="0"/>
                        </a:rPr>
                        <a:t>UK</a:t>
                      </a:r>
                    </a:p>
                  </a:txBody>
                  <a:tcPr marL="6350" marR="6350" marT="6350" marB="0" anchor="ctr">
                    <a:lnL w="6350" cap="flat" cmpd="sng" algn="ctr">
                      <a:solidFill>
                        <a:srgbClr val="50B848"/>
                      </a:solidFill>
                      <a:prstDash val="solid"/>
                      <a:round/>
                      <a:headEnd type="none" w="med" len="med"/>
                      <a:tailEnd type="none" w="med" len="med"/>
                    </a:lnL>
                    <a:lnR w="6350" cap="flat" cmpd="sng" algn="ctr">
                      <a:solidFill>
                        <a:srgbClr val="50B848"/>
                      </a:solidFill>
                      <a:prstDash val="solid"/>
                      <a:round/>
                      <a:headEnd type="none" w="med" len="med"/>
                      <a:tailEnd type="none" w="med" len="med"/>
                    </a:lnR>
                    <a:lnT w="6350" cap="flat" cmpd="sng" algn="ctr">
                      <a:solidFill>
                        <a:srgbClr val="50B848"/>
                      </a:solidFill>
                      <a:prstDash val="solid"/>
                      <a:round/>
                      <a:headEnd type="none" w="med" len="med"/>
                      <a:tailEnd type="none" w="med" len="med"/>
                    </a:lnT>
                    <a:lnB w="6350" cap="flat" cmpd="sng" algn="ctr">
                      <a:solidFill>
                        <a:srgbClr val="50B848"/>
                      </a:solidFill>
                      <a:prstDash val="solid"/>
                      <a:round/>
                      <a:headEnd type="none" w="med" len="med"/>
                      <a:tailEnd type="none" w="med" len="med"/>
                    </a:lnB>
                    <a:solidFill>
                      <a:srgbClr val="292B4D"/>
                    </a:solidFill>
                  </a:tcPr>
                </a:tc>
                <a:tc>
                  <a:txBody>
                    <a:bodyPr/>
                    <a:lstStyle/>
                    <a:p>
                      <a:pPr algn="r" fontAlgn="b"/>
                      <a:r>
                        <a:rPr lang="en-US" sz="2000" b="0" i="0" u="none" strike="noStrike">
                          <a:solidFill>
                            <a:srgbClr val="FFFFFF"/>
                          </a:solidFill>
                          <a:effectLst/>
                          <a:latin typeface="Museo Sans Cyrl 300" panose="02000000000000000000" pitchFamily="50" charset="0"/>
                        </a:rPr>
                        <a:t>Difference</a:t>
                      </a:r>
                    </a:p>
                  </a:txBody>
                  <a:tcPr marL="6350" marR="6350" marT="6350" marB="0" anchor="ctr">
                    <a:lnL w="6350" cap="flat" cmpd="sng" algn="ctr">
                      <a:solidFill>
                        <a:srgbClr val="50B848"/>
                      </a:solidFill>
                      <a:prstDash val="solid"/>
                      <a:round/>
                      <a:headEnd type="none" w="med" len="med"/>
                      <a:tailEnd type="none" w="med" len="med"/>
                    </a:lnL>
                    <a:lnR w="6350" cap="flat" cmpd="sng" algn="ctr">
                      <a:solidFill>
                        <a:srgbClr val="50B848"/>
                      </a:solidFill>
                      <a:prstDash val="solid"/>
                      <a:round/>
                      <a:headEnd type="none" w="med" len="med"/>
                      <a:tailEnd type="none" w="med" len="med"/>
                    </a:lnR>
                    <a:lnT w="6350" cap="flat" cmpd="sng" algn="ctr">
                      <a:solidFill>
                        <a:srgbClr val="50B848"/>
                      </a:solidFill>
                      <a:prstDash val="solid"/>
                      <a:round/>
                      <a:headEnd type="none" w="med" len="med"/>
                      <a:tailEnd type="none" w="med" len="med"/>
                    </a:lnT>
                    <a:lnB w="6350" cap="flat" cmpd="sng" algn="ctr">
                      <a:solidFill>
                        <a:srgbClr val="50B848"/>
                      </a:solidFill>
                      <a:prstDash val="solid"/>
                      <a:round/>
                      <a:headEnd type="none" w="med" len="med"/>
                      <a:tailEnd type="none" w="med" len="med"/>
                    </a:lnB>
                    <a:solidFill>
                      <a:srgbClr val="292B4D"/>
                    </a:solidFill>
                  </a:tcPr>
                </a:tc>
                <a:extLst>
                  <a:ext uri="{0D108BD9-81ED-4DB2-BD59-A6C34878D82A}">
                    <a16:rowId xmlns:a16="http://schemas.microsoft.com/office/drawing/2014/main" val="791059342"/>
                  </a:ext>
                </a:extLst>
              </a:tr>
              <a:tr h="667347">
                <a:tc>
                  <a:txBody>
                    <a:bodyPr/>
                    <a:lstStyle/>
                    <a:p>
                      <a:pPr algn="r" fontAlgn="b"/>
                      <a:r>
                        <a:rPr lang="en-US" sz="2000" b="0" i="0" u="none" strike="noStrike">
                          <a:solidFill>
                            <a:srgbClr val="000000"/>
                          </a:solidFill>
                          <a:effectLst/>
                          <a:latin typeface="Museo Sans Cyrl 300" panose="02000000000000000000" pitchFamily="50" charset="0"/>
                        </a:rPr>
                        <a:t>1960</a:t>
                      </a:r>
                    </a:p>
                  </a:txBody>
                  <a:tcPr marL="6350" marR="6350" marT="6350" marB="0" anchor="ctr">
                    <a:lnL w="6350" cap="flat" cmpd="sng" algn="ctr">
                      <a:solidFill>
                        <a:srgbClr val="50B848"/>
                      </a:solidFill>
                      <a:prstDash val="solid"/>
                      <a:round/>
                      <a:headEnd type="none" w="med" len="med"/>
                      <a:tailEnd type="none" w="med" len="med"/>
                    </a:lnL>
                    <a:lnR w="6350" cap="flat" cmpd="sng" algn="ctr">
                      <a:solidFill>
                        <a:srgbClr val="50B848"/>
                      </a:solidFill>
                      <a:prstDash val="solid"/>
                      <a:round/>
                      <a:headEnd type="none" w="med" len="med"/>
                      <a:tailEnd type="none" w="med" len="med"/>
                    </a:lnR>
                    <a:lnT w="6350" cap="flat" cmpd="sng" algn="ctr">
                      <a:solidFill>
                        <a:srgbClr val="50B848"/>
                      </a:solidFill>
                      <a:prstDash val="solid"/>
                      <a:round/>
                      <a:headEnd type="none" w="med" len="med"/>
                      <a:tailEnd type="none" w="med" len="med"/>
                    </a:lnT>
                    <a:lnB w="6350" cap="flat" cmpd="sng" algn="ctr">
                      <a:solidFill>
                        <a:srgbClr val="50B848"/>
                      </a:solidFill>
                      <a:prstDash val="solid"/>
                      <a:round/>
                      <a:headEnd type="none" w="med" len="med"/>
                      <a:tailEnd type="none" w="med" len="med"/>
                    </a:lnB>
                  </a:tcPr>
                </a:tc>
                <a:tc>
                  <a:txBody>
                    <a:bodyPr/>
                    <a:lstStyle/>
                    <a:p>
                      <a:pPr algn="r" fontAlgn="ctr"/>
                      <a:r>
                        <a:rPr lang="en-US" sz="2000" b="0" i="0" u="none" strike="noStrike" dirty="0">
                          <a:solidFill>
                            <a:srgbClr val="000000"/>
                          </a:solidFill>
                          <a:effectLst/>
                          <a:latin typeface="Museo Sans Cyrl 300" panose="02000000000000000000" pitchFamily="50" charset="0"/>
                        </a:rPr>
                        <a:t>45,100,000 </a:t>
                      </a:r>
                    </a:p>
                  </a:txBody>
                  <a:tcPr marL="6350" marR="6350" marT="6350" marB="0" anchor="ctr">
                    <a:lnL w="6350" cap="flat" cmpd="sng" algn="ctr">
                      <a:solidFill>
                        <a:srgbClr val="50B848"/>
                      </a:solidFill>
                      <a:prstDash val="solid"/>
                      <a:round/>
                      <a:headEnd type="none" w="med" len="med"/>
                      <a:tailEnd type="none" w="med" len="med"/>
                    </a:lnL>
                    <a:lnR w="6350" cap="flat" cmpd="sng" algn="ctr">
                      <a:solidFill>
                        <a:srgbClr val="50B848"/>
                      </a:solidFill>
                      <a:prstDash val="solid"/>
                      <a:round/>
                      <a:headEnd type="none" w="med" len="med"/>
                      <a:tailEnd type="none" w="med" len="med"/>
                    </a:lnR>
                    <a:lnT w="6350" cap="flat" cmpd="sng" algn="ctr">
                      <a:solidFill>
                        <a:srgbClr val="50B848"/>
                      </a:solidFill>
                      <a:prstDash val="solid"/>
                      <a:round/>
                      <a:headEnd type="none" w="med" len="med"/>
                      <a:tailEnd type="none" w="med" len="med"/>
                    </a:lnT>
                    <a:lnB w="6350" cap="flat" cmpd="sng" algn="ctr">
                      <a:solidFill>
                        <a:srgbClr val="50B848"/>
                      </a:solidFill>
                      <a:prstDash val="solid"/>
                      <a:round/>
                      <a:headEnd type="none" w="med" len="med"/>
                      <a:tailEnd type="none" w="med" len="med"/>
                    </a:lnB>
                  </a:tcPr>
                </a:tc>
                <a:tc>
                  <a:txBody>
                    <a:bodyPr/>
                    <a:lstStyle/>
                    <a:p>
                      <a:pPr algn="r" fontAlgn="ctr"/>
                      <a:r>
                        <a:rPr lang="en-US" sz="2000" b="0" i="0" u="none" strike="noStrike" dirty="0">
                          <a:solidFill>
                            <a:srgbClr val="000000"/>
                          </a:solidFill>
                          <a:effectLst/>
                          <a:latin typeface="Museo Sans Cyrl 300" panose="02000000000000000000" pitchFamily="50" charset="0"/>
                        </a:rPr>
                        <a:t>52,543,017 </a:t>
                      </a:r>
                    </a:p>
                  </a:txBody>
                  <a:tcPr marL="6350" marR="6350" marT="6350" marB="0" anchor="ctr">
                    <a:lnL w="6350" cap="flat" cmpd="sng" algn="ctr">
                      <a:solidFill>
                        <a:srgbClr val="50B848"/>
                      </a:solidFill>
                      <a:prstDash val="solid"/>
                      <a:round/>
                      <a:headEnd type="none" w="med" len="med"/>
                      <a:tailEnd type="none" w="med" len="med"/>
                    </a:lnL>
                    <a:lnR w="6350" cap="flat" cmpd="sng" algn="ctr">
                      <a:solidFill>
                        <a:srgbClr val="50B848"/>
                      </a:solidFill>
                      <a:prstDash val="solid"/>
                      <a:round/>
                      <a:headEnd type="none" w="med" len="med"/>
                      <a:tailEnd type="none" w="med" len="med"/>
                    </a:lnR>
                    <a:lnT w="6350" cap="flat" cmpd="sng" algn="ctr">
                      <a:solidFill>
                        <a:srgbClr val="50B848"/>
                      </a:solidFill>
                      <a:prstDash val="solid"/>
                      <a:round/>
                      <a:headEnd type="none" w="med" len="med"/>
                      <a:tailEnd type="none" w="med" len="med"/>
                    </a:lnT>
                    <a:lnB w="6350" cap="flat" cmpd="sng" algn="ctr">
                      <a:solidFill>
                        <a:srgbClr val="50B848"/>
                      </a:solidFill>
                      <a:prstDash val="solid"/>
                      <a:round/>
                      <a:headEnd type="none" w="med" len="med"/>
                      <a:tailEnd type="none" w="med" len="med"/>
                    </a:lnB>
                  </a:tcPr>
                </a:tc>
                <a:tc>
                  <a:txBody>
                    <a:bodyPr/>
                    <a:lstStyle/>
                    <a:p>
                      <a:pPr algn="r" fontAlgn="ctr"/>
                      <a:r>
                        <a:rPr lang="en-US" sz="2000" b="0" i="0" u="none" strike="noStrike" dirty="0">
                          <a:solidFill>
                            <a:srgbClr val="000000"/>
                          </a:solidFill>
                          <a:effectLst/>
                          <a:latin typeface="Museo Sans Cyrl 300" panose="02000000000000000000" pitchFamily="50" charset="0"/>
                        </a:rPr>
                        <a:t>(7,443,017)</a:t>
                      </a:r>
                    </a:p>
                  </a:txBody>
                  <a:tcPr marL="6350" marR="6350" marT="6350" marB="0" anchor="ctr">
                    <a:lnL w="6350" cap="flat" cmpd="sng" algn="ctr">
                      <a:solidFill>
                        <a:srgbClr val="50B848"/>
                      </a:solidFill>
                      <a:prstDash val="solid"/>
                      <a:round/>
                      <a:headEnd type="none" w="med" len="med"/>
                      <a:tailEnd type="none" w="med" len="med"/>
                    </a:lnL>
                    <a:lnR w="6350" cap="flat" cmpd="sng" algn="ctr">
                      <a:solidFill>
                        <a:srgbClr val="50B848"/>
                      </a:solidFill>
                      <a:prstDash val="solid"/>
                      <a:round/>
                      <a:headEnd type="none" w="med" len="med"/>
                      <a:tailEnd type="none" w="med" len="med"/>
                    </a:lnR>
                    <a:lnT w="6350" cap="flat" cmpd="sng" algn="ctr">
                      <a:solidFill>
                        <a:srgbClr val="50B848"/>
                      </a:solidFill>
                      <a:prstDash val="solid"/>
                      <a:round/>
                      <a:headEnd type="none" w="med" len="med"/>
                      <a:tailEnd type="none" w="med" len="med"/>
                    </a:lnT>
                    <a:lnB w="6350" cap="flat" cmpd="sng" algn="ctr">
                      <a:solidFill>
                        <a:srgbClr val="50B848"/>
                      </a:solidFill>
                      <a:prstDash val="solid"/>
                      <a:round/>
                      <a:headEnd type="none" w="med" len="med"/>
                      <a:tailEnd type="none" w="med" len="med"/>
                    </a:lnB>
                  </a:tcPr>
                </a:tc>
                <a:extLst>
                  <a:ext uri="{0D108BD9-81ED-4DB2-BD59-A6C34878D82A}">
                    <a16:rowId xmlns:a16="http://schemas.microsoft.com/office/drawing/2014/main" val="596687931"/>
                  </a:ext>
                </a:extLst>
              </a:tr>
              <a:tr h="667347">
                <a:tc>
                  <a:txBody>
                    <a:bodyPr/>
                    <a:lstStyle/>
                    <a:p>
                      <a:pPr algn="r" fontAlgn="b"/>
                      <a:r>
                        <a:rPr lang="en-US" sz="2000" b="0" i="0" u="none" strike="noStrike">
                          <a:solidFill>
                            <a:srgbClr val="000000"/>
                          </a:solidFill>
                          <a:effectLst/>
                          <a:latin typeface="Museo Sans Cyrl 300" panose="02000000000000000000" pitchFamily="50" charset="0"/>
                        </a:rPr>
                        <a:t>2022</a:t>
                      </a:r>
                    </a:p>
                  </a:txBody>
                  <a:tcPr marL="6350" marR="6350" marT="6350" marB="0" anchor="ctr">
                    <a:lnL w="6350" cap="flat" cmpd="sng" algn="ctr">
                      <a:solidFill>
                        <a:srgbClr val="50B848"/>
                      </a:solidFill>
                      <a:prstDash val="solid"/>
                      <a:round/>
                      <a:headEnd type="none" w="med" len="med"/>
                      <a:tailEnd type="none" w="med" len="med"/>
                    </a:lnL>
                    <a:lnR w="6350" cap="flat" cmpd="sng" algn="ctr">
                      <a:solidFill>
                        <a:srgbClr val="50B848"/>
                      </a:solidFill>
                      <a:prstDash val="solid"/>
                      <a:round/>
                      <a:headEnd type="none" w="med" len="med"/>
                      <a:tailEnd type="none" w="med" len="med"/>
                    </a:lnR>
                    <a:lnT w="6350" cap="flat" cmpd="sng" algn="ctr">
                      <a:solidFill>
                        <a:srgbClr val="50B848"/>
                      </a:solidFill>
                      <a:prstDash val="solid"/>
                      <a:round/>
                      <a:headEnd type="none" w="med" len="med"/>
                      <a:tailEnd type="none" w="med" len="med"/>
                    </a:lnT>
                    <a:lnB w="6350" cap="flat" cmpd="sng" algn="ctr">
                      <a:solidFill>
                        <a:srgbClr val="50B848"/>
                      </a:solidFill>
                      <a:prstDash val="solid"/>
                      <a:round/>
                      <a:headEnd type="none" w="med" len="med"/>
                      <a:tailEnd type="none" w="med" len="med"/>
                    </a:lnB>
                  </a:tcPr>
                </a:tc>
                <a:tc>
                  <a:txBody>
                    <a:bodyPr/>
                    <a:lstStyle/>
                    <a:p>
                      <a:pPr algn="r" fontAlgn="ctr"/>
                      <a:r>
                        <a:rPr lang="en-US" sz="2000" b="0" i="0" u="none" strike="noStrike" dirty="0">
                          <a:solidFill>
                            <a:srgbClr val="000000"/>
                          </a:solidFill>
                          <a:effectLst/>
                          <a:latin typeface="Museo Sans Cyrl 300" panose="02000000000000000000" pitchFamily="50" charset="0"/>
                        </a:rPr>
                        <a:t>216,700,000 </a:t>
                      </a:r>
                    </a:p>
                  </a:txBody>
                  <a:tcPr marL="6350" marR="6350" marT="6350" marB="0" anchor="ctr">
                    <a:lnL w="6350" cap="flat" cmpd="sng" algn="ctr">
                      <a:solidFill>
                        <a:srgbClr val="50B848"/>
                      </a:solidFill>
                      <a:prstDash val="solid"/>
                      <a:round/>
                      <a:headEnd type="none" w="med" len="med"/>
                      <a:tailEnd type="none" w="med" len="med"/>
                    </a:lnL>
                    <a:lnR w="6350" cap="flat" cmpd="sng" algn="ctr">
                      <a:solidFill>
                        <a:srgbClr val="50B848"/>
                      </a:solidFill>
                      <a:prstDash val="solid"/>
                      <a:round/>
                      <a:headEnd type="none" w="med" len="med"/>
                      <a:tailEnd type="none" w="med" len="med"/>
                    </a:lnR>
                    <a:lnT w="6350" cap="flat" cmpd="sng" algn="ctr">
                      <a:solidFill>
                        <a:srgbClr val="50B848"/>
                      </a:solidFill>
                      <a:prstDash val="solid"/>
                      <a:round/>
                      <a:headEnd type="none" w="med" len="med"/>
                      <a:tailEnd type="none" w="med" len="med"/>
                    </a:lnT>
                    <a:lnB w="6350" cap="flat" cmpd="sng" algn="ctr">
                      <a:solidFill>
                        <a:srgbClr val="50B848"/>
                      </a:solidFill>
                      <a:prstDash val="solid"/>
                      <a:round/>
                      <a:headEnd type="none" w="med" len="med"/>
                      <a:tailEnd type="none" w="med" len="med"/>
                    </a:lnB>
                  </a:tcPr>
                </a:tc>
                <a:tc>
                  <a:txBody>
                    <a:bodyPr/>
                    <a:lstStyle/>
                    <a:p>
                      <a:pPr algn="r" fontAlgn="ctr"/>
                      <a:r>
                        <a:rPr lang="en-US" sz="2000" b="0" i="0" u="none" strike="noStrike" dirty="0">
                          <a:solidFill>
                            <a:srgbClr val="000000"/>
                          </a:solidFill>
                          <a:effectLst/>
                          <a:latin typeface="Museo Sans Cyrl 300" panose="02000000000000000000" pitchFamily="50" charset="0"/>
                        </a:rPr>
                        <a:t>67,508,936 </a:t>
                      </a:r>
                    </a:p>
                  </a:txBody>
                  <a:tcPr marL="6350" marR="6350" marT="6350" marB="0" anchor="ctr">
                    <a:lnL w="6350" cap="flat" cmpd="sng" algn="ctr">
                      <a:solidFill>
                        <a:srgbClr val="50B848"/>
                      </a:solidFill>
                      <a:prstDash val="solid"/>
                      <a:round/>
                      <a:headEnd type="none" w="med" len="med"/>
                      <a:tailEnd type="none" w="med" len="med"/>
                    </a:lnL>
                    <a:lnR w="6350" cap="flat" cmpd="sng" algn="ctr">
                      <a:solidFill>
                        <a:srgbClr val="50B848"/>
                      </a:solidFill>
                      <a:prstDash val="solid"/>
                      <a:round/>
                      <a:headEnd type="none" w="med" len="med"/>
                      <a:tailEnd type="none" w="med" len="med"/>
                    </a:lnR>
                    <a:lnT w="6350" cap="flat" cmpd="sng" algn="ctr">
                      <a:solidFill>
                        <a:srgbClr val="50B848"/>
                      </a:solidFill>
                      <a:prstDash val="solid"/>
                      <a:round/>
                      <a:headEnd type="none" w="med" len="med"/>
                      <a:tailEnd type="none" w="med" len="med"/>
                    </a:lnT>
                    <a:lnB w="6350" cap="flat" cmpd="sng" algn="ctr">
                      <a:solidFill>
                        <a:srgbClr val="50B848"/>
                      </a:solidFill>
                      <a:prstDash val="solid"/>
                      <a:round/>
                      <a:headEnd type="none" w="med" len="med"/>
                      <a:tailEnd type="none" w="med" len="med"/>
                    </a:lnB>
                  </a:tcPr>
                </a:tc>
                <a:tc>
                  <a:txBody>
                    <a:bodyPr/>
                    <a:lstStyle/>
                    <a:p>
                      <a:pPr algn="r" fontAlgn="ctr"/>
                      <a:r>
                        <a:rPr lang="en-US" sz="2000" b="0" i="0" u="none" strike="noStrike" dirty="0">
                          <a:solidFill>
                            <a:srgbClr val="000000"/>
                          </a:solidFill>
                          <a:effectLst/>
                          <a:latin typeface="Museo Sans Cyrl 300" panose="02000000000000000000" pitchFamily="50" charset="0"/>
                        </a:rPr>
                        <a:t>149,191,064 </a:t>
                      </a:r>
                    </a:p>
                  </a:txBody>
                  <a:tcPr marL="6350" marR="6350" marT="6350" marB="0" anchor="ctr">
                    <a:lnL w="6350" cap="flat" cmpd="sng" algn="ctr">
                      <a:solidFill>
                        <a:srgbClr val="50B848"/>
                      </a:solidFill>
                      <a:prstDash val="solid"/>
                      <a:round/>
                      <a:headEnd type="none" w="med" len="med"/>
                      <a:tailEnd type="none" w="med" len="med"/>
                    </a:lnL>
                    <a:lnR w="6350" cap="flat" cmpd="sng" algn="ctr">
                      <a:solidFill>
                        <a:srgbClr val="50B848"/>
                      </a:solidFill>
                      <a:prstDash val="solid"/>
                      <a:round/>
                      <a:headEnd type="none" w="med" len="med"/>
                      <a:tailEnd type="none" w="med" len="med"/>
                    </a:lnR>
                    <a:lnT w="6350" cap="flat" cmpd="sng" algn="ctr">
                      <a:solidFill>
                        <a:srgbClr val="50B848"/>
                      </a:solidFill>
                      <a:prstDash val="solid"/>
                      <a:round/>
                      <a:headEnd type="none" w="med" len="med"/>
                      <a:tailEnd type="none" w="med" len="med"/>
                    </a:lnT>
                    <a:lnB w="6350" cap="flat" cmpd="sng" algn="ctr">
                      <a:solidFill>
                        <a:srgbClr val="50B848"/>
                      </a:solidFill>
                      <a:prstDash val="solid"/>
                      <a:round/>
                      <a:headEnd type="none" w="med" len="med"/>
                      <a:tailEnd type="none" w="med" len="med"/>
                    </a:lnB>
                  </a:tcPr>
                </a:tc>
                <a:extLst>
                  <a:ext uri="{0D108BD9-81ED-4DB2-BD59-A6C34878D82A}">
                    <a16:rowId xmlns:a16="http://schemas.microsoft.com/office/drawing/2014/main" val="259650768"/>
                  </a:ext>
                </a:extLst>
              </a:tr>
              <a:tr h="667347">
                <a:tc>
                  <a:txBody>
                    <a:bodyPr/>
                    <a:lstStyle/>
                    <a:p>
                      <a:pPr algn="r" fontAlgn="b"/>
                      <a:r>
                        <a:rPr lang="en-US" sz="2000" b="0" i="0" u="none" strike="noStrike">
                          <a:solidFill>
                            <a:srgbClr val="FFFFFF"/>
                          </a:solidFill>
                          <a:effectLst/>
                          <a:latin typeface="Museo Sans Cyrl 300" panose="02000000000000000000" pitchFamily="50" charset="0"/>
                        </a:rPr>
                        <a:t>CAGR</a:t>
                      </a:r>
                    </a:p>
                  </a:txBody>
                  <a:tcPr marL="6350" marR="6350" marT="6350" marB="0" anchor="ctr">
                    <a:lnL w="6350" cap="flat" cmpd="sng" algn="ctr">
                      <a:solidFill>
                        <a:srgbClr val="50B848"/>
                      </a:solidFill>
                      <a:prstDash val="solid"/>
                      <a:round/>
                      <a:headEnd type="none" w="med" len="med"/>
                      <a:tailEnd type="none" w="med" len="med"/>
                    </a:lnL>
                    <a:lnR w="6350" cap="flat" cmpd="sng" algn="ctr">
                      <a:solidFill>
                        <a:srgbClr val="50B848"/>
                      </a:solidFill>
                      <a:prstDash val="solid"/>
                      <a:round/>
                      <a:headEnd type="none" w="med" len="med"/>
                      <a:tailEnd type="none" w="med" len="med"/>
                    </a:lnR>
                    <a:lnT w="6350" cap="flat" cmpd="sng" algn="ctr">
                      <a:solidFill>
                        <a:srgbClr val="50B848"/>
                      </a:solidFill>
                      <a:prstDash val="solid"/>
                      <a:round/>
                      <a:headEnd type="none" w="med" len="med"/>
                      <a:tailEnd type="none" w="med" len="med"/>
                    </a:lnT>
                    <a:lnB w="6350" cap="flat" cmpd="sng" algn="ctr">
                      <a:solidFill>
                        <a:srgbClr val="50B848"/>
                      </a:solidFill>
                      <a:prstDash val="solid"/>
                      <a:round/>
                      <a:headEnd type="none" w="med" len="med"/>
                      <a:tailEnd type="none" w="med" len="med"/>
                    </a:lnB>
                    <a:solidFill>
                      <a:srgbClr val="292B4D"/>
                    </a:solidFill>
                  </a:tcPr>
                </a:tc>
                <a:tc>
                  <a:txBody>
                    <a:bodyPr/>
                    <a:lstStyle/>
                    <a:p>
                      <a:pPr algn="r" fontAlgn="b"/>
                      <a:r>
                        <a:rPr lang="en-US" sz="2000" b="0" i="0" u="none" strike="noStrike">
                          <a:solidFill>
                            <a:srgbClr val="FFFFFF"/>
                          </a:solidFill>
                          <a:effectLst/>
                          <a:latin typeface="Museo Sans Cyrl 300" panose="02000000000000000000" pitchFamily="50" charset="0"/>
                        </a:rPr>
                        <a:t>2.6%</a:t>
                      </a:r>
                    </a:p>
                  </a:txBody>
                  <a:tcPr marL="6350" marR="6350" marT="6350" marB="0" anchor="ctr">
                    <a:lnL w="6350" cap="flat" cmpd="sng" algn="ctr">
                      <a:solidFill>
                        <a:srgbClr val="50B848"/>
                      </a:solidFill>
                      <a:prstDash val="solid"/>
                      <a:round/>
                      <a:headEnd type="none" w="med" len="med"/>
                      <a:tailEnd type="none" w="med" len="med"/>
                    </a:lnL>
                    <a:lnR w="6350" cap="flat" cmpd="sng" algn="ctr">
                      <a:solidFill>
                        <a:srgbClr val="50B848"/>
                      </a:solidFill>
                      <a:prstDash val="solid"/>
                      <a:round/>
                      <a:headEnd type="none" w="med" len="med"/>
                      <a:tailEnd type="none" w="med" len="med"/>
                    </a:lnR>
                    <a:lnT w="6350" cap="flat" cmpd="sng" algn="ctr">
                      <a:solidFill>
                        <a:srgbClr val="50B848"/>
                      </a:solidFill>
                      <a:prstDash val="solid"/>
                      <a:round/>
                      <a:headEnd type="none" w="med" len="med"/>
                      <a:tailEnd type="none" w="med" len="med"/>
                    </a:lnT>
                    <a:lnB w="6350" cap="flat" cmpd="sng" algn="ctr">
                      <a:solidFill>
                        <a:srgbClr val="50B848"/>
                      </a:solidFill>
                      <a:prstDash val="solid"/>
                      <a:round/>
                      <a:headEnd type="none" w="med" len="med"/>
                      <a:tailEnd type="none" w="med" len="med"/>
                    </a:lnB>
                    <a:solidFill>
                      <a:srgbClr val="292B4D"/>
                    </a:solidFill>
                  </a:tcPr>
                </a:tc>
                <a:tc>
                  <a:txBody>
                    <a:bodyPr/>
                    <a:lstStyle/>
                    <a:p>
                      <a:pPr algn="r" fontAlgn="b"/>
                      <a:r>
                        <a:rPr lang="en-US" sz="2000" b="0" i="0" u="none" strike="noStrike">
                          <a:solidFill>
                            <a:srgbClr val="FFFFFF"/>
                          </a:solidFill>
                          <a:effectLst/>
                          <a:latin typeface="Museo Sans Cyrl 300" panose="02000000000000000000" pitchFamily="50" charset="0"/>
                        </a:rPr>
                        <a:t>0.41%</a:t>
                      </a:r>
                    </a:p>
                  </a:txBody>
                  <a:tcPr marL="6350" marR="6350" marT="6350" marB="0" anchor="ctr">
                    <a:lnL w="6350" cap="flat" cmpd="sng" algn="ctr">
                      <a:solidFill>
                        <a:srgbClr val="50B848"/>
                      </a:solidFill>
                      <a:prstDash val="solid"/>
                      <a:round/>
                      <a:headEnd type="none" w="med" len="med"/>
                      <a:tailEnd type="none" w="med" len="med"/>
                    </a:lnL>
                    <a:lnR w="6350" cap="flat" cmpd="sng" algn="ctr">
                      <a:solidFill>
                        <a:srgbClr val="50B848"/>
                      </a:solidFill>
                      <a:prstDash val="solid"/>
                      <a:round/>
                      <a:headEnd type="none" w="med" len="med"/>
                      <a:tailEnd type="none" w="med" len="med"/>
                    </a:lnR>
                    <a:lnT w="6350" cap="flat" cmpd="sng" algn="ctr">
                      <a:solidFill>
                        <a:srgbClr val="50B848"/>
                      </a:solidFill>
                      <a:prstDash val="solid"/>
                      <a:round/>
                      <a:headEnd type="none" w="med" len="med"/>
                      <a:tailEnd type="none" w="med" len="med"/>
                    </a:lnT>
                    <a:lnB w="6350" cap="flat" cmpd="sng" algn="ctr">
                      <a:solidFill>
                        <a:srgbClr val="50B848"/>
                      </a:solidFill>
                      <a:prstDash val="solid"/>
                      <a:round/>
                      <a:headEnd type="none" w="med" len="med"/>
                      <a:tailEnd type="none" w="med" len="med"/>
                    </a:lnB>
                    <a:solidFill>
                      <a:srgbClr val="292B4D"/>
                    </a:solidFill>
                  </a:tcPr>
                </a:tc>
                <a:tc>
                  <a:txBody>
                    <a:bodyPr/>
                    <a:lstStyle/>
                    <a:p>
                      <a:pPr algn="r" fontAlgn="b"/>
                      <a:r>
                        <a:rPr lang="en-US" sz="2000" b="0" i="0" u="none" strike="noStrike" dirty="0">
                          <a:solidFill>
                            <a:srgbClr val="FFFFFF"/>
                          </a:solidFill>
                          <a:effectLst/>
                          <a:latin typeface="Museo Sans Cyrl 300" panose="02000000000000000000" pitchFamily="50" charset="0"/>
                        </a:rPr>
                        <a:t>6.3 times </a:t>
                      </a:r>
                    </a:p>
                  </a:txBody>
                  <a:tcPr marL="6350" marR="6350" marT="6350" marB="0" anchor="ctr">
                    <a:lnL w="6350" cap="flat" cmpd="sng" algn="ctr">
                      <a:solidFill>
                        <a:srgbClr val="50B848"/>
                      </a:solidFill>
                      <a:prstDash val="solid"/>
                      <a:round/>
                      <a:headEnd type="none" w="med" len="med"/>
                      <a:tailEnd type="none" w="med" len="med"/>
                    </a:lnL>
                    <a:lnR w="6350" cap="flat" cmpd="sng" algn="ctr">
                      <a:solidFill>
                        <a:srgbClr val="50B848"/>
                      </a:solidFill>
                      <a:prstDash val="solid"/>
                      <a:round/>
                      <a:headEnd type="none" w="med" len="med"/>
                      <a:tailEnd type="none" w="med" len="med"/>
                    </a:lnR>
                    <a:lnT w="6350" cap="flat" cmpd="sng" algn="ctr">
                      <a:solidFill>
                        <a:srgbClr val="50B848"/>
                      </a:solidFill>
                      <a:prstDash val="solid"/>
                      <a:round/>
                      <a:headEnd type="none" w="med" len="med"/>
                      <a:tailEnd type="none" w="med" len="med"/>
                    </a:lnT>
                    <a:lnB w="6350" cap="flat" cmpd="sng" algn="ctr">
                      <a:solidFill>
                        <a:srgbClr val="50B848"/>
                      </a:solidFill>
                      <a:prstDash val="solid"/>
                      <a:round/>
                      <a:headEnd type="none" w="med" len="med"/>
                      <a:tailEnd type="none" w="med" len="med"/>
                    </a:lnB>
                    <a:solidFill>
                      <a:srgbClr val="292B4D"/>
                    </a:solidFill>
                  </a:tcPr>
                </a:tc>
                <a:extLst>
                  <a:ext uri="{0D108BD9-81ED-4DB2-BD59-A6C34878D82A}">
                    <a16:rowId xmlns:a16="http://schemas.microsoft.com/office/drawing/2014/main" val="1704048263"/>
                  </a:ext>
                </a:extLst>
              </a:tr>
            </a:tbl>
          </a:graphicData>
        </a:graphic>
      </p:graphicFrame>
      <p:sp>
        <p:nvSpPr>
          <p:cNvPr id="5" name="Slide Number Placeholder 1">
            <a:extLst>
              <a:ext uri="{FF2B5EF4-FFF2-40B4-BE49-F238E27FC236}">
                <a16:creationId xmlns:a16="http://schemas.microsoft.com/office/drawing/2014/main" id="{BEB8159E-663C-BF0A-DE17-95E68D5DCE68}"/>
              </a:ext>
            </a:extLst>
          </p:cNvPr>
          <p:cNvSpPr txBox="1">
            <a:spLocks/>
          </p:cNvSpPr>
          <p:nvPr/>
        </p:nvSpPr>
        <p:spPr>
          <a:xfrm>
            <a:off x="14173200" y="9470517"/>
            <a:ext cx="4114800" cy="547688"/>
          </a:xfrm>
          <a:prstGeom prst="rect">
            <a:avLst/>
          </a:prstGeom>
        </p:spPr>
        <p:txBody>
          <a:bodyPr vert="horz" lIns="91440" tIns="45720" rIns="91440" bIns="45720" rtlCol="0" anchor="ctr"/>
          <a:lstStyle>
            <a:defPPr>
              <a:defRPr lang="en-US"/>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defRPr/>
            </a:pPr>
            <a:r>
              <a:rPr lang="en-US" sz="3000" b="1">
                <a:solidFill>
                  <a:prstClr val="black">
                    <a:tint val="75000"/>
                  </a:prstClr>
                </a:solidFill>
                <a:latin typeface="Museo Sans Cyrl 500" panose="02000000000000000000" pitchFamily="50" charset="0"/>
              </a:rPr>
              <a:t>Slide </a:t>
            </a:r>
            <a:fld id="{8EFF9977-0B93-F148-B146-9CFF2959500B}" type="slidenum">
              <a:rPr lang="en-US" sz="3000" b="1" smtClean="0">
                <a:solidFill>
                  <a:prstClr val="black">
                    <a:tint val="75000"/>
                  </a:prstClr>
                </a:solidFill>
                <a:latin typeface="Museo Sans Cyrl 500" panose="02000000000000000000" pitchFamily="50" charset="0"/>
              </a:rPr>
              <a:pPr defTabSz="1371600">
                <a:defRPr/>
              </a:pPr>
              <a:t>8</a:t>
            </a:fld>
            <a:endParaRPr lang="en-US" sz="2400" b="1" dirty="0">
              <a:solidFill>
                <a:prstClr val="black">
                  <a:tint val="75000"/>
                </a:prstClr>
              </a:solidFill>
              <a:latin typeface="Museo Sans Cyrl 500" panose="02000000000000000000" pitchFamily="50" charset="0"/>
            </a:endParaRPr>
          </a:p>
        </p:txBody>
      </p:sp>
    </p:spTree>
    <p:extLst>
      <p:ext uri="{BB962C8B-B14F-4D97-AF65-F5344CB8AC3E}">
        <p14:creationId xmlns:p14="http://schemas.microsoft.com/office/powerpoint/2010/main" val="1887770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3252842" y="1744577"/>
            <a:ext cx="10763951" cy="519749"/>
          </a:xfrm>
          <a:prstGeom prst="rect">
            <a:avLst/>
          </a:prstGeom>
        </p:spPr>
        <p:txBody>
          <a:bodyPr vert="horz" lIns="102870" tIns="51435" rIns="102870" bIns="51435" rtlCol="0" anchor="ct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ct val="0"/>
              </a:spcBef>
              <a:spcAft>
                <a:spcPts val="0"/>
              </a:spcAft>
              <a:buClrTx/>
              <a:buSzTx/>
              <a:buFontTx/>
              <a:buNone/>
              <a:tabLst/>
              <a:defRPr/>
            </a:pPr>
            <a:endParaRPr kumimoji="0" lang="en-US" sz="2475" b="0" i="0" u="none" strike="noStrike" kern="1200" cap="none" spc="0" normalizeH="0" baseline="0" noProof="0">
              <a:ln>
                <a:noFill/>
              </a:ln>
              <a:solidFill>
                <a:srgbClr val="51B700"/>
              </a:solidFill>
              <a:effectLst/>
              <a:uLnTx/>
              <a:uFillTx/>
              <a:latin typeface="Museo Sans Cyrl 700"/>
              <a:ea typeface="+mj-ea"/>
              <a:cs typeface="Museo Sans Cyrl 700"/>
            </a:endParaRPr>
          </a:p>
        </p:txBody>
      </p:sp>
      <p:sp>
        <p:nvSpPr>
          <p:cNvPr id="4" name="TextBox 3">
            <a:extLst>
              <a:ext uri="{FF2B5EF4-FFF2-40B4-BE49-F238E27FC236}">
                <a16:creationId xmlns:a16="http://schemas.microsoft.com/office/drawing/2014/main" id="{644A8FF9-172B-7D43-F49C-E3E392BC23C5}"/>
              </a:ext>
            </a:extLst>
          </p:cNvPr>
          <p:cNvSpPr txBox="1"/>
          <p:nvPr/>
        </p:nvSpPr>
        <p:spPr>
          <a:xfrm>
            <a:off x="1185153" y="2256467"/>
            <a:ext cx="16133583" cy="7399205"/>
          </a:xfrm>
          <a:prstGeom prst="rect">
            <a:avLst/>
          </a:prstGeom>
          <a:noFill/>
        </p:spPr>
        <p:txBody>
          <a:bodyPr wrap="square" rtlCol="0">
            <a:spAutoFit/>
          </a:bodyPr>
          <a:lstStyle/>
          <a:p>
            <a:pPr marL="285750" indent="-285750">
              <a:lnSpc>
                <a:spcPct val="150000"/>
              </a:lnSpc>
              <a:buClr>
                <a:srgbClr val="50B848"/>
              </a:buClr>
              <a:buFont typeface="Arial" panose="020B0604020202020204" pitchFamily="34" charset="0"/>
              <a:buChar char="•"/>
            </a:pPr>
            <a:r>
              <a:rPr lang="en-GB" dirty="0">
                <a:latin typeface="Museo Sans Cyrl 300" panose="02000000000000000000" pitchFamily="50" charset="0"/>
              </a:rPr>
              <a:t>Improving Access</a:t>
            </a:r>
          </a:p>
          <a:p>
            <a:pPr marL="742950" lvl="1" indent="-285750">
              <a:lnSpc>
                <a:spcPct val="150000"/>
              </a:lnSpc>
              <a:buClr>
                <a:srgbClr val="50B848"/>
              </a:buClr>
              <a:buFont typeface="Arial" panose="020B0604020202020204" pitchFamily="34" charset="0"/>
              <a:buChar char="•"/>
            </a:pPr>
            <a:r>
              <a:rPr lang="en-US" dirty="0">
                <a:latin typeface="Museo Sans Cyrl 300" panose="02000000000000000000" pitchFamily="50" charset="0"/>
              </a:rPr>
              <a:t>Develop mobile health clinics that serve informal settlements </a:t>
            </a:r>
          </a:p>
          <a:p>
            <a:pPr marL="742950" lvl="1" indent="-285750">
              <a:lnSpc>
                <a:spcPct val="150000"/>
              </a:lnSpc>
              <a:buClr>
                <a:srgbClr val="50B848"/>
              </a:buClr>
              <a:buFont typeface="Arial" panose="020B0604020202020204" pitchFamily="34" charset="0"/>
              <a:buChar char="•"/>
            </a:pPr>
            <a:r>
              <a:rPr lang="en-US" dirty="0">
                <a:latin typeface="Museo Sans Cyrl 300" panose="02000000000000000000" pitchFamily="50" charset="0"/>
              </a:rPr>
              <a:t>Provide healthcare services through community-based organizations that work with informal sector worker</a:t>
            </a:r>
          </a:p>
          <a:p>
            <a:pPr lvl="1">
              <a:lnSpc>
                <a:spcPct val="150000"/>
              </a:lnSpc>
              <a:buClr>
                <a:srgbClr val="50B848"/>
              </a:buClr>
            </a:pPr>
            <a:endParaRPr lang="en-GB" dirty="0">
              <a:latin typeface="Museo Sans Cyrl 300" panose="02000000000000000000" pitchFamily="50" charset="0"/>
            </a:endParaRPr>
          </a:p>
          <a:p>
            <a:pPr marL="285750" indent="-285750">
              <a:lnSpc>
                <a:spcPct val="150000"/>
              </a:lnSpc>
              <a:buClr>
                <a:srgbClr val="50B848"/>
              </a:buClr>
              <a:buFont typeface="Arial" panose="020B0604020202020204" pitchFamily="34" charset="0"/>
              <a:buChar char="•"/>
            </a:pPr>
            <a:r>
              <a:rPr lang="en-GB" dirty="0">
                <a:latin typeface="Museo Sans Cyrl 300" panose="02000000000000000000" pitchFamily="50" charset="0"/>
              </a:rPr>
              <a:t>Increasing Capacity:</a:t>
            </a:r>
          </a:p>
          <a:p>
            <a:pPr marL="742950" lvl="1" indent="-285750">
              <a:lnSpc>
                <a:spcPct val="150000"/>
              </a:lnSpc>
              <a:buClr>
                <a:srgbClr val="50B848"/>
              </a:buClr>
              <a:buFont typeface="Arial" panose="020B0604020202020204" pitchFamily="34" charset="0"/>
              <a:buChar char="•"/>
            </a:pPr>
            <a:r>
              <a:rPr lang="en-US" dirty="0">
                <a:latin typeface="Museo Sans Cyrl 300" panose="02000000000000000000" pitchFamily="50" charset="0"/>
              </a:rPr>
              <a:t>Build hospitals and clinics </a:t>
            </a:r>
            <a:r>
              <a:rPr lang="en-US" dirty="0" err="1">
                <a:latin typeface="Museo Sans Cyrl 300" panose="02000000000000000000" pitchFamily="50" charset="0"/>
              </a:rPr>
              <a:t>e.g</a:t>
            </a:r>
            <a:r>
              <a:rPr lang="en-US" dirty="0">
                <a:latin typeface="Museo Sans Cyrl 300" panose="02000000000000000000" pitchFamily="50" charset="0"/>
              </a:rPr>
              <a:t> The Rwandan government </a:t>
            </a:r>
          </a:p>
          <a:p>
            <a:pPr marL="742950" lvl="1" indent="-285750">
              <a:lnSpc>
                <a:spcPct val="150000"/>
              </a:lnSpc>
              <a:buClr>
                <a:srgbClr val="50B848"/>
              </a:buClr>
              <a:buFont typeface="Arial" panose="020B0604020202020204" pitchFamily="34" charset="0"/>
              <a:buChar char="•"/>
            </a:pPr>
            <a:r>
              <a:rPr lang="en-GB" dirty="0">
                <a:latin typeface="Museo Sans Cyrl 300" panose="02000000000000000000" pitchFamily="50" charset="0"/>
              </a:rPr>
              <a:t>Pushing primary care to </a:t>
            </a:r>
            <a:r>
              <a:rPr lang="en-GB" b="1" dirty="0">
                <a:solidFill>
                  <a:srgbClr val="50B848"/>
                </a:solidFill>
                <a:latin typeface="Museo Sans Cyrl 500" panose="02000000000000000000" pitchFamily="50" charset="0"/>
              </a:rPr>
              <a:t>primary facilities  </a:t>
            </a:r>
            <a:r>
              <a:rPr lang="en-GB" dirty="0">
                <a:latin typeface="Museo Sans Cyrl 300" panose="02000000000000000000" pitchFamily="50" charset="0"/>
              </a:rPr>
              <a:t>- leverage technology like telemedicine</a:t>
            </a:r>
          </a:p>
          <a:p>
            <a:pPr marL="742950" lvl="1" indent="-285750">
              <a:lnSpc>
                <a:spcPct val="150000"/>
              </a:lnSpc>
              <a:buClr>
                <a:srgbClr val="50B848"/>
              </a:buClr>
              <a:buFont typeface="Arial" panose="020B0604020202020204" pitchFamily="34" charset="0"/>
              <a:buChar char="•"/>
            </a:pPr>
            <a:r>
              <a:rPr lang="en-GB" dirty="0">
                <a:latin typeface="Museo Sans Cyrl 300" panose="02000000000000000000" pitchFamily="50" charset="0"/>
              </a:rPr>
              <a:t>Regional </a:t>
            </a:r>
            <a:r>
              <a:rPr lang="en-GB" b="1" dirty="0">
                <a:solidFill>
                  <a:srgbClr val="50B848"/>
                </a:solidFill>
                <a:latin typeface="Museo Sans Cyrl 500" panose="02000000000000000000" pitchFamily="50" charset="0"/>
              </a:rPr>
              <a:t>manufacturing</a:t>
            </a:r>
            <a:r>
              <a:rPr lang="en-GB" dirty="0">
                <a:latin typeface="Museo Sans Cyrl 300" panose="02000000000000000000" pitchFamily="50" charset="0"/>
              </a:rPr>
              <a:t> of tech and medication?</a:t>
            </a:r>
          </a:p>
          <a:p>
            <a:pPr marL="742950" lvl="1" indent="-285750">
              <a:lnSpc>
                <a:spcPct val="150000"/>
              </a:lnSpc>
              <a:buClr>
                <a:srgbClr val="50B848"/>
              </a:buClr>
              <a:buFont typeface="Arial" panose="020B0604020202020204" pitchFamily="34" charset="0"/>
              <a:buChar char="•"/>
            </a:pPr>
            <a:r>
              <a:rPr lang="en-GB" dirty="0">
                <a:latin typeface="Museo Sans Cyrl 300" panose="02000000000000000000" pitchFamily="50" charset="0"/>
              </a:rPr>
              <a:t>Educate doctors</a:t>
            </a:r>
          </a:p>
          <a:p>
            <a:pPr lvl="1">
              <a:lnSpc>
                <a:spcPct val="150000"/>
              </a:lnSpc>
              <a:buClr>
                <a:srgbClr val="50B848"/>
              </a:buClr>
            </a:pPr>
            <a:endParaRPr lang="en-GB" dirty="0">
              <a:latin typeface="Museo Sans Cyrl 300" panose="02000000000000000000" pitchFamily="50" charset="0"/>
            </a:endParaRPr>
          </a:p>
          <a:p>
            <a:pPr marL="285750" indent="-285750">
              <a:lnSpc>
                <a:spcPct val="150000"/>
              </a:lnSpc>
              <a:buClr>
                <a:srgbClr val="50B848"/>
              </a:buClr>
              <a:buFont typeface="Arial" panose="020B0604020202020204" pitchFamily="34" charset="0"/>
              <a:buChar char="•"/>
            </a:pPr>
            <a:r>
              <a:rPr lang="en-GB" dirty="0">
                <a:latin typeface="Museo Sans Cyrl 300" panose="02000000000000000000" pitchFamily="50" charset="0"/>
              </a:rPr>
              <a:t>Encouraging quality care</a:t>
            </a:r>
          </a:p>
          <a:p>
            <a:pPr marL="742950" lvl="1" indent="-285750">
              <a:lnSpc>
                <a:spcPct val="150000"/>
              </a:lnSpc>
              <a:buClr>
                <a:srgbClr val="50B848"/>
              </a:buClr>
              <a:buFont typeface="Arial" panose="020B0604020202020204" pitchFamily="34" charset="0"/>
              <a:buChar char="•"/>
            </a:pPr>
            <a:r>
              <a:rPr lang="en-GB" dirty="0">
                <a:latin typeface="Museo Sans Cyrl 300" panose="02000000000000000000" pitchFamily="50" charset="0"/>
              </a:rPr>
              <a:t>Create </a:t>
            </a:r>
            <a:r>
              <a:rPr lang="en-GB" b="1" dirty="0">
                <a:solidFill>
                  <a:srgbClr val="50B848"/>
                </a:solidFill>
                <a:latin typeface="Museo Sans Cyrl 500" panose="02000000000000000000" pitchFamily="50" charset="0"/>
              </a:rPr>
              <a:t>competition</a:t>
            </a:r>
            <a:r>
              <a:rPr lang="en-GB" dirty="0">
                <a:latin typeface="Museo Sans Cyrl 300" panose="02000000000000000000" pitchFamily="50" charset="0"/>
              </a:rPr>
              <a:t> amongst providers – strong accreditation</a:t>
            </a:r>
          </a:p>
          <a:p>
            <a:pPr marL="742950" lvl="1" indent="-285750">
              <a:spcBef>
                <a:spcPts val="1200"/>
              </a:spcBef>
              <a:buClr>
                <a:srgbClr val="50B848"/>
              </a:buClr>
              <a:buFont typeface="Arial" panose="020B0604020202020204" pitchFamily="34" charset="0"/>
              <a:buChar char="•"/>
            </a:pPr>
            <a:r>
              <a:rPr lang="en-GB" dirty="0">
                <a:latin typeface="Museo Sans Cyrl 300" panose="02000000000000000000" pitchFamily="50" charset="0"/>
              </a:rPr>
              <a:t>Monitoring </a:t>
            </a:r>
            <a:r>
              <a:rPr lang="en-GB" b="1" dirty="0">
                <a:solidFill>
                  <a:srgbClr val="50B848"/>
                </a:solidFill>
                <a:latin typeface="Museo Sans Cyrl 500" panose="02000000000000000000" pitchFamily="50" charset="0"/>
              </a:rPr>
              <a:t>health outcomes and gains</a:t>
            </a:r>
          </a:p>
          <a:p>
            <a:pPr marL="742950" lvl="1" indent="-285750">
              <a:spcBef>
                <a:spcPts val="1200"/>
              </a:spcBef>
              <a:buClr>
                <a:srgbClr val="50B848"/>
              </a:buClr>
              <a:buFont typeface="Arial" panose="020B0604020202020204" pitchFamily="34" charset="0"/>
              <a:buChar char="•"/>
            </a:pPr>
            <a:r>
              <a:rPr lang="en-GB" b="1" dirty="0">
                <a:solidFill>
                  <a:srgbClr val="50B848"/>
                </a:solidFill>
                <a:latin typeface="Museo Sans Cyrl 500" panose="02000000000000000000" pitchFamily="50" charset="0"/>
              </a:rPr>
              <a:t>Patients</a:t>
            </a:r>
            <a:r>
              <a:rPr lang="en-GB" b="1" dirty="0">
                <a:solidFill>
                  <a:srgbClr val="60943C"/>
                </a:solidFill>
                <a:latin typeface="Museo Sans Cyrl 300" panose="02000000000000000000" pitchFamily="50" charset="0"/>
              </a:rPr>
              <a:t> </a:t>
            </a:r>
            <a:r>
              <a:rPr lang="en-GB" dirty="0">
                <a:latin typeface="Museo Sans Cyrl 300" panose="02000000000000000000" pitchFamily="50" charset="0"/>
              </a:rPr>
              <a:t>at the </a:t>
            </a:r>
            <a:r>
              <a:rPr lang="en-GB" b="1" dirty="0">
                <a:solidFill>
                  <a:srgbClr val="50B848"/>
                </a:solidFill>
                <a:latin typeface="Museo Sans Cyrl 500" panose="02000000000000000000" pitchFamily="50" charset="0"/>
              </a:rPr>
              <a:t>centre</a:t>
            </a:r>
            <a:r>
              <a:rPr lang="en-GB" b="1" dirty="0">
                <a:solidFill>
                  <a:srgbClr val="60943C"/>
                </a:solidFill>
                <a:latin typeface="Museo Sans Cyrl 300" panose="02000000000000000000" pitchFamily="50" charset="0"/>
              </a:rPr>
              <a:t> </a:t>
            </a:r>
            <a:r>
              <a:rPr lang="en-GB" dirty="0">
                <a:latin typeface="Museo Sans Cyrl 300" panose="02000000000000000000" pitchFamily="50" charset="0"/>
              </a:rPr>
              <a:t>of patient care</a:t>
            </a:r>
          </a:p>
          <a:p>
            <a:pPr marL="742950" lvl="1" indent="-285750">
              <a:spcBef>
                <a:spcPts val="1200"/>
              </a:spcBef>
              <a:buClr>
                <a:srgbClr val="50B848"/>
              </a:buClr>
              <a:buFont typeface="Arial" panose="020B0604020202020204" pitchFamily="34" charset="0"/>
              <a:buChar char="•"/>
            </a:pPr>
            <a:r>
              <a:rPr lang="en-US" dirty="0">
                <a:latin typeface="Museo Sans Cyrl 300" panose="02000000000000000000" pitchFamily="50" charset="0"/>
              </a:rPr>
              <a:t>In </a:t>
            </a:r>
            <a:r>
              <a:rPr lang="en-US" b="1" dirty="0">
                <a:solidFill>
                  <a:srgbClr val="50B848"/>
                </a:solidFill>
                <a:latin typeface="Museo Sans Cyrl 500" panose="02000000000000000000" pitchFamily="50" charset="0"/>
              </a:rPr>
              <a:t>India</a:t>
            </a:r>
            <a:r>
              <a:rPr lang="en-US" dirty="0">
                <a:latin typeface="Museo Sans Cyrl 300" panose="02000000000000000000" pitchFamily="50" charset="0"/>
              </a:rPr>
              <a:t>, the state of Andhra Pradesh has partnered with a private company to deliver primary healthcare services to over 40 million people which </a:t>
            </a:r>
            <a:r>
              <a:rPr lang="en-US" b="1" dirty="0">
                <a:solidFill>
                  <a:srgbClr val="50B848"/>
                </a:solidFill>
                <a:latin typeface="Museo Sans Cyrl 500" panose="02000000000000000000" pitchFamily="50" charset="0"/>
              </a:rPr>
              <a:t>reduced child mortality by 20%</a:t>
            </a:r>
            <a:r>
              <a:rPr lang="en-US" dirty="0">
                <a:latin typeface="Museo Sans Cyrl 300" panose="02000000000000000000" pitchFamily="50" charset="0"/>
              </a:rPr>
              <a:t>.</a:t>
            </a:r>
          </a:p>
          <a:p>
            <a:pPr marL="742950" lvl="1" indent="-285750">
              <a:spcBef>
                <a:spcPts val="1200"/>
              </a:spcBef>
              <a:buClr>
                <a:srgbClr val="50B848"/>
              </a:buClr>
              <a:buFont typeface="Arial" panose="020B0604020202020204" pitchFamily="34" charset="0"/>
              <a:buChar char="•"/>
            </a:pPr>
            <a:endParaRPr lang="en-GB" dirty="0">
              <a:latin typeface="Museo Sans Cyrl 300" panose="02000000000000000000" pitchFamily="50" charset="0"/>
            </a:endParaRPr>
          </a:p>
          <a:p>
            <a:pPr marL="285750" indent="-285750">
              <a:lnSpc>
                <a:spcPct val="150000"/>
              </a:lnSpc>
              <a:buClr>
                <a:srgbClr val="50B848"/>
              </a:buClr>
              <a:buFont typeface="Arial" panose="020B0604020202020204" pitchFamily="34" charset="0"/>
              <a:buChar char="•"/>
            </a:pPr>
            <a:endParaRPr lang="en-GB" b="1" dirty="0">
              <a:solidFill>
                <a:srgbClr val="60943C"/>
              </a:solidFill>
              <a:latin typeface="Museo Sans Cyrl 300" panose="02000000000000000000" pitchFamily="50" charset="0"/>
            </a:endParaRPr>
          </a:p>
        </p:txBody>
      </p:sp>
      <p:sp>
        <p:nvSpPr>
          <p:cNvPr id="2" name="Title 1">
            <a:extLst>
              <a:ext uri="{FF2B5EF4-FFF2-40B4-BE49-F238E27FC236}">
                <a16:creationId xmlns:a16="http://schemas.microsoft.com/office/drawing/2014/main" id="{2EDE6798-BE1D-2D6E-DBF4-8BA13418EE45}"/>
              </a:ext>
            </a:extLst>
          </p:cNvPr>
          <p:cNvSpPr txBox="1">
            <a:spLocks/>
          </p:cNvSpPr>
          <p:nvPr/>
        </p:nvSpPr>
        <p:spPr>
          <a:xfrm>
            <a:off x="1007003" y="852110"/>
            <a:ext cx="13746966" cy="892467"/>
          </a:xfrm>
          <a:prstGeom prst="rect">
            <a:avLst/>
          </a:prstGeom>
        </p:spPr>
        <p:txBody>
          <a:bodyPr vert="horz" lIns="102870" tIns="51435" rIns="102870" bIns="51435" rtlCol="0" anchor="ct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a:ln>
                  <a:noFill/>
                </a:ln>
                <a:solidFill>
                  <a:srgbClr val="282B4D"/>
                </a:solidFill>
                <a:effectLst/>
                <a:uLnTx/>
                <a:uFillTx/>
                <a:latin typeface="Museo Sans Cyrl 700"/>
                <a:ea typeface="+mj-ea"/>
                <a:cs typeface="Arial"/>
              </a:rPr>
              <a:t>The Private Sector</a:t>
            </a:r>
            <a:r>
              <a:rPr lang="en-US" sz="4200" dirty="0">
                <a:solidFill>
                  <a:srgbClr val="282B4D"/>
                </a:solidFill>
                <a:latin typeface="Museo Sans Cyrl 700"/>
                <a:ea typeface="+mj-ea"/>
                <a:cs typeface="Arial"/>
              </a:rPr>
              <a:t> Opportunity</a:t>
            </a:r>
            <a:endParaRPr kumimoji="0" lang="en-US" sz="4200" b="0" i="0" u="none" strike="noStrike" kern="1200" cap="none" spc="0" normalizeH="0" baseline="0" noProof="0" dirty="0">
              <a:ln>
                <a:noFill/>
              </a:ln>
              <a:solidFill>
                <a:srgbClr val="282B4D"/>
              </a:solidFill>
              <a:effectLst/>
              <a:uLnTx/>
              <a:uFillTx/>
              <a:latin typeface="Museo Sans Cyrl 700"/>
              <a:ea typeface="+mj-ea"/>
              <a:cs typeface="Arial"/>
            </a:endParaRPr>
          </a:p>
        </p:txBody>
      </p:sp>
      <p:sp>
        <p:nvSpPr>
          <p:cNvPr id="8" name="Slide Number Placeholder 1">
            <a:extLst>
              <a:ext uri="{FF2B5EF4-FFF2-40B4-BE49-F238E27FC236}">
                <a16:creationId xmlns:a16="http://schemas.microsoft.com/office/drawing/2014/main" id="{BDF7C379-E904-7549-78DE-58D303D33C7B}"/>
              </a:ext>
            </a:extLst>
          </p:cNvPr>
          <p:cNvSpPr txBox="1">
            <a:spLocks/>
          </p:cNvSpPr>
          <p:nvPr/>
        </p:nvSpPr>
        <p:spPr>
          <a:xfrm>
            <a:off x="14173200" y="9470517"/>
            <a:ext cx="4114800" cy="547688"/>
          </a:xfrm>
          <a:prstGeom prst="rect">
            <a:avLst/>
          </a:prstGeom>
        </p:spPr>
        <p:txBody>
          <a:bodyPr vert="horz" lIns="91440" tIns="45720" rIns="91440" bIns="45720" rtlCol="0" anchor="ctr"/>
          <a:lstStyle>
            <a:defPPr>
              <a:defRPr lang="en-US"/>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defRPr/>
            </a:pPr>
            <a:r>
              <a:rPr lang="en-US" sz="3000" b="1">
                <a:solidFill>
                  <a:prstClr val="black">
                    <a:tint val="75000"/>
                  </a:prstClr>
                </a:solidFill>
                <a:latin typeface="Museo Sans Cyrl 500" panose="02000000000000000000" pitchFamily="50" charset="0"/>
              </a:rPr>
              <a:t>Slide </a:t>
            </a:r>
            <a:fld id="{8EFF9977-0B93-F148-B146-9CFF2959500B}" type="slidenum">
              <a:rPr lang="en-US" sz="3000" b="1" smtClean="0">
                <a:solidFill>
                  <a:prstClr val="black">
                    <a:tint val="75000"/>
                  </a:prstClr>
                </a:solidFill>
                <a:latin typeface="Museo Sans Cyrl 500" panose="02000000000000000000" pitchFamily="50" charset="0"/>
              </a:rPr>
              <a:pPr defTabSz="1371600">
                <a:defRPr/>
              </a:pPr>
              <a:t>9</a:t>
            </a:fld>
            <a:endParaRPr lang="en-US" sz="2400" b="1" dirty="0">
              <a:solidFill>
                <a:prstClr val="black">
                  <a:tint val="75000"/>
                </a:prstClr>
              </a:solidFill>
              <a:latin typeface="Museo Sans Cyrl 500" panose="02000000000000000000" pitchFamily="50" charset="0"/>
            </a:endParaRPr>
          </a:p>
        </p:txBody>
      </p:sp>
    </p:spTree>
    <p:extLst>
      <p:ext uri="{BB962C8B-B14F-4D97-AF65-F5344CB8AC3E}">
        <p14:creationId xmlns:p14="http://schemas.microsoft.com/office/powerpoint/2010/main" val="1853208889"/>
      </p:ext>
    </p:extLst>
  </p:cSld>
  <p:clrMapOvr>
    <a:masterClrMapping/>
  </p:clrMapOvr>
</p:sld>
</file>

<file path=ppt/theme/theme1.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3">
      <a:dk1>
        <a:srgbClr val="292B4D"/>
      </a:dk1>
      <a:lt1>
        <a:srgbClr val="FFFFFF"/>
      </a:lt1>
      <a:dk2>
        <a:srgbClr val="A5A5A5"/>
      </a:dk2>
      <a:lt2>
        <a:srgbClr val="50B848"/>
      </a:lt2>
      <a:accent1>
        <a:srgbClr val="4472C4"/>
      </a:accent1>
      <a:accent2>
        <a:srgbClr val="292B4D"/>
      </a:accent2>
      <a:accent3>
        <a:srgbClr val="595959"/>
      </a:accent3>
      <a:accent4>
        <a:srgbClr val="292B4D"/>
      </a:accent4>
      <a:accent5>
        <a:srgbClr val="FFC000"/>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88444130E09E84CA0B2CFE04D4CBC6D" ma:contentTypeVersion="10" ma:contentTypeDescription="Create a new document." ma:contentTypeScope="" ma:versionID="b12ac5392a7529ef7fb62e39f84bd72d">
  <xsd:schema xmlns:xsd="http://www.w3.org/2001/XMLSchema" xmlns:xs="http://www.w3.org/2001/XMLSchema" xmlns:p="http://schemas.microsoft.com/office/2006/metadata/properties" xmlns:ns2="a071ae7f-8916-403f-b5ae-ad1ea7faacbf" xmlns:ns3="7a9bea65-6258-42e2-9d1a-811ded013652" targetNamespace="http://schemas.microsoft.com/office/2006/metadata/properties" ma:root="true" ma:fieldsID="a4a8f1846ac86aa3cee30796e7086d1c" ns2:_="" ns3:_="">
    <xsd:import namespace="a071ae7f-8916-403f-b5ae-ad1ea7faacbf"/>
    <xsd:import namespace="7a9bea65-6258-42e2-9d1a-811ded01365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71ae7f-8916-403f-b5ae-ad1ea7faacb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9fdc1c2a-639b-4091-8a89-e1450dd411a9}" ma:internalName="TaxCatchAll" ma:showField="CatchAllData" ma:web="a071ae7f-8916-403f-b5ae-ad1ea7faacb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a9bea65-6258-42e2-9d1a-811ded01365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2d89d3d-d11e-4f2b-88e7-e22bcd66945c"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a9bea65-6258-42e2-9d1a-811ded013652">
      <Terms xmlns="http://schemas.microsoft.com/office/infopath/2007/PartnerControls"/>
    </lcf76f155ced4ddcb4097134ff3c332f>
    <TaxCatchAll xmlns="a071ae7f-8916-403f-b5ae-ad1ea7faacb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A0F6FF7-8CF2-4611-90F7-6629A1F569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71ae7f-8916-403f-b5ae-ad1ea7faacbf"/>
    <ds:schemaRef ds:uri="7a9bea65-6258-42e2-9d1a-811ded0136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A35A1B1-0D8C-41F8-9406-580EFCD84B36}">
  <ds:schemaRefs>
    <ds:schemaRef ds:uri="http://purl.org/dc/dcmitype/"/>
    <ds:schemaRef ds:uri="http://schemas.microsoft.com/office/2006/metadata/properties"/>
    <ds:schemaRef ds:uri="http://purl.org/dc/elements/1.1/"/>
    <ds:schemaRef ds:uri="http://schemas.microsoft.com/office/infopath/2007/PartnerControls"/>
    <ds:schemaRef ds:uri="http://purl.org/dc/terms/"/>
    <ds:schemaRef ds:uri="http://www.w3.org/XML/1998/namespace"/>
    <ds:schemaRef ds:uri="http://schemas.microsoft.com/office/2006/documentManagement/types"/>
    <ds:schemaRef ds:uri="a071ae7f-8916-403f-b5ae-ad1ea7faacbf"/>
    <ds:schemaRef ds:uri="http://schemas.openxmlformats.org/package/2006/metadata/core-properties"/>
    <ds:schemaRef ds:uri="7a9bea65-6258-42e2-9d1a-811ded013652"/>
  </ds:schemaRefs>
</ds:datastoreItem>
</file>

<file path=customXml/itemProps3.xml><?xml version="1.0" encoding="utf-8"?>
<ds:datastoreItem xmlns:ds="http://schemas.openxmlformats.org/officeDocument/2006/customXml" ds:itemID="{4B057EC7-44D2-485F-A434-8447CEE91B6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1808</Words>
  <Application>Microsoft Office PowerPoint</Application>
  <PresentationFormat>Custom</PresentationFormat>
  <Paragraphs>258</Paragraphs>
  <Slides>19</Slides>
  <Notes>13</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19</vt:i4>
      </vt:variant>
    </vt:vector>
  </HeadingPairs>
  <TitlesOfParts>
    <vt:vector size="35" baseType="lpstr">
      <vt:lpstr>Arial</vt:lpstr>
      <vt:lpstr>Calibri</vt:lpstr>
      <vt:lpstr>Calibri Light</vt:lpstr>
      <vt:lpstr>dt-business-03</vt:lpstr>
      <vt:lpstr>Museo Sans Cyrl 300</vt:lpstr>
      <vt:lpstr>Museo Sans Cyrl 500</vt:lpstr>
      <vt:lpstr>Museo Sans Cyrl 700</vt:lpstr>
      <vt:lpstr>Museo Sans Cyrl 900</vt:lpstr>
      <vt:lpstr>Source Sans Pro</vt:lpstr>
      <vt:lpstr>Symbol</vt:lpstr>
      <vt:lpstr>Times New Roman</vt:lpstr>
      <vt:lpstr>Wingdings</vt:lpstr>
      <vt:lpstr>6_Office Theme</vt:lpstr>
      <vt:lpstr>1_Office Theme</vt:lpstr>
      <vt:lpstr>1_Office Theme</vt:lpstr>
      <vt:lpstr>5_Office Theme</vt:lpstr>
      <vt:lpstr>Structuring Public Health to Promote Private Sector Growth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subject/>
  <dc:creator>Cyrille Nabutola</dc:creator>
  <dc:description/>
  <cp:lastModifiedBy>NAS Computer</cp:lastModifiedBy>
  <cp:revision>62</cp:revision>
  <dcterms:created xsi:type="dcterms:W3CDTF">2006-08-16T00:00:00Z</dcterms:created>
  <dcterms:modified xsi:type="dcterms:W3CDTF">2023-09-21T07:46:00Z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0</vt:i4>
  </property>
  <property fmtid="{D5CDD505-2E9C-101B-9397-08002B2CF9AE}" pid="8" name="PresentationFormat">
    <vt:lpwstr>Custom</vt:lpwstr>
  </property>
  <property fmtid="{D5CDD505-2E9C-101B-9397-08002B2CF9AE}" pid="9" name="ScaleCrop">
    <vt:bool>false</vt:bool>
  </property>
  <property fmtid="{D5CDD505-2E9C-101B-9397-08002B2CF9AE}" pid="10" name="ShareDoc">
    <vt:bool>false</vt:bool>
  </property>
  <property fmtid="{D5CDD505-2E9C-101B-9397-08002B2CF9AE}" pid="11" name="Slides">
    <vt:i4>2</vt:i4>
  </property>
  <property fmtid="{D5CDD505-2E9C-101B-9397-08002B2CF9AE}" pid="12" name="ContentTypeId">
    <vt:lpwstr>0x010100E88444130E09E84CA0B2CFE04D4CBC6D</vt:lpwstr>
  </property>
  <property fmtid="{D5CDD505-2E9C-101B-9397-08002B2CF9AE}" pid="13" name="MediaServiceImageTags">
    <vt:lpwstr/>
  </property>
</Properties>
</file>