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1.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0" r:id="rId6"/>
    <p:sldMasterId id="2147483887" r:id="rId7"/>
    <p:sldMasterId id="2147483907" r:id="rId8"/>
    <p:sldMasterId id="2147484022" r:id="rId9"/>
  </p:sldMasterIdLst>
  <p:notesMasterIdLst>
    <p:notesMasterId r:id="rId23"/>
  </p:notesMasterIdLst>
  <p:handoutMasterIdLst>
    <p:handoutMasterId r:id="rId24"/>
  </p:handoutMasterIdLst>
  <p:sldIdLst>
    <p:sldId id="390" r:id="rId10"/>
    <p:sldId id="313" r:id="rId11"/>
    <p:sldId id="391" r:id="rId12"/>
    <p:sldId id="438" r:id="rId13"/>
    <p:sldId id="437" r:id="rId14"/>
    <p:sldId id="441" r:id="rId15"/>
    <p:sldId id="439" r:id="rId16"/>
    <p:sldId id="440" r:id="rId17"/>
    <p:sldId id="442" r:id="rId18"/>
    <p:sldId id="443" r:id="rId19"/>
    <p:sldId id="444" r:id="rId20"/>
    <p:sldId id="445" r:id="rId21"/>
    <p:sldId id="446" r:id="rId22"/>
  </p:sldIdLst>
  <p:sldSz cx="12198350" cy="6858000"/>
  <p:notesSz cx="6735763" cy="9866313"/>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5E9AEE-7FA2-4C8A-80B2-526E11506FE5}">
          <p14:sldIdLst>
            <p14:sldId id="390"/>
          </p14:sldIdLst>
        </p14:section>
        <p14:section name="What is it and when to use it" id="{9895E975-C77D-42EB-9009-99A1DC7AA071}">
          <p14:sldIdLst>
            <p14:sldId id="313"/>
            <p14:sldId id="391"/>
            <p14:sldId id="438"/>
            <p14:sldId id="437"/>
            <p14:sldId id="441"/>
            <p14:sldId id="439"/>
            <p14:sldId id="440"/>
            <p14:sldId id="442"/>
            <p14:sldId id="443"/>
            <p14:sldId id="444"/>
            <p14:sldId id="445"/>
            <p14:sldId id="446"/>
          </p14:sldIdLst>
        </p14:section>
      </p14:sectionLst>
    </p:ext>
    <p:ext uri="{EFAFB233-063F-42B5-8137-9DF3F51BA10A}">
      <p15:sldGuideLst xmlns:p15="http://schemas.microsoft.com/office/powerpoint/2012/main">
        <p15:guide id="1" orient="horz" pos="3135" userDrawn="1">
          <p15:clr>
            <a:srgbClr val="A4A3A4"/>
          </p15:clr>
        </p15:guide>
        <p15:guide id="2" orient="horz" pos="686" userDrawn="1">
          <p15:clr>
            <a:srgbClr val="A4A3A4"/>
          </p15:clr>
        </p15:guide>
        <p15:guide id="3" orient="horz" pos="3871">
          <p15:clr>
            <a:srgbClr val="A4A3A4"/>
          </p15:clr>
        </p15:guide>
        <p15:guide id="4" orient="horz" pos="898">
          <p15:clr>
            <a:srgbClr val="A4A3A4"/>
          </p15:clr>
        </p15:guide>
        <p15:guide id="5" orient="horz" pos="119" userDrawn="1">
          <p15:clr>
            <a:srgbClr val="A4A3A4"/>
          </p15:clr>
        </p15:guide>
        <p15:guide id="6" orient="horz" pos="1071" userDrawn="1">
          <p15:clr>
            <a:srgbClr val="A4A3A4"/>
          </p15:clr>
        </p15:guide>
        <p15:guide id="8" orient="horz" pos="4156" userDrawn="1">
          <p15:clr>
            <a:srgbClr val="A4A3A4"/>
          </p15:clr>
        </p15:guide>
        <p15:guide id="9" orient="horz" pos="4110" userDrawn="1">
          <p15:clr>
            <a:srgbClr val="A4A3A4"/>
          </p15:clr>
        </p15:guide>
        <p15:guide id="10" pos="3842">
          <p15:clr>
            <a:srgbClr val="A4A3A4"/>
          </p15:clr>
        </p15:guide>
        <p15:guide id="11" pos="599" userDrawn="1">
          <p15:clr>
            <a:srgbClr val="A4A3A4"/>
          </p15:clr>
        </p15:guide>
        <p15:guide id="12" pos="7289" userDrawn="1">
          <p15:clr>
            <a:srgbClr val="A4A3A4"/>
          </p15:clr>
        </p15:guide>
        <p15:guide id="13" pos="7221" userDrawn="1">
          <p15:clr>
            <a:srgbClr val="A4A3A4"/>
          </p15:clr>
        </p15:guide>
        <p15:guide id="14" pos="3797"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D9D9D9"/>
    <a:srgbClr val="3E9191"/>
    <a:srgbClr val="646464"/>
    <a:srgbClr val="FFFACC"/>
    <a:srgbClr val="8D7714"/>
    <a:srgbClr val="FFFFFF"/>
    <a:srgbClr val="404040"/>
    <a:srgbClr val="000000"/>
    <a:srgbClr val="FF0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6215" autoAdjust="0"/>
  </p:normalViewPr>
  <p:slideViewPr>
    <p:cSldViewPr snapToGrid="0" snapToObjects="1" showGuides="1">
      <p:cViewPr varScale="1">
        <p:scale>
          <a:sx n="64" d="100"/>
          <a:sy n="64" d="100"/>
        </p:scale>
        <p:origin x="808" y="32"/>
      </p:cViewPr>
      <p:guideLst>
        <p:guide orient="horz" pos="3135"/>
        <p:guide orient="horz" pos="686"/>
        <p:guide orient="horz" pos="3871"/>
        <p:guide orient="horz" pos="898"/>
        <p:guide orient="horz" pos="119"/>
        <p:guide orient="horz" pos="1071"/>
        <p:guide orient="horz" pos="4156"/>
        <p:guide orient="horz" pos="4110"/>
        <p:guide pos="3842"/>
        <p:guide pos="599"/>
        <p:guide pos="7289"/>
        <p:guide pos="7221"/>
        <p:guide pos="3797"/>
      </p:guideLst>
    </p:cSldViewPr>
  </p:slideViewPr>
  <p:notesTextViewPr>
    <p:cViewPr>
      <p:scale>
        <a:sx n="100" d="100"/>
        <a:sy n="100" d="100"/>
      </p:scale>
      <p:origin x="0" y="0"/>
    </p:cViewPr>
  </p:notesTextViewPr>
  <p:sorterViewPr>
    <p:cViewPr varScale="1">
      <p:scale>
        <a:sx n="1" d="1"/>
        <a:sy n="1" d="1"/>
      </p:scale>
      <p:origin x="0" y="-18084"/>
    </p:cViewPr>
  </p:sorterViewPr>
  <p:notesViewPr>
    <p:cSldViewPr snapToGrid="0" snapToObjects="1" showGuides="1">
      <p:cViewPr varScale="1">
        <p:scale>
          <a:sx n="82" d="100"/>
          <a:sy n="82" d="100"/>
        </p:scale>
        <p:origin x="3078" y="11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79561-15EF-4FE0-AEC4-A3211B149F16}"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CFC3B2FD-A4D0-4B17-87BE-E187B8A53F84}">
      <dgm:prSet phldrT="[Text]"/>
      <dgm:spPr>
        <a:solidFill>
          <a:srgbClr val="FFE600">
            <a:alpha val="90000"/>
          </a:srgbClr>
        </a:solidFill>
      </dgm:spPr>
      <dgm:t>
        <a:bodyPr/>
        <a:lstStyle/>
        <a:p>
          <a:r>
            <a:rPr lang="en-US" dirty="0"/>
            <a:t>Analytics</a:t>
          </a:r>
        </a:p>
      </dgm:t>
    </dgm:pt>
    <dgm:pt modelId="{7B8C57CA-E48B-450F-8382-1BB2D5197792}" type="parTrans" cxnId="{CD20DC51-6042-4C33-89EF-AEE09D894C61}">
      <dgm:prSet/>
      <dgm:spPr/>
      <dgm:t>
        <a:bodyPr/>
        <a:lstStyle/>
        <a:p>
          <a:endParaRPr lang="en-US"/>
        </a:p>
      </dgm:t>
    </dgm:pt>
    <dgm:pt modelId="{7AD8BE09-95B2-43BB-8C93-73ACF60701F2}" type="sibTrans" cxnId="{CD20DC51-6042-4C33-89EF-AEE09D894C61}">
      <dgm:prSet/>
      <dgm:spPr/>
      <dgm:t>
        <a:bodyPr/>
        <a:lstStyle/>
        <a:p>
          <a:endParaRPr lang="en-US"/>
        </a:p>
      </dgm:t>
    </dgm:pt>
    <dgm:pt modelId="{B27866D6-3946-4C0F-A869-194FF7ECEC55}">
      <dgm:prSet phldrT="[Text]"/>
      <dgm:spPr>
        <a:solidFill>
          <a:srgbClr val="FFE600">
            <a:alpha val="90000"/>
          </a:srgbClr>
        </a:solidFill>
      </dgm:spPr>
      <dgm:t>
        <a:bodyPr/>
        <a:lstStyle/>
        <a:p>
          <a:r>
            <a:rPr lang="en-US" dirty="0"/>
            <a:t>Statistic</a:t>
          </a:r>
        </a:p>
      </dgm:t>
    </dgm:pt>
    <dgm:pt modelId="{34E0CDF1-A832-4E57-A71D-85B49646966C}" type="parTrans" cxnId="{267ECD3C-AD53-4227-B9D8-DB055A90D474}">
      <dgm:prSet/>
      <dgm:spPr/>
      <dgm:t>
        <a:bodyPr/>
        <a:lstStyle/>
        <a:p>
          <a:endParaRPr lang="en-US"/>
        </a:p>
      </dgm:t>
    </dgm:pt>
    <dgm:pt modelId="{70716D10-67FE-4EDB-A1AF-511CE337A243}" type="sibTrans" cxnId="{267ECD3C-AD53-4227-B9D8-DB055A90D474}">
      <dgm:prSet/>
      <dgm:spPr/>
      <dgm:t>
        <a:bodyPr/>
        <a:lstStyle/>
        <a:p>
          <a:endParaRPr lang="en-US"/>
        </a:p>
      </dgm:t>
    </dgm:pt>
    <dgm:pt modelId="{D52BC6C5-B3A8-407A-833C-C84AF43D673D}">
      <dgm:prSet phldrT="[Text]"/>
      <dgm:spPr>
        <a:solidFill>
          <a:srgbClr val="FFE600">
            <a:alpha val="90000"/>
          </a:srgbClr>
        </a:solidFill>
      </dgm:spPr>
      <dgm:t>
        <a:bodyPr/>
        <a:lstStyle/>
        <a:p>
          <a:r>
            <a:rPr lang="en-US" dirty="0"/>
            <a:t>Statistics</a:t>
          </a:r>
        </a:p>
      </dgm:t>
    </dgm:pt>
    <dgm:pt modelId="{8570E230-2B7F-46BA-B7E4-F88F5C50A1FD}" type="parTrans" cxnId="{0FACB6B9-D690-4098-954A-787F9B645BA6}">
      <dgm:prSet/>
      <dgm:spPr/>
      <dgm:t>
        <a:bodyPr/>
        <a:lstStyle/>
        <a:p>
          <a:endParaRPr lang="en-US"/>
        </a:p>
      </dgm:t>
    </dgm:pt>
    <dgm:pt modelId="{AA317B4E-C5CE-4CED-9015-F69179741ABD}" type="sibTrans" cxnId="{0FACB6B9-D690-4098-954A-787F9B645BA6}">
      <dgm:prSet/>
      <dgm:spPr/>
      <dgm:t>
        <a:bodyPr/>
        <a:lstStyle/>
        <a:p>
          <a:endParaRPr lang="en-US"/>
        </a:p>
      </dgm:t>
    </dgm:pt>
    <dgm:pt modelId="{0999B9FE-4838-4E64-82F9-032BF74FC40E}" type="pres">
      <dgm:prSet presAssocID="{EEA79561-15EF-4FE0-AEC4-A3211B149F16}" presName="Name0" presStyleCnt="0">
        <dgm:presLayoutVars>
          <dgm:chMax val="11"/>
          <dgm:chPref val="11"/>
          <dgm:dir/>
          <dgm:resizeHandles/>
        </dgm:presLayoutVars>
      </dgm:prSet>
      <dgm:spPr/>
    </dgm:pt>
    <dgm:pt modelId="{BF1E51E4-C3D9-4444-99E1-17ECFA60EA8E}" type="pres">
      <dgm:prSet presAssocID="{D52BC6C5-B3A8-407A-833C-C84AF43D673D}" presName="Accent3" presStyleCnt="0"/>
      <dgm:spPr/>
    </dgm:pt>
    <dgm:pt modelId="{AEB3118B-D375-4C4E-89F3-AE6A6897F9A2}" type="pres">
      <dgm:prSet presAssocID="{D52BC6C5-B3A8-407A-833C-C84AF43D673D}" presName="Accent" presStyleLbl="node1" presStyleIdx="0" presStyleCnt="3"/>
      <dgm:spPr/>
    </dgm:pt>
    <dgm:pt modelId="{2C350368-694A-4AE8-A6C5-2CE0A34B457C}" type="pres">
      <dgm:prSet presAssocID="{D52BC6C5-B3A8-407A-833C-C84AF43D673D}" presName="ParentBackground3" presStyleCnt="0"/>
      <dgm:spPr/>
    </dgm:pt>
    <dgm:pt modelId="{66E1AF46-9B1A-48BC-A434-723E35B136CF}" type="pres">
      <dgm:prSet presAssocID="{D52BC6C5-B3A8-407A-833C-C84AF43D673D}" presName="ParentBackground" presStyleLbl="fgAcc1" presStyleIdx="0" presStyleCnt="3"/>
      <dgm:spPr/>
    </dgm:pt>
    <dgm:pt modelId="{590961A3-8648-4E4A-BBED-345CE296E9E9}" type="pres">
      <dgm:prSet presAssocID="{D52BC6C5-B3A8-407A-833C-C84AF43D673D}" presName="Parent3" presStyleLbl="revTx" presStyleIdx="0" presStyleCnt="0">
        <dgm:presLayoutVars>
          <dgm:chMax val="1"/>
          <dgm:chPref val="1"/>
          <dgm:bulletEnabled val="1"/>
        </dgm:presLayoutVars>
      </dgm:prSet>
      <dgm:spPr/>
    </dgm:pt>
    <dgm:pt modelId="{8705BCA4-9CC7-41AC-A57D-12C7D3A0AA93}" type="pres">
      <dgm:prSet presAssocID="{B27866D6-3946-4C0F-A869-194FF7ECEC55}" presName="Accent2" presStyleCnt="0"/>
      <dgm:spPr/>
    </dgm:pt>
    <dgm:pt modelId="{48E9613A-186F-4F0E-9085-93B4737D3886}" type="pres">
      <dgm:prSet presAssocID="{B27866D6-3946-4C0F-A869-194FF7ECEC55}" presName="Accent" presStyleLbl="node1" presStyleIdx="1" presStyleCnt="3"/>
      <dgm:spPr/>
    </dgm:pt>
    <dgm:pt modelId="{FF25641A-E5D2-466D-9C95-1528D19C2DD4}" type="pres">
      <dgm:prSet presAssocID="{B27866D6-3946-4C0F-A869-194FF7ECEC55}" presName="ParentBackground2" presStyleCnt="0"/>
      <dgm:spPr/>
    </dgm:pt>
    <dgm:pt modelId="{ADB26D36-991C-4159-90D5-928D6A9262A4}" type="pres">
      <dgm:prSet presAssocID="{B27866D6-3946-4C0F-A869-194FF7ECEC55}" presName="ParentBackground" presStyleLbl="fgAcc1" presStyleIdx="1" presStyleCnt="3"/>
      <dgm:spPr/>
    </dgm:pt>
    <dgm:pt modelId="{691409DE-7EC8-4311-A2B4-6528EB8E1065}" type="pres">
      <dgm:prSet presAssocID="{B27866D6-3946-4C0F-A869-194FF7ECEC55}" presName="Parent2" presStyleLbl="revTx" presStyleIdx="0" presStyleCnt="0">
        <dgm:presLayoutVars>
          <dgm:chMax val="1"/>
          <dgm:chPref val="1"/>
          <dgm:bulletEnabled val="1"/>
        </dgm:presLayoutVars>
      </dgm:prSet>
      <dgm:spPr/>
    </dgm:pt>
    <dgm:pt modelId="{3141A2B1-ECFA-4DBB-AFEA-194DF8B358B8}" type="pres">
      <dgm:prSet presAssocID="{CFC3B2FD-A4D0-4B17-87BE-E187B8A53F84}" presName="Accent1" presStyleCnt="0"/>
      <dgm:spPr/>
    </dgm:pt>
    <dgm:pt modelId="{F49B9AA8-BB44-4619-957B-D3B9161044E7}" type="pres">
      <dgm:prSet presAssocID="{CFC3B2FD-A4D0-4B17-87BE-E187B8A53F84}" presName="Accent" presStyleLbl="node1" presStyleIdx="2" presStyleCnt="3"/>
      <dgm:spPr/>
    </dgm:pt>
    <dgm:pt modelId="{BE36608A-2379-49DD-9B07-9C8BEB3A14A0}" type="pres">
      <dgm:prSet presAssocID="{CFC3B2FD-A4D0-4B17-87BE-E187B8A53F84}" presName="ParentBackground1" presStyleCnt="0"/>
      <dgm:spPr/>
    </dgm:pt>
    <dgm:pt modelId="{6FC85EE2-BDD6-4952-A886-63939A599D01}" type="pres">
      <dgm:prSet presAssocID="{CFC3B2FD-A4D0-4B17-87BE-E187B8A53F84}" presName="ParentBackground" presStyleLbl="fgAcc1" presStyleIdx="2" presStyleCnt="3"/>
      <dgm:spPr/>
    </dgm:pt>
    <dgm:pt modelId="{BEFE42BD-C7C9-41B0-8FD0-D81B9781ED93}" type="pres">
      <dgm:prSet presAssocID="{CFC3B2FD-A4D0-4B17-87BE-E187B8A53F84}" presName="Parent1" presStyleLbl="revTx" presStyleIdx="0" presStyleCnt="0">
        <dgm:presLayoutVars>
          <dgm:chMax val="1"/>
          <dgm:chPref val="1"/>
          <dgm:bulletEnabled val="1"/>
        </dgm:presLayoutVars>
      </dgm:prSet>
      <dgm:spPr/>
    </dgm:pt>
  </dgm:ptLst>
  <dgm:cxnLst>
    <dgm:cxn modelId="{267ECD3C-AD53-4227-B9D8-DB055A90D474}" srcId="{EEA79561-15EF-4FE0-AEC4-A3211B149F16}" destId="{B27866D6-3946-4C0F-A869-194FF7ECEC55}" srcOrd="1" destOrd="0" parTransId="{34E0CDF1-A832-4E57-A71D-85B49646966C}" sibTransId="{70716D10-67FE-4EDB-A1AF-511CE337A243}"/>
    <dgm:cxn modelId="{6CA9A46B-32CE-4228-A8FB-9960CA00D9FA}" type="presOf" srcId="{D52BC6C5-B3A8-407A-833C-C84AF43D673D}" destId="{590961A3-8648-4E4A-BBED-345CE296E9E9}" srcOrd="1" destOrd="0" presId="urn:microsoft.com/office/officeart/2011/layout/CircleProcess"/>
    <dgm:cxn modelId="{21EA2A4D-62BD-4E16-8B6A-F1FD9BB4B267}" type="presOf" srcId="{CFC3B2FD-A4D0-4B17-87BE-E187B8A53F84}" destId="{BEFE42BD-C7C9-41B0-8FD0-D81B9781ED93}" srcOrd="1" destOrd="0" presId="urn:microsoft.com/office/officeart/2011/layout/CircleProcess"/>
    <dgm:cxn modelId="{CD20DC51-6042-4C33-89EF-AEE09D894C61}" srcId="{EEA79561-15EF-4FE0-AEC4-A3211B149F16}" destId="{CFC3B2FD-A4D0-4B17-87BE-E187B8A53F84}" srcOrd="0" destOrd="0" parTransId="{7B8C57CA-E48B-450F-8382-1BB2D5197792}" sibTransId="{7AD8BE09-95B2-43BB-8C93-73ACF60701F2}"/>
    <dgm:cxn modelId="{667273A1-9EE3-44B1-B197-412A403CD259}" type="presOf" srcId="{B27866D6-3946-4C0F-A869-194FF7ECEC55}" destId="{ADB26D36-991C-4159-90D5-928D6A9262A4}" srcOrd="0" destOrd="0" presId="urn:microsoft.com/office/officeart/2011/layout/CircleProcess"/>
    <dgm:cxn modelId="{0FACB6B9-D690-4098-954A-787F9B645BA6}" srcId="{EEA79561-15EF-4FE0-AEC4-A3211B149F16}" destId="{D52BC6C5-B3A8-407A-833C-C84AF43D673D}" srcOrd="2" destOrd="0" parTransId="{8570E230-2B7F-46BA-B7E4-F88F5C50A1FD}" sibTransId="{AA317B4E-C5CE-4CED-9015-F69179741ABD}"/>
    <dgm:cxn modelId="{3F95C4D7-4B18-45A3-99A9-FC06A332250F}" type="presOf" srcId="{CFC3B2FD-A4D0-4B17-87BE-E187B8A53F84}" destId="{6FC85EE2-BDD6-4952-A886-63939A599D01}" srcOrd="0" destOrd="0" presId="urn:microsoft.com/office/officeart/2011/layout/CircleProcess"/>
    <dgm:cxn modelId="{CE8569D8-333A-424C-95E3-ACCE7DF0A518}" type="presOf" srcId="{EEA79561-15EF-4FE0-AEC4-A3211B149F16}" destId="{0999B9FE-4838-4E64-82F9-032BF74FC40E}" srcOrd="0" destOrd="0" presId="urn:microsoft.com/office/officeart/2011/layout/CircleProcess"/>
    <dgm:cxn modelId="{372362F8-B868-4257-B9D7-44B44CAA96EE}" type="presOf" srcId="{D52BC6C5-B3A8-407A-833C-C84AF43D673D}" destId="{66E1AF46-9B1A-48BC-A434-723E35B136CF}" srcOrd="0" destOrd="0" presId="urn:microsoft.com/office/officeart/2011/layout/CircleProcess"/>
    <dgm:cxn modelId="{47AEE2FA-3294-4925-B9ED-DF2E77F53132}" type="presOf" srcId="{B27866D6-3946-4C0F-A869-194FF7ECEC55}" destId="{691409DE-7EC8-4311-A2B4-6528EB8E1065}" srcOrd="1" destOrd="0" presId="urn:microsoft.com/office/officeart/2011/layout/CircleProcess"/>
    <dgm:cxn modelId="{82309CD8-11B5-4E59-B1BC-E21AF7D49F04}" type="presParOf" srcId="{0999B9FE-4838-4E64-82F9-032BF74FC40E}" destId="{BF1E51E4-C3D9-4444-99E1-17ECFA60EA8E}" srcOrd="0" destOrd="0" presId="urn:microsoft.com/office/officeart/2011/layout/CircleProcess"/>
    <dgm:cxn modelId="{FACA4848-51F3-4194-8868-7E2E23AD1D19}" type="presParOf" srcId="{BF1E51E4-C3D9-4444-99E1-17ECFA60EA8E}" destId="{AEB3118B-D375-4C4E-89F3-AE6A6897F9A2}" srcOrd="0" destOrd="0" presId="urn:microsoft.com/office/officeart/2011/layout/CircleProcess"/>
    <dgm:cxn modelId="{1B3FD595-D868-438A-8958-7A2A17605B3F}" type="presParOf" srcId="{0999B9FE-4838-4E64-82F9-032BF74FC40E}" destId="{2C350368-694A-4AE8-A6C5-2CE0A34B457C}" srcOrd="1" destOrd="0" presId="urn:microsoft.com/office/officeart/2011/layout/CircleProcess"/>
    <dgm:cxn modelId="{D579782E-32EE-4747-8A74-7B2240182B88}" type="presParOf" srcId="{2C350368-694A-4AE8-A6C5-2CE0A34B457C}" destId="{66E1AF46-9B1A-48BC-A434-723E35B136CF}" srcOrd="0" destOrd="0" presId="urn:microsoft.com/office/officeart/2011/layout/CircleProcess"/>
    <dgm:cxn modelId="{7BE5A0CD-2233-47A8-B197-FCFDA6B57455}" type="presParOf" srcId="{0999B9FE-4838-4E64-82F9-032BF74FC40E}" destId="{590961A3-8648-4E4A-BBED-345CE296E9E9}" srcOrd="2" destOrd="0" presId="urn:microsoft.com/office/officeart/2011/layout/CircleProcess"/>
    <dgm:cxn modelId="{E5E474FC-52C7-4A8C-9835-1383AB581EA0}" type="presParOf" srcId="{0999B9FE-4838-4E64-82F9-032BF74FC40E}" destId="{8705BCA4-9CC7-41AC-A57D-12C7D3A0AA93}" srcOrd="3" destOrd="0" presId="urn:microsoft.com/office/officeart/2011/layout/CircleProcess"/>
    <dgm:cxn modelId="{6DAC0187-2893-4926-B39B-6B8C4BB71874}" type="presParOf" srcId="{8705BCA4-9CC7-41AC-A57D-12C7D3A0AA93}" destId="{48E9613A-186F-4F0E-9085-93B4737D3886}" srcOrd="0" destOrd="0" presId="urn:microsoft.com/office/officeart/2011/layout/CircleProcess"/>
    <dgm:cxn modelId="{088811F6-C7A1-45CF-8611-93B40CBDD973}" type="presParOf" srcId="{0999B9FE-4838-4E64-82F9-032BF74FC40E}" destId="{FF25641A-E5D2-466D-9C95-1528D19C2DD4}" srcOrd="4" destOrd="0" presId="urn:microsoft.com/office/officeart/2011/layout/CircleProcess"/>
    <dgm:cxn modelId="{00F44808-CEC0-43FA-9405-E79EF1C1B0B6}" type="presParOf" srcId="{FF25641A-E5D2-466D-9C95-1528D19C2DD4}" destId="{ADB26D36-991C-4159-90D5-928D6A9262A4}" srcOrd="0" destOrd="0" presId="urn:microsoft.com/office/officeart/2011/layout/CircleProcess"/>
    <dgm:cxn modelId="{B3E22FC7-1367-43D8-B412-D05CC75331DD}" type="presParOf" srcId="{0999B9FE-4838-4E64-82F9-032BF74FC40E}" destId="{691409DE-7EC8-4311-A2B4-6528EB8E1065}" srcOrd="5" destOrd="0" presId="urn:microsoft.com/office/officeart/2011/layout/CircleProcess"/>
    <dgm:cxn modelId="{1EEDCCF0-FFEF-46FA-B091-D82E69BA1EBE}" type="presParOf" srcId="{0999B9FE-4838-4E64-82F9-032BF74FC40E}" destId="{3141A2B1-ECFA-4DBB-AFEA-194DF8B358B8}" srcOrd="6" destOrd="0" presId="urn:microsoft.com/office/officeart/2011/layout/CircleProcess"/>
    <dgm:cxn modelId="{E07AB30B-E9C5-4638-8D46-41917AB523AD}" type="presParOf" srcId="{3141A2B1-ECFA-4DBB-AFEA-194DF8B358B8}" destId="{F49B9AA8-BB44-4619-957B-D3B9161044E7}" srcOrd="0" destOrd="0" presId="urn:microsoft.com/office/officeart/2011/layout/CircleProcess"/>
    <dgm:cxn modelId="{E7AF0F07-0632-4F0F-B582-E5EC95EEFACA}" type="presParOf" srcId="{0999B9FE-4838-4E64-82F9-032BF74FC40E}" destId="{BE36608A-2379-49DD-9B07-9C8BEB3A14A0}" srcOrd="7" destOrd="0" presId="urn:microsoft.com/office/officeart/2011/layout/CircleProcess"/>
    <dgm:cxn modelId="{726FA917-977E-4269-8A15-B1A41819964C}" type="presParOf" srcId="{BE36608A-2379-49DD-9B07-9C8BEB3A14A0}" destId="{6FC85EE2-BDD6-4952-A886-63939A599D01}" srcOrd="0" destOrd="0" presId="urn:microsoft.com/office/officeart/2011/layout/CircleProcess"/>
    <dgm:cxn modelId="{DE337BE3-4F1E-493A-909A-040D6FC56E3A}" type="presParOf" srcId="{0999B9FE-4838-4E64-82F9-032BF74FC40E}" destId="{BEFE42BD-C7C9-41B0-8FD0-D81B9781ED93}"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AF73F6-FC70-431E-893D-3975B9E3F161}" type="doc">
      <dgm:prSet loTypeId="urn:microsoft.com/office/officeart/2005/8/layout/process1" loCatId="process" qsTypeId="urn:microsoft.com/office/officeart/2005/8/quickstyle/simple1" qsCatId="simple" csTypeId="urn:microsoft.com/office/officeart/2005/8/colors/accent1_2" csCatId="accent1" phldr="1"/>
      <dgm:spPr/>
    </dgm:pt>
    <dgm:pt modelId="{24763F26-D151-491E-9C00-B5D8796F07F8}">
      <dgm:prSet phldrT="[Text]"/>
      <dgm:spPr/>
      <dgm:t>
        <a:bodyPr/>
        <a:lstStyle/>
        <a:p>
          <a:r>
            <a:rPr lang="en-US" dirty="0">
              <a:solidFill>
                <a:schemeClr val="tx1"/>
              </a:solidFill>
            </a:rPr>
            <a:t>Business Intelligence</a:t>
          </a:r>
        </a:p>
      </dgm:t>
    </dgm:pt>
    <dgm:pt modelId="{A272F56F-8208-4E4C-8182-54FC9C1CC389}" type="parTrans" cxnId="{902437C7-79A7-4D20-8DBE-B418E8E23AC1}">
      <dgm:prSet/>
      <dgm:spPr/>
      <dgm:t>
        <a:bodyPr/>
        <a:lstStyle/>
        <a:p>
          <a:endParaRPr lang="en-US"/>
        </a:p>
      </dgm:t>
    </dgm:pt>
    <dgm:pt modelId="{4762825E-D5CF-44C0-A89C-E4C8BF89DF16}" type="sibTrans" cxnId="{902437C7-79A7-4D20-8DBE-B418E8E23AC1}">
      <dgm:prSet/>
      <dgm:spPr/>
      <dgm:t>
        <a:bodyPr/>
        <a:lstStyle/>
        <a:p>
          <a:endParaRPr lang="en-US"/>
        </a:p>
      </dgm:t>
    </dgm:pt>
    <dgm:pt modelId="{D8D4E0BF-F297-4AFF-9B2B-9D22CA05F40E}">
      <dgm:prSet phldrT="[Text]"/>
      <dgm:spPr/>
      <dgm:t>
        <a:bodyPr/>
        <a:lstStyle/>
        <a:p>
          <a:r>
            <a:rPr lang="en-US" dirty="0">
              <a:solidFill>
                <a:schemeClr val="tx1"/>
              </a:solidFill>
            </a:rPr>
            <a:t>Self Service Reporting</a:t>
          </a:r>
        </a:p>
      </dgm:t>
    </dgm:pt>
    <dgm:pt modelId="{A17C137E-A2B1-42A9-8FD6-E5418C1C3CC8}" type="parTrans" cxnId="{023040A0-3CA8-4E3A-B0D9-A2ED6479F06D}">
      <dgm:prSet/>
      <dgm:spPr/>
      <dgm:t>
        <a:bodyPr/>
        <a:lstStyle/>
        <a:p>
          <a:endParaRPr lang="en-US"/>
        </a:p>
      </dgm:t>
    </dgm:pt>
    <dgm:pt modelId="{46176FD3-D124-4B48-8962-0A3658716A65}" type="sibTrans" cxnId="{023040A0-3CA8-4E3A-B0D9-A2ED6479F06D}">
      <dgm:prSet/>
      <dgm:spPr/>
      <dgm:t>
        <a:bodyPr/>
        <a:lstStyle/>
        <a:p>
          <a:endParaRPr lang="en-US"/>
        </a:p>
      </dgm:t>
    </dgm:pt>
    <dgm:pt modelId="{48E78148-AFE2-4EDB-B10A-138D8A18B0A1}">
      <dgm:prSet phldrT="[Text]"/>
      <dgm:spPr/>
      <dgm:t>
        <a:bodyPr/>
        <a:lstStyle/>
        <a:p>
          <a:r>
            <a:rPr lang="en-US" dirty="0">
              <a:solidFill>
                <a:schemeClr val="tx1"/>
              </a:solidFill>
            </a:rPr>
            <a:t>Data Science/ML/AI</a:t>
          </a:r>
        </a:p>
      </dgm:t>
    </dgm:pt>
    <dgm:pt modelId="{D8EE4684-92FD-4655-B7A6-0AC1A71B47FF}" type="parTrans" cxnId="{414B08A7-75FE-4F3E-A145-2CF7420C6FC5}">
      <dgm:prSet/>
      <dgm:spPr/>
      <dgm:t>
        <a:bodyPr/>
        <a:lstStyle/>
        <a:p>
          <a:endParaRPr lang="en-US"/>
        </a:p>
      </dgm:t>
    </dgm:pt>
    <dgm:pt modelId="{07316BBF-AC27-46C7-934E-BB58FE06819B}" type="sibTrans" cxnId="{414B08A7-75FE-4F3E-A145-2CF7420C6FC5}">
      <dgm:prSet/>
      <dgm:spPr/>
      <dgm:t>
        <a:bodyPr/>
        <a:lstStyle/>
        <a:p>
          <a:endParaRPr lang="en-US"/>
        </a:p>
      </dgm:t>
    </dgm:pt>
    <dgm:pt modelId="{C2847043-84B9-4EEC-9B4D-45DD4E0590B6}" type="pres">
      <dgm:prSet presAssocID="{96AF73F6-FC70-431E-893D-3975B9E3F161}" presName="Name0" presStyleCnt="0">
        <dgm:presLayoutVars>
          <dgm:dir/>
          <dgm:resizeHandles val="exact"/>
        </dgm:presLayoutVars>
      </dgm:prSet>
      <dgm:spPr/>
    </dgm:pt>
    <dgm:pt modelId="{82490907-C683-4F97-A96C-034BB3AFD22A}" type="pres">
      <dgm:prSet presAssocID="{24763F26-D151-491E-9C00-B5D8796F07F8}" presName="node" presStyleLbl="node1" presStyleIdx="0" presStyleCnt="3">
        <dgm:presLayoutVars>
          <dgm:bulletEnabled val="1"/>
        </dgm:presLayoutVars>
      </dgm:prSet>
      <dgm:spPr/>
    </dgm:pt>
    <dgm:pt modelId="{7D2C1A89-23F4-470E-8969-16ADE9C7AC5E}" type="pres">
      <dgm:prSet presAssocID="{4762825E-D5CF-44C0-A89C-E4C8BF89DF16}" presName="sibTrans" presStyleLbl="sibTrans2D1" presStyleIdx="0" presStyleCnt="2"/>
      <dgm:spPr/>
    </dgm:pt>
    <dgm:pt modelId="{D30901C0-4176-402C-B1AA-54256B0B82B8}" type="pres">
      <dgm:prSet presAssocID="{4762825E-D5CF-44C0-A89C-E4C8BF89DF16}" presName="connectorText" presStyleLbl="sibTrans2D1" presStyleIdx="0" presStyleCnt="2"/>
      <dgm:spPr/>
    </dgm:pt>
    <dgm:pt modelId="{9F0AF071-1EA2-4A7C-93A2-1C8A889162E7}" type="pres">
      <dgm:prSet presAssocID="{D8D4E0BF-F297-4AFF-9B2B-9D22CA05F40E}" presName="node" presStyleLbl="node1" presStyleIdx="1" presStyleCnt="3">
        <dgm:presLayoutVars>
          <dgm:bulletEnabled val="1"/>
        </dgm:presLayoutVars>
      </dgm:prSet>
      <dgm:spPr/>
    </dgm:pt>
    <dgm:pt modelId="{7C649E9D-7474-4A29-AD71-8D5748329728}" type="pres">
      <dgm:prSet presAssocID="{46176FD3-D124-4B48-8962-0A3658716A65}" presName="sibTrans" presStyleLbl="sibTrans2D1" presStyleIdx="1" presStyleCnt="2"/>
      <dgm:spPr/>
    </dgm:pt>
    <dgm:pt modelId="{3C0A6D7B-58B2-4CA9-84AE-6DF68DE5E821}" type="pres">
      <dgm:prSet presAssocID="{46176FD3-D124-4B48-8962-0A3658716A65}" presName="connectorText" presStyleLbl="sibTrans2D1" presStyleIdx="1" presStyleCnt="2"/>
      <dgm:spPr/>
    </dgm:pt>
    <dgm:pt modelId="{0B052623-7837-41FB-BCBD-D6F9C6FD90F2}" type="pres">
      <dgm:prSet presAssocID="{48E78148-AFE2-4EDB-B10A-138D8A18B0A1}" presName="node" presStyleLbl="node1" presStyleIdx="2" presStyleCnt="3">
        <dgm:presLayoutVars>
          <dgm:bulletEnabled val="1"/>
        </dgm:presLayoutVars>
      </dgm:prSet>
      <dgm:spPr/>
    </dgm:pt>
  </dgm:ptLst>
  <dgm:cxnLst>
    <dgm:cxn modelId="{161C7E45-E056-42C1-88E7-3B6496897BAF}" type="presOf" srcId="{46176FD3-D124-4B48-8962-0A3658716A65}" destId="{3C0A6D7B-58B2-4CA9-84AE-6DF68DE5E821}" srcOrd="1" destOrd="0" presId="urn:microsoft.com/office/officeart/2005/8/layout/process1"/>
    <dgm:cxn modelId="{3469ED65-EEB2-479E-A8EA-85CE217E9FCF}" type="presOf" srcId="{D8D4E0BF-F297-4AFF-9B2B-9D22CA05F40E}" destId="{9F0AF071-1EA2-4A7C-93A2-1C8A889162E7}" srcOrd="0" destOrd="0" presId="urn:microsoft.com/office/officeart/2005/8/layout/process1"/>
    <dgm:cxn modelId="{EE7B407E-A0BC-4066-9D80-064635E1A3D5}" type="presOf" srcId="{48E78148-AFE2-4EDB-B10A-138D8A18B0A1}" destId="{0B052623-7837-41FB-BCBD-D6F9C6FD90F2}" srcOrd="0" destOrd="0" presId="urn:microsoft.com/office/officeart/2005/8/layout/process1"/>
    <dgm:cxn modelId="{DFA21080-1851-4D64-887B-C70AC137A9C6}" type="presOf" srcId="{96AF73F6-FC70-431E-893D-3975B9E3F161}" destId="{C2847043-84B9-4EEC-9B4D-45DD4E0590B6}" srcOrd="0" destOrd="0" presId="urn:microsoft.com/office/officeart/2005/8/layout/process1"/>
    <dgm:cxn modelId="{A89CBF87-F200-48D2-905F-62F883A7B2BF}" type="presOf" srcId="{46176FD3-D124-4B48-8962-0A3658716A65}" destId="{7C649E9D-7474-4A29-AD71-8D5748329728}" srcOrd="0" destOrd="0" presId="urn:microsoft.com/office/officeart/2005/8/layout/process1"/>
    <dgm:cxn modelId="{7E74F892-6F30-4793-B7F1-B8E03677B202}" type="presOf" srcId="{24763F26-D151-491E-9C00-B5D8796F07F8}" destId="{82490907-C683-4F97-A96C-034BB3AFD22A}" srcOrd="0" destOrd="0" presId="urn:microsoft.com/office/officeart/2005/8/layout/process1"/>
    <dgm:cxn modelId="{023040A0-3CA8-4E3A-B0D9-A2ED6479F06D}" srcId="{96AF73F6-FC70-431E-893D-3975B9E3F161}" destId="{D8D4E0BF-F297-4AFF-9B2B-9D22CA05F40E}" srcOrd="1" destOrd="0" parTransId="{A17C137E-A2B1-42A9-8FD6-E5418C1C3CC8}" sibTransId="{46176FD3-D124-4B48-8962-0A3658716A65}"/>
    <dgm:cxn modelId="{9C8174A6-B7F1-4AB9-B223-232C1F0F235C}" type="presOf" srcId="{4762825E-D5CF-44C0-A89C-E4C8BF89DF16}" destId="{D30901C0-4176-402C-B1AA-54256B0B82B8}" srcOrd="1" destOrd="0" presId="urn:microsoft.com/office/officeart/2005/8/layout/process1"/>
    <dgm:cxn modelId="{414B08A7-75FE-4F3E-A145-2CF7420C6FC5}" srcId="{96AF73F6-FC70-431E-893D-3975B9E3F161}" destId="{48E78148-AFE2-4EDB-B10A-138D8A18B0A1}" srcOrd="2" destOrd="0" parTransId="{D8EE4684-92FD-4655-B7A6-0AC1A71B47FF}" sibTransId="{07316BBF-AC27-46C7-934E-BB58FE06819B}"/>
    <dgm:cxn modelId="{902437C7-79A7-4D20-8DBE-B418E8E23AC1}" srcId="{96AF73F6-FC70-431E-893D-3975B9E3F161}" destId="{24763F26-D151-491E-9C00-B5D8796F07F8}" srcOrd="0" destOrd="0" parTransId="{A272F56F-8208-4E4C-8182-54FC9C1CC389}" sibTransId="{4762825E-D5CF-44C0-A89C-E4C8BF89DF16}"/>
    <dgm:cxn modelId="{E678A2E4-DB21-46DB-AF71-04A57FBD5E57}" type="presOf" srcId="{4762825E-D5CF-44C0-A89C-E4C8BF89DF16}" destId="{7D2C1A89-23F4-470E-8969-16ADE9C7AC5E}" srcOrd="0" destOrd="0" presId="urn:microsoft.com/office/officeart/2005/8/layout/process1"/>
    <dgm:cxn modelId="{6EFBE3E9-7FA4-4E15-A659-2EB7E3814121}" type="presParOf" srcId="{C2847043-84B9-4EEC-9B4D-45DD4E0590B6}" destId="{82490907-C683-4F97-A96C-034BB3AFD22A}" srcOrd="0" destOrd="0" presId="urn:microsoft.com/office/officeart/2005/8/layout/process1"/>
    <dgm:cxn modelId="{40F8C7F2-3547-4504-B1C7-50C3549D95FA}" type="presParOf" srcId="{C2847043-84B9-4EEC-9B4D-45DD4E0590B6}" destId="{7D2C1A89-23F4-470E-8969-16ADE9C7AC5E}" srcOrd="1" destOrd="0" presId="urn:microsoft.com/office/officeart/2005/8/layout/process1"/>
    <dgm:cxn modelId="{0B899ED1-99C6-47E8-A0D0-92476ABF648E}" type="presParOf" srcId="{7D2C1A89-23F4-470E-8969-16ADE9C7AC5E}" destId="{D30901C0-4176-402C-B1AA-54256B0B82B8}" srcOrd="0" destOrd="0" presId="urn:microsoft.com/office/officeart/2005/8/layout/process1"/>
    <dgm:cxn modelId="{D16DDEFD-3A4F-4ED1-8D1B-AB444153BE80}" type="presParOf" srcId="{C2847043-84B9-4EEC-9B4D-45DD4E0590B6}" destId="{9F0AF071-1EA2-4A7C-93A2-1C8A889162E7}" srcOrd="2" destOrd="0" presId="urn:microsoft.com/office/officeart/2005/8/layout/process1"/>
    <dgm:cxn modelId="{69BBB459-8683-49B4-9F4D-CCA8F66C2ACD}" type="presParOf" srcId="{C2847043-84B9-4EEC-9B4D-45DD4E0590B6}" destId="{7C649E9D-7474-4A29-AD71-8D5748329728}" srcOrd="3" destOrd="0" presId="urn:microsoft.com/office/officeart/2005/8/layout/process1"/>
    <dgm:cxn modelId="{F6B0F26A-AE78-4189-B785-0EB15521590F}" type="presParOf" srcId="{7C649E9D-7474-4A29-AD71-8D5748329728}" destId="{3C0A6D7B-58B2-4CA9-84AE-6DF68DE5E821}" srcOrd="0" destOrd="0" presId="urn:microsoft.com/office/officeart/2005/8/layout/process1"/>
    <dgm:cxn modelId="{5E07EA8E-4360-483E-8DA3-BA05AD3A66FC}" type="presParOf" srcId="{C2847043-84B9-4EEC-9B4D-45DD4E0590B6}" destId="{0B052623-7837-41FB-BCBD-D6F9C6FD90F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4DD65C-5902-4D11-9DC0-EA38F8E58A00}" type="doc">
      <dgm:prSet loTypeId="urn:microsoft.com/office/officeart/2005/8/layout/radial5" loCatId="cycle" qsTypeId="urn:microsoft.com/office/officeart/2005/8/quickstyle/3d2" qsCatId="3D" csTypeId="urn:microsoft.com/office/officeart/2005/8/colors/accent1_2" csCatId="accent1" phldr="1"/>
      <dgm:spPr/>
      <dgm:t>
        <a:bodyPr/>
        <a:lstStyle/>
        <a:p>
          <a:endParaRPr lang="en-US"/>
        </a:p>
      </dgm:t>
    </dgm:pt>
    <dgm:pt modelId="{C4B8B63D-D97D-48DC-BF93-ACFEB5424E72}">
      <dgm:prSet phldrT="[Text]"/>
      <dgm:spPr/>
      <dgm:t>
        <a:bodyPr/>
        <a:lstStyle/>
        <a:p>
          <a:r>
            <a:rPr lang="en-US" b="1" dirty="0">
              <a:solidFill>
                <a:schemeClr val="tx1"/>
              </a:solidFill>
            </a:rPr>
            <a:t>Data Science</a:t>
          </a:r>
        </a:p>
      </dgm:t>
    </dgm:pt>
    <dgm:pt modelId="{479FDEAE-D1CC-4FE3-A883-B8A7DE7A64F7}" type="parTrans" cxnId="{883565D9-8785-41C4-B117-173FFC6CABF4}">
      <dgm:prSet/>
      <dgm:spPr/>
      <dgm:t>
        <a:bodyPr/>
        <a:lstStyle/>
        <a:p>
          <a:endParaRPr lang="en-US"/>
        </a:p>
      </dgm:t>
    </dgm:pt>
    <dgm:pt modelId="{7F154B59-C19B-4C51-8E52-2B115AF9CAE0}" type="sibTrans" cxnId="{883565D9-8785-41C4-B117-173FFC6CABF4}">
      <dgm:prSet/>
      <dgm:spPr/>
      <dgm:t>
        <a:bodyPr/>
        <a:lstStyle/>
        <a:p>
          <a:endParaRPr lang="en-US"/>
        </a:p>
      </dgm:t>
    </dgm:pt>
    <dgm:pt modelId="{57D24482-27BA-4050-B71F-4C9A53EA192C}">
      <dgm:prSet phldrT="[Text]"/>
      <dgm:spPr/>
      <dgm:t>
        <a:bodyPr/>
        <a:lstStyle/>
        <a:p>
          <a:r>
            <a:rPr lang="en-US" b="1" dirty="0">
              <a:solidFill>
                <a:schemeClr val="tx1"/>
              </a:solidFill>
            </a:rPr>
            <a:t>Programming</a:t>
          </a:r>
        </a:p>
      </dgm:t>
    </dgm:pt>
    <dgm:pt modelId="{E092AEE2-FA1D-42AF-8C9E-F77249606BBA}" type="parTrans" cxnId="{7850D5D2-511A-4981-9317-5A85A8E1FEC5}">
      <dgm:prSet/>
      <dgm:spPr/>
      <dgm:t>
        <a:bodyPr/>
        <a:lstStyle/>
        <a:p>
          <a:endParaRPr lang="en-US"/>
        </a:p>
      </dgm:t>
    </dgm:pt>
    <dgm:pt modelId="{79EF46D5-7287-426A-90B7-7A3314C3971C}" type="sibTrans" cxnId="{7850D5D2-511A-4981-9317-5A85A8E1FEC5}">
      <dgm:prSet/>
      <dgm:spPr/>
      <dgm:t>
        <a:bodyPr/>
        <a:lstStyle/>
        <a:p>
          <a:endParaRPr lang="en-US"/>
        </a:p>
      </dgm:t>
    </dgm:pt>
    <dgm:pt modelId="{C68AA5C2-1F75-412C-867C-656AD71451F3}">
      <dgm:prSet phldrT="[Text]"/>
      <dgm:spPr/>
      <dgm:t>
        <a:bodyPr/>
        <a:lstStyle/>
        <a:p>
          <a:r>
            <a:rPr lang="en-US" b="1" dirty="0">
              <a:solidFill>
                <a:schemeClr val="tx1"/>
              </a:solidFill>
            </a:rPr>
            <a:t>Statistical Computation</a:t>
          </a:r>
        </a:p>
      </dgm:t>
    </dgm:pt>
    <dgm:pt modelId="{525BEABE-FE38-4C6A-8F74-47E841A3793D}" type="parTrans" cxnId="{4DD5A8AF-20A8-451E-9738-F83ED73E3BF8}">
      <dgm:prSet/>
      <dgm:spPr/>
      <dgm:t>
        <a:bodyPr/>
        <a:lstStyle/>
        <a:p>
          <a:endParaRPr lang="en-US"/>
        </a:p>
      </dgm:t>
    </dgm:pt>
    <dgm:pt modelId="{2CDD00EB-30BB-4F4E-A502-C603CD3FFD60}" type="sibTrans" cxnId="{4DD5A8AF-20A8-451E-9738-F83ED73E3BF8}">
      <dgm:prSet/>
      <dgm:spPr/>
      <dgm:t>
        <a:bodyPr/>
        <a:lstStyle/>
        <a:p>
          <a:endParaRPr lang="en-US"/>
        </a:p>
      </dgm:t>
    </dgm:pt>
    <dgm:pt modelId="{05DDB65E-7282-4984-9EE0-60068CF584A4}">
      <dgm:prSet phldrT="[Text]"/>
      <dgm:spPr/>
      <dgm:t>
        <a:bodyPr/>
        <a:lstStyle/>
        <a:p>
          <a:r>
            <a:rPr lang="en-US" b="1" dirty="0">
              <a:solidFill>
                <a:schemeClr val="tx1"/>
              </a:solidFill>
            </a:rPr>
            <a:t>Domain Knowledge</a:t>
          </a:r>
        </a:p>
      </dgm:t>
    </dgm:pt>
    <dgm:pt modelId="{1D96F828-7524-4951-9BD4-82DCBC158A0F}" type="parTrans" cxnId="{CA2F777D-40C8-48B2-9668-72BE3D75C449}">
      <dgm:prSet/>
      <dgm:spPr/>
      <dgm:t>
        <a:bodyPr/>
        <a:lstStyle/>
        <a:p>
          <a:endParaRPr lang="en-US"/>
        </a:p>
      </dgm:t>
    </dgm:pt>
    <dgm:pt modelId="{9142AB76-06DE-414F-9511-463F9492FFB6}" type="sibTrans" cxnId="{CA2F777D-40C8-48B2-9668-72BE3D75C449}">
      <dgm:prSet/>
      <dgm:spPr/>
      <dgm:t>
        <a:bodyPr/>
        <a:lstStyle/>
        <a:p>
          <a:endParaRPr lang="en-US"/>
        </a:p>
      </dgm:t>
    </dgm:pt>
    <dgm:pt modelId="{0C66A3D7-1B0C-4864-9822-DE6FC53AA1CC}">
      <dgm:prSet phldrT="[Text]"/>
      <dgm:spPr/>
      <dgm:t>
        <a:bodyPr/>
        <a:lstStyle/>
        <a:p>
          <a:r>
            <a:rPr lang="en-US" b="1" dirty="0">
              <a:solidFill>
                <a:schemeClr val="tx1"/>
              </a:solidFill>
            </a:rPr>
            <a:t>Machine Learning</a:t>
          </a:r>
        </a:p>
      </dgm:t>
    </dgm:pt>
    <dgm:pt modelId="{8FD12D4B-55CB-4F6C-8969-1100547F0F29}" type="parTrans" cxnId="{02673C42-8AD3-4AAF-A4AB-B292F7AAE4FA}">
      <dgm:prSet/>
      <dgm:spPr/>
      <dgm:t>
        <a:bodyPr/>
        <a:lstStyle/>
        <a:p>
          <a:endParaRPr lang="en-US"/>
        </a:p>
      </dgm:t>
    </dgm:pt>
    <dgm:pt modelId="{D4808ABE-F599-4944-8394-45246C3288E8}" type="sibTrans" cxnId="{02673C42-8AD3-4AAF-A4AB-B292F7AAE4FA}">
      <dgm:prSet/>
      <dgm:spPr/>
      <dgm:t>
        <a:bodyPr/>
        <a:lstStyle/>
        <a:p>
          <a:endParaRPr lang="en-US"/>
        </a:p>
      </dgm:t>
    </dgm:pt>
    <dgm:pt modelId="{796B6E92-2D1F-4C6A-93B1-F600E50554C3}" type="pres">
      <dgm:prSet presAssocID="{0B4DD65C-5902-4D11-9DC0-EA38F8E58A00}" presName="Name0" presStyleCnt="0">
        <dgm:presLayoutVars>
          <dgm:chMax val="1"/>
          <dgm:dir/>
          <dgm:animLvl val="ctr"/>
          <dgm:resizeHandles val="exact"/>
        </dgm:presLayoutVars>
      </dgm:prSet>
      <dgm:spPr/>
    </dgm:pt>
    <dgm:pt modelId="{AAD47BDD-BE9A-4FF2-8E3F-92636CE163FC}" type="pres">
      <dgm:prSet presAssocID="{C4B8B63D-D97D-48DC-BF93-ACFEB5424E72}" presName="centerShape" presStyleLbl="node0" presStyleIdx="0" presStyleCnt="1"/>
      <dgm:spPr/>
    </dgm:pt>
    <dgm:pt modelId="{84019D69-FDE0-431F-8726-43E253498739}" type="pres">
      <dgm:prSet presAssocID="{E092AEE2-FA1D-42AF-8C9E-F77249606BBA}" presName="parTrans" presStyleLbl="sibTrans2D1" presStyleIdx="0" presStyleCnt="4"/>
      <dgm:spPr/>
    </dgm:pt>
    <dgm:pt modelId="{E2906B07-5F44-4ED3-BEF0-04F100AB47DB}" type="pres">
      <dgm:prSet presAssocID="{E092AEE2-FA1D-42AF-8C9E-F77249606BBA}" presName="connectorText" presStyleLbl="sibTrans2D1" presStyleIdx="0" presStyleCnt="4"/>
      <dgm:spPr/>
    </dgm:pt>
    <dgm:pt modelId="{794057DB-27C2-427B-8E40-CED9DD7FAB90}" type="pres">
      <dgm:prSet presAssocID="{57D24482-27BA-4050-B71F-4C9A53EA192C}" presName="node" presStyleLbl="node1" presStyleIdx="0" presStyleCnt="4">
        <dgm:presLayoutVars>
          <dgm:bulletEnabled val="1"/>
        </dgm:presLayoutVars>
      </dgm:prSet>
      <dgm:spPr/>
    </dgm:pt>
    <dgm:pt modelId="{855C6546-46F7-45A6-A05C-1696A6B0EFBD}" type="pres">
      <dgm:prSet presAssocID="{525BEABE-FE38-4C6A-8F74-47E841A3793D}" presName="parTrans" presStyleLbl="sibTrans2D1" presStyleIdx="1" presStyleCnt="4"/>
      <dgm:spPr/>
    </dgm:pt>
    <dgm:pt modelId="{4D597F23-984E-49D0-A984-D9B2A52E5952}" type="pres">
      <dgm:prSet presAssocID="{525BEABE-FE38-4C6A-8F74-47E841A3793D}" presName="connectorText" presStyleLbl="sibTrans2D1" presStyleIdx="1" presStyleCnt="4"/>
      <dgm:spPr/>
    </dgm:pt>
    <dgm:pt modelId="{82B36E16-3F9B-497F-B700-20F256FBC1F3}" type="pres">
      <dgm:prSet presAssocID="{C68AA5C2-1F75-412C-867C-656AD71451F3}" presName="node" presStyleLbl="node1" presStyleIdx="1" presStyleCnt="4">
        <dgm:presLayoutVars>
          <dgm:bulletEnabled val="1"/>
        </dgm:presLayoutVars>
      </dgm:prSet>
      <dgm:spPr/>
    </dgm:pt>
    <dgm:pt modelId="{218D5589-4052-49A4-B830-0D49A3591F75}" type="pres">
      <dgm:prSet presAssocID="{1D96F828-7524-4951-9BD4-82DCBC158A0F}" presName="parTrans" presStyleLbl="sibTrans2D1" presStyleIdx="2" presStyleCnt="4"/>
      <dgm:spPr/>
    </dgm:pt>
    <dgm:pt modelId="{DB64A375-187B-4670-99F9-9BB232CAD53B}" type="pres">
      <dgm:prSet presAssocID="{1D96F828-7524-4951-9BD4-82DCBC158A0F}" presName="connectorText" presStyleLbl="sibTrans2D1" presStyleIdx="2" presStyleCnt="4"/>
      <dgm:spPr/>
    </dgm:pt>
    <dgm:pt modelId="{DF67B308-E436-4DBB-B02C-2DEB45DFF684}" type="pres">
      <dgm:prSet presAssocID="{05DDB65E-7282-4984-9EE0-60068CF584A4}" presName="node" presStyleLbl="node1" presStyleIdx="2" presStyleCnt="4">
        <dgm:presLayoutVars>
          <dgm:bulletEnabled val="1"/>
        </dgm:presLayoutVars>
      </dgm:prSet>
      <dgm:spPr/>
    </dgm:pt>
    <dgm:pt modelId="{CD0AB9F9-63BA-4152-BF54-DA858117A0BF}" type="pres">
      <dgm:prSet presAssocID="{8FD12D4B-55CB-4F6C-8969-1100547F0F29}" presName="parTrans" presStyleLbl="sibTrans2D1" presStyleIdx="3" presStyleCnt="4"/>
      <dgm:spPr/>
    </dgm:pt>
    <dgm:pt modelId="{671D4E66-7A37-4EE5-8EB3-DF401E1EC93D}" type="pres">
      <dgm:prSet presAssocID="{8FD12D4B-55CB-4F6C-8969-1100547F0F29}" presName="connectorText" presStyleLbl="sibTrans2D1" presStyleIdx="3" presStyleCnt="4"/>
      <dgm:spPr/>
    </dgm:pt>
    <dgm:pt modelId="{CFE4264C-1535-432F-BBE9-7EA48B443351}" type="pres">
      <dgm:prSet presAssocID="{0C66A3D7-1B0C-4864-9822-DE6FC53AA1CC}" presName="node" presStyleLbl="node1" presStyleIdx="3" presStyleCnt="4">
        <dgm:presLayoutVars>
          <dgm:bulletEnabled val="1"/>
        </dgm:presLayoutVars>
      </dgm:prSet>
      <dgm:spPr/>
    </dgm:pt>
  </dgm:ptLst>
  <dgm:cxnLst>
    <dgm:cxn modelId="{27130F03-4934-4152-8C2B-89375BDA4380}" type="presOf" srcId="{E092AEE2-FA1D-42AF-8C9E-F77249606BBA}" destId="{84019D69-FDE0-431F-8726-43E253498739}" srcOrd="0" destOrd="0" presId="urn:microsoft.com/office/officeart/2005/8/layout/radial5"/>
    <dgm:cxn modelId="{9E4C9E08-0DB5-4D92-A9D5-6F74BDEBC78D}" type="presOf" srcId="{C4B8B63D-D97D-48DC-BF93-ACFEB5424E72}" destId="{AAD47BDD-BE9A-4FF2-8E3F-92636CE163FC}" srcOrd="0" destOrd="0" presId="urn:microsoft.com/office/officeart/2005/8/layout/radial5"/>
    <dgm:cxn modelId="{3F59B708-2CF3-4727-96EF-3D710856E78C}" type="presOf" srcId="{57D24482-27BA-4050-B71F-4C9A53EA192C}" destId="{794057DB-27C2-427B-8E40-CED9DD7FAB90}" srcOrd="0" destOrd="0" presId="urn:microsoft.com/office/officeart/2005/8/layout/radial5"/>
    <dgm:cxn modelId="{D76FE722-93F6-4188-9752-A9AA8BA66589}" type="presOf" srcId="{525BEABE-FE38-4C6A-8F74-47E841A3793D}" destId="{855C6546-46F7-45A6-A05C-1696A6B0EFBD}" srcOrd="0" destOrd="0" presId="urn:microsoft.com/office/officeart/2005/8/layout/radial5"/>
    <dgm:cxn modelId="{38DB8630-39DB-43F2-9FBD-8054E6D516BB}" type="presOf" srcId="{525BEABE-FE38-4C6A-8F74-47E841A3793D}" destId="{4D597F23-984E-49D0-A984-D9B2A52E5952}" srcOrd="1" destOrd="0" presId="urn:microsoft.com/office/officeart/2005/8/layout/radial5"/>
    <dgm:cxn modelId="{02673C42-8AD3-4AAF-A4AB-B292F7AAE4FA}" srcId="{C4B8B63D-D97D-48DC-BF93-ACFEB5424E72}" destId="{0C66A3D7-1B0C-4864-9822-DE6FC53AA1CC}" srcOrd="3" destOrd="0" parTransId="{8FD12D4B-55CB-4F6C-8969-1100547F0F29}" sibTransId="{D4808ABE-F599-4944-8394-45246C3288E8}"/>
    <dgm:cxn modelId="{CA2F777D-40C8-48B2-9668-72BE3D75C449}" srcId="{C4B8B63D-D97D-48DC-BF93-ACFEB5424E72}" destId="{05DDB65E-7282-4984-9EE0-60068CF584A4}" srcOrd="2" destOrd="0" parTransId="{1D96F828-7524-4951-9BD4-82DCBC158A0F}" sibTransId="{9142AB76-06DE-414F-9511-463F9492FFB6}"/>
    <dgm:cxn modelId="{648E6C84-E8E0-4C52-80D1-9B07660F931A}" type="presOf" srcId="{1D96F828-7524-4951-9BD4-82DCBC158A0F}" destId="{218D5589-4052-49A4-B830-0D49A3591F75}" srcOrd="0" destOrd="0" presId="urn:microsoft.com/office/officeart/2005/8/layout/radial5"/>
    <dgm:cxn modelId="{3E1A8BA7-9AC1-44FB-92CC-3FE6070D8F9E}" type="presOf" srcId="{C68AA5C2-1F75-412C-867C-656AD71451F3}" destId="{82B36E16-3F9B-497F-B700-20F256FBC1F3}" srcOrd="0" destOrd="0" presId="urn:microsoft.com/office/officeart/2005/8/layout/radial5"/>
    <dgm:cxn modelId="{AD9752AF-BC46-4D84-9F7B-D3CAFECF2CCE}" type="presOf" srcId="{05DDB65E-7282-4984-9EE0-60068CF584A4}" destId="{DF67B308-E436-4DBB-B02C-2DEB45DFF684}" srcOrd="0" destOrd="0" presId="urn:microsoft.com/office/officeart/2005/8/layout/radial5"/>
    <dgm:cxn modelId="{4DD5A8AF-20A8-451E-9738-F83ED73E3BF8}" srcId="{C4B8B63D-D97D-48DC-BF93-ACFEB5424E72}" destId="{C68AA5C2-1F75-412C-867C-656AD71451F3}" srcOrd="1" destOrd="0" parTransId="{525BEABE-FE38-4C6A-8F74-47E841A3793D}" sibTransId="{2CDD00EB-30BB-4F4E-A502-C603CD3FFD60}"/>
    <dgm:cxn modelId="{1855BDB6-B615-4A0D-BE53-7653A7560682}" type="presOf" srcId="{8FD12D4B-55CB-4F6C-8969-1100547F0F29}" destId="{671D4E66-7A37-4EE5-8EB3-DF401E1EC93D}" srcOrd="1" destOrd="0" presId="urn:microsoft.com/office/officeart/2005/8/layout/radial5"/>
    <dgm:cxn modelId="{7850D5D2-511A-4981-9317-5A85A8E1FEC5}" srcId="{C4B8B63D-D97D-48DC-BF93-ACFEB5424E72}" destId="{57D24482-27BA-4050-B71F-4C9A53EA192C}" srcOrd="0" destOrd="0" parTransId="{E092AEE2-FA1D-42AF-8C9E-F77249606BBA}" sibTransId="{79EF46D5-7287-426A-90B7-7A3314C3971C}"/>
    <dgm:cxn modelId="{6F3A0AD7-85EB-4451-B69E-93BC7B621A9E}" type="presOf" srcId="{0C66A3D7-1B0C-4864-9822-DE6FC53AA1CC}" destId="{CFE4264C-1535-432F-BBE9-7EA48B443351}" srcOrd="0" destOrd="0" presId="urn:microsoft.com/office/officeart/2005/8/layout/radial5"/>
    <dgm:cxn modelId="{883565D9-8785-41C4-B117-173FFC6CABF4}" srcId="{0B4DD65C-5902-4D11-9DC0-EA38F8E58A00}" destId="{C4B8B63D-D97D-48DC-BF93-ACFEB5424E72}" srcOrd="0" destOrd="0" parTransId="{479FDEAE-D1CC-4FE3-A883-B8A7DE7A64F7}" sibTransId="{7F154B59-C19B-4C51-8E52-2B115AF9CAE0}"/>
    <dgm:cxn modelId="{222FFBE5-7491-4BEF-9A18-72E8D81AC887}" type="presOf" srcId="{E092AEE2-FA1D-42AF-8C9E-F77249606BBA}" destId="{E2906B07-5F44-4ED3-BEF0-04F100AB47DB}" srcOrd="1" destOrd="0" presId="urn:microsoft.com/office/officeart/2005/8/layout/radial5"/>
    <dgm:cxn modelId="{30219BF2-E1A7-4B44-89F6-A8713236DC8C}" type="presOf" srcId="{1D96F828-7524-4951-9BD4-82DCBC158A0F}" destId="{DB64A375-187B-4670-99F9-9BB232CAD53B}" srcOrd="1" destOrd="0" presId="urn:microsoft.com/office/officeart/2005/8/layout/radial5"/>
    <dgm:cxn modelId="{0CE126F4-8CE1-499F-B008-A57742B9DDE5}" type="presOf" srcId="{0B4DD65C-5902-4D11-9DC0-EA38F8E58A00}" destId="{796B6E92-2D1F-4C6A-93B1-F600E50554C3}" srcOrd="0" destOrd="0" presId="urn:microsoft.com/office/officeart/2005/8/layout/radial5"/>
    <dgm:cxn modelId="{E0DF30FC-BA43-4F1A-A141-BE4BE5F63220}" type="presOf" srcId="{8FD12D4B-55CB-4F6C-8969-1100547F0F29}" destId="{CD0AB9F9-63BA-4152-BF54-DA858117A0BF}" srcOrd="0" destOrd="0" presId="urn:microsoft.com/office/officeart/2005/8/layout/radial5"/>
    <dgm:cxn modelId="{BCED48BF-40FE-4690-83C5-7DCA1BA52565}" type="presParOf" srcId="{796B6E92-2D1F-4C6A-93B1-F600E50554C3}" destId="{AAD47BDD-BE9A-4FF2-8E3F-92636CE163FC}" srcOrd="0" destOrd="0" presId="urn:microsoft.com/office/officeart/2005/8/layout/radial5"/>
    <dgm:cxn modelId="{20B5EC33-0965-43CF-A56F-C9451694C2F3}" type="presParOf" srcId="{796B6E92-2D1F-4C6A-93B1-F600E50554C3}" destId="{84019D69-FDE0-431F-8726-43E253498739}" srcOrd="1" destOrd="0" presId="urn:microsoft.com/office/officeart/2005/8/layout/radial5"/>
    <dgm:cxn modelId="{01E9E692-BD68-45B6-9E6A-389D77EFC63F}" type="presParOf" srcId="{84019D69-FDE0-431F-8726-43E253498739}" destId="{E2906B07-5F44-4ED3-BEF0-04F100AB47DB}" srcOrd="0" destOrd="0" presId="urn:microsoft.com/office/officeart/2005/8/layout/radial5"/>
    <dgm:cxn modelId="{5B20AE10-56A6-4701-9078-C0AF078BE1B9}" type="presParOf" srcId="{796B6E92-2D1F-4C6A-93B1-F600E50554C3}" destId="{794057DB-27C2-427B-8E40-CED9DD7FAB90}" srcOrd="2" destOrd="0" presId="urn:microsoft.com/office/officeart/2005/8/layout/radial5"/>
    <dgm:cxn modelId="{6E5CC679-A15A-4E9C-AF1A-53A0ECC9F294}" type="presParOf" srcId="{796B6E92-2D1F-4C6A-93B1-F600E50554C3}" destId="{855C6546-46F7-45A6-A05C-1696A6B0EFBD}" srcOrd="3" destOrd="0" presId="urn:microsoft.com/office/officeart/2005/8/layout/radial5"/>
    <dgm:cxn modelId="{7459473B-EB82-4A2C-A39B-B3F3F8D92D59}" type="presParOf" srcId="{855C6546-46F7-45A6-A05C-1696A6B0EFBD}" destId="{4D597F23-984E-49D0-A984-D9B2A52E5952}" srcOrd="0" destOrd="0" presId="urn:microsoft.com/office/officeart/2005/8/layout/radial5"/>
    <dgm:cxn modelId="{F6CDBE97-01A8-4048-A759-A51E8C710853}" type="presParOf" srcId="{796B6E92-2D1F-4C6A-93B1-F600E50554C3}" destId="{82B36E16-3F9B-497F-B700-20F256FBC1F3}" srcOrd="4" destOrd="0" presId="urn:microsoft.com/office/officeart/2005/8/layout/radial5"/>
    <dgm:cxn modelId="{660F9BFE-D43B-40CD-AE99-591B7548A619}" type="presParOf" srcId="{796B6E92-2D1F-4C6A-93B1-F600E50554C3}" destId="{218D5589-4052-49A4-B830-0D49A3591F75}" srcOrd="5" destOrd="0" presId="urn:microsoft.com/office/officeart/2005/8/layout/radial5"/>
    <dgm:cxn modelId="{70FB018D-ED8A-4F20-BFAE-698898D42359}" type="presParOf" srcId="{218D5589-4052-49A4-B830-0D49A3591F75}" destId="{DB64A375-187B-4670-99F9-9BB232CAD53B}" srcOrd="0" destOrd="0" presId="urn:microsoft.com/office/officeart/2005/8/layout/radial5"/>
    <dgm:cxn modelId="{BF07D66B-C00B-4406-B3B9-7E65C03A7E5D}" type="presParOf" srcId="{796B6E92-2D1F-4C6A-93B1-F600E50554C3}" destId="{DF67B308-E436-4DBB-B02C-2DEB45DFF684}" srcOrd="6" destOrd="0" presId="urn:microsoft.com/office/officeart/2005/8/layout/radial5"/>
    <dgm:cxn modelId="{1F5428EE-38FE-4D8B-A608-733FD325BF0C}" type="presParOf" srcId="{796B6E92-2D1F-4C6A-93B1-F600E50554C3}" destId="{CD0AB9F9-63BA-4152-BF54-DA858117A0BF}" srcOrd="7" destOrd="0" presId="urn:microsoft.com/office/officeart/2005/8/layout/radial5"/>
    <dgm:cxn modelId="{1ED93A40-49BB-47D1-BA1E-54C03943E695}" type="presParOf" srcId="{CD0AB9F9-63BA-4152-BF54-DA858117A0BF}" destId="{671D4E66-7A37-4EE5-8EB3-DF401E1EC93D}" srcOrd="0" destOrd="0" presId="urn:microsoft.com/office/officeart/2005/8/layout/radial5"/>
    <dgm:cxn modelId="{F3DCB16F-32FE-4BFA-8B91-4B85BD382EC4}" type="presParOf" srcId="{796B6E92-2D1F-4C6A-93B1-F600E50554C3}" destId="{CFE4264C-1535-432F-BBE9-7EA48B443351}"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3118B-D375-4C4E-89F3-AE6A6897F9A2}">
      <dsp:nvSpPr>
        <dsp:cNvPr id="0" name=""/>
        <dsp:cNvSpPr/>
      </dsp:nvSpPr>
      <dsp:spPr>
        <a:xfrm>
          <a:off x="7193635" y="1011096"/>
          <a:ext cx="2678369" cy="26788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E1AF46-9B1A-48BC-A434-723E35B136CF}">
      <dsp:nvSpPr>
        <dsp:cNvPr id="0" name=""/>
        <dsp:cNvSpPr/>
      </dsp:nvSpPr>
      <dsp:spPr>
        <a:xfrm>
          <a:off x="7282565" y="1100407"/>
          <a:ext cx="2500508" cy="2500242"/>
        </a:xfrm>
        <a:prstGeom prst="ellipse">
          <a:avLst/>
        </a:prstGeom>
        <a:solidFill>
          <a:srgbClr val="FFE6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Statistics</a:t>
          </a:r>
        </a:p>
      </dsp:txBody>
      <dsp:txXfrm>
        <a:off x="7640030" y="1457652"/>
        <a:ext cx="1785579" cy="1785753"/>
      </dsp:txXfrm>
    </dsp:sp>
    <dsp:sp modelId="{48E9613A-186F-4F0E-9085-93B4737D3886}">
      <dsp:nvSpPr>
        <dsp:cNvPr id="0" name=""/>
        <dsp:cNvSpPr/>
      </dsp:nvSpPr>
      <dsp:spPr>
        <a:xfrm rot="2700000">
          <a:off x="4428689" y="1014334"/>
          <a:ext cx="2671918" cy="2671918"/>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B26D36-991C-4159-90D5-928D6A9262A4}">
      <dsp:nvSpPr>
        <dsp:cNvPr id="0" name=""/>
        <dsp:cNvSpPr/>
      </dsp:nvSpPr>
      <dsp:spPr>
        <a:xfrm>
          <a:off x="4514393" y="1100407"/>
          <a:ext cx="2500508" cy="2500242"/>
        </a:xfrm>
        <a:prstGeom prst="ellipse">
          <a:avLst/>
        </a:prstGeom>
        <a:solidFill>
          <a:srgbClr val="FFE6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Statistic</a:t>
          </a:r>
        </a:p>
      </dsp:txBody>
      <dsp:txXfrm>
        <a:off x="4871858" y="1457652"/>
        <a:ext cx="1785579" cy="1785753"/>
      </dsp:txXfrm>
    </dsp:sp>
    <dsp:sp modelId="{F49B9AA8-BB44-4619-957B-D3B9161044E7}">
      <dsp:nvSpPr>
        <dsp:cNvPr id="0" name=""/>
        <dsp:cNvSpPr/>
      </dsp:nvSpPr>
      <dsp:spPr>
        <a:xfrm rot="2700000">
          <a:off x="1660517" y="1014334"/>
          <a:ext cx="2671918" cy="2671918"/>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C85EE2-BDD6-4952-A886-63939A599D01}">
      <dsp:nvSpPr>
        <dsp:cNvPr id="0" name=""/>
        <dsp:cNvSpPr/>
      </dsp:nvSpPr>
      <dsp:spPr>
        <a:xfrm>
          <a:off x="1746222" y="1100407"/>
          <a:ext cx="2500508" cy="2500242"/>
        </a:xfrm>
        <a:prstGeom prst="ellipse">
          <a:avLst/>
        </a:prstGeom>
        <a:solidFill>
          <a:srgbClr val="FFE6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Analytics</a:t>
          </a:r>
        </a:p>
      </dsp:txBody>
      <dsp:txXfrm>
        <a:off x="2103687" y="1457652"/>
        <a:ext cx="1785579" cy="1785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90907-C683-4F97-A96C-034BB3AFD22A}">
      <dsp:nvSpPr>
        <dsp:cNvPr id="0" name=""/>
        <dsp:cNvSpPr/>
      </dsp:nvSpPr>
      <dsp:spPr>
        <a:xfrm>
          <a:off x="9649" y="1485042"/>
          <a:ext cx="2884171" cy="17305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Business Intelligence</a:t>
          </a:r>
        </a:p>
      </dsp:txBody>
      <dsp:txXfrm>
        <a:off x="60334" y="1535727"/>
        <a:ext cx="2782801" cy="1629132"/>
      </dsp:txXfrm>
    </dsp:sp>
    <dsp:sp modelId="{7D2C1A89-23F4-470E-8969-16ADE9C7AC5E}">
      <dsp:nvSpPr>
        <dsp:cNvPr id="0" name=""/>
        <dsp:cNvSpPr/>
      </dsp:nvSpPr>
      <dsp:spPr>
        <a:xfrm>
          <a:off x="3182238" y="1992656"/>
          <a:ext cx="611444" cy="7152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182238" y="2135711"/>
        <a:ext cx="428011" cy="429164"/>
      </dsp:txXfrm>
    </dsp:sp>
    <dsp:sp modelId="{9F0AF071-1EA2-4A7C-93A2-1C8A889162E7}">
      <dsp:nvSpPr>
        <dsp:cNvPr id="0" name=""/>
        <dsp:cNvSpPr/>
      </dsp:nvSpPr>
      <dsp:spPr>
        <a:xfrm>
          <a:off x="4047489" y="1485042"/>
          <a:ext cx="2884171" cy="17305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Self Service Reporting</a:t>
          </a:r>
        </a:p>
      </dsp:txBody>
      <dsp:txXfrm>
        <a:off x="4098174" y="1535727"/>
        <a:ext cx="2782801" cy="1629132"/>
      </dsp:txXfrm>
    </dsp:sp>
    <dsp:sp modelId="{7C649E9D-7474-4A29-AD71-8D5748329728}">
      <dsp:nvSpPr>
        <dsp:cNvPr id="0" name=""/>
        <dsp:cNvSpPr/>
      </dsp:nvSpPr>
      <dsp:spPr>
        <a:xfrm>
          <a:off x="7220077" y="1992656"/>
          <a:ext cx="611444" cy="7152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220077" y="2135711"/>
        <a:ext cx="428011" cy="429164"/>
      </dsp:txXfrm>
    </dsp:sp>
    <dsp:sp modelId="{0B052623-7837-41FB-BCBD-D6F9C6FD90F2}">
      <dsp:nvSpPr>
        <dsp:cNvPr id="0" name=""/>
        <dsp:cNvSpPr/>
      </dsp:nvSpPr>
      <dsp:spPr>
        <a:xfrm>
          <a:off x="8085329" y="1485042"/>
          <a:ext cx="2884171" cy="17305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Data Science/ML/AI</a:t>
          </a:r>
        </a:p>
      </dsp:txBody>
      <dsp:txXfrm>
        <a:off x="8136014" y="1535727"/>
        <a:ext cx="2782801" cy="1629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47BDD-BE9A-4FF2-8E3F-92636CE163FC}">
      <dsp:nvSpPr>
        <dsp:cNvPr id="0" name=""/>
        <dsp:cNvSpPr/>
      </dsp:nvSpPr>
      <dsp:spPr>
        <a:xfrm>
          <a:off x="4871729" y="1732448"/>
          <a:ext cx="1235690" cy="123569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Data Science</a:t>
          </a:r>
        </a:p>
      </dsp:txBody>
      <dsp:txXfrm>
        <a:off x="5052692" y="1913411"/>
        <a:ext cx="873764" cy="873764"/>
      </dsp:txXfrm>
    </dsp:sp>
    <dsp:sp modelId="{84019D69-FDE0-431F-8726-43E253498739}">
      <dsp:nvSpPr>
        <dsp:cNvPr id="0" name=""/>
        <dsp:cNvSpPr/>
      </dsp:nvSpPr>
      <dsp:spPr>
        <a:xfrm rot="16200000">
          <a:off x="5358820" y="1283075"/>
          <a:ext cx="261509" cy="42013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398047" y="1406329"/>
        <a:ext cx="183056" cy="252080"/>
      </dsp:txXfrm>
    </dsp:sp>
    <dsp:sp modelId="{794057DB-27C2-427B-8E40-CED9DD7FAB90}">
      <dsp:nvSpPr>
        <dsp:cNvPr id="0" name=""/>
        <dsp:cNvSpPr/>
      </dsp:nvSpPr>
      <dsp:spPr>
        <a:xfrm>
          <a:off x="4871729" y="3344"/>
          <a:ext cx="1235690" cy="123569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Programming</a:t>
          </a:r>
        </a:p>
      </dsp:txBody>
      <dsp:txXfrm>
        <a:off x="5052692" y="184307"/>
        <a:ext cx="873764" cy="873764"/>
      </dsp:txXfrm>
    </dsp:sp>
    <dsp:sp modelId="{855C6546-46F7-45A6-A05C-1696A6B0EFBD}">
      <dsp:nvSpPr>
        <dsp:cNvPr id="0" name=""/>
        <dsp:cNvSpPr/>
      </dsp:nvSpPr>
      <dsp:spPr>
        <a:xfrm>
          <a:off x="6215971" y="2140226"/>
          <a:ext cx="261509" cy="42013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215971" y="2224253"/>
        <a:ext cx="183056" cy="252080"/>
      </dsp:txXfrm>
    </dsp:sp>
    <dsp:sp modelId="{82B36E16-3F9B-497F-B700-20F256FBC1F3}">
      <dsp:nvSpPr>
        <dsp:cNvPr id="0" name=""/>
        <dsp:cNvSpPr/>
      </dsp:nvSpPr>
      <dsp:spPr>
        <a:xfrm>
          <a:off x="6600834" y="1732448"/>
          <a:ext cx="1235690" cy="123569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Statistical Computation</a:t>
          </a:r>
        </a:p>
      </dsp:txBody>
      <dsp:txXfrm>
        <a:off x="6781797" y="1913411"/>
        <a:ext cx="873764" cy="873764"/>
      </dsp:txXfrm>
    </dsp:sp>
    <dsp:sp modelId="{218D5589-4052-49A4-B830-0D49A3591F75}">
      <dsp:nvSpPr>
        <dsp:cNvPr id="0" name=""/>
        <dsp:cNvSpPr/>
      </dsp:nvSpPr>
      <dsp:spPr>
        <a:xfrm rot="5400000">
          <a:off x="5358820" y="2997377"/>
          <a:ext cx="261509" cy="42013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398047" y="3042178"/>
        <a:ext cx="183056" cy="252080"/>
      </dsp:txXfrm>
    </dsp:sp>
    <dsp:sp modelId="{DF67B308-E436-4DBB-B02C-2DEB45DFF684}">
      <dsp:nvSpPr>
        <dsp:cNvPr id="0" name=""/>
        <dsp:cNvSpPr/>
      </dsp:nvSpPr>
      <dsp:spPr>
        <a:xfrm>
          <a:off x="4871729" y="3461553"/>
          <a:ext cx="1235690" cy="123569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Domain Knowledge</a:t>
          </a:r>
        </a:p>
      </dsp:txBody>
      <dsp:txXfrm>
        <a:off x="5052692" y="3642516"/>
        <a:ext cx="873764" cy="873764"/>
      </dsp:txXfrm>
    </dsp:sp>
    <dsp:sp modelId="{CD0AB9F9-63BA-4152-BF54-DA858117A0BF}">
      <dsp:nvSpPr>
        <dsp:cNvPr id="0" name=""/>
        <dsp:cNvSpPr/>
      </dsp:nvSpPr>
      <dsp:spPr>
        <a:xfrm rot="10800000">
          <a:off x="4501669" y="2140226"/>
          <a:ext cx="261509" cy="42013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580122" y="2224253"/>
        <a:ext cx="183056" cy="252080"/>
      </dsp:txXfrm>
    </dsp:sp>
    <dsp:sp modelId="{CFE4264C-1535-432F-BBE9-7EA48B443351}">
      <dsp:nvSpPr>
        <dsp:cNvPr id="0" name=""/>
        <dsp:cNvSpPr/>
      </dsp:nvSpPr>
      <dsp:spPr>
        <a:xfrm>
          <a:off x="3142625" y="1732448"/>
          <a:ext cx="1235690" cy="123569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Machine Learning</a:t>
          </a:r>
        </a:p>
      </dsp:txBody>
      <dsp:txXfrm>
        <a:off x="3323588" y="1913411"/>
        <a:ext cx="873764" cy="87376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815375" y="0"/>
            <a:ext cx="2918830" cy="493316"/>
          </a:xfrm>
          <a:prstGeom prst="rect">
            <a:avLst/>
          </a:prstGeom>
        </p:spPr>
        <p:txBody>
          <a:bodyPr vert="horz" lIns="92492" tIns="46246" rIns="92492" bIns="46246" rtlCol="0"/>
          <a:lstStyle>
            <a:lvl1pPr algn="r">
              <a:defRPr sz="1200"/>
            </a:lvl1pPr>
          </a:lstStyle>
          <a:p>
            <a:fld id="{0D2CF77D-10A3-4C94-9C96-1F17AB585015}" type="datetime1">
              <a:rPr lang="sv-SE" smtClean="0">
                <a:latin typeface="Arial" pitchFamily="34" charset="0"/>
              </a:rPr>
              <a:t>2019-06-11</a:t>
            </a:fld>
            <a:endParaRPr lang="en-GB" dirty="0">
              <a:latin typeface="Arial" pitchFamily="34" charset="0"/>
            </a:endParaRPr>
          </a:p>
        </p:txBody>
      </p:sp>
      <p:sp>
        <p:nvSpPr>
          <p:cNvPr id="4" name="Footer Placeholder 3"/>
          <p:cNvSpPr>
            <a:spLocks noGrp="1"/>
          </p:cNvSpPr>
          <p:nvPr>
            <p:ph type="ftr" sz="quarter" idx="2"/>
          </p:nvPr>
        </p:nvSpPr>
        <p:spPr>
          <a:xfrm>
            <a:off x="1" y="9371285"/>
            <a:ext cx="2918830" cy="493316"/>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815375" y="0"/>
            <a:ext cx="2918830" cy="493316"/>
          </a:xfrm>
          <a:prstGeom prst="rect">
            <a:avLst/>
          </a:prstGeom>
        </p:spPr>
        <p:txBody>
          <a:bodyPr vert="horz" lIns="92492" tIns="46246" rIns="92492" bIns="46246" rtlCol="0"/>
          <a:lstStyle>
            <a:lvl1pPr algn="r">
              <a:defRPr sz="1200">
                <a:latin typeface="Arial" pitchFamily="34" charset="0"/>
              </a:defRPr>
            </a:lvl1pPr>
          </a:lstStyle>
          <a:p>
            <a:fld id="{8D201D29-1F07-47AD-BB16-00190F554818}" type="datetime1">
              <a:rPr lang="sv-SE" smtClean="0"/>
              <a:t>2019-06-11</a:t>
            </a:fld>
            <a:endParaRPr lang="en-GB" dirty="0"/>
          </a:p>
        </p:txBody>
      </p:sp>
      <p:sp>
        <p:nvSpPr>
          <p:cNvPr id="4" name="Slide Image Placeholder 3"/>
          <p:cNvSpPr>
            <a:spLocks noGrp="1" noRot="1" noChangeAspect="1"/>
          </p:cNvSpPr>
          <p:nvPr>
            <p:ph type="sldImg" idx="2"/>
          </p:nvPr>
        </p:nvSpPr>
        <p:spPr>
          <a:xfrm>
            <a:off x="77788" y="739775"/>
            <a:ext cx="6580187" cy="3700463"/>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371285"/>
            <a:ext cx="2918830" cy="493316"/>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815375" y="9371285"/>
            <a:ext cx="2918830" cy="493316"/>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EYInterstate Light" panose="02000506000000020004" pitchFamily="2" charset="0"/>
            </a:endParaRPr>
          </a:p>
        </p:txBody>
      </p:sp>
    </p:spTree>
    <p:extLst>
      <p:ext uri="{BB962C8B-B14F-4D97-AF65-F5344CB8AC3E}">
        <p14:creationId xmlns:p14="http://schemas.microsoft.com/office/powerpoint/2010/main" val="367259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EYInterstate Light" panose="02000506000000020004" pitchFamily="2" charset="0"/>
            </a:endParaRPr>
          </a:p>
        </p:txBody>
      </p:sp>
    </p:spTree>
    <p:extLst>
      <p:ext uri="{BB962C8B-B14F-4D97-AF65-F5344CB8AC3E}">
        <p14:creationId xmlns:p14="http://schemas.microsoft.com/office/powerpoint/2010/main" val="136027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Key message:</a:t>
            </a:r>
          </a:p>
          <a:p>
            <a:r>
              <a:rPr lang="en-US" dirty="0"/>
              <a:t>Business intelligence, or BI</a:t>
            </a:r>
            <a:r>
              <a:rPr lang="en-US" baseline="0" dirty="0"/>
              <a:t>, has come a long way. </a:t>
            </a:r>
          </a:p>
          <a:p>
            <a:pPr defTabSz="990752">
              <a:defRPr/>
            </a:pPr>
            <a:r>
              <a:rPr lang="en-US" baseline="0" dirty="0"/>
              <a:t>During the first two waves of business intelligence, IT professionals and business analysts were the keepers of BI. They made BI accessible and consumable for end users. </a:t>
            </a:r>
          </a:p>
          <a:p>
            <a:endParaRPr lang="en-US" baseline="0" dirty="0"/>
          </a:p>
          <a:p>
            <a:pPr defTabSz="990752">
              <a:defRPr/>
            </a:pPr>
            <a:r>
              <a:rPr lang="en-US" baseline="0" dirty="0"/>
              <a:t>While this approach still applies to complex business intelligence needs, today there is a new wave.  </a:t>
            </a:r>
          </a:p>
          <a:p>
            <a:pPr defTabSz="990752">
              <a:defRPr/>
            </a:pPr>
            <a:r>
              <a:rPr lang="en-US" dirty="0"/>
              <a:t>This</a:t>
            </a:r>
            <a:r>
              <a:rPr lang="en-US" baseline="0" dirty="0"/>
              <a:t> t</a:t>
            </a:r>
            <a:r>
              <a:rPr lang="en-US" dirty="0"/>
              <a:t>hird wave</a:t>
            </a:r>
            <a:r>
              <a:rPr lang="en-US" baseline="0" dirty="0"/>
              <a:t> of BI makes BI available to every kind of user. </a:t>
            </a:r>
          </a:p>
          <a:p>
            <a:pPr defTabSz="990752">
              <a:defRPr/>
            </a:pPr>
            <a:endParaRPr lang="en-US" b="1" baseline="0" dirty="0"/>
          </a:p>
          <a:p>
            <a:pPr defTabSz="990752">
              <a:defRPr/>
            </a:pPr>
            <a:r>
              <a:rPr lang="en-US" b="1" baseline="0" dirty="0"/>
              <a:t>Talking points:</a:t>
            </a:r>
          </a:p>
          <a:p>
            <a:r>
              <a:rPr lang="en-US" dirty="0"/>
              <a:t>Today we’re going to discuss</a:t>
            </a:r>
            <a:r>
              <a:rPr lang="en-US" baseline="0" dirty="0"/>
              <a:t> </a:t>
            </a:r>
            <a:r>
              <a:rPr lang="en-US" dirty="0"/>
              <a:t>Power BI,</a:t>
            </a:r>
            <a:r>
              <a:rPr lang="en-US" baseline="0" dirty="0"/>
              <a:t> which is a third-wave solution. Power BI enables EVERYONE to collect, analyze, visualize and publish data.</a:t>
            </a:r>
          </a:p>
          <a:p>
            <a:r>
              <a:rPr lang="en-US" sz="1300" dirty="0"/>
              <a:t>This third wave has the potential to expand the reach of analytics to more users than ever before. Existing analytics platforms and tools can be extended, instead of being replaced, by full-featured solutions like Power BI. Power BI directly connects to existing on-premises data, such as Analysis Services tabular models that were created by business analysts in collaboration with IT. Microsoft Excel and the new Power BI Desktop work hand-in-hand with Power BI, publishing reports and models created by business analysts and getting them more easily in the hands of the business users who can gain insight and take action.</a:t>
            </a:r>
            <a:endParaRPr lang="en-US" baseline="0" dirty="0"/>
          </a:p>
        </p:txBody>
      </p:sp>
      <p:sp>
        <p:nvSpPr>
          <p:cNvPr id="4" name="Slide Number Placeholder 3"/>
          <p:cNvSpPr>
            <a:spLocks noGrp="1"/>
          </p:cNvSpPr>
          <p:nvPr>
            <p:ph type="sldNum" sz="quarter" idx="10"/>
          </p:nvPr>
        </p:nvSpPr>
        <p:spPr/>
        <p:txBody>
          <a:bodyPr/>
          <a:lstStyle/>
          <a:p>
            <a:fld id="{DD81A89D-8738-4ED5-BF6E-F438F4965D3F}" type="slidenum">
              <a:rPr lang="en-US" smtClean="0"/>
              <a:t>4</a:t>
            </a:fld>
            <a:endParaRPr lang="en-US" dirty="0"/>
          </a:p>
        </p:txBody>
      </p:sp>
    </p:spTree>
    <p:extLst>
      <p:ext uri="{BB962C8B-B14F-4D97-AF65-F5344CB8AC3E}">
        <p14:creationId xmlns:p14="http://schemas.microsoft.com/office/powerpoint/2010/main" val="420253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EYInterstate Light" panose="02000506000000020004" pitchFamily="2" charset="0"/>
            </a:endParaRPr>
          </a:p>
        </p:txBody>
      </p:sp>
    </p:spTree>
    <p:extLst>
      <p:ext uri="{BB962C8B-B14F-4D97-AF65-F5344CB8AC3E}">
        <p14:creationId xmlns:p14="http://schemas.microsoft.com/office/powerpoint/2010/main" val="3424098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fld id="{A99D4A12-7002-429F-A158-088FA32CC137}" type="datetime4">
              <a:rPr lang="en-GB" smtClean="0"/>
              <a:t>11 June 2019</a:t>
            </a:fld>
            <a:endParaRPr lang="en-GB" dirty="0"/>
          </a:p>
        </p:txBody>
      </p:sp>
      <p:sp>
        <p:nvSpPr>
          <p:cNvPr id="6" name="Footer Placeholder 5"/>
          <p:cNvSpPr>
            <a:spLocks noGrp="1"/>
          </p:cNvSpPr>
          <p:nvPr>
            <p:ph type="ftr" sz="quarter" idx="12"/>
          </p:nvPr>
        </p:nvSpPr>
        <p:spPr/>
        <p:txBody>
          <a:bodyPr/>
          <a:lstStyle/>
          <a:p>
            <a:r>
              <a:rPr lang="en-GB" dirty="0"/>
              <a:t>[Document title]</a:t>
            </a:r>
          </a:p>
        </p:txBody>
      </p:sp>
      <p:sp>
        <p:nvSpPr>
          <p:cNvPr id="7" name="Slide Number Placeholder 6"/>
          <p:cNvSpPr>
            <a:spLocks noGrp="1"/>
          </p:cNvSpPr>
          <p:nvPr>
            <p:ph type="sldNum" sz="quarter" idx="13"/>
          </p:nvPr>
        </p:nvSpPr>
        <p:spPr/>
        <p:txBody>
          <a:bodyPr/>
          <a:lstStyle/>
          <a:p>
            <a:fld id="{A29460E4-3001-4D40-AA55-2B96D306E943}" type="slidenum">
              <a:rPr lang="en-GB" smtClean="0"/>
              <a:pPr/>
              <a:t>9</a:t>
            </a:fld>
            <a:endParaRPr lang="en-GB" dirty="0"/>
          </a:p>
        </p:txBody>
      </p:sp>
    </p:spTree>
    <p:extLst>
      <p:ext uri="{BB962C8B-B14F-4D97-AF65-F5344CB8AC3E}">
        <p14:creationId xmlns:p14="http://schemas.microsoft.com/office/powerpoint/2010/main" val="3867547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4.emf"/><Relationship Id="rId5" Type="http://schemas.openxmlformats.org/officeDocument/2006/relationships/oleObject" Target="../embeddings/oleObject11.bin"/><Relationship Id="rId4"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2BAA045-A2B5-4924-87C0-7943C9F50904}"/>
              </a:ext>
            </a:extLst>
          </p:cNvPr>
          <p:cNvGraphicFramePr>
            <a:graphicFrameLocks noChangeAspect="1"/>
          </p:cNvGraphicFramePr>
          <p:nvPr userDrawn="1">
            <p:custDataLst>
              <p:tags r:id="rId2"/>
            </p:custDataLst>
            <p:extLst>
              <p:ext uri="{D42A27DB-BD31-4B8C-83A1-F6EECF244321}">
                <p14:modId xmlns:p14="http://schemas.microsoft.com/office/powerpoint/2010/main" val="196732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5"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id="{B2BAA045-A2B5-4924-87C0-7943C9F509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E838E83-879E-4B76-A9F3-DE8D7B9E6A34}"/>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800" b="1"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Tree>
    <p:extLst>
      <p:ext uri="{BB962C8B-B14F-4D97-AF65-F5344CB8AC3E}">
        <p14:creationId xmlns:p14="http://schemas.microsoft.com/office/powerpoint/2010/main" val="25471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59767591"/>
              </p:ext>
            </p:extLst>
          </p:nvPr>
        </p:nvGraphicFramePr>
        <p:xfrm>
          <a:off x="1589" y="1589"/>
          <a:ext cx="1588" cy="1587"/>
        </p:xfrm>
        <a:graphic>
          <a:graphicData uri="http://schemas.openxmlformats.org/presentationml/2006/ole">
            <mc:AlternateContent xmlns:mc="http://schemas.openxmlformats.org/markup-compatibility/2006">
              <mc:Choice xmlns:v="urn:schemas-microsoft-com:vml" Requires="v">
                <p:oleObj spid="_x0000_s20587" name="think-cell Slide" r:id="rId4" imgW="216" imgH="216" progId="TCLayout.ActiveDocument.1">
                  <p:embed/>
                </p:oleObj>
              </mc:Choice>
              <mc:Fallback>
                <p:oleObj name="think-cell Slide" r:id="rId4" imgW="216" imgH="216" progId="TCLayout.ActiveDocument.1">
                  <p:embed/>
                  <p:pic>
                    <p:nvPicPr>
                      <p:cNvPr id="2" name="Object 1" hidden="1"/>
                      <p:cNvPicPr/>
                      <p:nvPr/>
                    </p:nvPicPr>
                    <p:blipFill>
                      <a:blip r:embed="rId5"/>
                      <a:stretch>
                        <a:fillRect/>
                      </a:stretch>
                    </p:blipFill>
                    <p:spPr>
                      <a:xfrm>
                        <a:off x="1589" y="1589"/>
                        <a:ext cx="1588" cy="1587"/>
                      </a:xfrm>
                      <a:prstGeom prst="rect">
                        <a:avLst/>
                      </a:prstGeom>
                    </p:spPr>
                  </p:pic>
                </p:oleObj>
              </mc:Fallback>
            </mc:AlternateContent>
          </a:graphicData>
        </a:graphic>
      </p:graphicFrame>
    </p:spTree>
    <p:extLst>
      <p:ext uri="{BB962C8B-B14F-4D97-AF65-F5344CB8AC3E}">
        <p14:creationId xmlns:p14="http://schemas.microsoft.com/office/powerpoint/2010/main" val="49588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65158169"/>
              </p:ext>
            </p:extLst>
          </p:nvPr>
        </p:nvGraphicFramePr>
        <p:xfrm>
          <a:off x="1589" y="1589"/>
          <a:ext cx="1588" cy="1587"/>
        </p:xfrm>
        <a:graphic>
          <a:graphicData uri="http://schemas.openxmlformats.org/presentationml/2006/ole">
            <mc:AlternateContent xmlns:mc="http://schemas.openxmlformats.org/markup-compatibility/2006">
              <mc:Choice xmlns:v="urn:schemas-microsoft-com:vml" Requires="v">
                <p:oleObj spid="_x0000_s22635" name="think-cell Slide" r:id="rId5" imgW="360" imgH="360" progId="TCLayout.ActiveDocument.1">
                  <p:embed/>
                </p:oleObj>
              </mc:Choice>
              <mc:Fallback>
                <p:oleObj name="think-cell Slide" r:id="rId5" imgW="360" imgH="360" progId="TCLayout.ActiveDocument.1">
                  <p:embed/>
                  <p:pic>
                    <p:nvPicPr>
                      <p:cNvPr id="4" name="Object 3" hidden="1"/>
                      <p:cNvPicPr/>
                      <p:nvPr/>
                    </p:nvPicPr>
                    <p:blipFill>
                      <a:blip r:embed="rId6"/>
                      <a:stretch>
                        <a:fillRect/>
                      </a:stretch>
                    </p:blipFill>
                    <p:spPr>
                      <a:xfrm>
                        <a:off x="1589" y="1589"/>
                        <a:ext cx="1588"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B7426F5-BF0D-4BCF-9A8D-8665D56E1B31}"/>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800" b="1"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919" y="1425600"/>
            <a:ext cx="10978515" cy="47000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a:spcBef>
                <a:spcPts val="0"/>
              </a:spcBef>
              <a:spcAft>
                <a:spcPts val="0"/>
              </a:spcAft>
            </a:pPr>
            <a:endParaRPr lang="en-US" sz="1799" dirty="0">
              <a:solidFill>
                <a:srgbClr val="646464"/>
              </a:solidFill>
            </a:endParaRPr>
          </a:p>
        </p:txBody>
      </p:sp>
      <p:sp>
        <p:nvSpPr>
          <p:cNvPr id="8" name="Line 11"/>
          <p:cNvSpPr>
            <a:spLocks noChangeShapeType="1"/>
          </p:cNvSpPr>
          <p:nvPr userDrawn="1"/>
        </p:nvSpPr>
        <p:spPr bwMode="auto">
          <a:xfrm>
            <a:off x="609919"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a:spcBef>
                <a:spcPts val="0"/>
              </a:spcBef>
              <a:spcAft>
                <a:spcPts val="0"/>
              </a:spcAft>
            </a:pPr>
            <a:endParaRPr lang="en-US" sz="1799" dirty="0">
              <a:solidFill>
                <a:srgbClr val="646464"/>
              </a:solidFill>
            </a:endParaRPr>
          </a:p>
        </p:txBody>
      </p:sp>
      <p:sp>
        <p:nvSpPr>
          <p:cNvPr id="5" name="Date Placeholder 4"/>
          <p:cNvSpPr>
            <a:spLocks noGrp="1"/>
          </p:cNvSpPr>
          <p:nvPr>
            <p:ph type="dt" sz="half" idx="10"/>
          </p:nvPr>
        </p:nvSpPr>
        <p:spPr/>
        <p:txBody>
          <a:bodyPr/>
          <a:lstStyle/>
          <a:p>
            <a:r>
              <a:rPr lang="nb-NO">
                <a:solidFill>
                  <a:srgbClr val="646464"/>
                </a:solidFill>
              </a:rPr>
              <a:t>18.01.2019</a:t>
            </a:r>
            <a:endParaRPr lang="en-US" dirty="0">
              <a:solidFill>
                <a:srgbClr val="646464"/>
              </a:solidFill>
            </a:endParaRPr>
          </a:p>
        </p:txBody>
      </p:sp>
    </p:spTree>
    <p:extLst>
      <p:ext uri="{BB962C8B-B14F-4D97-AF65-F5344CB8AC3E}">
        <p14:creationId xmlns:p14="http://schemas.microsoft.com/office/powerpoint/2010/main" val="3858576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950830071"/>
              </p:ext>
            </p:extLst>
          </p:nvPr>
        </p:nvGraphicFramePr>
        <p:xfrm>
          <a:off x="1589" y="1589"/>
          <a:ext cx="1588" cy="1587"/>
        </p:xfrm>
        <a:graphic>
          <a:graphicData uri="http://schemas.openxmlformats.org/presentationml/2006/ole">
            <mc:AlternateContent xmlns:mc="http://schemas.openxmlformats.org/markup-compatibility/2006">
              <mc:Choice xmlns:v="urn:schemas-microsoft-com:vml" Requires="v">
                <p:oleObj spid="_x0000_s60523" name="think-cell Slide" r:id="rId5" imgW="270" imgH="270" progId="TCLayout.ActiveDocument.1">
                  <p:embed/>
                </p:oleObj>
              </mc:Choice>
              <mc:Fallback>
                <p:oleObj name="think-cell Slide" r:id="rId5" imgW="270" imgH="270" progId="TCLayout.ActiveDocument.1">
                  <p:embed/>
                  <p:pic>
                    <p:nvPicPr>
                      <p:cNvPr id="5" name="Object 4" hidden="1"/>
                      <p:cNvPicPr/>
                      <p:nvPr/>
                    </p:nvPicPr>
                    <p:blipFill>
                      <a:blip r:embed="rId6"/>
                      <a:stretch>
                        <a:fillRect/>
                      </a:stretch>
                    </p:blipFill>
                    <p:spPr>
                      <a:xfrm>
                        <a:off x="1589" y="1589"/>
                        <a:ext cx="1588"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65EFB3D-404D-48AB-B00F-6633C2A92FAF}"/>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800" b="1"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lvl1pPr>
              <a:defRPr sz="2800" b="1">
                <a:solidFill>
                  <a:schemeClr val="bg1"/>
                </a:solidFill>
              </a:defRPr>
            </a:lvl1pPr>
          </a:lstStyle>
          <a:p>
            <a:r>
              <a:rPr lang="en-US" dirty="0"/>
              <a:t>Click to edit Master title style</a:t>
            </a:r>
          </a:p>
        </p:txBody>
      </p:sp>
      <p:sp>
        <p:nvSpPr>
          <p:cNvPr id="7"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a:spcBef>
                <a:spcPts val="0"/>
              </a:spcBef>
              <a:spcAft>
                <a:spcPts val="0"/>
              </a:spcAft>
            </a:pPr>
            <a:endParaRPr lang="en-US" sz="1799" dirty="0">
              <a:solidFill>
                <a:srgbClr val="646464"/>
              </a:solidFill>
            </a:endParaRPr>
          </a:p>
        </p:txBody>
      </p:sp>
      <p:sp>
        <p:nvSpPr>
          <p:cNvPr id="8" name="Line 11"/>
          <p:cNvSpPr>
            <a:spLocks noChangeShapeType="1"/>
          </p:cNvSpPr>
          <p:nvPr userDrawn="1"/>
        </p:nvSpPr>
        <p:spPr bwMode="auto">
          <a:xfrm>
            <a:off x="609919"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a:spcBef>
                <a:spcPts val="0"/>
              </a:spcBef>
              <a:spcAft>
                <a:spcPts val="0"/>
              </a:spcAft>
            </a:pPr>
            <a:endParaRPr lang="en-US" sz="1799" dirty="0">
              <a:solidFill>
                <a:srgbClr val="646464"/>
              </a:solidFill>
            </a:endParaRPr>
          </a:p>
        </p:txBody>
      </p:sp>
    </p:spTree>
    <p:extLst>
      <p:ext uri="{BB962C8B-B14F-4D97-AF65-F5344CB8AC3E}">
        <p14:creationId xmlns:p14="http://schemas.microsoft.com/office/powerpoint/2010/main" val="2762672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380" y="360000"/>
            <a:ext cx="11661911" cy="720000"/>
          </a:xfrm>
        </p:spPr>
        <p:txBody>
          <a:bodyPr lIns="180000"/>
          <a:lstStyle>
            <a:lvl1pPr>
              <a:defRPr/>
            </a:lvl1pPr>
          </a:lstStyle>
          <a:p>
            <a:r>
              <a:rPr lang="en-US" dirty="0"/>
              <a:t>Slide title</a:t>
            </a:r>
          </a:p>
        </p:txBody>
      </p:sp>
      <p:cxnSp>
        <p:nvCxnSpPr>
          <p:cNvPr id="4" name="Straight Connector 3"/>
          <p:cNvCxnSpPr/>
          <p:nvPr userDrawn="1"/>
        </p:nvCxnSpPr>
        <p:spPr>
          <a:xfrm>
            <a:off x="468077" y="1068634"/>
            <a:ext cx="11233829"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270016" y="1169988"/>
            <a:ext cx="11661496" cy="334962"/>
          </a:xfrm>
        </p:spPr>
        <p:txBody>
          <a:bodyPr anchor="ctr">
            <a:noAutofit/>
          </a:bodyPr>
          <a:lstStyle>
            <a:lvl1pPr>
              <a:defRPr sz="2400"/>
            </a:lvl1pPr>
          </a:lstStyle>
          <a:p>
            <a:pPr lvl="0"/>
            <a:r>
              <a:rPr lang="en-US" dirty="0"/>
              <a:t>Slide subtitle</a:t>
            </a:r>
          </a:p>
        </p:txBody>
      </p:sp>
      <p:sp>
        <p:nvSpPr>
          <p:cNvPr id="8" name="Text Placeholder 7"/>
          <p:cNvSpPr>
            <a:spLocks noGrp="1"/>
          </p:cNvSpPr>
          <p:nvPr>
            <p:ph type="body" sz="quarter" idx="11" hasCustomPrompt="1"/>
          </p:nvPr>
        </p:nvSpPr>
        <p:spPr>
          <a:xfrm>
            <a:off x="270016" y="1749426"/>
            <a:ext cx="11661496" cy="5108575"/>
          </a:xfrm>
        </p:spPr>
        <p:txBody>
          <a:bodyPr/>
          <a:lstStyle>
            <a:lvl1pPr>
              <a:defRPr/>
            </a:lvl1pPr>
            <a:lvl2pPr marL="237600">
              <a:defRPr/>
            </a:lvl2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58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514188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9"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D4709C7-999B-4B26-BE61-96CF5F1E7F1D}"/>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800" b="1"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lvl1pPr>
              <a:defRPr sz="2800">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Tree>
    <p:extLst>
      <p:ext uri="{BB962C8B-B14F-4D97-AF65-F5344CB8AC3E}">
        <p14:creationId xmlns:p14="http://schemas.microsoft.com/office/powerpoint/2010/main" val="17500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978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riple Column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825778" y="643613"/>
            <a:ext cx="6970229" cy="501067"/>
          </a:xfrm>
        </p:spPr>
        <p:txBody>
          <a:bodyPr/>
          <a:lstStyle/>
          <a:p>
            <a:r>
              <a:rPr lang="en-US"/>
              <a:t>Click to edit Master title style</a:t>
            </a:r>
            <a:endParaRPr lang="en-GB" dirty="0"/>
          </a:p>
        </p:txBody>
      </p:sp>
      <p:sp>
        <p:nvSpPr>
          <p:cNvPr id="48" name="Footer Placeholder 4"/>
          <p:cNvSpPr>
            <a:spLocks noGrp="1"/>
          </p:cNvSpPr>
          <p:nvPr>
            <p:ph type="ftr" sz="quarter" idx="3"/>
          </p:nvPr>
        </p:nvSpPr>
        <p:spPr bwMode="gray">
          <a:xfrm>
            <a:off x="4605633" y="384373"/>
            <a:ext cx="6767404" cy="130607"/>
          </a:xfrm>
          <a:prstGeom prst="rect">
            <a:avLst/>
          </a:prstGeom>
        </p:spPr>
        <p:txBody>
          <a:bodyPr vert="horz" lIns="0" tIns="0" rIns="0" bIns="0" rtlCol="0" anchor="ctr"/>
          <a:lstStyle>
            <a:lvl1pPr algn="r">
              <a:defRPr sz="635">
                <a:solidFill>
                  <a:schemeClr val="tx1">
                    <a:tint val="75000"/>
                  </a:schemeClr>
                </a:solidFill>
              </a:defRPr>
            </a:lvl1pPr>
          </a:lstStyle>
          <a:p>
            <a:r>
              <a:rPr lang="en-IN" dirty="0"/>
              <a:t>AI and Advanced Analytics PoV</a:t>
            </a:r>
            <a:endParaRPr lang="en-GB" dirty="0"/>
          </a:p>
        </p:txBody>
      </p:sp>
      <p:sp>
        <p:nvSpPr>
          <p:cNvPr id="49" name="Slide Number Placeholder 5"/>
          <p:cNvSpPr>
            <a:spLocks noGrp="1"/>
          </p:cNvSpPr>
          <p:nvPr>
            <p:ph type="sldNum" sz="quarter" idx="4"/>
          </p:nvPr>
        </p:nvSpPr>
        <p:spPr bwMode="gray">
          <a:xfrm>
            <a:off x="11498005" y="384373"/>
            <a:ext cx="329078" cy="130607"/>
          </a:xfrm>
          <a:prstGeom prst="rect">
            <a:avLst/>
          </a:prstGeom>
        </p:spPr>
        <p:txBody>
          <a:bodyPr vert="horz" lIns="0" tIns="0" rIns="0" bIns="0" rtlCol="0" anchor="ctr"/>
          <a:lstStyle>
            <a:lvl1pPr algn="l">
              <a:defRPr sz="635">
                <a:solidFill>
                  <a:schemeClr val="tx1">
                    <a:tint val="75000"/>
                  </a:schemeClr>
                </a:solidFill>
              </a:defRPr>
            </a:lvl1pPr>
          </a:lstStyle>
          <a:p>
            <a:fld id="{F9A56513-F998-4254-9CEB-F507EE6F3742}" type="slidenum">
              <a:rPr lang="en-GB" smtClean="0"/>
              <a:pPr/>
              <a:t>‹#›</a:t>
            </a:fld>
            <a:endParaRPr lang="en-GB" dirty="0"/>
          </a:p>
        </p:txBody>
      </p:sp>
      <p:sp>
        <p:nvSpPr>
          <p:cNvPr id="36" name="Rectangle 35"/>
          <p:cNvSpPr/>
          <p:nvPr userDrawn="1"/>
        </p:nvSpPr>
        <p:spPr>
          <a:xfrm>
            <a:off x="4447770" y="5256922"/>
            <a:ext cx="1438945" cy="1128616"/>
          </a:xfrm>
          <a:prstGeom prst="rect">
            <a:avLst/>
          </a:prstGeom>
          <a:solidFill>
            <a:schemeClr val="accent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65303" tIns="65303" rIns="65303" bIns="65303" rtlCol="0" anchor="ctr"/>
          <a:lstStyle/>
          <a:p>
            <a:pPr algn="ctr"/>
            <a:endParaRPr lang="en-GB" sz="907" b="1" dirty="0"/>
          </a:p>
        </p:txBody>
      </p:sp>
      <p:grpSp>
        <p:nvGrpSpPr>
          <p:cNvPr id="13" name="Group 12"/>
          <p:cNvGrpSpPr>
            <a:grpSpLocks noChangeAspect="1"/>
          </p:cNvGrpSpPr>
          <p:nvPr userDrawn="1"/>
        </p:nvGrpSpPr>
        <p:grpSpPr>
          <a:xfrm>
            <a:off x="4568322" y="5463792"/>
            <a:ext cx="1202285" cy="706143"/>
            <a:chOff x="0" y="3132138"/>
            <a:chExt cx="1755775" cy="1296988"/>
          </a:xfrm>
          <a:solidFill>
            <a:srgbClr val="0D0D0D"/>
          </a:solidFill>
        </p:grpSpPr>
        <p:sp>
          <p:nvSpPr>
            <p:cNvPr id="14" name="Freeform 6"/>
            <p:cNvSpPr>
              <a:spLocks noEditPoints="1"/>
            </p:cNvSpPr>
            <p:nvPr/>
          </p:nvSpPr>
          <p:spPr bwMode="auto">
            <a:xfrm>
              <a:off x="0" y="3132138"/>
              <a:ext cx="1755775" cy="1296988"/>
            </a:xfrm>
            <a:custGeom>
              <a:avLst/>
              <a:gdLst>
                <a:gd name="T0" fmla="*/ 1955 w 5530"/>
                <a:gd name="T1" fmla="*/ 3802 h 4085"/>
                <a:gd name="T2" fmla="*/ 1673 w 5530"/>
                <a:gd name="T3" fmla="*/ 3623 h 4085"/>
                <a:gd name="T4" fmla="*/ 1553 w 5530"/>
                <a:gd name="T5" fmla="*/ 3419 h 4085"/>
                <a:gd name="T6" fmla="*/ 1370 w 5530"/>
                <a:gd name="T7" fmla="*/ 2927 h 4085"/>
                <a:gd name="T8" fmla="*/ 960 w 5530"/>
                <a:gd name="T9" fmla="*/ 2135 h 4085"/>
                <a:gd name="T10" fmla="*/ 602 w 5530"/>
                <a:gd name="T11" fmla="*/ 1869 h 4085"/>
                <a:gd name="T12" fmla="*/ 1300 w 5530"/>
                <a:gd name="T13" fmla="*/ 10 h 4085"/>
                <a:gd name="T14" fmla="*/ 2059 w 5530"/>
                <a:gd name="T15" fmla="*/ 946 h 4085"/>
                <a:gd name="T16" fmla="*/ 2494 w 5530"/>
                <a:gd name="T17" fmla="*/ 974 h 4085"/>
                <a:gd name="T18" fmla="*/ 2989 w 5530"/>
                <a:gd name="T19" fmla="*/ 898 h 4085"/>
                <a:gd name="T20" fmla="*/ 3561 w 5530"/>
                <a:gd name="T21" fmla="*/ 984 h 4085"/>
                <a:gd name="T22" fmla="*/ 3802 w 5530"/>
                <a:gd name="T23" fmla="*/ 679 h 4085"/>
                <a:gd name="T24" fmla="*/ 5530 w 5530"/>
                <a:gd name="T25" fmla="*/ 1178 h 4085"/>
                <a:gd name="T26" fmla="*/ 4807 w 5530"/>
                <a:gd name="T27" fmla="*/ 1709 h 4085"/>
                <a:gd name="T28" fmla="*/ 4178 w 5530"/>
                <a:gd name="T29" fmla="*/ 2738 h 4085"/>
                <a:gd name="T30" fmla="*/ 4036 w 5530"/>
                <a:gd name="T31" fmla="*/ 3201 h 4085"/>
                <a:gd name="T32" fmla="*/ 3813 w 5530"/>
                <a:gd name="T33" fmla="*/ 3439 h 4085"/>
                <a:gd name="T34" fmla="*/ 3462 w 5530"/>
                <a:gd name="T35" fmla="*/ 3746 h 4085"/>
                <a:gd name="T36" fmla="*/ 3260 w 5530"/>
                <a:gd name="T37" fmla="*/ 3836 h 4085"/>
                <a:gd name="T38" fmla="*/ 2854 w 5530"/>
                <a:gd name="T39" fmla="*/ 3803 h 4085"/>
                <a:gd name="T40" fmla="*/ 2497 w 5530"/>
                <a:gd name="T41" fmla="*/ 3977 h 4085"/>
                <a:gd name="T42" fmla="*/ 2180 w 5530"/>
                <a:gd name="T43" fmla="*/ 3634 h 4085"/>
                <a:gd name="T44" fmla="*/ 2166 w 5530"/>
                <a:gd name="T45" fmla="*/ 3944 h 4085"/>
                <a:gd name="T46" fmla="*/ 2415 w 5530"/>
                <a:gd name="T47" fmla="*/ 3759 h 4085"/>
                <a:gd name="T48" fmla="*/ 2453 w 5530"/>
                <a:gd name="T49" fmla="*/ 3586 h 4085"/>
                <a:gd name="T50" fmla="*/ 2558 w 5530"/>
                <a:gd name="T51" fmla="*/ 3870 h 4085"/>
                <a:gd name="T52" fmla="*/ 2727 w 5530"/>
                <a:gd name="T53" fmla="*/ 3664 h 4085"/>
                <a:gd name="T54" fmla="*/ 2981 w 5530"/>
                <a:gd name="T55" fmla="*/ 3733 h 4085"/>
                <a:gd name="T56" fmla="*/ 3238 w 5530"/>
                <a:gd name="T57" fmla="*/ 3641 h 4085"/>
                <a:gd name="T58" fmla="*/ 2513 w 5530"/>
                <a:gd name="T59" fmla="*/ 2692 h 4085"/>
                <a:gd name="T60" fmla="*/ 3663 w 5530"/>
                <a:gd name="T61" fmla="*/ 3583 h 4085"/>
                <a:gd name="T62" fmla="*/ 2720 w 5530"/>
                <a:gd name="T63" fmla="*/ 2364 h 4085"/>
                <a:gd name="T64" fmla="*/ 3848 w 5530"/>
                <a:gd name="T65" fmla="*/ 3256 h 4085"/>
                <a:gd name="T66" fmla="*/ 2739 w 5530"/>
                <a:gd name="T67" fmla="*/ 1877 h 4085"/>
                <a:gd name="T68" fmla="*/ 2203 w 5530"/>
                <a:gd name="T69" fmla="*/ 2259 h 4085"/>
                <a:gd name="T70" fmla="*/ 1892 w 5530"/>
                <a:gd name="T71" fmla="*/ 2041 h 4085"/>
                <a:gd name="T72" fmla="*/ 2522 w 5530"/>
                <a:gd name="T73" fmla="*/ 1146 h 4085"/>
                <a:gd name="T74" fmla="*/ 2283 w 5530"/>
                <a:gd name="T75" fmla="*/ 1143 h 4085"/>
                <a:gd name="T76" fmla="*/ 1713 w 5530"/>
                <a:gd name="T77" fmla="*/ 789 h 4085"/>
                <a:gd name="T78" fmla="*/ 1087 w 5530"/>
                <a:gd name="T79" fmla="*/ 2159 h 4085"/>
                <a:gd name="T80" fmla="*/ 1548 w 5530"/>
                <a:gd name="T81" fmla="*/ 2838 h 4085"/>
                <a:gd name="T82" fmla="*/ 1873 w 5530"/>
                <a:gd name="T83" fmla="*/ 3112 h 4085"/>
                <a:gd name="T84" fmla="*/ 2145 w 5530"/>
                <a:gd name="T85" fmla="*/ 3281 h 4085"/>
                <a:gd name="T86" fmla="*/ 2247 w 5530"/>
                <a:gd name="T87" fmla="*/ 3501 h 4085"/>
                <a:gd name="T88" fmla="*/ 1766 w 5530"/>
                <a:gd name="T89" fmla="*/ 3546 h 4085"/>
                <a:gd name="T90" fmla="*/ 2078 w 5530"/>
                <a:gd name="T91" fmla="*/ 3531 h 4085"/>
                <a:gd name="T92" fmla="*/ 1565 w 5530"/>
                <a:gd name="T93" fmla="*/ 2957 h 4085"/>
                <a:gd name="T94" fmla="*/ 1460 w 5530"/>
                <a:gd name="T95" fmla="*/ 3250 h 4085"/>
                <a:gd name="T96" fmla="*/ 1753 w 5530"/>
                <a:gd name="T97" fmla="*/ 3128 h 4085"/>
                <a:gd name="T98" fmla="*/ 3307 w 5530"/>
                <a:gd name="T99" fmla="*/ 2254 h 4085"/>
                <a:gd name="T100" fmla="*/ 4214 w 5530"/>
                <a:gd name="T101" fmla="*/ 2465 h 4085"/>
                <a:gd name="T102" fmla="*/ 4717 w 5530"/>
                <a:gd name="T103" fmla="*/ 1594 h 4085"/>
                <a:gd name="T104" fmla="*/ 3599 w 5530"/>
                <a:gd name="T105" fmla="*/ 1098 h 4085"/>
                <a:gd name="T106" fmla="*/ 3017 w 5530"/>
                <a:gd name="T107" fmla="*/ 1016 h 4085"/>
                <a:gd name="T108" fmla="*/ 1998 w 5530"/>
                <a:gd name="T109" fmla="*/ 1889 h 4085"/>
                <a:gd name="T110" fmla="*/ 2300 w 5530"/>
                <a:gd name="T111" fmla="*/ 2115 h 4085"/>
                <a:gd name="T112" fmla="*/ 2834 w 5530"/>
                <a:gd name="T113" fmla="*/ 1764 h 4085"/>
                <a:gd name="T114" fmla="*/ 3311 w 5530"/>
                <a:gd name="T115" fmla="*/ 2102 h 4085"/>
                <a:gd name="T116" fmla="*/ 3570 w 5530"/>
                <a:gd name="T117" fmla="*/ 2128 h 4085"/>
                <a:gd name="T118" fmla="*/ 3335 w 5530"/>
                <a:gd name="T119" fmla="*/ 2248 h 4085"/>
                <a:gd name="T120" fmla="*/ 612 w 5530"/>
                <a:gd name="T121" fmla="*/ 1709 h 4085"/>
                <a:gd name="T122" fmla="*/ 4366 w 5530"/>
                <a:gd name="T123" fmla="*/ 200 h 4085"/>
                <a:gd name="T124" fmla="*/ 5371 w 5530"/>
                <a:gd name="T125" fmla="*/ 1190 h 4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30" h="4085">
                  <a:moveTo>
                    <a:pt x="2247" y="4085"/>
                  </a:moveTo>
                  <a:lnTo>
                    <a:pt x="2247" y="4085"/>
                  </a:lnTo>
                  <a:lnTo>
                    <a:pt x="2218" y="4084"/>
                  </a:lnTo>
                  <a:lnTo>
                    <a:pt x="2189" y="4079"/>
                  </a:lnTo>
                  <a:lnTo>
                    <a:pt x="2161" y="4073"/>
                  </a:lnTo>
                  <a:lnTo>
                    <a:pt x="2135" y="4063"/>
                  </a:lnTo>
                  <a:lnTo>
                    <a:pt x="2109" y="4050"/>
                  </a:lnTo>
                  <a:lnTo>
                    <a:pt x="2085" y="4036"/>
                  </a:lnTo>
                  <a:lnTo>
                    <a:pt x="2061" y="4019"/>
                  </a:lnTo>
                  <a:lnTo>
                    <a:pt x="2040" y="3999"/>
                  </a:lnTo>
                  <a:lnTo>
                    <a:pt x="2040" y="3999"/>
                  </a:lnTo>
                  <a:lnTo>
                    <a:pt x="2030" y="3988"/>
                  </a:lnTo>
                  <a:lnTo>
                    <a:pt x="2019" y="3978"/>
                  </a:lnTo>
                  <a:lnTo>
                    <a:pt x="2011" y="3966"/>
                  </a:lnTo>
                  <a:lnTo>
                    <a:pt x="2003" y="3954"/>
                  </a:lnTo>
                  <a:lnTo>
                    <a:pt x="1994" y="3941"/>
                  </a:lnTo>
                  <a:lnTo>
                    <a:pt x="1987" y="3928"/>
                  </a:lnTo>
                  <a:lnTo>
                    <a:pt x="1981" y="3915"/>
                  </a:lnTo>
                  <a:lnTo>
                    <a:pt x="1975" y="3902"/>
                  </a:lnTo>
                  <a:lnTo>
                    <a:pt x="1971" y="3889"/>
                  </a:lnTo>
                  <a:lnTo>
                    <a:pt x="1966" y="3874"/>
                  </a:lnTo>
                  <a:lnTo>
                    <a:pt x="1962" y="3860"/>
                  </a:lnTo>
                  <a:lnTo>
                    <a:pt x="1959" y="3846"/>
                  </a:lnTo>
                  <a:lnTo>
                    <a:pt x="1958" y="3831"/>
                  </a:lnTo>
                  <a:lnTo>
                    <a:pt x="1955" y="3816"/>
                  </a:lnTo>
                  <a:lnTo>
                    <a:pt x="1955" y="3802"/>
                  </a:lnTo>
                  <a:lnTo>
                    <a:pt x="1955" y="3786"/>
                  </a:lnTo>
                  <a:lnTo>
                    <a:pt x="1955" y="3786"/>
                  </a:lnTo>
                  <a:lnTo>
                    <a:pt x="1954" y="3780"/>
                  </a:lnTo>
                  <a:lnTo>
                    <a:pt x="1953" y="3776"/>
                  </a:lnTo>
                  <a:lnTo>
                    <a:pt x="1950" y="3770"/>
                  </a:lnTo>
                  <a:lnTo>
                    <a:pt x="1947" y="3765"/>
                  </a:lnTo>
                  <a:lnTo>
                    <a:pt x="1947" y="3765"/>
                  </a:lnTo>
                  <a:lnTo>
                    <a:pt x="1942" y="3761"/>
                  </a:lnTo>
                  <a:lnTo>
                    <a:pt x="1937" y="3759"/>
                  </a:lnTo>
                  <a:lnTo>
                    <a:pt x="1931" y="3758"/>
                  </a:lnTo>
                  <a:lnTo>
                    <a:pt x="1925" y="3757"/>
                  </a:lnTo>
                  <a:lnTo>
                    <a:pt x="1918" y="3757"/>
                  </a:lnTo>
                  <a:lnTo>
                    <a:pt x="1918" y="3757"/>
                  </a:lnTo>
                  <a:lnTo>
                    <a:pt x="1890" y="3755"/>
                  </a:lnTo>
                  <a:lnTo>
                    <a:pt x="1861" y="3752"/>
                  </a:lnTo>
                  <a:lnTo>
                    <a:pt x="1834" y="3745"/>
                  </a:lnTo>
                  <a:lnTo>
                    <a:pt x="1806" y="3735"/>
                  </a:lnTo>
                  <a:lnTo>
                    <a:pt x="1780" y="3723"/>
                  </a:lnTo>
                  <a:lnTo>
                    <a:pt x="1757" y="3708"/>
                  </a:lnTo>
                  <a:lnTo>
                    <a:pt x="1734" y="3691"/>
                  </a:lnTo>
                  <a:lnTo>
                    <a:pt x="1711" y="3671"/>
                  </a:lnTo>
                  <a:lnTo>
                    <a:pt x="1711" y="3671"/>
                  </a:lnTo>
                  <a:lnTo>
                    <a:pt x="1702" y="3660"/>
                  </a:lnTo>
                  <a:lnTo>
                    <a:pt x="1691" y="3648"/>
                  </a:lnTo>
                  <a:lnTo>
                    <a:pt x="1682" y="3636"/>
                  </a:lnTo>
                  <a:lnTo>
                    <a:pt x="1673" y="3623"/>
                  </a:lnTo>
                  <a:lnTo>
                    <a:pt x="1666" y="3611"/>
                  </a:lnTo>
                  <a:lnTo>
                    <a:pt x="1658" y="3597"/>
                  </a:lnTo>
                  <a:lnTo>
                    <a:pt x="1652" y="3584"/>
                  </a:lnTo>
                  <a:lnTo>
                    <a:pt x="1646" y="3570"/>
                  </a:lnTo>
                  <a:lnTo>
                    <a:pt x="1641" y="3556"/>
                  </a:lnTo>
                  <a:lnTo>
                    <a:pt x="1636" y="3541"/>
                  </a:lnTo>
                  <a:lnTo>
                    <a:pt x="1633" y="3526"/>
                  </a:lnTo>
                  <a:lnTo>
                    <a:pt x="1630" y="3512"/>
                  </a:lnTo>
                  <a:lnTo>
                    <a:pt x="1628" y="3496"/>
                  </a:lnTo>
                  <a:lnTo>
                    <a:pt x="1627" y="3481"/>
                  </a:lnTo>
                  <a:lnTo>
                    <a:pt x="1627" y="3465"/>
                  </a:lnTo>
                  <a:lnTo>
                    <a:pt x="1627" y="3450"/>
                  </a:lnTo>
                  <a:lnTo>
                    <a:pt x="1627" y="3450"/>
                  </a:lnTo>
                  <a:lnTo>
                    <a:pt x="1627" y="3444"/>
                  </a:lnTo>
                  <a:lnTo>
                    <a:pt x="1625" y="3438"/>
                  </a:lnTo>
                  <a:lnTo>
                    <a:pt x="1622" y="3433"/>
                  </a:lnTo>
                  <a:lnTo>
                    <a:pt x="1619" y="3428"/>
                  </a:lnTo>
                  <a:lnTo>
                    <a:pt x="1619" y="3428"/>
                  </a:lnTo>
                  <a:lnTo>
                    <a:pt x="1614" y="3425"/>
                  </a:lnTo>
                  <a:lnTo>
                    <a:pt x="1609" y="3421"/>
                  </a:lnTo>
                  <a:lnTo>
                    <a:pt x="1603" y="3420"/>
                  </a:lnTo>
                  <a:lnTo>
                    <a:pt x="1597" y="3420"/>
                  </a:lnTo>
                  <a:lnTo>
                    <a:pt x="1597" y="3420"/>
                  </a:lnTo>
                  <a:lnTo>
                    <a:pt x="1582" y="3420"/>
                  </a:lnTo>
                  <a:lnTo>
                    <a:pt x="1582" y="3420"/>
                  </a:lnTo>
                  <a:lnTo>
                    <a:pt x="1553" y="3419"/>
                  </a:lnTo>
                  <a:lnTo>
                    <a:pt x="1525" y="3414"/>
                  </a:lnTo>
                  <a:lnTo>
                    <a:pt x="1496" y="3407"/>
                  </a:lnTo>
                  <a:lnTo>
                    <a:pt x="1470" y="3397"/>
                  </a:lnTo>
                  <a:lnTo>
                    <a:pt x="1444" y="3385"/>
                  </a:lnTo>
                  <a:lnTo>
                    <a:pt x="1420" y="3371"/>
                  </a:lnTo>
                  <a:lnTo>
                    <a:pt x="1396" y="3354"/>
                  </a:lnTo>
                  <a:lnTo>
                    <a:pt x="1375" y="3334"/>
                  </a:lnTo>
                  <a:lnTo>
                    <a:pt x="1375" y="3334"/>
                  </a:lnTo>
                  <a:lnTo>
                    <a:pt x="1356" y="3313"/>
                  </a:lnTo>
                  <a:lnTo>
                    <a:pt x="1338" y="3290"/>
                  </a:lnTo>
                  <a:lnTo>
                    <a:pt x="1324" y="3265"/>
                  </a:lnTo>
                  <a:lnTo>
                    <a:pt x="1312" y="3240"/>
                  </a:lnTo>
                  <a:lnTo>
                    <a:pt x="1302" y="3213"/>
                  </a:lnTo>
                  <a:lnTo>
                    <a:pt x="1295" y="3186"/>
                  </a:lnTo>
                  <a:lnTo>
                    <a:pt x="1292" y="3157"/>
                  </a:lnTo>
                  <a:lnTo>
                    <a:pt x="1289" y="3128"/>
                  </a:lnTo>
                  <a:lnTo>
                    <a:pt x="1289" y="3128"/>
                  </a:lnTo>
                  <a:lnTo>
                    <a:pt x="1290" y="3100"/>
                  </a:lnTo>
                  <a:lnTo>
                    <a:pt x="1295" y="3073"/>
                  </a:lnTo>
                  <a:lnTo>
                    <a:pt x="1301" y="3046"/>
                  </a:lnTo>
                  <a:lnTo>
                    <a:pt x="1311" y="3020"/>
                  </a:lnTo>
                  <a:lnTo>
                    <a:pt x="1321" y="2995"/>
                  </a:lnTo>
                  <a:lnTo>
                    <a:pt x="1336" y="2971"/>
                  </a:lnTo>
                  <a:lnTo>
                    <a:pt x="1351" y="2948"/>
                  </a:lnTo>
                  <a:lnTo>
                    <a:pt x="1370" y="2927"/>
                  </a:lnTo>
                  <a:lnTo>
                    <a:pt x="1370" y="2927"/>
                  </a:lnTo>
                  <a:lnTo>
                    <a:pt x="1374" y="2923"/>
                  </a:lnTo>
                  <a:lnTo>
                    <a:pt x="1376" y="2917"/>
                  </a:lnTo>
                  <a:lnTo>
                    <a:pt x="1377" y="2912"/>
                  </a:lnTo>
                  <a:lnTo>
                    <a:pt x="1377" y="2906"/>
                  </a:lnTo>
                  <a:lnTo>
                    <a:pt x="1377" y="2901"/>
                  </a:lnTo>
                  <a:lnTo>
                    <a:pt x="1376" y="2895"/>
                  </a:lnTo>
                  <a:lnTo>
                    <a:pt x="1372" y="2891"/>
                  </a:lnTo>
                  <a:lnTo>
                    <a:pt x="1369" y="2886"/>
                  </a:lnTo>
                  <a:lnTo>
                    <a:pt x="1339" y="2856"/>
                  </a:lnTo>
                  <a:lnTo>
                    <a:pt x="1339" y="2856"/>
                  </a:lnTo>
                  <a:lnTo>
                    <a:pt x="1303" y="2819"/>
                  </a:lnTo>
                  <a:lnTo>
                    <a:pt x="1269" y="2780"/>
                  </a:lnTo>
                  <a:lnTo>
                    <a:pt x="1236" y="2741"/>
                  </a:lnTo>
                  <a:lnTo>
                    <a:pt x="1204" y="2699"/>
                  </a:lnTo>
                  <a:lnTo>
                    <a:pt x="1174" y="2657"/>
                  </a:lnTo>
                  <a:lnTo>
                    <a:pt x="1146" y="2613"/>
                  </a:lnTo>
                  <a:lnTo>
                    <a:pt x="1119" y="2569"/>
                  </a:lnTo>
                  <a:lnTo>
                    <a:pt x="1094" y="2524"/>
                  </a:lnTo>
                  <a:lnTo>
                    <a:pt x="1072" y="2479"/>
                  </a:lnTo>
                  <a:lnTo>
                    <a:pt x="1050" y="2431"/>
                  </a:lnTo>
                  <a:lnTo>
                    <a:pt x="1030" y="2384"/>
                  </a:lnTo>
                  <a:lnTo>
                    <a:pt x="1012" y="2335"/>
                  </a:lnTo>
                  <a:lnTo>
                    <a:pt x="997" y="2286"/>
                  </a:lnTo>
                  <a:lnTo>
                    <a:pt x="982" y="2236"/>
                  </a:lnTo>
                  <a:lnTo>
                    <a:pt x="970" y="2186"/>
                  </a:lnTo>
                  <a:lnTo>
                    <a:pt x="960" y="2135"/>
                  </a:lnTo>
                  <a:lnTo>
                    <a:pt x="960" y="2135"/>
                  </a:lnTo>
                  <a:lnTo>
                    <a:pt x="954" y="2113"/>
                  </a:lnTo>
                  <a:lnTo>
                    <a:pt x="948" y="2091"/>
                  </a:lnTo>
                  <a:lnTo>
                    <a:pt x="940" y="2070"/>
                  </a:lnTo>
                  <a:lnTo>
                    <a:pt x="930" y="2050"/>
                  </a:lnTo>
                  <a:lnTo>
                    <a:pt x="918" y="2029"/>
                  </a:lnTo>
                  <a:lnTo>
                    <a:pt x="905" y="2012"/>
                  </a:lnTo>
                  <a:lnTo>
                    <a:pt x="891" y="1993"/>
                  </a:lnTo>
                  <a:lnTo>
                    <a:pt x="875" y="1976"/>
                  </a:lnTo>
                  <a:lnTo>
                    <a:pt x="718" y="1819"/>
                  </a:lnTo>
                  <a:lnTo>
                    <a:pt x="718" y="1819"/>
                  </a:lnTo>
                  <a:lnTo>
                    <a:pt x="714" y="1815"/>
                  </a:lnTo>
                  <a:lnTo>
                    <a:pt x="709" y="1813"/>
                  </a:lnTo>
                  <a:lnTo>
                    <a:pt x="703" y="1811"/>
                  </a:lnTo>
                  <a:lnTo>
                    <a:pt x="697" y="1811"/>
                  </a:lnTo>
                  <a:lnTo>
                    <a:pt x="697" y="1811"/>
                  </a:lnTo>
                  <a:lnTo>
                    <a:pt x="692" y="1811"/>
                  </a:lnTo>
                  <a:lnTo>
                    <a:pt x="686" y="1813"/>
                  </a:lnTo>
                  <a:lnTo>
                    <a:pt x="681" y="1815"/>
                  </a:lnTo>
                  <a:lnTo>
                    <a:pt x="677" y="1819"/>
                  </a:lnTo>
                  <a:lnTo>
                    <a:pt x="645" y="1851"/>
                  </a:lnTo>
                  <a:lnTo>
                    <a:pt x="645" y="1851"/>
                  </a:lnTo>
                  <a:lnTo>
                    <a:pt x="635" y="1858"/>
                  </a:lnTo>
                  <a:lnTo>
                    <a:pt x="624" y="1864"/>
                  </a:lnTo>
                  <a:lnTo>
                    <a:pt x="614" y="1868"/>
                  </a:lnTo>
                  <a:lnTo>
                    <a:pt x="602" y="1869"/>
                  </a:lnTo>
                  <a:lnTo>
                    <a:pt x="602" y="1869"/>
                  </a:lnTo>
                  <a:lnTo>
                    <a:pt x="590" y="1868"/>
                  </a:lnTo>
                  <a:lnTo>
                    <a:pt x="579" y="1864"/>
                  </a:lnTo>
                  <a:lnTo>
                    <a:pt x="568" y="1858"/>
                  </a:lnTo>
                  <a:lnTo>
                    <a:pt x="559" y="1851"/>
                  </a:lnTo>
                  <a:lnTo>
                    <a:pt x="18" y="1309"/>
                  </a:lnTo>
                  <a:lnTo>
                    <a:pt x="18" y="1309"/>
                  </a:lnTo>
                  <a:lnTo>
                    <a:pt x="10" y="1300"/>
                  </a:lnTo>
                  <a:lnTo>
                    <a:pt x="5" y="1290"/>
                  </a:lnTo>
                  <a:lnTo>
                    <a:pt x="1" y="1279"/>
                  </a:lnTo>
                  <a:lnTo>
                    <a:pt x="0" y="1267"/>
                  </a:lnTo>
                  <a:lnTo>
                    <a:pt x="0" y="1267"/>
                  </a:lnTo>
                  <a:lnTo>
                    <a:pt x="1" y="1255"/>
                  </a:lnTo>
                  <a:lnTo>
                    <a:pt x="5" y="1243"/>
                  </a:lnTo>
                  <a:lnTo>
                    <a:pt x="10" y="1234"/>
                  </a:lnTo>
                  <a:lnTo>
                    <a:pt x="18" y="1224"/>
                  </a:lnTo>
                  <a:lnTo>
                    <a:pt x="1224" y="17"/>
                  </a:lnTo>
                  <a:lnTo>
                    <a:pt x="1224" y="17"/>
                  </a:lnTo>
                  <a:lnTo>
                    <a:pt x="1233" y="10"/>
                  </a:lnTo>
                  <a:lnTo>
                    <a:pt x="1243" y="5"/>
                  </a:lnTo>
                  <a:lnTo>
                    <a:pt x="1255" y="1"/>
                  </a:lnTo>
                  <a:lnTo>
                    <a:pt x="1267" y="0"/>
                  </a:lnTo>
                  <a:lnTo>
                    <a:pt x="1267" y="0"/>
                  </a:lnTo>
                  <a:lnTo>
                    <a:pt x="1278" y="1"/>
                  </a:lnTo>
                  <a:lnTo>
                    <a:pt x="1289" y="5"/>
                  </a:lnTo>
                  <a:lnTo>
                    <a:pt x="1300" y="10"/>
                  </a:lnTo>
                  <a:lnTo>
                    <a:pt x="1309" y="17"/>
                  </a:lnTo>
                  <a:lnTo>
                    <a:pt x="1850" y="559"/>
                  </a:lnTo>
                  <a:lnTo>
                    <a:pt x="1850" y="559"/>
                  </a:lnTo>
                  <a:lnTo>
                    <a:pt x="1859" y="569"/>
                  </a:lnTo>
                  <a:lnTo>
                    <a:pt x="1864" y="579"/>
                  </a:lnTo>
                  <a:lnTo>
                    <a:pt x="1867" y="590"/>
                  </a:lnTo>
                  <a:lnTo>
                    <a:pt x="1868" y="602"/>
                  </a:lnTo>
                  <a:lnTo>
                    <a:pt x="1868" y="602"/>
                  </a:lnTo>
                  <a:lnTo>
                    <a:pt x="1867" y="614"/>
                  </a:lnTo>
                  <a:lnTo>
                    <a:pt x="1864" y="625"/>
                  </a:lnTo>
                  <a:lnTo>
                    <a:pt x="1859" y="635"/>
                  </a:lnTo>
                  <a:lnTo>
                    <a:pt x="1850" y="645"/>
                  </a:lnTo>
                  <a:lnTo>
                    <a:pt x="1824" y="671"/>
                  </a:lnTo>
                  <a:lnTo>
                    <a:pt x="1824" y="671"/>
                  </a:lnTo>
                  <a:lnTo>
                    <a:pt x="1821" y="676"/>
                  </a:lnTo>
                  <a:lnTo>
                    <a:pt x="1818" y="681"/>
                  </a:lnTo>
                  <a:lnTo>
                    <a:pt x="1816" y="685"/>
                  </a:lnTo>
                  <a:lnTo>
                    <a:pt x="1816" y="691"/>
                  </a:lnTo>
                  <a:lnTo>
                    <a:pt x="1816" y="691"/>
                  </a:lnTo>
                  <a:lnTo>
                    <a:pt x="1816" y="697"/>
                  </a:lnTo>
                  <a:lnTo>
                    <a:pt x="1818" y="703"/>
                  </a:lnTo>
                  <a:lnTo>
                    <a:pt x="1821" y="708"/>
                  </a:lnTo>
                  <a:lnTo>
                    <a:pt x="1824" y="713"/>
                  </a:lnTo>
                  <a:lnTo>
                    <a:pt x="2047" y="935"/>
                  </a:lnTo>
                  <a:lnTo>
                    <a:pt x="2047" y="935"/>
                  </a:lnTo>
                  <a:lnTo>
                    <a:pt x="2059" y="946"/>
                  </a:lnTo>
                  <a:lnTo>
                    <a:pt x="2069" y="955"/>
                  </a:lnTo>
                  <a:lnTo>
                    <a:pt x="2081" y="965"/>
                  </a:lnTo>
                  <a:lnTo>
                    <a:pt x="2093" y="973"/>
                  </a:lnTo>
                  <a:lnTo>
                    <a:pt x="2106" y="981"/>
                  </a:lnTo>
                  <a:lnTo>
                    <a:pt x="2119" y="989"/>
                  </a:lnTo>
                  <a:lnTo>
                    <a:pt x="2132" y="995"/>
                  </a:lnTo>
                  <a:lnTo>
                    <a:pt x="2145" y="1001"/>
                  </a:lnTo>
                  <a:lnTo>
                    <a:pt x="2160" y="1006"/>
                  </a:lnTo>
                  <a:lnTo>
                    <a:pt x="2174" y="1011"/>
                  </a:lnTo>
                  <a:lnTo>
                    <a:pt x="2188" y="1015"/>
                  </a:lnTo>
                  <a:lnTo>
                    <a:pt x="2203" y="1018"/>
                  </a:lnTo>
                  <a:lnTo>
                    <a:pt x="2217" y="1021"/>
                  </a:lnTo>
                  <a:lnTo>
                    <a:pt x="2232" y="1022"/>
                  </a:lnTo>
                  <a:lnTo>
                    <a:pt x="2247" y="1023"/>
                  </a:lnTo>
                  <a:lnTo>
                    <a:pt x="2262" y="1024"/>
                  </a:lnTo>
                  <a:lnTo>
                    <a:pt x="2262" y="1024"/>
                  </a:lnTo>
                  <a:lnTo>
                    <a:pt x="2291" y="1023"/>
                  </a:lnTo>
                  <a:lnTo>
                    <a:pt x="2318" y="1018"/>
                  </a:lnTo>
                  <a:lnTo>
                    <a:pt x="2345" y="1012"/>
                  </a:lnTo>
                  <a:lnTo>
                    <a:pt x="2373" y="1004"/>
                  </a:lnTo>
                  <a:lnTo>
                    <a:pt x="2373" y="1004"/>
                  </a:lnTo>
                  <a:lnTo>
                    <a:pt x="2396" y="996"/>
                  </a:lnTo>
                  <a:lnTo>
                    <a:pt x="2420" y="989"/>
                  </a:lnTo>
                  <a:lnTo>
                    <a:pt x="2444" y="983"/>
                  </a:lnTo>
                  <a:lnTo>
                    <a:pt x="2469" y="978"/>
                  </a:lnTo>
                  <a:lnTo>
                    <a:pt x="2494" y="974"/>
                  </a:lnTo>
                  <a:lnTo>
                    <a:pt x="2518" y="972"/>
                  </a:lnTo>
                  <a:lnTo>
                    <a:pt x="2543" y="971"/>
                  </a:lnTo>
                  <a:lnTo>
                    <a:pt x="2568" y="970"/>
                  </a:lnTo>
                  <a:lnTo>
                    <a:pt x="2568" y="970"/>
                  </a:lnTo>
                  <a:lnTo>
                    <a:pt x="2602" y="971"/>
                  </a:lnTo>
                  <a:lnTo>
                    <a:pt x="2637" y="974"/>
                  </a:lnTo>
                  <a:lnTo>
                    <a:pt x="2671" y="979"/>
                  </a:lnTo>
                  <a:lnTo>
                    <a:pt x="2706" y="986"/>
                  </a:lnTo>
                  <a:lnTo>
                    <a:pt x="2706" y="986"/>
                  </a:lnTo>
                  <a:lnTo>
                    <a:pt x="2712" y="987"/>
                  </a:lnTo>
                  <a:lnTo>
                    <a:pt x="2712" y="987"/>
                  </a:lnTo>
                  <a:lnTo>
                    <a:pt x="2720" y="986"/>
                  </a:lnTo>
                  <a:lnTo>
                    <a:pt x="2726" y="984"/>
                  </a:lnTo>
                  <a:lnTo>
                    <a:pt x="2726" y="984"/>
                  </a:lnTo>
                  <a:lnTo>
                    <a:pt x="2746" y="973"/>
                  </a:lnTo>
                  <a:lnTo>
                    <a:pt x="2767" y="962"/>
                  </a:lnTo>
                  <a:lnTo>
                    <a:pt x="2789" y="953"/>
                  </a:lnTo>
                  <a:lnTo>
                    <a:pt x="2810" y="945"/>
                  </a:lnTo>
                  <a:lnTo>
                    <a:pt x="2832" y="936"/>
                  </a:lnTo>
                  <a:lnTo>
                    <a:pt x="2853" y="929"/>
                  </a:lnTo>
                  <a:lnTo>
                    <a:pt x="2876" y="922"/>
                  </a:lnTo>
                  <a:lnTo>
                    <a:pt x="2898" y="916"/>
                  </a:lnTo>
                  <a:lnTo>
                    <a:pt x="2921" y="910"/>
                  </a:lnTo>
                  <a:lnTo>
                    <a:pt x="2943" y="907"/>
                  </a:lnTo>
                  <a:lnTo>
                    <a:pt x="2966" y="902"/>
                  </a:lnTo>
                  <a:lnTo>
                    <a:pt x="2989" y="898"/>
                  </a:lnTo>
                  <a:lnTo>
                    <a:pt x="3011" y="896"/>
                  </a:lnTo>
                  <a:lnTo>
                    <a:pt x="3035" y="895"/>
                  </a:lnTo>
                  <a:lnTo>
                    <a:pt x="3058" y="893"/>
                  </a:lnTo>
                  <a:lnTo>
                    <a:pt x="3081" y="893"/>
                  </a:lnTo>
                  <a:lnTo>
                    <a:pt x="3081" y="893"/>
                  </a:lnTo>
                  <a:lnTo>
                    <a:pt x="3121" y="893"/>
                  </a:lnTo>
                  <a:lnTo>
                    <a:pt x="3160" y="897"/>
                  </a:lnTo>
                  <a:lnTo>
                    <a:pt x="3199" y="903"/>
                  </a:lnTo>
                  <a:lnTo>
                    <a:pt x="3238" y="910"/>
                  </a:lnTo>
                  <a:lnTo>
                    <a:pt x="3276" y="920"/>
                  </a:lnTo>
                  <a:lnTo>
                    <a:pt x="3314" y="930"/>
                  </a:lnTo>
                  <a:lnTo>
                    <a:pt x="3351" y="943"/>
                  </a:lnTo>
                  <a:lnTo>
                    <a:pt x="3387" y="959"/>
                  </a:lnTo>
                  <a:lnTo>
                    <a:pt x="3387" y="959"/>
                  </a:lnTo>
                  <a:lnTo>
                    <a:pt x="3402" y="966"/>
                  </a:lnTo>
                  <a:lnTo>
                    <a:pt x="3418" y="971"/>
                  </a:lnTo>
                  <a:lnTo>
                    <a:pt x="3435" y="976"/>
                  </a:lnTo>
                  <a:lnTo>
                    <a:pt x="3450" y="980"/>
                  </a:lnTo>
                  <a:lnTo>
                    <a:pt x="3467" y="983"/>
                  </a:lnTo>
                  <a:lnTo>
                    <a:pt x="3482" y="985"/>
                  </a:lnTo>
                  <a:lnTo>
                    <a:pt x="3499" y="986"/>
                  </a:lnTo>
                  <a:lnTo>
                    <a:pt x="3515" y="986"/>
                  </a:lnTo>
                  <a:lnTo>
                    <a:pt x="3515" y="986"/>
                  </a:lnTo>
                  <a:lnTo>
                    <a:pt x="3531" y="986"/>
                  </a:lnTo>
                  <a:lnTo>
                    <a:pt x="3546" y="985"/>
                  </a:lnTo>
                  <a:lnTo>
                    <a:pt x="3561" y="984"/>
                  </a:lnTo>
                  <a:lnTo>
                    <a:pt x="3576" y="980"/>
                  </a:lnTo>
                  <a:lnTo>
                    <a:pt x="3590" y="978"/>
                  </a:lnTo>
                  <a:lnTo>
                    <a:pt x="3605" y="973"/>
                  </a:lnTo>
                  <a:lnTo>
                    <a:pt x="3619" y="968"/>
                  </a:lnTo>
                  <a:lnTo>
                    <a:pt x="3633" y="964"/>
                  </a:lnTo>
                  <a:lnTo>
                    <a:pt x="3646" y="958"/>
                  </a:lnTo>
                  <a:lnTo>
                    <a:pt x="3659" y="951"/>
                  </a:lnTo>
                  <a:lnTo>
                    <a:pt x="3672" y="943"/>
                  </a:lnTo>
                  <a:lnTo>
                    <a:pt x="3686" y="936"/>
                  </a:lnTo>
                  <a:lnTo>
                    <a:pt x="3697" y="928"/>
                  </a:lnTo>
                  <a:lnTo>
                    <a:pt x="3709" y="918"/>
                  </a:lnTo>
                  <a:lnTo>
                    <a:pt x="3721" y="909"/>
                  </a:lnTo>
                  <a:lnTo>
                    <a:pt x="3732" y="898"/>
                  </a:lnTo>
                  <a:lnTo>
                    <a:pt x="3856" y="775"/>
                  </a:lnTo>
                  <a:lnTo>
                    <a:pt x="3856" y="775"/>
                  </a:lnTo>
                  <a:lnTo>
                    <a:pt x="3859" y="770"/>
                  </a:lnTo>
                  <a:lnTo>
                    <a:pt x="3863" y="765"/>
                  </a:lnTo>
                  <a:lnTo>
                    <a:pt x="3864" y="759"/>
                  </a:lnTo>
                  <a:lnTo>
                    <a:pt x="3864" y="753"/>
                  </a:lnTo>
                  <a:lnTo>
                    <a:pt x="3864" y="753"/>
                  </a:lnTo>
                  <a:lnTo>
                    <a:pt x="3864" y="747"/>
                  </a:lnTo>
                  <a:lnTo>
                    <a:pt x="3862" y="742"/>
                  </a:lnTo>
                  <a:lnTo>
                    <a:pt x="3859" y="738"/>
                  </a:lnTo>
                  <a:lnTo>
                    <a:pt x="3856" y="733"/>
                  </a:lnTo>
                  <a:lnTo>
                    <a:pt x="3802" y="679"/>
                  </a:lnTo>
                  <a:lnTo>
                    <a:pt x="3802" y="679"/>
                  </a:lnTo>
                  <a:lnTo>
                    <a:pt x="3794" y="670"/>
                  </a:lnTo>
                  <a:lnTo>
                    <a:pt x="3789" y="659"/>
                  </a:lnTo>
                  <a:lnTo>
                    <a:pt x="3785" y="648"/>
                  </a:lnTo>
                  <a:lnTo>
                    <a:pt x="3784" y="637"/>
                  </a:lnTo>
                  <a:lnTo>
                    <a:pt x="3784" y="637"/>
                  </a:lnTo>
                  <a:lnTo>
                    <a:pt x="3785" y="625"/>
                  </a:lnTo>
                  <a:lnTo>
                    <a:pt x="3789" y="614"/>
                  </a:lnTo>
                  <a:lnTo>
                    <a:pt x="3794" y="603"/>
                  </a:lnTo>
                  <a:lnTo>
                    <a:pt x="3802" y="594"/>
                  </a:lnTo>
                  <a:lnTo>
                    <a:pt x="4343" y="51"/>
                  </a:lnTo>
                  <a:lnTo>
                    <a:pt x="4343" y="51"/>
                  </a:lnTo>
                  <a:lnTo>
                    <a:pt x="4353" y="44"/>
                  </a:lnTo>
                  <a:lnTo>
                    <a:pt x="4363" y="38"/>
                  </a:lnTo>
                  <a:lnTo>
                    <a:pt x="4374" y="36"/>
                  </a:lnTo>
                  <a:lnTo>
                    <a:pt x="4386" y="35"/>
                  </a:lnTo>
                  <a:lnTo>
                    <a:pt x="4386" y="35"/>
                  </a:lnTo>
                  <a:lnTo>
                    <a:pt x="4398" y="36"/>
                  </a:lnTo>
                  <a:lnTo>
                    <a:pt x="4409" y="38"/>
                  </a:lnTo>
                  <a:lnTo>
                    <a:pt x="4419" y="44"/>
                  </a:lnTo>
                  <a:lnTo>
                    <a:pt x="4429" y="51"/>
                  </a:lnTo>
                  <a:lnTo>
                    <a:pt x="5512" y="1136"/>
                  </a:lnTo>
                  <a:lnTo>
                    <a:pt x="5512" y="1136"/>
                  </a:lnTo>
                  <a:lnTo>
                    <a:pt x="5519" y="1144"/>
                  </a:lnTo>
                  <a:lnTo>
                    <a:pt x="5525" y="1155"/>
                  </a:lnTo>
                  <a:lnTo>
                    <a:pt x="5529" y="1167"/>
                  </a:lnTo>
                  <a:lnTo>
                    <a:pt x="5530" y="1178"/>
                  </a:lnTo>
                  <a:lnTo>
                    <a:pt x="5530" y="1178"/>
                  </a:lnTo>
                  <a:lnTo>
                    <a:pt x="5529" y="1190"/>
                  </a:lnTo>
                  <a:lnTo>
                    <a:pt x="5525" y="1202"/>
                  </a:lnTo>
                  <a:lnTo>
                    <a:pt x="5521" y="1211"/>
                  </a:lnTo>
                  <a:lnTo>
                    <a:pt x="5512" y="1221"/>
                  </a:lnTo>
                  <a:lnTo>
                    <a:pt x="4971" y="1763"/>
                  </a:lnTo>
                  <a:lnTo>
                    <a:pt x="4971" y="1763"/>
                  </a:lnTo>
                  <a:lnTo>
                    <a:pt x="4962" y="1770"/>
                  </a:lnTo>
                  <a:lnTo>
                    <a:pt x="4951" y="1776"/>
                  </a:lnTo>
                  <a:lnTo>
                    <a:pt x="4940" y="1780"/>
                  </a:lnTo>
                  <a:lnTo>
                    <a:pt x="4928" y="1781"/>
                  </a:lnTo>
                  <a:lnTo>
                    <a:pt x="4928" y="1781"/>
                  </a:lnTo>
                  <a:lnTo>
                    <a:pt x="4916" y="1780"/>
                  </a:lnTo>
                  <a:lnTo>
                    <a:pt x="4905" y="1776"/>
                  </a:lnTo>
                  <a:lnTo>
                    <a:pt x="4895" y="1770"/>
                  </a:lnTo>
                  <a:lnTo>
                    <a:pt x="4886" y="1763"/>
                  </a:lnTo>
                  <a:lnTo>
                    <a:pt x="4839" y="1717"/>
                  </a:lnTo>
                  <a:lnTo>
                    <a:pt x="4839" y="1717"/>
                  </a:lnTo>
                  <a:lnTo>
                    <a:pt x="4834" y="1712"/>
                  </a:lnTo>
                  <a:lnTo>
                    <a:pt x="4830" y="1709"/>
                  </a:lnTo>
                  <a:lnTo>
                    <a:pt x="4824" y="1708"/>
                  </a:lnTo>
                  <a:lnTo>
                    <a:pt x="4818" y="1707"/>
                  </a:lnTo>
                  <a:lnTo>
                    <a:pt x="4818" y="1707"/>
                  </a:lnTo>
                  <a:lnTo>
                    <a:pt x="4818" y="1707"/>
                  </a:lnTo>
                  <a:lnTo>
                    <a:pt x="4813" y="1708"/>
                  </a:lnTo>
                  <a:lnTo>
                    <a:pt x="4807" y="1709"/>
                  </a:lnTo>
                  <a:lnTo>
                    <a:pt x="4802" y="1712"/>
                  </a:lnTo>
                  <a:lnTo>
                    <a:pt x="4797" y="1717"/>
                  </a:lnTo>
                  <a:lnTo>
                    <a:pt x="4531" y="1982"/>
                  </a:lnTo>
                  <a:lnTo>
                    <a:pt x="4531" y="1982"/>
                  </a:lnTo>
                  <a:lnTo>
                    <a:pt x="4517" y="1997"/>
                  </a:lnTo>
                  <a:lnTo>
                    <a:pt x="4504" y="2014"/>
                  </a:lnTo>
                  <a:lnTo>
                    <a:pt x="4492" y="2032"/>
                  </a:lnTo>
                  <a:lnTo>
                    <a:pt x="4481" y="2048"/>
                  </a:lnTo>
                  <a:lnTo>
                    <a:pt x="4473" y="2067"/>
                  </a:lnTo>
                  <a:lnTo>
                    <a:pt x="4466" y="2087"/>
                  </a:lnTo>
                  <a:lnTo>
                    <a:pt x="4460" y="2106"/>
                  </a:lnTo>
                  <a:lnTo>
                    <a:pt x="4455" y="2126"/>
                  </a:lnTo>
                  <a:lnTo>
                    <a:pt x="4455" y="2126"/>
                  </a:lnTo>
                  <a:lnTo>
                    <a:pt x="4444" y="2178"/>
                  </a:lnTo>
                  <a:lnTo>
                    <a:pt x="4432" y="2229"/>
                  </a:lnTo>
                  <a:lnTo>
                    <a:pt x="4418" y="2279"/>
                  </a:lnTo>
                  <a:lnTo>
                    <a:pt x="4403" y="2329"/>
                  </a:lnTo>
                  <a:lnTo>
                    <a:pt x="4385" y="2378"/>
                  </a:lnTo>
                  <a:lnTo>
                    <a:pt x="4365" y="2427"/>
                  </a:lnTo>
                  <a:lnTo>
                    <a:pt x="4343" y="2474"/>
                  </a:lnTo>
                  <a:lnTo>
                    <a:pt x="4321" y="2521"/>
                  </a:lnTo>
                  <a:lnTo>
                    <a:pt x="4296" y="2566"/>
                  </a:lnTo>
                  <a:lnTo>
                    <a:pt x="4268" y="2611"/>
                  </a:lnTo>
                  <a:lnTo>
                    <a:pt x="4240" y="2655"/>
                  </a:lnTo>
                  <a:lnTo>
                    <a:pt x="4210" y="2697"/>
                  </a:lnTo>
                  <a:lnTo>
                    <a:pt x="4178" y="2738"/>
                  </a:lnTo>
                  <a:lnTo>
                    <a:pt x="4145" y="2779"/>
                  </a:lnTo>
                  <a:lnTo>
                    <a:pt x="4110" y="2818"/>
                  </a:lnTo>
                  <a:lnTo>
                    <a:pt x="4073" y="2856"/>
                  </a:lnTo>
                  <a:lnTo>
                    <a:pt x="4002" y="2929"/>
                  </a:lnTo>
                  <a:lnTo>
                    <a:pt x="4002" y="2929"/>
                  </a:lnTo>
                  <a:lnTo>
                    <a:pt x="3998" y="2932"/>
                  </a:lnTo>
                  <a:lnTo>
                    <a:pt x="3996" y="2937"/>
                  </a:lnTo>
                  <a:lnTo>
                    <a:pt x="3994" y="2942"/>
                  </a:lnTo>
                  <a:lnTo>
                    <a:pt x="3994" y="2947"/>
                  </a:lnTo>
                  <a:lnTo>
                    <a:pt x="3994" y="2951"/>
                  </a:lnTo>
                  <a:lnTo>
                    <a:pt x="3994" y="2956"/>
                  </a:lnTo>
                  <a:lnTo>
                    <a:pt x="3996" y="2961"/>
                  </a:lnTo>
                  <a:lnTo>
                    <a:pt x="3998" y="2966"/>
                  </a:lnTo>
                  <a:lnTo>
                    <a:pt x="3998" y="2966"/>
                  </a:lnTo>
                  <a:lnTo>
                    <a:pt x="4010" y="2983"/>
                  </a:lnTo>
                  <a:lnTo>
                    <a:pt x="4020" y="3001"/>
                  </a:lnTo>
                  <a:lnTo>
                    <a:pt x="4028" y="3020"/>
                  </a:lnTo>
                  <a:lnTo>
                    <a:pt x="4035" y="3040"/>
                  </a:lnTo>
                  <a:lnTo>
                    <a:pt x="4041" y="3061"/>
                  </a:lnTo>
                  <a:lnTo>
                    <a:pt x="4045" y="3081"/>
                  </a:lnTo>
                  <a:lnTo>
                    <a:pt x="4047" y="3101"/>
                  </a:lnTo>
                  <a:lnTo>
                    <a:pt x="4048" y="3123"/>
                  </a:lnTo>
                  <a:lnTo>
                    <a:pt x="4048" y="3123"/>
                  </a:lnTo>
                  <a:lnTo>
                    <a:pt x="4047" y="3150"/>
                  </a:lnTo>
                  <a:lnTo>
                    <a:pt x="4044" y="3176"/>
                  </a:lnTo>
                  <a:lnTo>
                    <a:pt x="4036" y="3201"/>
                  </a:lnTo>
                  <a:lnTo>
                    <a:pt x="4028" y="3226"/>
                  </a:lnTo>
                  <a:lnTo>
                    <a:pt x="4016" y="3250"/>
                  </a:lnTo>
                  <a:lnTo>
                    <a:pt x="4003" y="3272"/>
                  </a:lnTo>
                  <a:lnTo>
                    <a:pt x="3988" y="3294"/>
                  </a:lnTo>
                  <a:lnTo>
                    <a:pt x="3969" y="3314"/>
                  </a:lnTo>
                  <a:lnTo>
                    <a:pt x="3969" y="3314"/>
                  </a:lnTo>
                  <a:lnTo>
                    <a:pt x="3954" y="3327"/>
                  </a:lnTo>
                  <a:lnTo>
                    <a:pt x="3939" y="3340"/>
                  </a:lnTo>
                  <a:lnTo>
                    <a:pt x="3922" y="3351"/>
                  </a:lnTo>
                  <a:lnTo>
                    <a:pt x="3906" y="3362"/>
                  </a:lnTo>
                  <a:lnTo>
                    <a:pt x="3888" y="3370"/>
                  </a:lnTo>
                  <a:lnTo>
                    <a:pt x="3870" y="3377"/>
                  </a:lnTo>
                  <a:lnTo>
                    <a:pt x="3851" y="3383"/>
                  </a:lnTo>
                  <a:lnTo>
                    <a:pt x="3832" y="3388"/>
                  </a:lnTo>
                  <a:lnTo>
                    <a:pt x="3832" y="3388"/>
                  </a:lnTo>
                  <a:lnTo>
                    <a:pt x="3826" y="3390"/>
                  </a:lnTo>
                  <a:lnTo>
                    <a:pt x="3821" y="3393"/>
                  </a:lnTo>
                  <a:lnTo>
                    <a:pt x="3816" y="3396"/>
                  </a:lnTo>
                  <a:lnTo>
                    <a:pt x="3813" y="3401"/>
                  </a:lnTo>
                  <a:lnTo>
                    <a:pt x="3813" y="3401"/>
                  </a:lnTo>
                  <a:lnTo>
                    <a:pt x="3810" y="3407"/>
                  </a:lnTo>
                  <a:lnTo>
                    <a:pt x="3809" y="3412"/>
                  </a:lnTo>
                  <a:lnTo>
                    <a:pt x="3808" y="3418"/>
                  </a:lnTo>
                  <a:lnTo>
                    <a:pt x="3809" y="3423"/>
                  </a:lnTo>
                  <a:lnTo>
                    <a:pt x="3809" y="3423"/>
                  </a:lnTo>
                  <a:lnTo>
                    <a:pt x="3813" y="3439"/>
                  </a:lnTo>
                  <a:lnTo>
                    <a:pt x="3815" y="3456"/>
                  </a:lnTo>
                  <a:lnTo>
                    <a:pt x="3816" y="3471"/>
                  </a:lnTo>
                  <a:lnTo>
                    <a:pt x="3818" y="3488"/>
                  </a:lnTo>
                  <a:lnTo>
                    <a:pt x="3818" y="3488"/>
                  </a:lnTo>
                  <a:lnTo>
                    <a:pt x="3815" y="3515"/>
                  </a:lnTo>
                  <a:lnTo>
                    <a:pt x="3812" y="3541"/>
                  </a:lnTo>
                  <a:lnTo>
                    <a:pt x="3806" y="3566"/>
                  </a:lnTo>
                  <a:lnTo>
                    <a:pt x="3796" y="3591"/>
                  </a:lnTo>
                  <a:lnTo>
                    <a:pt x="3785" y="3615"/>
                  </a:lnTo>
                  <a:lnTo>
                    <a:pt x="3771" y="3638"/>
                  </a:lnTo>
                  <a:lnTo>
                    <a:pt x="3756" y="3659"/>
                  </a:lnTo>
                  <a:lnTo>
                    <a:pt x="3738" y="3679"/>
                  </a:lnTo>
                  <a:lnTo>
                    <a:pt x="3738" y="3679"/>
                  </a:lnTo>
                  <a:lnTo>
                    <a:pt x="3718" y="3697"/>
                  </a:lnTo>
                  <a:lnTo>
                    <a:pt x="3696" y="3714"/>
                  </a:lnTo>
                  <a:lnTo>
                    <a:pt x="3674" y="3727"/>
                  </a:lnTo>
                  <a:lnTo>
                    <a:pt x="3650" y="3738"/>
                  </a:lnTo>
                  <a:lnTo>
                    <a:pt x="3625" y="3747"/>
                  </a:lnTo>
                  <a:lnTo>
                    <a:pt x="3600" y="3753"/>
                  </a:lnTo>
                  <a:lnTo>
                    <a:pt x="3573" y="3757"/>
                  </a:lnTo>
                  <a:lnTo>
                    <a:pt x="3546" y="3759"/>
                  </a:lnTo>
                  <a:lnTo>
                    <a:pt x="3546" y="3759"/>
                  </a:lnTo>
                  <a:lnTo>
                    <a:pt x="3525" y="3758"/>
                  </a:lnTo>
                  <a:lnTo>
                    <a:pt x="3504" y="3755"/>
                  </a:lnTo>
                  <a:lnTo>
                    <a:pt x="3482" y="3751"/>
                  </a:lnTo>
                  <a:lnTo>
                    <a:pt x="3462" y="3746"/>
                  </a:lnTo>
                  <a:lnTo>
                    <a:pt x="3443" y="3738"/>
                  </a:lnTo>
                  <a:lnTo>
                    <a:pt x="3423" y="3729"/>
                  </a:lnTo>
                  <a:lnTo>
                    <a:pt x="3405" y="3718"/>
                  </a:lnTo>
                  <a:lnTo>
                    <a:pt x="3387" y="3707"/>
                  </a:lnTo>
                  <a:lnTo>
                    <a:pt x="3387" y="3707"/>
                  </a:lnTo>
                  <a:lnTo>
                    <a:pt x="3383" y="3704"/>
                  </a:lnTo>
                  <a:lnTo>
                    <a:pt x="3379" y="3703"/>
                  </a:lnTo>
                  <a:lnTo>
                    <a:pt x="3369" y="3702"/>
                  </a:lnTo>
                  <a:lnTo>
                    <a:pt x="3369" y="3702"/>
                  </a:lnTo>
                  <a:lnTo>
                    <a:pt x="3361" y="3703"/>
                  </a:lnTo>
                  <a:lnTo>
                    <a:pt x="3361" y="3703"/>
                  </a:lnTo>
                  <a:lnTo>
                    <a:pt x="3355" y="3705"/>
                  </a:lnTo>
                  <a:lnTo>
                    <a:pt x="3350" y="3709"/>
                  </a:lnTo>
                  <a:lnTo>
                    <a:pt x="3345" y="3714"/>
                  </a:lnTo>
                  <a:lnTo>
                    <a:pt x="3342" y="3721"/>
                  </a:lnTo>
                  <a:lnTo>
                    <a:pt x="3342" y="3721"/>
                  </a:lnTo>
                  <a:lnTo>
                    <a:pt x="3337" y="3734"/>
                  </a:lnTo>
                  <a:lnTo>
                    <a:pt x="3331" y="3747"/>
                  </a:lnTo>
                  <a:lnTo>
                    <a:pt x="3324" y="3760"/>
                  </a:lnTo>
                  <a:lnTo>
                    <a:pt x="3317" y="3772"/>
                  </a:lnTo>
                  <a:lnTo>
                    <a:pt x="3309" y="3784"/>
                  </a:lnTo>
                  <a:lnTo>
                    <a:pt x="3299" y="3796"/>
                  </a:lnTo>
                  <a:lnTo>
                    <a:pt x="3290" y="3807"/>
                  </a:lnTo>
                  <a:lnTo>
                    <a:pt x="3280" y="3817"/>
                  </a:lnTo>
                  <a:lnTo>
                    <a:pt x="3280" y="3817"/>
                  </a:lnTo>
                  <a:lnTo>
                    <a:pt x="3260" y="3836"/>
                  </a:lnTo>
                  <a:lnTo>
                    <a:pt x="3238" y="3852"/>
                  </a:lnTo>
                  <a:lnTo>
                    <a:pt x="3216" y="3865"/>
                  </a:lnTo>
                  <a:lnTo>
                    <a:pt x="3192" y="3877"/>
                  </a:lnTo>
                  <a:lnTo>
                    <a:pt x="3167" y="3885"/>
                  </a:lnTo>
                  <a:lnTo>
                    <a:pt x="3142" y="3892"/>
                  </a:lnTo>
                  <a:lnTo>
                    <a:pt x="3115" y="3896"/>
                  </a:lnTo>
                  <a:lnTo>
                    <a:pt x="3089" y="3897"/>
                  </a:lnTo>
                  <a:lnTo>
                    <a:pt x="3089" y="3897"/>
                  </a:lnTo>
                  <a:lnTo>
                    <a:pt x="3061" y="3896"/>
                  </a:lnTo>
                  <a:lnTo>
                    <a:pt x="3035" y="3892"/>
                  </a:lnTo>
                  <a:lnTo>
                    <a:pt x="3009" y="3885"/>
                  </a:lnTo>
                  <a:lnTo>
                    <a:pt x="2985" y="3877"/>
                  </a:lnTo>
                  <a:lnTo>
                    <a:pt x="2961" y="3865"/>
                  </a:lnTo>
                  <a:lnTo>
                    <a:pt x="2939" y="3852"/>
                  </a:lnTo>
                  <a:lnTo>
                    <a:pt x="2917" y="3836"/>
                  </a:lnTo>
                  <a:lnTo>
                    <a:pt x="2897" y="3817"/>
                  </a:lnTo>
                  <a:lnTo>
                    <a:pt x="2888" y="3809"/>
                  </a:lnTo>
                  <a:lnTo>
                    <a:pt x="2888" y="3809"/>
                  </a:lnTo>
                  <a:lnTo>
                    <a:pt x="2883" y="3805"/>
                  </a:lnTo>
                  <a:lnTo>
                    <a:pt x="2878" y="3802"/>
                  </a:lnTo>
                  <a:lnTo>
                    <a:pt x="2873" y="3801"/>
                  </a:lnTo>
                  <a:lnTo>
                    <a:pt x="2867" y="3801"/>
                  </a:lnTo>
                  <a:lnTo>
                    <a:pt x="2867" y="3801"/>
                  </a:lnTo>
                  <a:lnTo>
                    <a:pt x="2861" y="3801"/>
                  </a:lnTo>
                  <a:lnTo>
                    <a:pt x="2861" y="3801"/>
                  </a:lnTo>
                  <a:lnTo>
                    <a:pt x="2854" y="3803"/>
                  </a:lnTo>
                  <a:lnTo>
                    <a:pt x="2848" y="3807"/>
                  </a:lnTo>
                  <a:lnTo>
                    <a:pt x="2844" y="3812"/>
                  </a:lnTo>
                  <a:lnTo>
                    <a:pt x="2840" y="3818"/>
                  </a:lnTo>
                  <a:lnTo>
                    <a:pt x="2840" y="3818"/>
                  </a:lnTo>
                  <a:lnTo>
                    <a:pt x="2834" y="3831"/>
                  </a:lnTo>
                  <a:lnTo>
                    <a:pt x="2828" y="3845"/>
                  </a:lnTo>
                  <a:lnTo>
                    <a:pt x="2821" y="3856"/>
                  </a:lnTo>
                  <a:lnTo>
                    <a:pt x="2814" y="3868"/>
                  </a:lnTo>
                  <a:lnTo>
                    <a:pt x="2807" y="3880"/>
                  </a:lnTo>
                  <a:lnTo>
                    <a:pt x="2797" y="3891"/>
                  </a:lnTo>
                  <a:lnTo>
                    <a:pt x="2789" y="3902"/>
                  </a:lnTo>
                  <a:lnTo>
                    <a:pt x="2778" y="3912"/>
                  </a:lnTo>
                  <a:lnTo>
                    <a:pt x="2778" y="3912"/>
                  </a:lnTo>
                  <a:lnTo>
                    <a:pt x="2759" y="3930"/>
                  </a:lnTo>
                  <a:lnTo>
                    <a:pt x="2738" y="3947"/>
                  </a:lnTo>
                  <a:lnTo>
                    <a:pt x="2715" y="3960"/>
                  </a:lnTo>
                  <a:lnTo>
                    <a:pt x="2691" y="3972"/>
                  </a:lnTo>
                  <a:lnTo>
                    <a:pt x="2666" y="3980"/>
                  </a:lnTo>
                  <a:lnTo>
                    <a:pt x="2640" y="3987"/>
                  </a:lnTo>
                  <a:lnTo>
                    <a:pt x="2614" y="3991"/>
                  </a:lnTo>
                  <a:lnTo>
                    <a:pt x="2587" y="3992"/>
                  </a:lnTo>
                  <a:lnTo>
                    <a:pt x="2587" y="3992"/>
                  </a:lnTo>
                  <a:lnTo>
                    <a:pt x="2564" y="3991"/>
                  </a:lnTo>
                  <a:lnTo>
                    <a:pt x="2541" y="3988"/>
                  </a:lnTo>
                  <a:lnTo>
                    <a:pt x="2520" y="3984"/>
                  </a:lnTo>
                  <a:lnTo>
                    <a:pt x="2497" y="3977"/>
                  </a:lnTo>
                  <a:lnTo>
                    <a:pt x="2497" y="3977"/>
                  </a:lnTo>
                  <a:lnTo>
                    <a:pt x="2493" y="3975"/>
                  </a:lnTo>
                  <a:lnTo>
                    <a:pt x="2488" y="3975"/>
                  </a:lnTo>
                  <a:lnTo>
                    <a:pt x="2488" y="3975"/>
                  </a:lnTo>
                  <a:lnTo>
                    <a:pt x="2482" y="3975"/>
                  </a:lnTo>
                  <a:lnTo>
                    <a:pt x="2476" y="3978"/>
                  </a:lnTo>
                  <a:lnTo>
                    <a:pt x="2471" y="3981"/>
                  </a:lnTo>
                  <a:lnTo>
                    <a:pt x="2467" y="3985"/>
                  </a:lnTo>
                  <a:lnTo>
                    <a:pt x="2467" y="3985"/>
                  </a:lnTo>
                  <a:lnTo>
                    <a:pt x="2453" y="3999"/>
                  </a:lnTo>
                  <a:lnTo>
                    <a:pt x="2453" y="3999"/>
                  </a:lnTo>
                  <a:lnTo>
                    <a:pt x="2431" y="4019"/>
                  </a:lnTo>
                  <a:lnTo>
                    <a:pt x="2408" y="4036"/>
                  </a:lnTo>
                  <a:lnTo>
                    <a:pt x="2384" y="4050"/>
                  </a:lnTo>
                  <a:lnTo>
                    <a:pt x="2358" y="4063"/>
                  </a:lnTo>
                  <a:lnTo>
                    <a:pt x="2331" y="4073"/>
                  </a:lnTo>
                  <a:lnTo>
                    <a:pt x="2304" y="4079"/>
                  </a:lnTo>
                  <a:lnTo>
                    <a:pt x="2275" y="4084"/>
                  </a:lnTo>
                  <a:lnTo>
                    <a:pt x="2247" y="4085"/>
                  </a:lnTo>
                  <a:lnTo>
                    <a:pt x="2247" y="4085"/>
                  </a:lnTo>
                  <a:close/>
                  <a:moveTo>
                    <a:pt x="2247" y="3621"/>
                  </a:moveTo>
                  <a:lnTo>
                    <a:pt x="2247" y="3621"/>
                  </a:lnTo>
                  <a:lnTo>
                    <a:pt x="2230" y="3622"/>
                  </a:lnTo>
                  <a:lnTo>
                    <a:pt x="2212" y="3625"/>
                  </a:lnTo>
                  <a:lnTo>
                    <a:pt x="2197" y="3628"/>
                  </a:lnTo>
                  <a:lnTo>
                    <a:pt x="2180" y="3634"/>
                  </a:lnTo>
                  <a:lnTo>
                    <a:pt x="2166" y="3641"/>
                  </a:lnTo>
                  <a:lnTo>
                    <a:pt x="2151" y="3649"/>
                  </a:lnTo>
                  <a:lnTo>
                    <a:pt x="2137" y="3660"/>
                  </a:lnTo>
                  <a:lnTo>
                    <a:pt x="2125" y="3671"/>
                  </a:lnTo>
                  <a:lnTo>
                    <a:pt x="2125" y="3671"/>
                  </a:lnTo>
                  <a:lnTo>
                    <a:pt x="2113" y="3684"/>
                  </a:lnTo>
                  <a:lnTo>
                    <a:pt x="2104" y="3697"/>
                  </a:lnTo>
                  <a:lnTo>
                    <a:pt x="2094" y="3711"/>
                  </a:lnTo>
                  <a:lnTo>
                    <a:pt x="2087" y="3727"/>
                  </a:lnTo>
                  <a:lnTo>
                    <a:pt x="2082" y="3742"/>
                  </a:lnTo>
                  <a:lnTo>
                    <a:pt x="2078" y="3759"/>
                  </a:lnTo>
                  <a:lnTo>
                    <a:pt x="2075" y="3776"/>
                  </a:lnTo>
                  <a:lnTo>
                    <a:pt x="2074" y="3792"/>
                  </a:lnTo>
                  <a:lnTo>
                    <a:pt x="2074" y="3792"/>
                  </a:lnTo>
                  <a:lnTo>
                    <a:pt x="2075" y="3810"/>
                  </a:lnTo>
                  <a:lnTo>
                    <a:pt x="2078" y="3827"/>
                  </a:lnTo>
                  <a:lnTo>
                    <a:pt x="2082" y="3843"/>
                  </a:lnTo>
                  <a:lnTo>
                    <a:pt x="2087" y="3859"/>
                  </a:lnTo>
                  <a:lnTo>
                    <a:pt x="2094" y="3874"/>
                  </a:lnTo>
                  <a:lnTo>
                    <a:pt x="2104" y="3889"/>
                  </a:lnTo>
                  <a:lnTo>
                    <a:pt x="2113" y="3902"/>
                  </a:lnTo>
                  <a:lnTo>
                    <a:pt x="2125" y="3915"/>
                  </a:lnTo>
                  <a:lnTo>
                    <a:pt x="2125" y="3915"/>
                  </a:lnTo>
                  <a:lnTo>
                    <a:pt x="2137" y="3925"/>
                  </a:lnTo>
                  <a:lnTo>
                    <a:pt x="2151" y="3936"/>
                  </a:lnTo>
                  <a:lnTo>
                    <a:pt x="2166" y="3944"/>
                  </a:lnTo>
                  <a:lnTo>
                    <a:pt x="2181" y="3952"/>
                  </a:lnTo>
                  <a:lnTo>
                    <a:pt x="2197" y="3958"/>
                  </a:lnTo>
                  <a:lnTo>
                    <a:pt x="2213" y="3961"/>
                  </a:lnTo>
                  <a:lnTo>
                    <a:pt x="2230" y="3964"/>
                  </a:lnTo>
                  <a:lnTo>
                    <a:pt x="2247" y="3965"/>
                  </a:lnTo>
                  <a:lnTo>
                    <a:pt x="2247" y="3965"/>
                  </a:lnTo>
                  <a:lnTo>
                    <a:pt x="2263" y="3964"/>
                  </a:lnTo>
                  <a:lnTo>
                    <a:pt x="2280" y="3961"/>
                  </a:lnTo>
                  <a:lnTo>
                    <a:pt x="2296" y="3958"/>
                  </a:lnTo>
                  <a:lnTo>
                    <a:pt x="2312" y="3952"/>
                  </a:lnTo>
                  <a:lnTo>
                    <a:pt x="2327" y="3944"/>
                  </a:lnTo>
                  <a:lnTo>
                    <a:pt x="2342" y="3936"/>
                  </a:lnTo>
                  <a:lnTo>
                    <a:pt x="2355" y="3927"/>
                  </a:lnTo>
                  <a:lnTo>
                    <a:pt x="2368" y="3915"/>
                  </a:lnTo>
                  <a:lnTo>
                    <a:pt x="2368" y="3915"/>
                  </a:lnTo>
                  <a:lnTo>
                    <a:pt x="2380" y="3902"/>
                  </a:lnTo>
                  <a:lnTo>
                    <a:pt x="2389" y="3889"/>
                  </a:lnTo>
                  <a:lnTo>
                    <a:pt x="2399" y="3874"/>
                  </a:lnTo>
                  <a:lnTo>
                    <a:pt x="2406" y="3859"/>
                  </a:lnTo>
                  <a:lnTo>
                    <a:pt x="2411" y="3843"/>
                  </a:lnTo>
                  <a:lnTo>
                    <a:pt x="2415" y="3827"/>
                  </a:lnTo>
                  <a:lnTo>
                    <a:pt x="2418" y="3810"/>
                  </a:lnTo>
                  <a:lnTo>
                    <a:pt x="2418" y="3793"/>
                  </a:lnTo>
                  <a:lnTo>
                    <a:pt x="2418" y="3793"/>
                  </a:lnTo>
                  <a:lnTo>
                    <a:pt x="2418" y="3776"/>
                  </a:lnTo>
                  <a:lnTo>
                    <a:pt x="2415" y="3759"/>
                  </a:lnTo>
                  <a:lnTo>
                    <a:pt x="2411" y="3742"/>
                  </a:lnTo>
                  <a:lnTo>
                    <a:pt x="2406" y="3727"/>
                  </a:lnTo>
                  <a:lnTo>
                    <a:pt x="2399" y="3711"/>
                  </a:lnTo>
                  <a:lnTo>
                    <a:pt x="2389" y="3697"/>
                  </a:lnTo>
                  <a:lnTo>
                    <a:pt x="2380" y="3684"/>
                  </a:lnTo>
                  <a:lnTo>
                    <a:pt x="2368" y="3671"/>
                  </a:lnTo>
                  <a:lnTo>
                    <a:pt x="2368" y="3671"/>
                  </a:lnTo>
                  <a:lnTo>
                    <a:pt x="2356" y="3660"/>
                  </a:lnTo>
                  <a:lnTo>
                    <a:pt x="2342" y="3649"/>
                  </a:lnTo>
                  <a:lnTo>
                    <a:pt x="2327" y="3641"/>
                  </a:lnTo>
                  <a:lnTo>
                    <a:pt x="2312" y="3634"/>
                  </a:lnTo>
                  <a:lnTo>
                    <a:pt x="2296" y="3628"/>
                  </a:lnTo>
                  <a:lnTo>
                    <a:pt x="2280" y="3625"/>
                  </a:lnTo>
                  <a:lnTo>
                    <a:pt x="2263" y="3622"/>
                  </a:lnTo>
                  <a:lnTo>
                    <a:pt x="2247" y="3621"/>
                  </a:lnTo>
                  <a:lnTo>
                    <a:pt x="2247" y="3621"/>
                  </a:lnTo>
                  <a:close/>
                  <a:moveTo>
                    <a:pt x="2247" y="3501"/>
                  </a:moveTo>
                  <a:lnTo>
                    <a:pt x="2247" y="3501"/>
                  </a:lnTo>
                  <a:lnTo>
                    <a:pt x="2275" y="3502"/>
                  </a:lnTo>
                  <a:lnTo>
                    <a:pt x="2304" y="3507"/>
                  </a:lnTo>
                  <a:lnTo>
                    <a:pt x="2331" y="3514"/>
                  </a:lnTo>
                  <a:lnTo>
                    <a:pt x="2358" y="3523"/>
                  </a:lnTo>
                  <a:lnTo>
                    <a:pt x="2384" y="3535"/>
                  </a:lnTo>
                  <a:lnTo>
                    <a:pt x="2408" y="3550"/>
                  </a:lnTo>
                  <a:lnTo>
                    <a:pt x="2431" y="3567"/>
                  </a:lnTo>
                  <a:lnTo>
                    <a:pt x="2453" y="3586"/>
                  </a:lnTo>
                  <a:lnTo>
                    <a:pt x="2453" y="3586"/>
                  </a:lnTo>
                  <a:lnTo>
                    <a:pt x="2465" y="3600"/>
                  </a:lnTo>
                  <a:lnTo>
                    <a:pt x="2476" y="3613"/>
                  </a:lnTo>
                  <a:lnTo>
                    <a:pt x="2487" y="3626"/>
                  </a:lnTo>
                  <a:lnTo>
                    <a:pt x="2495" y="3640"/>
                  </a:lnTo>
                  <a:lnTo>
                    <a:pt x="2503" y="3655"/>
                  </a:lnTo>
                  <a:lnTo>
                    <a:pt x="2512" y="3670"/>
                  </a:lnTo>
                  <a:lnTo>
                    <a:pt x="2518" y="3685"/>
                  </a:lnTo>
                  <a:lnTo>
                    <a:pt x="2524" y="3701"/>
                  </a:lnTo>
                  <a:lnTo>
                    <a:pt x="2528" y="3717"/>
                  </a:lnTo>
                  <a:lnTo>
                    <a:pt x="2532" y="3734"/>
                  </a:lnTo>
                  <a:lnTo>
                    <a:pt x="2536" y="3751"/>
                  </a:lnTo>
                  <a:lnTo>
                    <a:pt x="2538" y="3767"/>
                  </a:lnTo>
                  <a:lnTo>
                    <a:pt x="2538" y="3784"/>
                  </a:lnTo>
                  <a:lnTo>
                    <a:pt x="2538" y="3802"/>
                  </a:lnTo>
                  <a:lnTo>
                    <a:pt x="2537" y="3818"/>
                  </a:lnTo>
                  <a:lnTo>
                    <a:pt x="2536" y="3836"/>
                  </a:lnTo>
                  <a:lnTo>
                    <a:pt x="2536" y="3836"/>
                  </a:lnTo>
                  <a:lnTo>
                    <a:pt x="2534" y="3842"/>
                  </a:lnTo>
                  <a:lnTo>
                    <a:pt x="2536" y="3847"/>
                  </a:lnTo>
                  <a:lnTo>
                    <a:pt x="2538" y="3853"/>
                  </a:lnTo>
                  <a:lnTo>
                    <a:pt x="2540" y="3858"/>
                  </a:lnTo>
                  <a:lnTo>
                    <a:pt x="2544" y="3861"/>
                  </a:lnTo>
                  <a:lnTo>
                    <a:pt x="2549" y="3865"/>
                  </a:lnTo>
                  <a:lnTo>
                    <a:pt x="2553" y="3867"/>
                  </a:lnTo>
                  <a:lnTo>
                    <a:pt x="2558" y="3870"/>
                  </a:lnTo>
                  <a:lnTo>
                    <a:pt x="2558" y="3870"/>
                  </a:lnTo>
                  <a:lnTo>
                    <a:pt x="2572" y="3871"/>
                  </a:lnTo>
                  <a:lnTo>
                    <a:pt x="2587" y="3872"/>
                  </a:lnTo>
                  <a:lnTo>
                    <a:pt x="2587" y="3872"/>
                  </a:lnTo>
                  <a:lnTo>
                    <a:pt x="2602" y="3871"/>
                  </a:lnTo>
                  <a:lnTo>
                    <a:pt x="2616" y="3868"/>
                  </a:lnTo>
                  <a:lnTo>
                    <a:pt x="2631" y="3865"/>
                  </a:lnTo>
                  <a:lnTo>
                    <a:pt x="2645" y="3860"/>
                  </a:lnTo>
                  <a:lnTo>
                    <a:pt x="2658" y="3854"/>
                  </a:lnTo>
                  <a:lnTo>
                    <a:pt x="2671" y="3847"/>
                  </a:lnTo>
                  <a:lnTo>
                    <a:pt x="2683" y="3837"/>
                  </a:lnTo>
                  <a:lnTo>
                    <a:pt x="2694" y="3828"/>
                  </a:lnTo>
                  <a:lnTo>
                    <a:pt x="2694" y="3828"/>
                  </a:lnTo>
                  <a:lnTo>
                    <a:pt x="2703" y="3816"/>
                  </a:lnTo>
                  <a:lnTo>
                    <a:pt x="2713" y="3804"/>
                  </a:lnTo>
                  <a:lnTo>
                    <a:pt x="2720" y="3792"/>
                  </a:lnTo>
                  <a:lnTo>
                    <a:pt x="2727" y="3779"/>
                  </a:lnTo>
                  <a:lnTo>
                    <a:pt x="2732" y="3765"/>
                  </a:lnTo>
                  <a:lnTo>
                    <a:pt x="2735" y="3751"/>
                  </a:lnTo>
                  <a:lnTo>
                    <a:pt x="2737" y="3736"/>
                  </a:lnTo>
                  <a:lnTo>
                    <a:pt x="2738" y="3721"/>
                  </a:lnTo>
                  <a:lnTo>
                    <a:pt x="2738" y="3721"/>
                  </a:lnTo>
                  <a:lnTo>
                    <a:pt x="2738" y="3707"/>
                  </a:lnTo>
                  <a:lnTo>
                    <a:pt x="2735" y="3691"/>
                  </a:lnTo>
                  <a:lnTo>
                    <a:pt x="2732" y="3678"/>
                  </a:lnTo>
                  <a:lnTo>
                    <a:pt x="2727" y="3664"/>
                  </a:lnTo>
                  <a:lnTo>
                    <a:pt x="2721" y="3651"/>
                  </a:lnTo>
                  <a:lnTo>
                    <a:pt x="2713" y="3639"/>
                  </a:lnTo>
                  <a:lnTo>
                    <a:pt x="2704" y="3627"/>
                  </a:lnTo>
                  <a:lnTo>
                    <a:pt x="2695" y="3615"/>
                  </a:lnTo>
                  <a:lnTo>
                    <a:pt x="2695" y="3615"/>
                  </a:lnTo>
                  <a:lnTo>
                    <a:pt x="2110" y="3031"/>
                  </a:lnTo>
                  <a:lnTo>
                    <a:pt x="2110" y="3031"/>
                  </a:lnTo>
                  <a:lnTo>
                    <a:pt x="2103" y="3021"/>
                  </a:lnTo>
                  <a:lnTo>
                    <a:pt x="2097" y="3011"/>
                  </a:lnTo>
                  <a:lnTo>
                    <a:pt x="2093" y="3000"/>
                  </a:lnTo>
                  <a:lnTo>
                    <a:pt x="2092" y="2988"/>
                  </a:lnTo>
                  <a:lnTo>
                    <a:pt x="2093" y="2976"/>
                  </a:lnTo>
                  <a:lnTo>
                    <a:pt x="2097" y="2966"/>
                  </a:lnTo>
                  <a:lnTo>
                    <a:pt x="2103" y="2955"/>
                  </a:lnTo>
                  <a:lnTo>
                    <a:pt x="2110" y="2945"/>
                  </a:lnTo>
                  <a:lnTo>
                    <a:pt x="2110" y="2945"/>
                  </a:lnTo>
                  <a:lnTo>
                    <a:pt x="2119" y="2938"/>
                  </a:lnTo>
                  <a:lnTo>
                    <a:pt x="2130" y="2932"/>
                  </a:lnTo>
                  <a:lnTo>
                    <a:pt x="2141" y="2930"/>
                  </a:lnTo>
                  <a:lnTo>
                    <a:pt x="2153" y="2929"/>
                  </a:lnTo>
                  <a:lnTo>
                    <a:pt x="2153" y="2929"/>
                  </a:lnTo>
                  <a:lnTo>
                    <a:pt x="2164" y="2930"/>
                  </a:lnTo>
                  <a:lnTo>
                    <a:pt x="2175" y="2932"/>
                  </a:lnTo>
                  <a:lnTo>
                    <a:pt x="2186" y="2938"/>
                  </a:lnTo>
                  <a:lnTo>
                    <a:pt x="2195" y="2945"/>
                  </a:lnTo>
                  <a:lnTo>
                    <a:pt x="2981" y="3733"/>
                  </a:lnTo>
                  <a:lnTo>
                    <a:pt x="2981" y="3733"/>
                  </a:lnTo>
                  <a:lnTo>
                    <a:pt x="2993" y="3742"/>
                  </a:lnTo>
                  <a:lnTo>
                    <a:pt x="3005" y="3752"/>
                  </a:lnTo>
                  <a:lnTo>
                    <a:pt x="3017" y="3759"/>
                  </a:lnTo>
                  <a:lnTo>
                    <a:pt x="3030" y="3766"/>
                  </a:lnTo>
                  <a:lnTo>
                    <a:pt x="3045" y="3771"/>
                  </a:lnTo>
                  <a:lnTo>
                    <a:pt x="3059" y="3774"/>
                  </a:lnTo>
                  <a:lnTo>
                    <a:pt x="3073" y="3776"/>
                  </a:lnTo>
                  <a:lnTo>
                    <a:pt x="3089" y="3777"/>
                  </a:lnTo>
                  <a:lnTo>
                    <a:pt x="3089" y="3777"/>
                  </a:lnTo>
                  <a:lnTo>
                    <a:pt x="3103" y="3776"/>
                  </a:lnTo>
                  <a:lnTo>
                    <a:pt x="3118" y="3774"/>
                  </a:lnTo>
                  <a:lnTo>
                    <a:pt x="3133" y="3771"/>
                  </a:lnTo>
                  <a:lnTo>
                    <a:pt x="3146" y="3766"/>
                  </a:lnTo>
                  <a:lnTo>
                    <a:pt x="3160" y="3759"/>
                  </a:lnTo>
                  <a:lnTo>
                    <a:pt x="3172" y="3752"/>
                  </a:lnTo>
                  <a:lnTo>
                    <a:pt x="3184" y="3742"/>
                  </a:lnTo>
                  <a:lnTo>
                    <a:pt x="3194" y="3733"/>
                  </a:lnTo>
                  <a:lnTo>
                    <a:pt x="3194" y="3733"/>
                  </a:lnTo>
                  <a:lnTo>
                    <a:pt x="3205" y="3722"/>
                  </a:lnTo>
                  <a:lnTo>
                    <a:pt x="3213" y="3710"/>
                  </a:lnTo>
                  <a:lnTo>
                    <a:pt x="3222" y="3697"/>
                  </a:lnTo>
                  <a:lnTo>
                    <a:pt x="3228" y="3684"/>
                  </a:lnTo>
                  <a:lnTo>
                    <a:pt x="3232" y="3670"/>
                  </a:lnTo>
                  <a:lnTo>
                    <a:pt x="3236" y="3655"/>
                  </a:lnTo>
                  <a:lnTo>
                    <a:pt x="3238" y="3641"/>
                  </a:lnTo>
                  <a:lnTo>
                    <a:pt x="3240" y="3626"/>
                  </a:lnTo>
                  <a:lnTo>
                    <a:pt x="3240" y="3626"/>
                  </a:lnTo>
                  <a:lnTo>
                    <a:pt x="3238" y="3611"/>
                  </a:lnTo>
                  <a:lnTo>
                    <a:pt x="3236" y="3597"/>
                  </a:lnTo>
                  <a:lnTo>
                    <a:pt x="3232" y="3583"/>
                  </a:lnTo>
                  <a:lnTo>
                    <a:pt x="3228" y="3570"/>
                  </a:lnTo>
                  <a:lnTo>
                    <a:pt x="3222" y="3557"/>
                  </a:lnTo>
                  <a:lnTo>
                    <a:pt x="3215" y="3544"/>
                  </a:lnTo>
                  <a:lnTo>
                    <a:pt x="3206" y="3532"/>
                  </a:lnTo>
                  <a:lnTo>
                    <a:pt x="3197" y="3521"/>
                  </a:lnTo>
                  <a:lnTo>
                    <a:pt x="2470" y="2795"/>
                  </a:lnTo>
                  <a:lnTo>
                    <a:pt x="2470" y="2795"/>
                  </a:lnTo>
                  <a:lnTo>
                    <a:pt x="2463" y="2786"/>
                  </a:lnTo>
                  <a:lnTo>
                    <a:pt x="2457" y="2775"/>
                  </a:lnTo>
                  <a:lnTo>
                    <a:pt x="2455" y="2765"/>
                  </a:lnTo>
                  <a:lnTo>
                    <a:pt x="2453" y="2753"/>
                  </a:lnTo>
                  <a:lnTo>
                    <a:pt x="2453" y="2753"/>
                  </a:lnTo>
                  <a:lnTo>
                    <a:pt x="2455" y="2741"/>
                  </a:lnTo>
                  <a:lnTo>
                    <a:pt x="2457" y="2730"/>
                  </a:lnTo>
                  <a:lnTo>
                    <a:pt x="2463" y="2719"/>
                  </a:lnTo>
                  <a:lnTo>
                    <a:pt x="2470" y="2710"/>
                  </a:lnTo>
                  <a:lnTo>
                    <a:pt x="2470" y="2710"/>
                  </a:lnTo>
                  <a:lnTo>
                    <a:pt x="2480" y="2703"/>
                  </a:lnTo>
                  <a:lnTo>
                    <a:pt x="2490" y="2697"/>
                  </a:lnTo>
                  <a:lnTo>
                    <a:pt x="2501" y="2693"/>
                  </a:lnTo>
                  <a:lnTo>
                    <a:pt x="2513" y="2692"/>
                  </a:lnTo>
                  <a:lnTo>
                    <a:pt x="2513" y="2692"/>
                  </a:lnTo>
                  <a:lnTo>
                    <a:pt x="2525" y="2693"/>
                  </a:lnTo>
                  <a:lnTo>
                    <a:pt x="2536" y="2697"/>
                  </a:lnTo>
                  <a:lnTo>
                    <a:pt x="2546" y="2703"/>
                  </a:lnTo>
                  <a:lnTo>
                    <a:pt x="2556" y="2710"/>
                  </a:lnTo>
                  <a:lnTo>
                    <a:pt x="3439" y="3595"/>
                  </a:lnTo>
                  <a:lnTo>
                    <a:pt x="3439" y="3595"/>
                  </a:lnTo>
                  <a:lnTo>
                    <a:pt x="3450" y="3604"/>
                  </a:lnTo>
                  <a:lnTo>
                    <a:pt x="3462" y="3614"/>
                  </a:lnTo>
                  <a:lnTo>
                    <a:pt x="3475" y="3621"/>
                  </a:lnTo>
                  <a:lnTo>
                    <a:pt x="3488" y="3627"/>
                  </a:lnTo>
                  <a:lnTo>
                    <a:pt x="3502" y="3632"/>
                  </a:lnTo>
                  <a:lnTo>
                    <a:pt x="3517" y="3635"/>
                  </a:lnTo>
                  <a:lnTo>
                    <a:pt x="3531" y="3638"/>
                  </a:lnTo>
                  <a:lnTo>
                    <a:pt x="3546" y="3639"/>
                  </a:lnTo>
                  <a:lnTo>
                    <a:pt x="3546" y="3639"/>
                  </a:lnTo>
                  <a:lnTo>
                    <a:pt x="3561" y="3638"/>
                  </a:lnTo>
                  <a:lnTo>
                    <a:pt x="3576" y="3635"/>
                  </a:lnTo>
                  <a:lnTo>
                    <a:pt x="3590" y="3632"/>
                  </a:lnTo>
                  <a:lnTo>
                    <a:pt x="3603" y="3627"/>
                  </a:lnTo>
                  <a:lnTo>
                    <a:pt x="3618" y="3621"/>
                  </a:lnTo>
                  <a:lnTo>
                    <a:pt x="3630" y="3613"/>
                  </a:lnTo>
                  <a:lnTo>
                    <a:pt x="3642" y="3604"/>
                  </a:lnTo>
                  <a:lnTo>
                    <a:pt x="3652" y="3595"/>
                  </a:lnTo>
                  <a:lnTo>
                    <a:pt x="3652" y="3595"/>
                  </a:lnTo>
                  <a:lnTo>
                    <a:pt x="3663" y="3583"/>
                  </a:lnTo>
                  <a:lnTo>
                    <a:pt x="3671" y="3571"/>
                  </a:lnTo>
                  <a:lnTo>
                    <a:pt x="3680" y="3559"/>
                  </a:lnTo>
                  <a:lnTo>
                    <a:pt x="3686" y="3545"/>
                  </a:lnTo>
                  <a:lnTo>
                    <a:pt x="3690" y="3532"/>
                  </a:lnTo>
                  <a:lnTo>
                    <a:pt x="3694" y="3517"/>
                  </a:lnTo>
                  <a:lnTo>
                    <a:pt x="3696" y="3503"/>
                  </a:lnTo>
                  <a:lnTo>
                    <a:pt x="3697" y="3488"/>
                  </a:lnTo>
                  <a:lnTo>
                    <a:pt x="3697" y="3488"/>
                  </a:lnTo>
                  <a:lnTo>
                    <a:pt x="3696" y="3472"/>
                  </a:lnTo>
                  <a:lnTo>
                    <a:pt x="3694" y="3458"/>
                  </a:lnTo>
                  <a:lnTo>
                    <a:pt x="3690" y="3444"/>
                  </a:lnTo>
                  <a:lnTo>
                    <a:pt x="3686" y="3431"/>
                  </a:lnTo>
                  <a:lnTo>
                    <a:pt x="3680" y="3416"/>
                  </a:lnTo>
                  <a:lnTo>
                    <a:pt x="3671" y="3404"/>
                  </a:lnTo>
                  <a:lnTo>
                    <a:pt x="3663" y="3393"/>
                  </a:lnTo>
                  <a:lnTo>
                    <a:pt x="3653" y="3381"/>
                  </a:lnTo>
                  <a:lnTo>
                    <a:pt x="2720" y="2448"/>
                  </a:lnTo>
                  <a:lnTo>
                    <a:pt x="2720" y="2448"/>
                  </a:lnTo>
                  <a:lnTo>
                    <a:pt x="2713" y="2439"/>
                  </a:lnTo>
                  <a:lnTo>
                    <a:pt x="2707" y="2428"/>
                  </a:lnTo>
                  <a:lnTo>
                    <a:pt x="2703" y="2417"/>
                  </a:lnTo>
                  <a:lnTo>
                    <a:pt x="2702" y="2405"/>
                  </a:lnTo>
                  <a:lnTo>
                    <a:pt x="2703" y="2395"/>
                  </a:lnTo>
                  <a:lnTo>
                    <a:pt x="2707" y="2383"/>
                  </a:lnTo>
                  <a:lnTo>
                    <a:pt x="2713" y="2373"/>
                  </a:lnTo>
                  <a:lnTo>
                    <a:pt x="2720" y="2364"/>
                  </a:lnTo>
                  <a:lnTo>
                    <a:pt x="2720" y="2364"/>
                  </a:lnTo>
                  <a:lnTo>
                    <a:pt x="2729" y="2355"/>
                  </a:lnTo>
                  <a:lnTo>
                    <a:pt x="2740" y="2351"/>
                  </a:lnTo>
                  <a:lnTo>
                    <a:pt x="2751" y="2347"/>
                  </a:lnTo>
                  <a:lnTo>
                    <a:pt x="2763" y="2346"/>
                  </a:lnTo>
                  <a:lnTo>
                    <a:pt x="2763" y="2346"/>
                  </a:lnTo>
                  <a:lnTo>
                    <a:pt x="2775" y="2347"/>
                  </a:lnTo>
                  <a:lnTo>
                    <a:pt x="2785" y="2351"/>
                  </a:lnTo>
                  <a:lnTo>
                    <a:pt x="2796" y="2355"/>
                  </a:lnTo>
                  <a:lnTo>
                    <a:pt x="2804" y="2364"/>
                  </a:lnTo>
                  <a:lnTo>
                    <a:pt x="3671" y="3230"/>
                  </a:lnTo>
                  <a:lnTo>
                    <a:pt x="3671" y="3230"/>
                  </a:lnTo>
                  <a:lnTo>
                    <a:pt x="3682" y="3239"/>
                  </a:lnTo>
                  <a:lnTo>
                    <a:pt x="3694" y="3249"/>
                  </a:lnTo>
                  <a:lnTo>
                    <a:pt x="3707" y="3256"/>
                  </a:lnTo>
                  <a:lnTo>
                    <a:pt x="3720" y="3262"/>
                  </a:lnTo>
                  <a:lnTo>
                    <a:pt x="3733" y="3266"/>
                  </a:lnTo>
                  <a:lnTo>
                    <a:pt x="3747" y="3270"/>
                  </a:lnTo>
                  <a:lnTo>
                    <a:pt x="3763" y="3272"/>
                  </a:lnTo>
                  <a:lnTo>
                    <a:pt x="3777" y="3274"/>
                  </a:lnTo>
                  <a:lnTo>
                    <a:pt x="3777" y="3274"/>
                  </a:lnTo>
                  <a:lnTo>
                    <a:pt x="3793" y="3272"/>
                  </a:lnTo>
                  <a:lnTo>
                    <a:pt x="3807" y="3270"/>
                  </a:lnTo>
                  <a:lnTo>
                    <a:pt x="3821" y="3266"/>
                  </a:lnTo>
                  <a:lnTo>
                    <a:pt x="3835" y="3262"/>
                  </a:lnTo>
                  <a:lnTo>
                    <a:pt x="3848" y="3256"/>
                  </a:lnTo>
                  <a:lnTo>
                    <a:pt x="3862" y="3249"/>
                  </a:lnTo>
                  <a:lnTo>
                    <a:pt x="3873" y="3239"/>
                  </a:lnTo>
                  <a:lnTo>
                    <a:pt x="3884" y="3230"/>
                  </a:lnTo>
                  <a:lnTo>
                    <a:pt x="3884" y="3230"/>
                  </a:lnTo>
                  <a:lnTo>
                    <a:pt x="3894" y="3218"/>
                  </a:lnTo>
                  <a:lnTo>
                    <a:pt x="3903" y="3206"/>
                  </a:lnTo>
                  <a:lnTo>
                    <a:pt x="3910" y="3194"/>
                  </a:lnTo>
                  <a:lnTo>
                    <a:pt x="3916" y="3181"/>
                  </a:lnTo>
                  <a:lnTo>
                    <a:pt x="3922" y="3167"/>
                  </a:lnTo>
                  <a:lnTo>
                    <a:pt x="3926" y="3152"/>
                  </a:lnTo>
                  <a:lnTo>
                    <a:pt x="3927" y="3138"/>
                  </a:lnTo>
                  <a:lnTo>
                    <a:pt x="3928" y="3123"/>
                  </a:lnTo>
                  <a:lnTo>
                    <a:pt x="3928" y="3123"/>
                  </a:lnTo>
                  <a:lnTo>
                    <a:pt x="3927" y="3107"/>
                  </a:lnTo>
                  <a:lnTo>
                    <a:pt x="3926" y="3093"/>
                  </a:lnTo>
                  <a:lnTo>
                    <a:pt x="3922" y="3079"/>
                  </a:lnTo>
                  <a:lnTo>
                    <a:pt x="3916" y="3064"/>
                  </a:lnTo>
                  <a:lnTo>
                    <a:pt x="3910" y="3051"/>
                  </a:lnTo>
                  <a:lnTo>
                    <a:pt x="3903" y="3039"/>
                  </a:lnTo>
                  <a:lnTo>
                    <a:pt x="3894" y="3027"/>
                  </a:lnTo>
                  <a:lnTo>
                    <a:pt x="3884" y="3015"/>
                  </a:lnTo>
                  <a:lnTo>
                    <a:pt x="2753" y="1885"/>
                  </a:lnTo>
                  <a:lnTo>
                    <a:pt x="2753" y="1885"/>
                  </a:lnTo>
                  <a:lnTo>
                    <a:pt x="2750" y="1882"/>
                  </a:lnTo>
                  <a:lnTo>
                    <a:pt x="2744" y="1880"/>
                  </a:lnTo>
                  <a:lnTo>
                    <a:pt x="2739" y="1877"/>
                  </a:lnTo>
                  <a:lnTo>
                    <a:pt x="2733" y="1877"/>
                  </a:lnTo>
                  <a:lnTo>
                    <a:pt x="2733" y="1877"/>
                  </a:lnTo>
                  <a:lnTo>
                    <a:pt x="2733" y="1877"/>
                  </a:lnTo>
                  <a:lnTo>
                    <a:pt x="2727" y="1877"/>
                  </a:lnTo>
                  <a:lnTo>
                    <a:pt x="2722" y="1880"/>
                  </a:lnTo>
                  <a:lnTo>
                    <a:pt x="2716" y="1882"/>
                  </a:lnTo>
                  <a:lnTo>
                    <a:pt x="2713" y="1885"/>
                  </a:lnTo>
                  <a:lnTo>
                    <a:pt x="2434" y="2163"/>
                  </a:lnTo>
                  <a:lnTo>
                    <a:pt x="2434" y="2163"/>
                  </a:lnTo>
                  <a:lnTo>
                    <a:pt x="2423" y="2175"/>
                  </a:lnTo>
                  <a:lnTo>
                    <a:pt x="2411" y="2185"/>
                  </a:lnTo>
                  <a:lnTo>
                    <a:pt x="2398" y="2195"/>
                  </a:lnTo>
                  <a:lnTo>
                    <a:pt x="2384" y="2204"/>
                  </a:lnTo>
                  <a:lnTo>
                    <a:pt x="2371" y="2213"/>
                  </a:lnTo>
                  <a:lnTo>
                    <a:pt x="2357" y="2221"/>
                  </a:lnTo>
                  <a:lnTo>
                    <a:pt x="2343" y="2228"/>
                  </a:lnTo>
                  <a:lnTo>
                    <a:pt x="2329" y="2234"/>
                  </a:lnTo>
                  <a:lnTo>
                    <a:pt x="2313" y="2240"/>
                  </a:lnTo>
                  <a:lnTo>
                    <a:pt x="2298" y="2245"/>
                  </a:lnTo>
                  <a:lnTo>
                    <a:pt x="2282" y="2249"/>
                  </a:lnTo>
                  <a:lnTo>
                    <a:pt x="2267" y="2253"/>
                  </a:lnTo>
                  <a:lnTo>
                    <a:pt x="2251" y="2255"/>
                  </a:lnTo>
                  <a:lnTo>
                    <a:pt x="2235" y="2258"/>
                  </a:lnTo>
                  <a:lnTo>
                    <a:pt x="2218" y="2259"/>
                  </a:lnTo>
                  <a:lnTo>
                    <a:pt x="2203" y="2259"/>
                  </a:lnTo>
                  <a:lnTo>
                    <a:pt x="2203" y="2259"/>
                  </a:lnTo>
                  <a:lnTo>
                    <a:pt x="2186" y="2259"/>
                  </a:lnTo>
                  <a:lnTo>
                    <a:pt x="2169" y="2258"/>
                  </a:lnTo>
                  <a:lnTo>
                    <a:pt x="2154" y="2255"/>
                  </a:lnTo>
                  <a:lnTo>
                    <a:pt x="2137" y="2253"/>
                  </a:lnTo>
                  <a:lnTo>
                    <a:pt x="2122" y="2249"/>
                  </a:lnTo>
                  <a:lnTo>
                    <a:pt x="2106" y="2245"/>
                  </a:lnTo>
                  <a:lnTo>
                    <a:pt x="2091" y="2240"/>
                  </a:lnTo>
                  <a:lnTo>
                    <a:pt x="2076" y="2234"/>
                  </a:lnTo>
                  <a:lnTo>
                    <a:pt x="2061" y="2228"/>
                  </a:lnTo>
                  <a:lnTo>
                    <a:pt x="2047" y="2221"/>
                  </a:lnTo>
                  <a:lnTo>
                    <a:pt x="2034" y="2213"/>
                  </a:lnTo>
                  <a:lnTo>
                    <a:pt x="2019" y="2204"/>
                  </a:lnTo>
                  <a:lnTo>
                    <a:pt x="2006" y="2195"/>
                  </a:lnTo>
                  <a:lnTo>
                    <a:pt x="1994" y="2185"/>
                  </a:lnTo>
                  <a:lnTo>
                    <a:pt x="1981" y="2175"/>
                  </a:lnTo>
                  <a:lnTo>
                    <a:pt x="1969" y="2163"/>
                  </a:lnTo>
                  <a:lnTo>
                    <a:pt x="1969" y="2163"/>
                  </a:lnTo>
                  <a:lnTo>
                    <a:pt x="1959" y="2151"/>
                  </a:lnTo>
                  <a:lnTo>
                    <a:pt x="1948" y="2139"/>
                  </a:lnTo>
                  <a:lnTo>
                    <a:pt x="1937" y="2126"/>
                  </a:lnTo>
                  <a:lnTo>
                    <a:pt x="1929" y="2113"/>
                  </a:lnTo>
                  <a:lnTo>
                    <a:pt x="1919" y="2100"/>
                  </a:lnTo>
                  <a:lnTo>
                    <a:pt x="1912" y="2085"/>
                  </a:lnTo>
                  <a:lnTo>
                    <a:pt x="1905" y="2071"/>
                  </a:lnTo>
                  <a:lnTo>
                    <a:pt x="1898" y="2057"/>
                  </a:lnTo>
                  <a:lnTo>
                    <a:pt x="1892" y="2041"/>
                  </a:lnTo>
                  <a:lnTo>
                    <a:pt x="1887" y="2026"/>
                  </a:lnTo>
                  <a:lnTo>
                    <a:pt x="1883" y="2010"/>
                  </a:lnTo>
                  <a:lnTo>
                    <a:pt x="1880" y="1995"/>
                  </a:lnTo>
                  <a:lnTo>
                    <a:pt x="1877" y="1979"/>
                  </a:lnTo>
                  <a:lnTo>
                    <a:pt x="1875" y="1963"/>
                  </a:lnTo>
                  <a:lnTo>
                    <a:pt x="1874" y="1947"/>
                  </a:lnTo>
                  <a:lnTo>
                    <a:pt x="1873" y="1931"/>
                  </a:lnTo>
                  <a:lnTo>
                    <a:pt x="1873" y="1931"/>
                  </a:lnTo>
                  <a:lnTo>
                    <a:pt x="1874" y="1914"/>
                  </a:lnTo>
                  <a:lnTo>
                    <a:pt x="1875" y="1897"/>
                  </a:lnTo>
                  <a:lnTo>
                    <a:pt x="1877" y="1882"/>
                  </a:lnTo>
                  <a:lnTo>
                    <a:pt x="1880" y="1865"/>
                  </a:lnTo>
                  <a:lnTo>
                    <a:pt x="1883" y="1850"/>
                  </a:lnTo>
                  <a:lnTo>
                    <a:pt x="1887" y="1834"/>
                  </a:lnTo>
                  <a:lnTo>
                    <a:pt x="1892" y="1819"/>
                  </a:lnTo>
                  <a:lnTo>
                    <a:pt x="1898" y="1805"/>
                  </a:lnTo>
                  <a:lnTo>
                    <a:pt x="1905" y="1790"/>
                  </a:lnTo>
                  <a:lnTo>
                    <a:pt x="1912" y="1776"/>
                  </a:lnTo>
                  <a:lnTo>
                    <a:pt x="1919" y="1762"/>
                  </a:lnTo>
                  <a:lnTo>
                    <a:pt x="1929" y="1748"/>
                  </a:lnTo>
                  <a:lnTo>
                    <a:pt x="1937" y="1734"/>
                  </a:lnTo>
                  <a:lnTo>
                    <a:pt x="1948" y="1723"/>
                  </a:lnTo>
                  <a:lnTo>
                    <a:pt x="1959" y="1709"/>
                  </a:lnTo>
                  <a:lnTo>
                    <a:pt x="1969" y="1698"/>
                  </a:lnTo>
                  <a:lnTo>
                    <a:pt x="2522" y="1146"/>
                  </a:lnTo>
                  <a:lnTo>
                    <a:pt x="2522" y="1146"/>
                  </a:lnTo>
                  <a:lnTo>
                    <a:pt x="2525" y="1142"/>
                  </a:lnTo>
                  <a:lnTo>
                    <a:pt x="2527" y="1137"/>
                  </a:lnTo>
                  <a:lnTo>
                    <a:pt x="2531" y="1129"/>
                  </a:lnTo>
                  <a:lnTo>
                    <a:pt x="2531" y="1119"/>
                  </a:lnTo>
                  <a:lnTo>
                    <a:pt x="2530" y="1116"/>
                  </a:lnTo>
                  <a:lnTo>
                    <a:pt x="2527" y="1111"/>
                  </a:lnTo>
                  <a:lnTo>
                    <a:pt x="2527" y="1111"/>
                  </a:lnTo>
                  <a:lnTo>
                    <a:pt x="2524" y="1104"/>
                  </a:lnTo>
                  <a:lnTo>
                    <a:pt x="2516" y="1099"/>
                  </a:lnTo>
                  <a:lnTo>
                    <a:pt x="2509" y="1097"/>
                  </a:lnTo>
                  <a:lnTo>
                    <a:pt x="2502" y="1096"/>
                  </a:lnTo>
                  <a:lnTo>
                    <a:pt x="2502" y="1096"/>
                  </a:lnTo>
                  <a:lnTo>
                    <a:pt x="2497" y="1096"/>
                  </a:lnTo>
                  <a:lnTo>
                    <a:pt x="2497" y="1096"/>
                  </a:lnTo>
                  <a:lnTo>
                    <a:pt x="2476" y="1099"/>
                  </a:lnTo>
                  <a:lnTo>
                    <a:pt x="2455" y="1104"/>
                  </a:lnTo>
                  <a:lnTo>
                    <a:pt x="2433" y="1110"/>
                  </a:lnTo>
                  <a:lnTo>
                    <a:pt x="2414" y="1117"/>
                  </a:lnTo>
                  <a:lnTo>
                    <a:pt x="2414" y="1117"/>
                  </a:lnTo>
                  <a:lnTo>
                    <a:pt x="2395" y="1123"/>
                  </a:lnTo>
                  <a:lnTo>
                    <a:pt x="2377" y="1129"/>
                  </a:lnTo>
                  <a:lnTo>
                    <a:pt x="2358" y="1133"/>
                  </a:lnTo>
                  <a:lnTo>
                    <a:pt x="2340" y="1137"/>
                  </a:lnTo>
                  <a:lnTo>
                    <a:pt x="2321" y="1140"/>
                  </a:lnTo>
                  <a:lnTo>
                    <a:pt x="2302" y="1142"/>
                  </a:lnTo>
                  <a:lnTo>
                    <a:pt x="2283" y="1143"/>
                  </a:lnTo>
                  <a:lnTo>
                    <a:pt x="2264" y="1143"/>
                  </a:lnTo>
                  <a:lnTo>
                    <a:pt x="2264" y="1143"/>
                  </a:lnTo>
                  <a:lnTo>
                    <a:pt x="2243" y="1143"/>
                  </a:lnTo>
                  <a:lnTo>
                    <a:pt x="2222" y="1141"/>
                  </a:lnTo>
                  <a:lnTo>
                    <a:pt x="2200" y="1138"/>
                  </a:lnTo>
                  <a:lnTo>
                    <a:pt x="2180" y="1135"/>
                  </a:lnTo>
                  <a:lnTo>
                    <a:pt x="2160" y="1130"/>
                  </a:lnTo>
                  <a:lnTo>
                    <a:pt x="2139" y="1125"/>
                  </a:lnTo>
                  <a:lnTo>
                    <a:pt x="2119" y="1118"/>
                  </a:lnTo>
                  <a:lnTo>
                    <a:pt x="2100" y="1111"/>
                  </a:lnTo>
                  <a:lnTo>
                    <a:pt x="2081" y="1103"/>
                  </a:lnTo>
                  <a:lnTo>
                    <a:pt x="2062" y="1093"/>
                  </a:lnTo>
                  <a:lnTo>
                    <a:pt x="2044" y="1084"/>
                  </a:lnTo>
                  <a:lnTo>
                    <a:pt x="2027" y="1073"/>
                  </a:lnTo>
                  <a:lnTo>
                    <a:pt x="2010" y="1061"/>
                  </a:lnTo>
                  <a:lnTo>
                    <a:pt x="1993" y="1048"/>
                  </a:lnTo>
                  <a:lnTo>
                    <a:pt x="1978" y="1035"/>
                  </a:lnTo>
                  <a:lnTo>
                    <a:pt x="1962" y="1021"/>
                  </a:lnTo>
                  <a:lnTo>
                    <a:pt x="1740" y="797"/>
                  </a:lnTo>
                  <a:lnTo>
                    <a:pt x="1740" y="797"/>
                  </a:lnTo>
                  <a:lnTo>
                    <a:pt x="1735" y="794"/>
                  </a:lnTo>
                  <a:lnTo>
                    <a:pt x="1729" y="791"/>
                  </a:lnTo>
                  <a:lnTo>
                    <a:pt x="1724" y="789"/>
                  </a:lnTo>
                  <a:lnTo>
                    <a:pt x="1718" y="789"/>
                  </a:lnTo>
                  <a:lnTo>
                    <a:pt x="1718" y="789"/>
                  </a:lnTo>
                  <a:lnTo>
                    <a:pt x="1713" y="789"/>
                  </a:lnTo>
                  <a:lnTo>
                    <a:pt x="1708" y="791"/>
                  </a:lnTo>
                  <a:lnTo>
                    <a:pt x="1703" y="794"/>
                  </a:lnTo>
                  <a:lnTo>
                    <a:pt x="1698" y="797"/>
                  </a:lnTo>
                  <a:lnTo>
                    <a:pt x="803" y="1693"/>
                  </a:lnTo>
                  <a:lnTo>
                    <a:pt x="803" y="1693"/>
                  </a:lnTo>
                  <a:lnTo>
                    <a:pt x="799" y="1696"/>
                  </a:lnTo>
                  <a:lnTo>
                    <a:pt x="797" y="1702"/>
                  </a:lnTo>
                  <a:lnTo>
                    <a:pt x="794" y="1707"/>
                  </a:lnTo>
                  <a:lnTo>
                    <a:pt x="794" y="1713"/>
                  </a:lnTo>
                  <a:lnTo>
                    <a:pt x="794" y="1713"/>
                  </a:lnTo>
                  <a:lnTo>
                    <a:pt x="794" y="1719"/>
                  </a:lnTo>
                  <a:lnTo>
                    <a:pt x="797" y="1724"/>
                  </a:lnTo>
                  <a:lnTo>
                    <a:pt x="799" y="1730"/>
                  </a:lnTo>
                  <a:lnTo>
                    <a:pt x="803" y="1733"/>
                  </a:lnTo>
                  <a:lnTo>
                    <a:pt x="960" y="1891"/>
                  </a:lnTo>
                  <a:lnTo>
                    <a:pt x="960" y="1891"/>
                  </a:lnTo>
                  <a:lnTo>
                    <a:pt x="982" y="1915"/>
                  </a:lnTo>
                  <a:lnTo>
                    <a:pt x="1003" y="1940"/>
                  </a:lnTo>
                  <a:lnTo>
                    <a:pt x="1020" y="1966"/>
                  </a:lnTo>
                  <a:lnTo>
                    <a:pt x="1036" y="1994"/>
                  </a:lnTo>
                  <a:lnTo>
                    <a:pt x="1050" y="2022"/>
                  </a:lnTo>
                  <a:lnTo>
                    <a:pt x="1061" y="2051"/>
                  </a:lnTo>
                  <a:lnTo>
                    <a:pt x="1070" y="2082"/>
                  </a:lnTo>
                  <a:lnTo>
                    <a:pt x="1077" y="2113"/>
                  </a:lnTo>
                  <a:lnTo>
                    <a:pt x="1077" y="2113"/>
                  </a:lnTo>
                  <a:lnTo>
                    <a:pt x="1087" y="2159"/>
                  </a:lnTo>
                  <a:lnTo>
                    <a:pt x="1099" y="2205"/>
                  </a:lnTo>
                  <a:lnTo>
                    <a:pt x="1112" y="2251"/>
                  </a:lnTo>
                  <a:lnTo>
                    <a:pt x="1126" y="2296"/>
                  </a:lnTo>
                  <a:lnTo>
                    <a:pt x="1143" y="2340"/>
                  </a:lnTo>
                  <a:lnTo>
                    <a:pt x="1161" y="2384"/>
                  </a:lnTo>
                  <a:lnTo>
                    <a:pt x="1180" y="2427"/>
                  </a:lnTo>
                  <a:lnTo>
                    <a:pt x="1201" y="2468"/>
                  </a:lnTo>
                  <a:lnTo>
                    <a:pt x="1224" y="2510"/>
                  </a:lnTo>
                  <a:lnTo>
                    <a:pt x="1248" y="2550"/>
                  </a:lnTo>
                  <a:lnTo>
                    <a:pt x="1274" y="2590"/>
                  </a:lnTo>
                  <a:lnTo>
                    <a:pt x="1301" y="2628"/>
                  </a:lnTo>
                  <a:lnTo>
                    <a:pt x="1330" y="2666"/>
                  </a:lnTo>
                  <a:lnTo>
                    <a:pt x="1359" y="2701"/>
                  </a:lnTo>
                  <a:lnTo>
                    <a:pt x="1391" y="2737"/>
                  </a:lnTo>
                  <a:lnTo>
                    <a:pt x="1425" y="2772"/>
                  </a:lnTo>
                  <a:lnTo>
                    <a:pt x="1489" y="2836"/>
                  </a:lnTo>
                  <a:lnTo>
                    <a:pt x="1489" y="2836"/>
                  </a:lnTo>
                  <a:lnTo>
                    <a:pt x="1493" y="2839"/>
                  </a:lnTo>
                  <a:lnTo>
                    <a:pt x="1498" y="2842"/>
                  </a:lnTo>
                  <a:lnTo>
                    <a:pt x="1503" y="2844"/>
                  </a:lnTo>
                  <a:lnTo>
                    <a:pt x="1509" y="2844"/>
                  </a:lnTo>
                  <a:lnTo>
                    <a:pt x="1509" y="2844"/>
                  </a:lnTo>
                  <a:lnTo>
                    <a:pt x="1516" y="2843"/>
                  </a:lnTo>
                  <a:lnTo>
                    <a:pt x="1516" y="2843"/>
                  </a:lnTo>
                  <a:lnTo>
                    <a:pt x="1532" y="2841"/>
                  </a:lnTo>
                  <a:lnTo>
                    <a:pt x="1548" y="2838"/>
                  </a:lnTo>
                  <a:lnTo>
                    <a:pt x="1565" y="2837"/>
                  </a:lnTo>
                  <a:lnTo>
                    <a:pt x="1582" y="2836"/>
                  </a:lnTo>
                  <a:lnTo>
                    <a:pt x="1582" y="2836"/>
                  </a:lnTo>
                  <a:lnTo>
                    <a:pt x="1610" y="2837"/>
                  </a:lnTo>
                  <a:lnTo>
                    <a:pt x="1639" y="2842"/>
                  </a:lnTo>
                  <a:lnTo>
                    <a:pt x="1667" y="2849"/>
                  </a:lnTo>
                  <a:lnTo>
                    <a:pt x="1694" y="2858"/>
                  </a:lnTo>
                  <a:lnTo>
                    <a:pt x="1720" y="2870"/>
                  </a:lnTo>
                  <a:lnTo>
                    <a:pt x="1743" y="2885"/>
                  </a:lnTo>
                  <a:lnTo>
                    <a:pt x="1766" y="2902"/>
                  </a:lnTo>
                  <a:lnTo>
                    <a:pt x="1789" y="2922"/>
                  </a:lnTo>
                  <a:lnTo>
                    <a:pt x="1789" y="2922"/>
                  </a:lnTo>
                  <a:lnTo>
                    <a:pt x="1798" y="2932"/>
                  </a:lnTo>
                  <a:lnTo>
                    <a:pt x="1809" y="2944"/>
                  </a:lnTo>
                  <a:lnTo>
                    <a:pt x="1818" y="2956"/>
                  </a:lnTo>
                  <a:lnTo>
                    <a:pt x="1827" y="2969"/>
                  </a:lnTo>
                  <a:lnTo>
                    <a:pt x="1834" y="2982"/>
                  </a:lnTo>
                  <a:lnTo>
                    <a:pt x="1842" y="2995"/>
                  </a:lnTo>
                  <a:lnTo>
                    <a:pt x="1848" y="3008"/>
                  </a:lnTo>
                  <a:lnTo>
                    <a:pt x="1854" y="3023"/>
                  </a:lnTo>
                  <a:lnTo>
                    <a:pt x="1859" y="3037"/>
                  </a:lnTo>
                  <a:lnTo>
                    <a:pt x="1864" y="3051"/>
                  </a:lnTo>
                  <a:lnTo>
                    <a:pt x="1867" y="3067"/>
                  </a:lnTo>
                  <a:lnTo>
                    <a:pt x="1870" y="3081"/>
                  </a:lnTo>
                  <a:lnTo>
                    <a:pt x="1872" y="3096"/>
                  </a:lnTo>
                  <a:lnTo>
                    <a:pt x="1873" y="3112"/>
                  </a:lnTo>
                  <a:lnTo>
                    <a:pt x="1873" y="3127"/>
                  </a:lnTo>
                  <a:lnTo>
                    <a:pt x="1873" y="3143"/>
                  </a:lnTo>
                  <a:lnTo>
                    <a:pt x="1873" y="3143"/>
                  </a:lnTo>
                  <a:lnTo>
                    <a:pt x="1873" y="3149"/>
                  </a:lnTo>
                  <a:lnTo>
                    <a:pt x="1875" y="3155"/>
                  </a:lnTo>
                  <a:lnTo>
                    <a:pt x="1878" y="3159"/>
                  </a:lnTo>
                  <a:lnTo>
                    <a:pt x="1881" y="3164"/>
                  </a:lnTo>
                  <a:lnTo>
                    <a:pt x="1881" y="3164"/>
                  </a:lnTo>
                  <a:lnTo>
                    <a:pt x="1886" y="3168"/>
                  </a:lnTo>
                  <a:lnTo>
                    <a:pt x="1891" y="3171"/>
                  </a:lnTo>
                  <a:lnTo>
                    <a:pt x="1897" y="3173"/>
                  </a:lnTo>
                  <a:lnTo>
                    <a:pt x="1903" y="3173"/>
                  </a:lnTo>
                  <a:lnTo>
                    <a:pt x="1903" y="3173"/>
                  </a:lnTo>
                  <a:lnTo>
                    <a:pt x="1918" y="3173"/>
                  </a:lnTo>
                  <a:lnTo>
                    <a:pt x="1918" y="3173"/>
                  </a:lnTo>
                  <a:lnTo>
                    <a:pt x="1947" y="3174"/>
                  </a:lnTo>
                  <a:lnTo>
                    <a:pt x="1975" y="3178"/>
                  </a:lnTo>
                  <a:lnTo>
                    <a:pt x="2004" y="3186"/>
                  </a:lnTo>
                  <a:lnTo>
                    <a:pt x="2030" y="3195"/>
                  </a:lnTo>
                  <a:lnTo>
                    <a:pt x="2056" y="3207"/>
                  </a:lnTo>
                  <a:lnTo>
                    <a:pt x="2080" y="3221"/>
                  </a:lnTo>
                  <a:lnTo>
                    <a:pt x="2104" y="3239"/>
                  </a:lnTo>
                  <a:lnTo>
                    <a:pt x="2125" y="3258"/>
                  </a:lnTo>
                  <a:lnTo>
                    <a:pt x="2125" y="3258"/>
                  </a:lnTo>
                  <a:lnTo>
                    <a:pt x="2135" y="3269"/>
                  </a:lnTo>
                  <a:lnTo>
                    <a:pt x="2145" y="3281"/>
                  </a:lnTo>
                  <a:lnTo>
                    <a:pt x="2154" y="3293"/>
                  </a:lnTo>
                  <a:lnTo>
                    <a:pt x="2162" y="3305"/>
                  </a:lnTo>
                  <a:lnTo>
                    <a:pt x="2170" y="3316"/>
                  </a:lnTo>
                  <a:lnTo>
                    <a:pt x="2178" y="3330"/>
                  </a:lnTo>
                  <a:lnTo>
                    <a:pt x="2183" y="3343"/>
                  </a:lnTo>
                  <a:lnTo>
                    <a:pt x="2189" y="3356"/>
                  </a:lnTo>
                  <a:lnTo>
                    <a:pt x="2194" y="3370"/>
                  </a:lnTo>
                  <a:lnTo>
                    <a:pt x="2199" y="3383"/>
                  </a:lnTo>
                  <a:lnTo>
                    <a:pt x="2203" y="3397"/>
                  </a:lnTo>
                  <a:lnTo>
                    <a:pt x="2206" y="3412"/>
                  </a:lnTo>
                  <a:lnTo>
                    <a:pt x="2207" y="3427"/>
                  </a:lnTo>
                  <a:lnTo>
                    <a:pt x="2210" y="3441"/>
                  </a:lnTo>
                  <a:lnTo>
                    <a:pt x="2210" y="3456"/>
                  </a:lnTo>
                  <a:lnTo>
                    <a:pt x="2210" y="3471"/>
                  </a:lnTo>
                  <a:lnTo>
                    <a:pt x="2210" y="3471"/>
                  </a:lnTo>
                  <a:lnTo>
                    <a:pt x="2211" y="3477"/>
                  </a:lnTo>
                  <a:lnTo>
                    <a:pt x="2212" y="3483"/>
                  </a:lnTo>
                  <a:lnTo>
                    <a:pt x="2214" y="3488"/>
                  </a:lnTo>
                  <a:lnTo>
                    <a:pt x="2219" y="3492"/>
                  </a:lnTo>
                  <a:lnTo>
                    <a:pt x="2219" y="3492"/>
                  </a:lnTo>
                  <a:lnTo>
                    <a:pt x="2223" y="3496"/>
                  </a:lnTo>
                  <a:lnTo>
                    <a:pt x="2229" y="3498"/>
                  </a:lnTo>
                  <a:lnTo>
                    <a:pt x="2233" y="3501"/>
                  </a:lnTo>
                  <a:lnTo>
                    <a:pt x="2239" y="3501"/>
                  </a:lnTo>
                  <a:lnTo>
                    <a:pt x="2239" y="3501"/>
                  </a:lnTo>
                  <a:lnTo>
                    <a:pt x="2247" y="3501"/>
                  </a:lnTo>
                  <a:lnTo>
                    <a:pt x="2247" y="3501"/>
                  </a:lnTo>
                  <a:close/>
                  <a:moveTo>
                    <a:pt x="1918" y="3293"/>
                  </a:moveTo>
                  <a:lnTo>
                    <a:pt x="1918" y="3293"/>
                  </a:lnTo>
                  <a:lnTo>
                    <a:pt x="1902" y="3294"/>
                  </a:lnTo>
                  <a:lnTo>
                    <a:pt x="1885" y="3296"/>
                  </a:lnTo>
                  <a:lnTo>
                    <a:pt x="1868" y="3300"/>
                  </a:lnTo>
                  <a:lnTo>
                    <a:pt x="1853" y="3306"/>
                  </a:lnTo>
                  <a:lnTo>
                    <a:pt x="1837" y="3313"/>
                  </a:lnTo>
                  <a:lnTo>
                    <a:pt x="1823" y="3321"/>
                  </a:lnTo>
                  <a:lnTo>
                    <a:pt x="1809" y="3332"/>
                  </a:lnTo>
                  <a:lnTo>
                    <a:pt x="1797" y="3343"/>
                  </a:lnTo>
                  <a:lnTo>
                    <a:pt x="1797" y="3343"/>
                  </a:lnTo>
                  <a:lnTo>
                    <a:pt x="1785" y="3356"/>
                  </a:lnTo>
                  <a:lnTo>
                    <a:pt x="1776" y="3370"/>
                  </a:lnTo>
                  <a:lnTo>
                    <a:pt x="1766" y="3384"/>
                  </a:lnTo>
                  <a:lnTo>
                    <a:pt x="1759" y="3399"/>
                  </a:lnTo>
                  <a:lnTo>
                    <a:pt x="1754" y="3415"/>
                  </a:lnTo>
                  <a:lnTo>
                    <a:pt x="1749" y="3431"/>
                  </a:lnTo>
                  <a:lnTo>
                    <a:pt x="1747" y="3447"/>
                  </a:lnTo>
                  <a:lnTo>
                    <a:pt x="1747" y="3465"/>
                  </a:lnTo>
                  <a:lnTo>
                    <a:pt x="1747" y="3465"/>
                  </a:lnTo>
                  <a:lnTo>
                    <a:pt x="1747" y="3482"/>
                  </a:lnTo>
                  <a:lnTo>
                    <a:pt x="1749" y="3498"/>
                  </a:lnTo>
                  <a:lnTo>
                    <a:pt x="1754" y="3515"/>
                  </a:lnTo>
                  <a:lnTo>
                    <a:pt x="1759" y="3531"/>
                  </a:lnTo>
                  <a:lnTo>
                    <a:pt x="1766" y="3546"/>
                  </a:lnTo>
                  <a:lnTo>
                    <a:pt x="1776" y="3560"/>
                  </a:lnTo>
                  <a:lnTo>
                    <a:pt x="1785" y="3573"/>
                  </a:lnTo>
                  <a:lnTo>
                    <a:pt x="1797" y="3586"/>
                  </a:lnTo>
                  <a:lnTo>
                    <a:pt x="1797" y="3586"/>
                  </a:lnTo>
                  <a:lnTo>
                    <a:pt x="1809" y="3598"/>
                  </a:lnTo>
                  <a:lnTo>
                    <a:pt x="1823" y="3608"/>
                  </a:lnTo>
                  <a:lnTo>
                    <a:pt x="1837" y="3616"/>
                  </a:lnTo>
                  <a:lnTo>
                    <a:pt x="1853" y="3623"/>
                  </a:lnTo>
                  <a:lnTo>
                    <a:pt x="1868" y="3629"/>
                  </a:lnTo>
                  <a:lnTo>
                    <a:pt x="1885" y="3634"/>
                  </a:lnTo>
                  <a:lnTo>
                    <a:pt x="1902" y="3636"/>
                  </a:lnTo>
                  <a:lnTo>
                    <a:pt x="1918" y="3636"/>
                  </a:lnTo>
                  <a:lnTo>
                    <a:pt x="1918" y="3636"/>
                  </a:lnTo>
                  <a:lnTo>
                    <a:pt x="1935" y="3636"/>
                  </a:lnTo>
                  <a:lnTo>
                    <a:pt x="1953" y="3634"/>
                  </a:lnTo>
                  <a:lnTo>
                    <a:pt x="1968" y="3629"/>
                  </a:lnTo>
                  <a:lnTo>
                    <a:pt x="1984" y="3623"/>
                  </a:lnTo>
                  <a:lnTo>
                    <a:pt x="1999" y="3616"/>
                  </a:lnTo>
                  <a:lnTo>
                    <a:pt x="2013" y="3608"/>
                  </a:lnTo>
                  <a:lnTo>
                    <a:pt x="2028" y="3598"/>
                  </a:lnTo>
                  <a:lnTo>
                    <a:pt x="2040" y="3586"/>
                  </a:lnTo>
                  <a:lnTo>
                    <a:pt x="2040" y="3586"/>
                  </a:lnTo>
                  <a:lnTo>
                    <a:pt x="2051" y="3573"/>
                  </a:lnTo>
                  <a:lnTo>
                    <a:pt x="2061" y="3560"/>
                  </a:lnTo>
                  <a:lnTo>
                    <a:pt x="2071" y="3546"/>
                  </a:lnTo>
                  <a:lnTo>
                    <a:pt x="2078" y="3531"/>
                  </a:lnTo>
                  <a:lnTo>
                    <a:pt x="2082" y="3515"/>
                  </a:lnTo>
                  <a:lnTo>
                    <a:pt x="2087" y="3498"/>
                  </a:lnTo>
                  <a:lnTo>
                    <a:pt x="2090" y="3482"/>
                  </a:lnTo>
                  <a:lnTo>
                    <a:pt x="2091" y="3465"/>
                  </a:lnTo>
                  <a:lnTo>
                    <a:pt x="2091" y="3465"/>
                  </a:lnTo>
                  <a:lnTo>
                    <a:pt x="2090" y="3447"/>
                  </a:lnTo>
                  <a:lnTo>
                    <a:pt x="2087" y="3431"/>
                  </a:lnTo>
                  <a:lnTo>
                    <a:pt x="2082" y="3415"/>
                  </a:lnTo>
                  <a:lnTo>
                    <a:pt x="2078" y="3399"/>
                  </a:lnTo>
                  <a:lnTo>
                    <a:pt x="2071" y="3384"/>
                  </a:lnTo>
                  <a:lnTo>
                    <a:pt x="2061" y="3370"/>
                  </a:lnTo>
                  <a:lnTo>
                    <a:pt x="2051" y="3356"/>
                  </a:lnTo>
                  <a:lnTo>
                    <a:pt x="2040" y="3343"/>
                  </a:lnTo>
                  <a:lnTo>
                    <a:pt x="2040" y="3343"/>
                  </a:lnTo>
                  <a:lnTo>
                    <a:pt x="2028" y="3332"/>
                  </a:lnTo>
                  <a:lnTo>
                    <a:pt x="2013" y="3321"/>
                  </a:lnTo>
                  <a:lnTo>
                    <a:pt x="1999" y="3313"/>
                  </a:lnTo>
                  <a:lnTo>
                    <a:pt x="1984" y="3306"/>
                  </a:lnTo>
                  <a:lnTo>
                    <a:pt x="1968" y="3300"/>
                  </a:lnTo>
                  <a:lnTo>
                    <a:pt x="1952" y="3296"/>
                  </a:lnTo>
                  <a:lnTo>
                    <a:pt x="1935" y="3294"/>
                  </a:lnTo>
                  <a:lnTo>
                    <a:pt x="1918" y="3293"/>
                  </a:lnTo>
                  <a:lnTo>
                    <a:pt x="1918" y="3293"/>
                  </a:lnTo>
                  <a:close/>
                  <a:moveTo>
                    <a:pt x="1582" y="2956"/>
                  </a:moveTo>
                  <a:lnTo>
                    <a:pt x="1582" y="2956"/>
                  </a:lnTo>
                  <a:lnTo>
                    <a:pt x="1565" y="2957"/>
                  </a:lnTo>
                  <a:lnTo>
                    <a:pt x="1547" y="2960"/>
                  </a:lnTo>
                  <a:lnTo>
                    <a:pt x="1532" y="2963"/>
                  </a:lnTo>
                  <a:lnTo>
                    <a:pt x="1516" y="2969"/>
                  </a:lnTo>
                  <a:lnTo>
                    <a:pt x="1501" y="2976"/>
                  </a:lnTo>
                  <a:lnTo>
                    <a:pt x="1487" y="2985"/>
                  </a:lnTo>
                  <a:lnTo>
                    <a:pt x="1472" y="2995"/>
                  </a:lnTo>
                  <a:lnTo>
                    <a:pt x="1460" y="3006"/>
                  </a:lnTo>
                  <a:lnTo>
                    <a:pt x="1460" y="3006"/>
                  </a:lnTo>
                  <a:lnTo>
                    <a:pt x="1449" y="3019"/>
                  </a:lnTo>
                  <a:lnTo>
                    <a:pt x="1439" y="3032"/>
                  </a:lnTo>
                  <a:lnTo>
                    <a:pt x="1429" y="3046"/>
                  </a:lnTo>
                  <a:lnTo>
                    <a:pt x="1422" y="3062"/>
                  </a:lnTo>
                  <a:lnTo>
                    <a:pt x="1416" y="3077"/>
                  </a:lnTo>
                  <a:lnTo>
                    <a:pt x="1413" y="3094"/>
                  </a:lnTo>
                  <a:lnTo>
                    <a:pt x="1410" y="3111"/>
                  </a:lnTo>
                  <a:lnTo>
                    <a:pt x="1409" y="3128"/>
                  </a:lnTo>
                  <a:lnTo>
                    <a:pt x="1409" y="3128"/>
                  </a:lnTo>
                  <a:lnTo>
                    <a:pt x="1410" y="3145"/>
                  </a:lnTo>
                  <a:lnTo>
                    <a:pt x="1413" y="3162"/>
                  </a:lnTo>
                  <a:lnTo>
                    <a:pt x="1416" y="3178"/>
                  </a:lnTo>
                  <a:lnTo>
                    <a:pt x="1422" y="3194"/>
                  </a:lnTo>
                  <a:lnTo>
                    <a:pt x="1429" y="3209"/>
                  </a:lnTo>
                  <a:lnTo>
                    <a:pt x="1439" y="3224"/>
                  </a:lnTo>
                  <a:lnTo>
                    <a:pt x="1449" y="3237"/>
                  </a:lnTo>
                  <a:lnTo>
                    <a:pt x="1460" y="3250"/>
                  </a:lnTo>
                  <a:lnTo>
                    <a:pt x="1460" y="3250"/>
                  </a:lnTo>
                  <a:lnTo>
                    <a:pt x="1472" y="3261"/>
                  </a:lnTo>
                  <a:lnTo>
                    <a:pt x="1487" y="3271"/>
                  </a:lnTo>
                  <a:lnTo>
                    <a:pt x="1501" y="3280"/>
                  </a:lnTo>
                  <a:lnTo>
                    <a:pt x="1516" y="3287"/>
                  </a:lnTo>
                  <a:lnTo>
                    <a:pt x="1532" y="3293"/>
                  </a:lnTo>
                  <a:lnTo>
                    <a:pt x="1547" y="3296"/>
                  </a:lnTo>
                  <a:lnTo>
                    <a:pt x="1565" y="3299"/>
                  </a:lnTo>
                  <a:lnTo>
                    <a:pt x="1582" y="3300"/>
                  </a:lnTo>
                  <a:lnTo>
                    <a:pt x="1582" y="3300"/>
                  </a:lnTo>
                  <a:lnTo>
                    <a:pt x="1598" y="3299"/>
                  </a:lnTo>
                  <a:lnTo>
                    <a:pt x="1615" y="3296"/>
                  </a:lnTo>
                  <a:lnTo>
                    <a:pt x="1632" y="3293"/>
                  </a:lnTo>
                  <a:lnTo>
                    <a:pt x="1647" y="3287"/>
                  </a:lnTo>
                  <a:lnTo>
                    <a:pt x="1663" y="3280"/>
                  </a:lnTo>
                  <a:lnTo>
                    <a:pt x="1677" y="3271"/>
                  </a:lnTo>
                  <a:lnTo>
                    <a:pt x="1691" y="3261"/>
                  </a:lnTo>
                  <a:lnTo>
                    <a:pt x="1703" y="3250"/>
                  </a:lnTo>
                  <a:lnTo>
                    <a:pt x="1703" y="3250"/>
                  </a:lnTo>
                  <a:lnTo>
                    <a:pt x="1715" y="3237"/>
                  </a:lnTo>
                  <a:lnTo>
                    <a:pt x="1724" y="3224"/>
                  </a:lnTo>
                  <a:lnTo>
                    <a:pt x="1734" y="3209"/>
                  </a:lnTo>
                  <a:lnTo>
                    <a:pt x="1741" y="3194"/>
                  </a:lnTo>
                  <a:lnTo>
                    <a:pt x="1746" y="3178"/>
                  </a:lnTo>
                  <a:lnTo>
                    <a:pt x="1751" y="3162"/>
                  </a:lnTo>
                  <a:lnTo>
                    <a:pt x="1753" y="3145"/>
                  </a:lnTo>
                  <a:lnTo>
                    <a:pt x="1753" y="3128"/>
                  </a:lnTo>
                  <a:lnTo>
                    <a:pt x="1753" y="3128"/>
                  </a:lnTo>
                  <a:lnTo>
                    <a:pt x="1753" y="3111"/>
                  </a:lnTo>
                  <a:lnTo>
                    <a:pt x="1751" y="3094"/>
                  </a:lnTo>
                  <a:lnTo>
                    <a:pt x="1746" y="3077"/>
                  </a:lnTo>
                  <a:lnTo>
                    <a:pt x="1741" y="3062"/>
                  </a:lnTo>
                  <a:lnTo>
                    <a:pt x="1734" y="3048"/>
                  </a:lnTo>
                  <a:lnTo>
                    <a:pt x="1724" y="3032"/>
                  </a:lnTo>
                  <a:lnTo>
                    <a:pt x="1715" y="3019"/>
                  </a:lnTo>
                  <a:lnTo>
                    <a:pt x="1703" y="3006"/>
                  </a:lnTo>
                  <a:lnTo>
                    <a:pt x="1703" y="3006"/>
                  </a:lnTo>
                  <a:lnTo>
                    <a:pt x="1690" y="2995"/>
                  </a:lnTo>
                  <a:lnTo>
                    <a:pt x="1677" y="2985"/>
                  </a:lnTo>
                  <a:lnTo>
                    <a:pt x="1663" y="2976"/>
                  </a:lnTo>
                  <a:lnTo>
                    <a:pt x="1647" y="2969"/>
                  </a:lnTo>
                  <a:lnTo>
                    <a:pt x="1632" y="2963"/>
                  </a:lnTo>
                  <a:lnTo>
                    <a:pt x="1615" y="2960"/>
                  </a:lnTo>
                  <a:lnTo>
                    <a:pt x="1598" y="2957"/>
                  </a:lnTo>
                  <a:lnTo>
                    <a:pt x="1582" y="2956"/>
                  </a:lnTo>
                  <a:lnTo>
                    <a:pt x="1582" y="2956"/>
                  </a:lnTo>
                  <a:close/>
                  <a:moveTo>
                    <a:pt x="3335" y="2248"/>
                  </a:moveTo>
                  <a:lnTo>
                    <a:pt x="3335" y="2248"/>
                  </a:lnTo>
                  <a:lnTo>
                    <a:pt x="3318" y="2247"/>
                  </a:lnTo>
                  <a:lnTo>
                    <a:pt x="3316" y="2247"/>
                  </a:lnTo>
                  <a:lnTo>
                    <a:pt x="3312" y="2248"/>
                  </a:lnTo>
                  <a:lnTo>
                    <a:pt x="3310" y="2251"/>
                  </a:lnTo>
                  <a:lnTo>
                    <a:pt x="3307" y="2254"/>
                  </a:lnTo>
                  <a:lnTo>
                    <a:pt x="3307" y="2254"/>
                  </a:lnTo>
                  <a:lnTo>
                    <a:pt x="3305" y="2261"/>
                  </a:lnTo>
                  <a:lnTo>
                    <a:pt x="3305" y="2269"/>
                  </a:lnTo>
                  <a:lnTo>
                    <a:pt x="3309" y="2274"/>
                  </a:lnTo>
                  <a:lnTo>
                    <a:pt x="3313" y="2282"/>
                  </a:lnTo>
                  <a:lnTo>
                    <a:pt x="3878" y="2843"/>
                  </a:lnTo>
                  <a:lnTo>
                    <a:pt x="3878" y="2843"/>
                  </a:lnTo>
                  <a:lnTo>
                    <a:pt x="3883" y="2847"/>
                  </a:lnTo>
                  <a:lnTo>
                    <a:pt x="3888" y="2849"/>
                  </a:lnTo>
                  <a:lnTo>
                    <a:pt x="3894" y="2850"/>
                  </a:lnTo>
                  <a:lnTo>
                    <a:pt x="3898" y="2850"/>
                  </a:lnTo>
                  <a:lnTo>
                    <a:pt x="3898" y="2850"/>
                  </a:lnTo>
                  <a:lnTo>
                    <a:pt x="3904" y="2850"/>
                  </a:lnTo>
                  <a:lnTo>
                    <a:pt x="3910" y="2848"/>
                  </a:lnTo>
                  <a:lnTo>
                    <a:pt x="3915" y="2845"/>
                  </a:lnTo>
                  <a:lnTo>
                    <a:pt x="3920" y="2841"/>
                  </a:lnTo>
                  <a:lnTo>
                    <a:pt x="3988" y="2772"/>
                  </a:lnTo>
                  <a:lnTo>
                    <a:pt x="3988" y="2772"/>
                  </a:lnTo>
                  <a:lnTo>
                    <a:pt x="4022" y="2737"/>
                  </a:lnTo>
                  <a:lnTo>
                    <a:pt x="4054" y="2701"/>
                  </a:lnTo>
                  <a:lnTo>
                    <a:pt x="4084" y="2665"/>
                  </a:lnTo>
                  <a:lnTo>
                    <a:pt x="4114" y="2627"/>
                  </a:lnTo>
                  <a:lnTo>
                    <a:pt x="4141" y="2587"/>
                  </a:lnTo>
                  <a:lnTo>
                    <a:pt x="4166" y="2548"/>
                  </a:lnTo>
                  <a:lnTo>
                    <a:pt x="4191" y="2506"/>
                  </a:lnTo>
                  <a:lnTo>
                    <a:pt x="4214" y="2465"/>
                  </a:lnTo>
                  <a:lnTo>
                    <a:pt x="4235" y="2423"/>
                  </a:lnTo>
                  <a:lnTo>
                    <a:pt x="4254" y="2379"/>
                  </a:lnTo>
                  <a:lnTo>
                    <a:pt x="4272" y="2335"/>
                  </a:lnTo>
                  <a:lnTo>
                    <a:pt x="4288" y="2290"/>
                  </a:lnTo>
                  <a:lnTo>
                    <a:pt x="4303" y="2245"/>
                  </a:lnTo>
                  <a:lnTo>
                    <a:pt x="4316" y="2198"/>
                  </a:lnTo>
                  <a:lnTo>
                    <a:pt x="4328" y="2152"/>
                  </a:lnTo>
                  <a:lnTo>
                    <a:pt x="4337" y="2104"/>
                  </a:lnTo>
                  <a:lnTo>
                    <a:pt x="4337" y="2104"/>
                  </a:lnTo>
                  <a:lnTo>
                    <a:pt x="4343" y="2076"/>
                  </a:lnTo>
                  <a:lnTo>
                    <a:pt x="4352" y="2047"/>
                  </a:lnTo>
                  <a:lnTo>
                    <a:pt x="4362" y="2020"/>
                  </a:lnTo>
                  <a:lnTo>
                    <a:pt x="4375" y="1994"/>
                  </a:lnTo>
                  <a:lnTo>
                    <a:pt x="4390" y="1968"/>
                  </a:lnTo>
                  <a:lnTo>
                    <a:pt x="4406" y="1944"/>
                  </a:lnTo>
                  <a:lnTo>
                    <a:pt x="4425" y="1920"/>
                  </a:lnTo>
                  <a:lnTo>
                    <a:pt x="4447" y="1897"/>
                  </a:lnTo>
                  <a:lnTo>
                    <a:pt x="4713" y="1631"/>
                  </a:lnTo>
                  <a:lnTo>
                    <a:pt x="4713" y="1631"/>
                  </a:lnTo>
                  <a:lnTo>
                    <a:pt x="4717" y="1626"/>
                  </a:lnTo>
                  <a:lnTo>
                    <a:pt x="4719" y="1621"/>
                  </a:lnTo>
                  <a:lnTo>
                    <a:pt x="4720" y="1617"/>
                  </a:lnTo>
                  <a:lnTo>
                    <a:pt x="4721" y="1611"/>
                  </a:lnTo>
                  <a:lnTo>
                    <a:pt x="4720" y="1605"/>
                  </a:lnTo>
                  <a:lnTo>
                    <a:pt x="4719" y="1600"/>
                  </a:lnTo>
                  <a:lnTo>
                    <a:pt x="4717" y="1594"/>
                  </a:lnTo>
                  <a:lnTo>
                    <a:pt x="4713" y="1589"/>
                  </a:lnTo>
                  <a:lnTo>
                    <a:pt x="3982" y="859"/>
                  </a:lnTo>
                  <a:lnTo>
                    <a:pt x="3982" y="859"/>
                  </a:lnTo>
                  <a:lnTo>
                    <a:pt x="3978" y="855"/>
                  </a:lnTo>
                  <a:lnTo>
                    <a:pt x="3972" y="853"/>
                  </a:lnTo>
                  <a:lnTo>
                    <a:pt x="3967" y="851"/>
                  </a:lnTo>
                  <a:lnTo>
                    <a:pt x="3961" y="851"/>
                  </a:lnTo>
                  <a:lnTo>
                    <a:pt x="3961" y="851"/>
                  </a:lnTo>
                  <a:lnTo>
                    <a:pt x="3955" y="851"/>
                  </a:lnTo>
                  <a:lnTo>
                    <a:pt x="3951" y="853"/>
                  </a:lnTo>
                  <a:lnTo>
                    <a:pt x="3945" y="855"/>
                  </a:lnTo>
                  <a:lnTo>
                    <a:pt x="3941" y="859"/>
                  </a:lnTo>
                  <a:lnTo>
                    <a:pt x="3816" y="984"/>
                  </a:lnTo>
                  <a:lnTo>
                    <a:pt x="3816" y="984"/>
                  </a:lnTo>
                  <a:lnTo>
                    <a:pt x="3801" y="998"/>
                  </a:lnTo>
                  <a:lnTo>
                    <a:pt x="3785" y="1011"/>
                  </a:lnTo>
                  <a:lnTo>
                    <a:pt x="3769" y="1024"/>
                  </a:lnTo>
                  <a:lnTo>
                    <a:pt x="3752" y="1036"/>
                  </a:lnTo>
                  <a:lnTo>
                    <a:pt x="3734" y="1047"/>
                  </a:lnTo>
                  <a:lnTo>
                    <a:pt x="3716" y="1056"/>
                  </a:lnTo>
                  <a:lnTo>
                    <a:pt x="3697" y="1066"/>
                  </a:lnTo>
                  <a:lnTo>
                    <a:pt x="3678" y="1074"/>
                  </a:lnTo>
                  <a:lnTo>
                    <a:pt x="3659" y="1081"/>
                  </a:lnTo>
                  <a:lnTo>
                    <a:pt x="3639" y="1089"/>
                  </a:lnTo>
                  <a:lnTo>
                    <a:pt x="3619" y="1094"/>
                  </a:lnTo>
                  <a:lnTo>
                    <a:pt x="3599" y="1098"/>
                  </a:lnTo>
                  <a:lnTo>
                    <a:pt x="3579" y="1102"/>
                  </a:lnTo>
                  <a:lnTo>
                    <a:pt x="3557" y="1105"/>
                  </a:lnTo>
                  <a:lnTo>
                    <a:pt x="3537" y="1106"/>
                  </a:lnTo>
                  <a:lnTo>
                    <a:pt x="3515" y="1106"/>
                  </a:lnTo>
                  <a:lnTo>
                    <a:pt x="3515" y="1106"/>
                  </a:lnTo>
                  <a:lnTo>
                    <a:pt x="3493" y="1106"/>
                  </a:lnTo>
                  <a:lnTo>
                    <a:pt x="3469" y="1104"/>
                  </a:lnTo>
                  <a:lnTo>
                    <a:pt x="3446" y="1102"/>
                  </a:lnTo>
                  <a:lnTo>
                    <a:pt x="3424" y="1097"/>
                  </a:lnTo>
                  <a:lnTo>
                    <a:pt x="3402" y="1092"/>
                  </a:lnTo>
                  <a:lnTo>
                    <a:pt x="3380" y="1085"/>
                  </a:lnTo>
                  <a:lnTo>
                    <a:pt x="3358" y="1078"/>
                  </a:lnTo>
                  <a:lnTo>
                    <a:pt x="3338" y="1068"/>
                  </a:lnTo>
                  <a:lnTo>
                    <a:pt x="3338" y="1068"/>
                  </a:lnTo>
                  <a:lnTo>
                    <a:pt x="3307" y="1055"/>
                  </a:lnTo>
                  <a:lnTo>
                    <a:pt x="3276" y="1045"/>
                  </a:lnTo>
                  <a:lnTo>
                    <a:pt x="3244" y="1035"/>
                  </a:lnTo>
                  <a:lnTo>
                    <a:pt x="3212" y="1027"/>
                  </a:lnTo>
                  <a:lnTo>
                    <a:pt x="3180" y="1021"/>
                  </a:lnTo>
                  <a:lnTo>
                    <a:pt x="3147" y="1017"/>
                  </a:lnTo>
                  <a:lnTo>
                    <a:pt x="3115" y="1014"/>
                  </a:lnTo>
                  <a:lnTo>
                    <a:pt x="3081" y="1014"/>
                  </a:lnTo>
                  <a:lnTo>
                    <a:pt x="3081" y="1014"/>
                  </a:lnTo>
                  <a:lnTo>
                    <a:pt x="3060" y="1014"/>
                  </a:lnTo>
                  <a:lnTo>
                    <a:pt x="3039" y="1015"/>
                  </a:lnTo>
                  <a:lnTo>
                    <a:pt x="3017" y="1016"/>
                  </a:lnTo>
                  <a:lnTo>
                    <a:pt x="2996" y="1020"/>
                  </a:lnTo>
                  <a:lnTo>
                    <a:pt x="2974" y="1022"/>
                  </a:lnTo>
                  <a:lnTo>
                    <a:pt x="2953" y="1027"/>
                  </a:lnTo>
                  <a:lnTo>
                    <a:pt x="2933" y="1031"/>
                  </a:lnTo>
                  <a:lnTo>
                    <a:pt x="2911" y="1036"/>
                  </a:lnTo>
                  <a:lnTo>
                    <a:pt x="2891" y="1042"/>
                  </a:lnTo>
                  <a:lnTo>
                    <a:pt x="2871" y="1049"/>
                  </a:lnTo>
                  <a:lnTo>
                    <a:pt x="2851" y="1058"/>
                  </a:lnTo>
                  <a:lnTo>
                    <a:pt x="2832" y="1066"/>
                  </a:lnTo>
                  <a:lnTo>
                    <a:pt x="2813" y="1074"/>
                  </a:lnTo>
                  <a:lnTo>
                    <a:pt x="2792" y="1084"/>
                  </a:lnTo>
                  <a:lnTo>
                    <a:pt x="2775" y="1094"/>
                  </a:lnTo>
                  <a:lnTo>
                    <a:pt x="2756" y="1105"/>
                  </a:lnTo>
                  <a:lnTo>
                    <a:pt x="2756" y="1105"/>
                  </a:lnTo>
                  <a:lnTo>
                    <a:pt x="2726" y="1125"/>
                  </a:lnTo>
                  <a:lnTo>
                    <a:pt x="2696" y="1147"/>
                  </a:lnTo>
                  <a:lnTo>
                    <a:pt x="2669" y="1169"/>
                  </a:lnTo>
                  <a:lnTo>
                    <a:pt x="2643" y="1194"/>
                  </a:lnTo>
                  <a:lnTo>
                    <a:pt x="2055" y="1783"/>
                  </a:lnTo>
                  <a:lnTo>
                    <a:pt x="2055" y="1783"/>
                  </a:lnTo>
                  <a:lnTo>
                    <a:pt x="2041" y="1799"/>
                  </a:lnTo>
                  <a:lnTo>
                    <a:pt x="2029" y="1814"/>
                  </a:lnTo>
                  <a:lnTo>
                    <a:pt x="2018" y="1832"/>
                  </a:lnTo>
                  <a:lnTo>
                    <a:pt x="2009" y="1851"/>
                  </a:lnTo>
                  <a:lnTo>
                    <a:pt x="2003" y="1870"/>
                  </a:lnTo>
                  <a:lnTo>
                    <a:pt x="1998" y="1889"/>
                  </a:lnTo>
                  <a:lnTo>
                    <a:pt x="1994" y="1909"/>
                  </a:lnTo>
                  <a:lnTo>
                    <a:pt x="1993" y="1931"/>
                  </a:lnTo>
                  <a:lnTo>
                    <a:pt x="1993" y="1931"/>
                  </a:lnTo>
                  <a:lnTo>
                    <a:pt x="1994" y="1951"/>
                  </a:lnTo>
                  <a:lnTo>
                    <a:pt x="1998" y="1971"/>
                  </a:lnTo>
                  <a:lnTo>
                    <a:pt x="2003" y="1991"/>
                  </a:lnTo>
                  <a:lnTo>
                    <a:pt x="2009" y="2010"/>
                  </a:lnTo>
                  <a:lnTo>
                    <a:pt x="2018" y="2028"/>
                  </a:lnTo>
                  <a:lnTo>
                    <a:pt x="2029" y="2046"/>
                  </a:lnTo>
                  <a:lnTo>
                    <a:pt x="2041" y="2063"/>
                  </a:lnTo>
                  <a:lnTo>
                    <a:pt x="2055" y="2078"/>
                  </a:lnTo>
                  <a:lnTo>
                    <a:pt x="2055" y="2078"/>
                  </a:lnTo>
                  <a:lnTo>
                    <a:pt x="2071" y="2092"/>
                  </a:lnTo>
                  <a:lnTo>
                    <a:pt x="2086" y="2104"/>
                  </a:lnTo>
                  <a:lnTo>
                    <a:pt x="2104" y="2115"/>
                  </a:lnTo>
                  <a:lnTo>
                    <a:pt x="2122" y="2123"/>
                  </a:lnTo>
                  <a:lnTo>
                    <a:pt x="2142" y="2131"/>
                  </a:lnTo>
                  <a:lnTo>
                    <a:pt x="2161" y="2135"/>
                  </a:lnTo>
                  <a:lnTo>
                    <a:pt x="2181" y="2138"/>
                  </a:lnTo>
                  <a:lnTo>
                    <a:pt x="2203" y="2139"/>
                  </a:lnTo>
                  <a:lnTo>
                    <a:pt x="2203" y="2139"/>
                  </a:lnTo>
                  <a:lnTo>
                    <a:pt x="2223" y="2138"/>
                  </a:lnTo>
                  <a:lnTo>
                    <a:pt x="2243" y="2135"/>
                  </a:lnTo>
                  <a:lnTo>
                    <a:pt x="2263" y="2131"/>
                  </a:lnTo>
                  <a:lnTo>
                    <a:pt x="2282" y="2123"/>
                  </a:lnTo>
                  <a:lnTo>
                    <a:pt x="2300" y="2115"/>
                  </a:lnTo>
                  <a:lnTo>
                    <a:pt x="2318" y="2104"/>
                  </a:lnTo>
                  <a:lnTo>
                    <a:pt x="2335" y="2092"/>
                  </a:lnTo>
                  <a:lnTo>
                    <a:pt x="2350" y="2078"/>
                  </a:lnTo>
                  <a:lnTo>
                    <a:pt x="2839" y="1589"/>
                  </a:lnTo>
                  <a:lnTo>
                    <a:pt x="2839" y="1589"/>
                  </a:lnTo>
                  <a:lnTo>
                    <a:pt x="2848" y="1581"/>
                  </a:lnTo>
                  <a:lnTo>
                    <a:pt x="2858" y="1576"/>
                  </a:lnTo>
                  <a:lnTo>
                    <a:pt x="2870" y="1573"/>
                  </a:lnTo>
                  <a:lnTo>
                    <a:pt x="2882" y="1571"/>
                  </a:lnTo>
                  <a:lnTo>
                    <a:pt x="2882" y="1571"/>
                  </a:lnTo>
                  <a:lnTo>
                    <a:pt x="2893" y="1573"/>
                  </a:lnTo>
                  <a:lnTo>
                    <a:pt x="2904" y="1576"/>
                  </a:lnTo>
                  <a:lnTo>
                    <a:pt x="2915" y="1581"/>
                  </a:lnTo>
                  <a:lnTo>
                    <a:pt x="2923" y="1589"/>
                  </a:lnTo>
                  <a:lnTo>
                    <a:pt x="2923" y="1589"/>
                  </a:lnTo>
                  <a:lnTo>
                    <a:pt x="2932" y="1599"/>
                  </a:lnTo>
                  <a:lnTo>
                    <a:pt x="2936" y="1608"/>
                  </a:lnTo>
                  <a:lnTo>
                    <a:pt x="2940" y="1620"/>
                  </a:lnTo>
                  <a:lnTo>
                    <a:pt x="2941" y="1631"/>
                  </a:lnTo>
                  <a:lnTo>
                    <a:pt x="2940" y="1643"/>
                  </a:lnTo>
                  <a:lnTo>
                    <a:pt x="2936" y="1654"/>
                  </a:lnTo>
                  <a:lnTo>
                    <a:pt x="2932" y="1664"/>
                  </a:lnTo>
                  <a:lnTo>
                    <a:pt x="2923" y="1674"/>
                  </a:lnTo>
                  <a:lnTo>
                    <a:pt x="2839" y="1759"/>
                  </a:lnTo>
                  <a:lnTo>
                    <a:pt x="2839" y="1759"/>
                  </a:lnTo>
                  <a:lnTo>
                    <a:pt x="2834" y="1764"/>
                  </a:lnTo>
                  <a:lnTo>
                    <a:pt x="2832" y="1769"/>
                  </a:lnTo>
                  <a:lnTo>
                    <a:pt x="2830" y="1774"/>
                  </a:lnTo>
                  <a:lnTo>
                    <a:pt x="2829" y="1780"/>
                  </a:lnTo>
                  <a:lnTo>
                    <a:pt x="2830" y="1786"/>
                  </a:lnTo>
                  <a:lnTo>
                    <a:pt x="2832" y="1790"/>
                  </a:lnTo>
                  <a:lnTo>
                    <a:pt x="2834" y="1796"/>
                  </a:lnTo>
                  <a:lnTo>
                    <a:pt x="2839" y="1800"/>
                  </a:lnTo>
                  <a:lnTo>
                    <a:pt x="2914" y="1876"/>
                  </a:lnTo>
                  <a:lnTo>
                    <a:pt x="2914" y="1876"/>
                  </a:lnTo>
                  <a:lnTo>
                    <a:pt x="2923" y="1884"/>
                  </a:lnTo>
                  <a:lnTo>
                    <a:pt x="2923" y="1884"/>
                  </a:lnTo>
                  <a:lnTo>
                    <a:pt x="2940" y="1900"/>
                  </a:lnTo>
                  <a:lnTo>
                    <a:pt x="2972" y="1928"/>
                  </a:lnTo>
                  <a:lnTo>
                    <a:pt x="2993" y="1946"/>
                  </a:lnTo>
                  <a:lnTo>
                    <a:pt x="3017" y="1964"/>
                  </a:lnTo>
                  <a:lnTo>
                    <a:pt x="3045" y="1984"/>
                  </a:lnTo>
                  <a:lnTo>
                    <a:pt x="3074" y="2003"/>
                  </a:lnTo>
                  <a:lnTo>
                    <a:pt x="3106" y="2023"/>
                  </a:lnTo>
                  <a:lnTo>
                    <a:pt x="3141" y="2043"/>
                  </a:lnTo>
                  <a:lnTo>
                    <a:pt x="3177" y="2059"/>
                  </a:lnTo>
                  <a:lnTo>
                    <a:pt x="3213" y="2075"/>
                  </a:lnTo>
                  <a:lnTo>
                    <a:pt x="3232" y="2082"/>
                  </a:lnTo>
                  <a:lnTo>
                    <a:pt x="3251" y="2088"/>
                  </a:lnTo>
                  <a:lnTo>
                    <a:pt x="3272" y="2094"/>
                  </a:lnTo>
                  <a:lnTo>
                    <a:pt x="3291" y="2098"/>
                  </a:lnTo>
                  <a:lnTo>
                    <a:pt x="3311" y="2102"/>
                  </a:lnTo>
                  <a:lnTo>
                    <a:pt x="3330" y="2104"/>
                  </a:lnTo>
                  <a:lnTo>
                    <a:pt x="3350" y="2107"/>
                  </a:lnTo>
                  <a:lnTo>
                    <a:pt x="3370" y="2107"/>
                  </a:lnTo>
                  <a:lnTo>
                    <a:pt x="3370" y="2107"/>
                  </a:lnTo>
                  <a:lnTo>
                    <a:pt x="3386" y="2107"/>
                  </a:lnTo>
                  <a:lnTo>
                    <a:pt x="3401" y="2106"/>
                  </a:lnTo>
                  <a:lnTo>
                    <a:pt x="3417" y="2103"/>
                  </a:lnTo>
                  <a:lnTo>
                    <a:pt x="3431" y="2101"/>
                  </a:lnTo>
                  <a:lnTo>
                    <a:pt x="3446" y="2098"/>
                  </a:lnTo>
                  <a:lnTo>
                    <a:pt x="3461" y="2094"/>
                  </a:lnTo>
                  <a:lnTo>
                    <a:pt x="3475" y="2090"/>
                  </a:lnTo>
                  <a:lnTo>
                    <a:pt x="3488" y="2084"/>
                  </a:lnTo>
                  <a:lnTo>
                    <a:pt x="3488" y="2084"/>
                  </a:lnTo>
                  <a:lnTo>
                    <a:pt x="3500" y="2081"/>
                  </a:lnTo>
                  <a:lnTo>
                    <a:pt x="3511" y="2079"/>
                  </a:lnTo>
                  <a:lnTo>
                    <a:pt x="3511" y="2079"/>
                  </a:lnTo>
                  <a:lnTo>
                    <a:pt x="3520" y="2081"/>
                  </a:lnTo>
                  <a:lnTo>
                    <a:pt x="3529" y="2083"/>
                  </a:lnTo>
                  <a:lnTo>
                    <a:pt x="3537" y="2085"/>
                  </a:lnTo>
                  <a:lnTo>
                    <a:pt x="3545" y="2090"/>
                  </a:lnTo>
                  <a:lnTo>
                    <a:pt x="3551" y="2095"/>
                  </a:lnTo>
                  <a:lnTo>
                    <a:pt x="3558" y="2102"/>
                  </a:lnTo>
                  <a:lnTo>
                    <a:pt x="3563" y="2109"/>
                  </a:lnTo>
                  <a:lnTo>
                    <a:pt x="3567" y="2117"/>
                  </a:lnTo>
                  <a:lnTo>
                    <a:pt x="3567" y="2117"/>
                  </a:lnTo>
                  <a:lnTo>
                    <a:pt x="3570" y="2128"/>
                  </a:lnTo>
                  <a:lnTo>
                    <a:pt x="3571" y="2140"/>
                  </a:lnTo>
                  <a:lnTo>
                    <a:pt x="3570" y="2152"/>
                  </a:lnTo>
                  <a:lnTo>
                    <a:pt x="3567" y="2163"/>
                  </a:lnTo>
                  <a:lnTo>
                    <a:pt x="3567" y="2163"/>
                  </a:lnTo>
                  <a:lnTo>
                    <a:pt x="3561" y="2173"/>
                  </a:lnTo>
                  <a:lnTo>
                    <a:pt x="3554" y="2183"/>
                  </a:lnTo>
                  <a:lnTo>
                    <a:pt x="3544" y="2190"/>
                  </a:lnTo>
                  <a:lnTo>
                    <a:pt x="3534" y="2196"/>
                  </a:lnTo>
                  <a:lnTo>
                    <a:pt x="3534" y="2196"/>
                  </a:lnTo>
                  <a:lnTo>
                    <a:pt x="3495" y="2211"/>
                  </a:lnTo>
                  <a:lnTo>
                    <a:pt x="3475" y="2219"/>
                  </a:lnTo>
                  <a:lnTo>
                    <a:pt x="3455" y="2224"/>
                  </a:lnTo>
                  <a:lnTo>
                    <a:pt x="3435" y="2230"/>
                  </a:lnTo>
                  <a:lnTo>
                    <a:pt x="3413" y="2235"/>
                  </a:lnTo>
                  <a:lnTo>
                    <a:pt x="3392" y="2238"/>
                  </a:lnTo>
                  <a:lnTo>
                    <a:pt x="3372" y="2239"/>
                  </a:lnTo>
                  <a:lnTo>
                    <a:pt x="3372" y="2239"/>
                  </a:lnTo>
                  <a:lnTo>
                    <a:pt x="3367" y="2239"/>
                  </a:lnTo>
                  <a:lnTo>
                    <a:pt x="3362" y="2240"/>
                  </a:lnTo>
                  <a:lnTo>
                    <a:pt x="3354" y="2244"/>
                  </a:lnTo>
                  <a:lnTo>
                    <a:pt x="3345" y="2247"/>
                  </a:lnTo>
                  <a:lnTo>
                    <a:pt x="3341" y="2248"/>
                  </a:lnTo>
                  <a:lnTo>
                    <a:pt x="3336" y="2248"/>
                  </a:lnTo>
                  <a:lnTo>
                    <a:pt x="3336" y="2248"/>
                  </a:lnTo>
                  <a:lnTo>
                    <a:pt x="3335" y="2248"/>
                  </a:lnTo>
                  <a:lnTo>
                    <a:pt x="3335" y="2248"/>
                  </a:lnTo>
                  <a:close/>
                  <a:moveTo>
                    <a:pt x="1267" y="157"/>
                  </a:moveTo>
                  <a:lnTo>
                    <a:pt x="1267" y="157"/>
                  </a:lnTo>
                  <a:lnTo>
                    <a:pt x="1261" y="157"/>
                  </a:lnTo>
                  <a:lnTo>
                    <a:pt x="1256" y="160"/>
                  </a:lnTo>
                  <a:lnTo>
                    <a:pt x="1250" y="162"/>
                  </a:lnTo>
                  <a:lnTo>
                    <a:pt x="1245" y="165"/>
                  </a:lnTo>
                  <a:lnTo>
                    <a:pt x="165" y="1246"/>
                  </a:lnTo>
                  <a:lnTo>
                    <a:pt x="165" y="1246"/>
                  </a:lnTo>
                  <a:lnTo>
                    <a:pt x="162" y="1250"/>
                  </a:lnTo>
                  <a:lnTo>
                    <a:pt x="159" y="1255"/>
                  </a:lnTo>
                  <a:lnTo>
                    <a:pt x="157" y="1261"/>
                  </a:lnTo>
                  <a:lnTo>
                    <a:pt x="157" y="1267"/>
                  </a:lnTo>
                  <a:lnTo>
                    <a:pt x="157" y="1267"/>
                  </a:lnTo>
                  <a:lnTo>
                    <a:pt x="157" y="1273"/>
                  </a:lnTo>
                  <a:lnTo>
                    <a:pt x="159" y="1278"/>
                  </a:lnTo>
                  <a:lnTo>
                    <a:pt x="162" y="1282"/>
                  </a:lnTo>
                  <a:lnTo>
                    <a:pt x="165" y="1287"/>
                  </a:lnTo>
                  <a:lnTo>
                    <a:pt x="582" y="1703"/>
                  </a:lnTo>
                  <a:lnTo>
                    <a:pt x="582" y="1703"/>
                  </a:lnTo>
                  <a:lnTo>
                    <a:pt x="586" y="1707"/>
                  </a:lnTo>
                  <a:lnTo>
                    <a:pt x="591" y="1709"/>
                  </a:lnTo>
                  <a:lnTo>
                    <a:pt x="596" y="1711"/>
                  </a:lnTo>
                  <a:lnTo>
                    <a:pt x="602" y="1712"/>
                  </a:lnTo>
                  <a:lnTo>
                    <a:pt x="602" y="1712"/>
                  </a:lnTo>
                  <a:lnTo>
                    <a:pt x="608" y="1711"/>
                  </a:lnTo>
                  <a:lnTo>
                    <a:pt x="612" y="1709"/>
                  </a:lnTo>
                  <a:lnTo>
                    <a:pt x="618" y="1707"/>
                  </a:lnTo>
                  <a:lnTo>
                    <a:pt x="622" y="1703"/>
                  </a:lnTo>
                  <a:lnTo>
                    <a:pt x="1703" y="622"/>
                  </a:lnTo>
                  <a:lnTo>
                    <a:pt x="1703" y="622"/>
                  </a:lnTo>
                  <a:lnTo>
                    <a:pt x="1707" y="618"/>
                  </a:lnTo>
                  <a:lnTo>
                    <a:pt x="1709" y="613"/>
                  </a:lnTo>
                  <a:lnTo>
                    <a:pt x="1710" y="608"/>
                  </a:lnTo>
                  <a:lnTo>
                    <a:pt x="1711" y="602"/>
                  </a:lnTo>
                  <a:lnTo>
                    <a:pt x="1711" y="602"/>
                  </a:lnTo>
                  <a:lnTo>
                    <a:pt x="1710" y="596"/>
                  </a:lnTo>
                  <a:lnTo>
                    <a:pt x="1709" y="590"/>
                  </a:lnTo>
                  <a:lnTo>
                    <a:pt x="1707" y="585"/>
                  </a:lnTo>
                  <a:lnTo>
                    <a:pt x="1703" y="581"/>
                  </a:lnTo>
                  <a:lnTo>
                    <a:pt x="1287" y="165"/>
                  </a:lnTo>
                  <a:lnTo>
                    <a:pt x="1287" y="165"/>
                  </a:lnTo>
                  <a:lnTo>
                    <a:pt x="1282" y="162"/>
                  </a:lnTo>
                  <a:lnTo>
                    <a:pt x="1277" y="160"/>
                  </a:lnTo>
                  <a:lnTo>
                    <a:pt x="1273" y="157"/>
                  </a:lnTo>
                  <a:lnTo>
                    <a:pt x="1267" y="157"/>
                  </a:lnTo>
                  <a:lnTo>
                    <a:pt x="1267" y="157"/>
                  </a:lnTo>
                  <a:close/>
                  <a:moveTo>
                    <a:pt x="4386" y="192"/>
                  </a:moveTo>
                  <a:lnTo>
                    <a:pt x="4386" y="192"/>
                  </a:lnTo>
                  <a:lnTo>
                    <a:pt x="4380" y="192"/>
                  </a:lnTo>
                  <a:lnTo>
                    <a:pt x="4375" y="194"/>
                  </a:lnTo>
                  <a:lnTo>
                    <a:pt x="4371" y="196"/>
                  </a:lnTo>
                  <a:lnTo>
                    <a:pt x="4366" y="200"/>
                  </a:lnTo>
                  <a:lnTo>
                    <a:pt x="3950" y="615"/>
                  </a:lnTo>
                  <a:lnTo>
                    <a:pt x="3950" y="615"/>
                  </a:lnTo>
                  <a:lnTo>
                    <a:pt x="3946" y="620"/>
                  </a:lnTo>
                  <a:lnTo>
                    <a:pt x="3944" y="625"/>
                  </a:lnTo>
                  <a:lnTo>
                    <a:pt x="3941" y="631"/>
                  </a:lnTo>
                  <a:lnTo>
                    <a:pt x="3941" y="637"/>
                  </a:lnTo>
                  <a:lnTo>
                    <a:pt x="3941" y="637"/>
                  </a:lnTo>
                  <a:lnTo>
                    <a:pt x="3941" y="642"/>
                  </a:lnTo>
                  <a:lnTo>
                    <a:pt x="3944" y="647"/>
                  </a:lnTo>
                  <a:lnTo>
                    <a:pt x="3946" y="652"/>
                  </a:lnTo>
                  <a:lnTo>
                    <a:pt x="3950" y="657"/>
                  </a:lnTo>
                  <a:lnTo>
                    <a:pt x="4907" y="1614"/>
                  </a:lnTo>
                  <a:lnTo>
                    <a:pt x="4907" y="1614"/>
                  </a:lnTo>
                  <a:lnTo>
                    <a:pt x="4912" y="1619"/>
                  </a:lnTo>
                  <a:lnTo>
                    <a:pt x="4918" y="1621"/>
                  </a:lnTo>
                  <a:lnTo>
                    <a:pt x="4922" y="1623"/>
                  </a:lnTo>
                  <a:lnTo>
                    <a:pt x="4928" y="1624"/>
                  </a:lnTo>
                  <a:lnTo>
                    <a:pt x="4928" y="1624"/>
                  </a:lnTo>
                  <a:lnTo>
                    <a:pt x="4933" y="1623"/>
                  </a:lnTo>
                  <a:lnTo>
                    <a:pt x="4939" y="1621"/>
                  </a:lnTo>
                  <a:lnTo>
                    <a:pt x="4944" y="1619"/>
                  </a:lnTo>
                  <a:lnTo>
                    <a:pt x="4949" y="1614"/>
                  </a:lnTo>
                  <a:lnTo>
                    <a:pt x="5365" y="1199"/>
                  </a:lnTo>
                  <a:lnTo>
                    <a:pt x="5365" y="1199"/>
                  </a:lnTo>
                  <a:lnTo>
                    <a:pt x="5368" y="1194"/>
                  </a:lnTo>
                  <a:lnTo>
                    <a:pt x="5371" y="1190"/>
                  </a:lnTo>
                  <a:lnTo>
                    <a:pt x="5372" y="1184"/>
                  </a:lnTo>
                  <a:lnTo>
                    <a:pt x="5373" y="1179"/>
                  </a:lnTo>
                  <a:lnTo>
                    <a:pt x="5373" y="1179"/>
                  </a:lnTo>
                  <a:lnTo>
                    <a:pt x="5372" y="1173"/>
                  </a:lnTo>
                  <a:lnTo>
                    <a:pt x="5371" y="1167"/>
                  </a:lnTo>
                  <a:lnTo>
                    <a:pt x="5368" y="1162"/>
                  </a:lnTo>
                  <a:lnTo>
                    <a:pt x="5365" y="1158"/>
                  </a:lnTo>
                  <a:lnTo>
                    <a:pt x="4406" y="200"/>
                  </a:lnTo>
                  <a:lnTo>
                    <a:pt x="4406" y="200"/>
                  </a:lnTo>
                  <a:lnTo>
                    <a:pt x="4403" y="196"/>
                  </a:lnTo>
                  <a:lnTo>
                    <a:pt x="4397" y="194"/>
                  </a:lnTo>
                  <a:lnTo>
                    <a:pt x="4392" y="192"/>
                  </a:lnTo>
                  <a:lnTo>
                    <a:pt x="4386" y="192"/>
                  </a:lnTo>
                  <a:lnTo>
                    <a:pt x="4386"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33"/>
            </a:p>
          </p:txBody>
        </p:sp>
        <p:sp>
          <p:nvSpPr>
            <p:cNvPr id="15" name="Freeform 7"/>
            <p:cNvSpPr>
              <a:spLocks/>
            </p:cNvSpPr>
            <p:nvPr/>
          </p:nvSpPr>
          <p:spPr bwMode="auto">
            <a:xfrm>
              <a:off x="1565275" y="3500438"/>
              <a:ext cx="55563" cy="55563"/>
            </a:xfrm>
            <a:custGeom>
              <a:avLst/>
              <a:gdLst>
                <a:gd name="T0" fmla="*/ 90 w 179"/>
                <a:gd name="T1" fmla="*/ 0 h 178"/>
                <a:gd name="T2" fmla="*/ 107 w 179"/>
                <a:gd name="T3" fmla="*/ 1 h 178"/>
                <a:gd name="T4" fmla="*/ 125 w 179"/>
                <a:gd name="T5" fmla="*/ 7 h 178"/>
                <a:gd name="T6" fmla="*/ 139 w 179"/>
                <a:gd name="T7" fmla="*/ 15 h 178"/>
                <a:gd name="T8" fmla="*/ 153 w 179"/>
                <a:gd name="T9" fmla="*/ 26 h 178"/>
                <a:gd name="T10" fmla="*/ 164 w 179"/>
                <a:gd name="T11" fmla="*/ 39 h 178"/>
                <a:gd name="T12" fmla="*/ 173 w 179"/>
                <a:gd name="T13" fmla="*/ 54 h 178"/>
                <a:gd name="T14" fmla="*/ 178 w 179"/>
                <a:gd name="T15" fmla="*/ 71 h 178"/>
                <a:gd name="T16" fmla="*/ 179 w 179"/>
                <a:gd name="T17" fmla="*/ 89 h 178"/>
                <a:gd name="T18" fmla="*/ 179 w 179"/>
                <a:gd name="T19" fmla="*/ 98 h 178"/>
                <a:gd name="T20" fmla="*/ 175 w 179"/>
                <a:gd name="T21" fmla="*/ 115 h 178"/>
                <a:gd name="T22" fmla="*/ 168 w 179"/>
                <a:gd name="T23" fmla="*/ 132 h 178"/>
                <a:gd name="T24" fmla="*/ 158 w 179"/>
                <a:gd name="T25" fmla="*/ 146 h 178"/>
                <a:gd name="T26" fmla="*/ 147 w 179"/>
                <a:gd name="T27" fmla="*/ 158 h 178"/>
                <a:gd name="T28" fmla="*/ 132 w 179"/>
                <a:gd name="T29" fmla="*/ 167 h 178"/>
                <a:gd name="T30" fmla="*/ 117 w 179"/>
                <a:gd name="T31" fmla="*/ 174 h 178"/>
                <a:gd name="T32" fmla="*/ 99 w 179"/>
                <a:gd name="T33" fmla="*/ 178 h 178"/>
                <a:gd name="T34" fmla="*/ 90 w 179"/>
                <a:gd name="T35" fmla="*/ 178 h 178"/>
                <a:gd name="T36" fmla="*/ 72 w 179"/>
                <a:gd name="T37" fmla="*/ 176 h 178"/>
                <a:gd name="T38" fmla="*/ 55 w 179"/>
                <a:gd name="T39" fmla="*/ 171 h 178"/>
                <a:gd name="T40" fmla="*/ 40 w 179"/>
                <a:gd name="T41" fmla="*/ 162 h 178"/>
                <a:gd name="T42" fmla="*/ 26 w 179"/>
                <a:gd name="T43" fmla="*/ 152 h 178"/>
                <a:gd name="T44" fmla="*/ 16 w 179"/>
                <a:gd name="T45" fmla="*/ 139 h 178"/>
                <a:gd name="T46" fmla="*/ 7 w 179"/>
                <a:gd name="T47" fmla="*/ 123 h 178"/>
                <a:gd name="T48" fmla="*/ 3 w 179"/>
                <a:gd name="T49" fmla="*/ 107 h 178"/>
                <a:gd name="T50" fmla="*/ 0 w 179"/>
                <a:gd name="T51" fmla="*/ 89 h 178"/>
                <a:gd name="T52" fmla="*/ 2 w 179"/>
                <a:gd name="T53" fmla="*/ 79 h 178"/>
                <a:gd name="T54" fmla="*/ 5 w 179"/>
                <a:gd name="T55" fmla="*/ 63 h 178"/>
                <a:gd name="T56" fmla="*/ 11 w 179"/>
                <a:gd name="T57" fmla="*/ 46 h 178"/>
                <a:gd name="T58" fmla="*/ 21 w 179"/>
                <a:gd name="T59" fmla="*/ 32 h 178"/>
                <a:gd name="T60" fmla="*/ 34 w 179"/>
                <a:gd name="T61" fmla="*/ 20 h 178"/>
                <a:gd name="T62" fmla="*/ 48 w 179"/>
                <a:gd name="T63" fmla="*/ 10 h 178"/>
                <a:gd name="T64" fmla="*/ 63 w 179"/>
                <a:gd name="T65" fmla="*/ 3 h 178"/>
                <a:gd name="T66" fmla="*/ 81 w 179"/>
                <a:gd name="T6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78">
                  <a:moveTo>
                    <a:pt x="90" y="0"/>
                  </a:moveTo>
                  <a:lnTo>
                    <a:pt x="90" y="0"/>
                  </a:lnTo>
                  <a:lnTo>
                    <a:pt x="99" y="0"/>
                  </a:lnTo>
                  <a:lnTo>
                    <a:pt x="107" y="1"/>
                  </a:lnTo>
                  <a:lnTo>
                    <a:pt x="117" y="3"/>
                  </a:lnTo>
                  <a:lnTo>
                    <a:pt x="125" y="7"/>
                  </a:lnTo>
                  <a:lnTo>
                    <a:pt x="132" y="10"/>
                  </a:lnTo>
                  <a:lnTo>
                    <a:pt x="139" y="15"/>
                  </a:lnTo>
                  <a:lnTo>
                    <a:pt x="147" y="20"/>
                  </a:lnTo>
                  <a:lnTo>
                    <a:pt x="153" y="26"/>
                  </a:lnTo>
                  <a:lnTo>
                    <a:pt x="158" y="32"/>
                  </a:lnTo>
                  <a:lnTo>
                    <a:pt x="164" y="39"/>
                  </a:lnTo>
                  <a:lnTo>
                    <a:pt x="168" y="46"/>
                  </a:lnTo>
                  <a:lnTo>
                    <a:pt x="173" y="54"/>
                  </a:lnTo>
                  <a:lnTo>
                    <a:pt x="175" y="63"/>
                  </a:lnTo>
                  <a:lnTo>
                    <a:pt x="178" y="71"/>
                  </a:lnTo>
                  <a:lnTo>
                    <a:pt x="179" y="79"/>
                  </a:lnTo>
                  <a:lnTo>
                    <a:pt x="179" y="89"/>
                  </a:lnTo>
                  <a:lnTo>
                    <a:pt x="179" y="89"/>
                  </a:lnTo>
                  <a:lnTo>
                    <a:pt x="179" y="98"/>
                  </a:lnTo>
                  <a:lnTo>
                    <a:pt x="178" y="107"/>
                  </a:lnTo>
                  <a:lnTo>
                    <a:pt x="175" y="115"/>
                  </a:lnTo>
                  <a:lnTo>
                    <a:pt x="173" y="123"/>
                  </a:lnTo>
                  <a:lnTo>
                    <a:pt x="168" y="132"/>
                  </a:lnTo>
                  <a:lnTo>
                    <a:pt x="164" y="139"/>
                  </a:lnTo>
                  <a:lnTo>
                    <a:pt x="158" y="146"/>
                  </a:lnTo>
                  <a:lnTo>
                    <a:pt x="153" y="152"/>
                  </a:lnTo>
                  <a:lnTo>
                    <a:pt x="147" y="158"/>
                  </a:lnTo>
                  <a:lnTo>
                    <a:pt x="139" y="162"/>
                  </a:lnTo>
                  <a:lnTo>
                    <a:pt x="132" y="167"/>
                  </a:lnTo>
                  <a:lnTo>
                    <a:pt x="125" y="171"/>
                  </a:lnTo>
                  <a:lnTo>
                    <a:pt x="117" y="174"/>
                  </a:lnTo>
                  <a:lnTo>
                    <a:pt x="107" y="176"/>
                  </a:lnTo>
                  <a:lnTo>
                    <a:pt x="99" y="178"/>
                  </a:lnTo>
                  <a:lnTo>
                    <a:pt x="90" y="178"/>
                  </a:lnTo>
                  <a:lnTo>
                    <a:pt x="90" y="178"/>
                  </a:lnTo>
                  <a:lnTo>
                    <a:pt x="81" y="178"/>
                  </a:lnTo>
                  <a:lnTo>
                    <a:pt x="72" y="176"/>
                  </a:lnTo>
                  <a:lnTo>
                    <a:pt x="63" y="174"/>
                  </a:lnTo>
                  <a:lnTo>
                    <a:pt x="55" y="171"/>
                  </a:lnTo>
                  <a:lnTo>
                    <a:pt x="48" y="167"/>
                  </a:lnTo>
                  <a:lnTo>
                    <a:pt x="40" y="162"/>
                  </a:lnTo>
                  <a:lnTo>
                    <a:pt x="34" y="158"/>
                  </a:lnTo>
                  <a:lnTo>
                    <a:pt x="26" y="152"/>
                  </a:lnTo>
                  <a:lnTo>
                    <a:pt x="21" y="146"/>
                  </a:lnTo>
                  <a:lnTo>
                    <a:pt x="16" y="139"/>
                  </a:lnTo>
                  <a:lnTo>
                    <a:pt x="11" y="132"/>
                  </a:lnTo>
                  <a:lnTo>
                    <a:pt x="7" y="123"/>
                  </a:lnTo>
                  <a:lnTo>
                    <a:pt x="5" y="115"/>
                  </a:lnTo>
                  <a:lnTo>
                    <a:pt x="3" y="107"/>
                  </a:lnTo>
                  <a:lnTo>
                    <a:pt x="2" y="98"/>
                  </a:lnTo>
                  <a:lnTo>
                    <a:pt x="0" y="89"/>
                  </a:lnTo>
                  <a:lnTo>
                    <a:pt x="0" y="89"/>
                  </a:lnTo>
                  <a:lnTo>
                    <a:pt x="2" y="79"/>
                  </a:lnTo>
                  <a:lnTo>
                    <a:pt x="3" y="71"/>
                  </a:lnTo>
                  <a:lnTo>
                    <a:pt x="5" y="63"/>
                  </a:lnTo>
                  <a:lnTo>
                    <a:pt x="7" y="54"/>
                  </a:lnTo>
                  <a:lnTo>
                    <a:pt x="11" y="46"/>
                  </a:lnTo>
                  <a:lnTo>
                    <a:pt x="16" y="39"/>
                  </a:lnTo>
                  <a:lnTo>
                    <a:pt x="21" y="32"/>
                  </a:lnTo>
                  <a:lnTo>
                    <a:pt x="26" y="26"/>
                  </a:lnTo>
                  <a:lnTo>
                    <a:pt x="34" y="20"/>
                  </a:lnTo>
                  <a:lnTo>
                    <a:pt x="40" y="15"/>
                  </a:lnTo>
                  <a:lnTo>
                    <a:pt x="48" y="10"/>
                  </a:lnTo>
                  <a:lnTo>
                    <a:pt x="55" y="7"/>
                  </a:lnTo>
                  <a:lnTo>
                    <a:pt x="63" y="3"/>
                  </a:lnTo>
                  <a:lnTo>
                    <a:pt x="72" y="1"/>
                  </a:lnTo>
                  <a:lnTo>
                    <a:pt x="81" y="0"/>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33"/>
            </a:p>
          </p:txBody>
        </p:sp>
        <p:sp>
          <p:nvSpPr>
            <p:cNvPr id="16" name="Freeform 9"/>
            <p:cNvSpPr>
              <a:spLocks/>
            </p:cNvSpPr>
            <p:nvPr/>
          </p:nvSpPr>
          <p:spPr bwMode="auto">
            <a:xfrm>
              <a:off x="147638" y="3527425"/>
              <a:ext cx="57150" cy="57150"/>
            </a:xfrm>
            <a:custGeom>
              <a:avLst/>
              <a:gdLst>
                <a:gd name="T0" fmla="*/ 89 w 179"/>
                <a:gd name="T1" fmla="*/ 0 h 178"/>
                <a:gd name="T2" fmla="*/ 107 w 179"/>
                <a:gd name="T3" fmla="*/ 2 h 178"/>
                <a:gd name="T4" fmla="*/ 124 w 179"/>
                <a:gd name="T5" fmla="*/ 7 h 178"/>
                <a:gd name="T6" fmla="*/ 139 w 179"/>
                <a:gd name="T7" fmla="*/ 15 h 178"/>
                <a:gd name="T8" fmla="*/ 152 w 179"/>
                <a:gd name="T9" fmla="*/ 26 h 178"/>
                <a:gd name="T10" fmla="*/ 163 w 179"/>
                <a:gd name="T11" fmla="*/ 39 h 178"/>
                <a:gd name="T12" fmla="*/ 171 w 179"/>
                <a:gd name="T13" fmla="*/ 54 h 178"/>
                <a:gd name="T14" fmla="*/ 177 w 179"/>
                <a:gd name="T15" fmla="*/ 71 h 178"/>
                <a:gd name="T16" fmla="*/ 179 w 179"/>
                <a:gd name="T17" fmla="*/ 89 h 178"/>
                <a:gd name="T18" fmla="*/ 179 w 179"/>
                <a:gd name="T19" fmla="*/ 98 h 178"/>
                <a:gd name="T20" fmla="*/ 175 w 179"/>
                <a:gd name="T21" fmla="*/ 115 h 178"/>
                <a:gd name="T22" fmla="*/ 168 w 179"/>
                <a:gd name="T23" fmla="*/ 132 h 178"/>
                <a:gd name="T24" fmla="*/ 158 w 179"/>
                <a:gd name="T25" fmla="*/ 146 h 178"/>
                <a:gd name="T26" fmla="*/ 146 w 179"/>
                <a:gd name="T27" fmla="*/ 158 h 178"/>
                <a:gd name="T28" fmla="*/ 132 w 179"/>
                <a:gd name="T29" fmla="*/ 167 h 178"/>
                <a:gd name="T30" fmla="*/ 116 w 179"/>
                <a:gd name="T31" fmla="*/ 174 h 178"/>
                <a:gd name="T32" fmla="*/ 99 w 179"/>
                <a:gd name="T33" fmla="*/ 178 h 178"/>
                <a:gd name="T34" fmla="*/ 89 w 179"/>
                <a:gd name="T35" fmla="*/ 178 h 178"/>
                <a:gd name="T36" fmla="*/ 72 w 179"/>
                <a:gd name="T37" fmla="*/ 177 h 178"/>
                <a:gd name="T38" fmla="*/ 55 w 179"/>
                <a:gd name="T39" fmla="*/ 171 h 178"/>
                <a:gd name="T40" fmla="*/ 39 w 179"/>
                <a:gd name="T41" fmla="*/ 163 h 178"/>
                <a:gd name="T42" fmla="*/ 26 w 179"/>
                <a:gd name="T43" fmla="*/ 152 h 178"/>
                <a:gd name="T44" fmla="*/ 16 w 179"/>
                <a:gd name="T45" fmla="*/ 139 h 178"/>
                <a:gd name="T46" fmla="*/ 7 w 179"/>
                <a:gd name="T47" fmla="*/ 123 h 178"/>
                <a:gd name="T48" fmla="*/ 1 w 179"/>
                <a:gd name="T49" fmla="*/ 107 h 178"/>
                <a:gd name="T50" fmla="*/ 0 w 179"/>
                <a:gd name="T51" fmla="*/ 89 h 178"/>
                <a:gd name="T52" fmla="*/ 0 w 179"/>
                <a:gd name="T53" fmla="*/ 79 h 178"/>
                <a:gd name="T54" fmla="*/ 4 w 179"/>
                <a:gd name="T55" fmla="*/ 63 h 178"/>
                <a:gd name="T56" fmla="*/ 11 w 179"/>
                <a:gd name="T57" fmla="*/ 46 h 178"/>
                <a:gd name="T58" fmla="*/ 20 w 179"/>
                <a:gd name="T59" fmla="*/ 32 h 178"/>
                <a:gd name="T60" fmla="*/ 32 w 179"/>
                <a:gd name="T61" fmla="*/ 20 h 178"/>
                <a:gd name="T62" fmla="*/ 47 w 179"/>
                <a:gd name="T63" fmla="*/ 10 h 178"/>
                <a:gd name="T64" fmla="*/ 63 w 179"/>
                <a:gd name="T65" fmla="*/ 3 h 178"/>
                <a:gd name="T66" fmla="*/ 80 w 179"/>
                <a:gd name="T6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78">
                  <a:moveTo>
                    <a:pt x="89" y="0"/>
                  </a:moveTo>
                  <a:lnTo>
                    <a:pt x="89" y="0"/>
                  </a:lnTo>
                  <a:lnTo>
                    <a:pt x="99" y="0"/>
                  </a:lnTo>
                  <a:lnTo>
                    <a:pt x="107" y="2"/>
                  </a:lnTo>
                  <a:lnTo>
                    <a:pt x="116" y="3"/>
                  </a:lnTo>
                  <a:lnTo>
                    <a:pt x="124" y="7"/>
                  </a:lnTo>
                  <a:lnTo>
                    <a:pt x="132" y="10"/>
                  </a:lnTo>
                  <a:lnTo>
                    <a:pt x="139" y="15"/>
                  </a:lnTo>
                  <a:lnTo>
                    <a:pt x="146" y="20"/>
                  </a:lnTo>
                  <a:lnTo>
                    <a:pt x="152" y="26"/>
                  </a:lnTo>
                  <a:lnTo>
                    <a:pt x="158" y="32"/>
                  </a:lnTo>
                  <a:lnTo>
                    <a:pt x="163" y="39"/>
                  </a:lnTo>
                  <a:lnTo>
                    <a:pt x="168" y="46"/>
                  </a:lnTo>
                  <a:lnTo>
                    <a:pt x="171" y="54"/>
                  </a:lnTo>
                  <a:lnTo>
                    <a:pt x="175" y="63"/>
                  </a:lnTo>
                  <a:lnTo>
                    <a:pt x="177" y="71"/>
                  </a:lnTo>
                  <a:lnTo>
                    <a:pt x="179" y="79"/>
                  </a:lnTo>
                  <a:lnTo>
                    <a:pt x="179" y="89"/>
                  </a:lnTo>
                  <a:lnTo>
                    <a:pt x="179" y="89"/>
                  </a:lnTo>
                  <a:lnTo>
                    <a:pt x="179" y="98"/>
                  </a:lnTo>
                  <a:lnTo>
                    <a:pt x="177" y="107"/>
                  </a:lnTo>
                  <a:lnTo>
                    <a:pt x="175" y="115"/>
                  </a:lnTo>
                  <a:lnTo>
                    <a:pt x="171" y="123"/>
                  </a:lnTo>
                  <a:lnTo>
                    <a:pt x="168" y="132"/>
                  </a:lnTo>
                  <a:lnTo>
                    <a:pt x="163" y="139"/>
                  </a:lnTo>
                  <a:lnTo>
                    <a:pt x="158" y="146"/>
                  </a:lnTo>
                  <a:lnTo>
                    <a:pt x="152" y="152"/>
                  </a:lnTo>
                  <a:lnTo>
                    <a:pt x="146" y="158"/>
                  </a:lnTo>
                  <a:lnTo>
                    <a:pt x="139" y="163"/>
                  </a:lnTo>
                  <a:lnTo>
                    <a:pt x="132" y="167"/>
                  </a:lnTo>
                  <a:lnTo>
                    <a:pt x="124" y="171"/>
                  </a:lnTo>
                  <a:lnTo>
                    <a:pt x="116" y="174"/>
                  </a:lnTo>
                  <a:lnTo>
                    <a:pt x="107" y="177"/>
                  </a:lnTo>
                  <a:lnTo>
                    <a:pt x="99" y="178"/>
                  </a:lnTo>
                  <a:lnTo>
                    <a:pt x="89" y="178"/>
                  </a:lnTo>
                  <a:lnTo>
                    <a:pt x="89" y="178"/>
                  </a:lnTo>
                  <a:lnTo>
                    <a:pt x="80" y="178"/>
                  </a:lnTo>
                  <a:lnTo>
                    <a:pt x="72" y="177"/>
                  </a:lnTo>
                  <a:lnTo>
                    <a:pt x="63" y="174"/>
                  </a:lnTo>
                  <a:lnTo>
                    <a:pt x="55" y="171"/>
                  </a:lnTo>
                  <a:lnTo>
                    <a:pt x="47" y="167"/>
                  </a:lnTo>
                  <a:lnTo>
                    <a:pt x="39" y="163"/>
                  </a:lnTo>
                  <a:lnTo>
                    <a:pt x="32" y="158"/>
                  </a:lnTo>
                  <a:lnTo>
                    <a:pt x="26" y="152"/>
                  </a:lnTo>
                  <a:lnTo>
                    <a:pt x="20" y="146"/>
                  </a:lnTo>
                  <a:lnTo>
                    <a:pt x="16" y="139"/>
                  </a:lnTo>
                  <a:lnTo>
                    <a:pt x="11" y="132"/>
                  </a:lnTo>
                  <a:lnTo>
                    <a:pt x="7" y="123"/>
                  </a:lnTo>
                  <a:lnTo>
                    <a:pt x="4" y="115"/>
                  </a:lnTo>
                  <a:lnTo>
                    <a:pt x="1" y="107"/>
                  </a:lnTo>
                  <a:lnTo>
                    <a:pt x="0" y="98"/>
                  </a:lnTo>
                  <a:lnTo>
                    <a:pt x="0" y="89"/>
                  </a:lnTo>
                  <a:lnTo>
                    <a:pt x="0" y="89"/>
                  </a:lnTo>
                  <a:lnTo>
                    <a:pt x="0" y="79"/>
                  </a:lnTo>
                  <a:lnTo>
                    <a:pt x="1" y="71"/>
                  </a:lnTo>
                  <a:lnTo>
                    <a:pt x="4" y="63"/>
                  </a:lnTo>
                  <a:lnTo>
                    <a:pt x="7" y="54"/>
                  </a:lnTo>
                  <a:lnTo>
                    <a:pt x="11" y="46"/>
                  </a:lnTo>
                  <a:lnTo>
                    <a:pt x="16" y="39"/>
                  </a:lnTo>
                  <a:lnTo>
                    <a:pt x="20" y="32"/>
                  </a:lnTo>
                  <a:lnTo>
                    <a:pt x="26" y="26"/>
                  </a:lnTo>
                  <a:lnTo>
                    <a:pt x="32" y="20"/>
                  </a:lnTo>
                  <a:lnTo>
                    <a:pt x="39" y="15"/>
                  </a:lnTo>
                  <a:lnTo>
                    <a:pt x="47" y="10"/>
                  </a:lnTo>
                  <a:lnTo>
                    <a:pt x="55" y="7"/>
                  </a:lnTo>
                  <a:lnTo>
                    <a:pt x="63" y="3"/>
                  </a:lnTo>
                  <a:lnTo>
                    <a:pt x="72" y="2"/>
                  </a:lnTo>
                  <a:lnTo>
                    <a:pt x="80" y="0"/>
                  </a:lnTo>
                  <a:lnTo>
                    <a:pt x="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33"/>
            </a:p>
          </p:txBody>
        </p:sp>
      </p:grpSp>
    </p:spTree>
    <p:extLst>
      <p:ext uri="{BB962C8B-B14F-4D97-AF65-F5344CB8AC3E}">
        <p14:creationId xmlns:p14="http://schemas.microsoft.com/office/powerpoint/2010/main" val="2002810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riple Column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825778" y="643613"/>
            <a:ext cx="6970229" cy="501067"/>
          </a:xfrm>
        </p:spPr>
        <p:txBody>
          <a:bodyPr/>
          <a:lstStyle/>
          <a:p>
            <a:r>
              <a:rPr lang="en-US"/>
              <a:t>Click to edit Master title style</a:t>
            </a:r>
            <a:endParaRPr lang="en-GB" dirty="0"/>
          </a:p>
        </p:txBody>
      </p:sp>
      <p:sp>
        <p:nvSpPr>
          <p:cNvPr id="48" name="Footer Placeholder 4"/>
          <p:cNvSpPr>
            <a:spLocks noGrp="1"/>
          </p:cNvSpPr>
          <p:nvPr>
            <p:ph type="ftr" sz="quarter" idx="3"/>
          </p:nvPr>
        </p:nvSpPr>
        <p:spPr bwMode="gray">
          <a:xfrm>
            <a:off x="4605633" y="384373"/>
            <a:ext cx="6767404" cy="130607"/>
          </a:xfrm>
          <a:prstGeom prst="rect">
            <a:avLst/>
          </a:prstGeom>
        </p:spPr>
        <p:txBody>
          <a:bodyPr vert="horz" lIns="0" tIns="0" rIns="0" bIns="0" rtlCol="0" anchor="ctr"/>
          <a:lstStyle>
            <a:lvl1pPr algn="r">
              <a:defRPr sz="635">
                <a:solidFill>
                  <a:schemeClr val="tx1">
                    <a:tint val="75000"/>
                  </a:schemeClr>
                </a:solidFill>
              </a:defRPr>
            </a:lvl1pPr>
          </a:lstStyle>
          <a:p>
            <a:r>
              <a:rPr lang="en-IN" dirty="0"/>
              <a:t>AI and Advanced Analytics PoV</a:t>
            </a:r>
            <a:endParaRPr lang="en-GB" dirty="0"/>
          </a:p>
        </p:txBody>
      </p:sp>
      <p:sp>
        <p:nvSpPr>
          <p:cNvPr id="49" name="Slide Number Placeholder 5"/>
          <p:cNvSpPr>
            <a:spLocks noGrp="1"/>
          </p:cNvSpPr>
          <p:nvPr>
            <p:ph type="sldNum" sz="quarter" idx="4"/>
          </p:nvPr>
        </p:nvSpPr>
        <p:spPr bwMode="gray">
          <a:xfrm>
            <a:off x="11498005" y="384373"/>
            <a:ext cx="329078" cy="130607"/>
          </a:xfrm>
          <a:prstGeom prst="rect">
            <a:avLst/>
          </a:prstGeom>
        </p:spPr>
        <p:txBody>
          <a:bodyPr vert="horz" lIns="0" tIns="0" rIns="0" bIns="0" rtlCol="0" anchor="ctr"/>
          <a:lstStyle>
            <a:lvl1pPr algn="l">
              <a:defRPr sz="635">
                <a:solidFill>
                  <a:schemeClr val="tx1">
                    <a:tint val="75000"/>
                  </a:schemeClr>
                </a:solidFill>
              </a:defRPr>
            </a:lvl1pPr>
          </a:lstStyle>
          <a:p>
            <a:fld id="{F9A56513-F998-4254-9CEB-F507EE6F3742}" type="slidenum">
              <a:rPr lang="en-GB" smtClean="0"/>
              <a:pPr/>
              <a:t>‹#›</a:t>
            </a:fld>
            <a:endParaRPr lang="en-GB" dirty="0"/>
          </a:p>
        </p:txBody>
      </p:sp>
      <p:sp>
        <p:nvSpPr>
          <p:cNvPr id="32" name="Rectangle 31"/>
          <p:cNvSpPr/>
          <p:nvPr userDrawn="1"/>
        </p:nvSpPr>
        <p:spPr>
          <a:xfrm>
            <a:off x="7408398" y="5256922"/>
            <a:ext cx="1438945" cy="1128616"/>
          </a:xfrm>
          <a:prstGeom prst="rect">
            <a:avLst/>
          </a:prstGeom>
          <a:solidFill>
            <a:schemeClr val="accent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65303" tIns="65303" rIns="65303" bIns="65303" rtlCol="0" anchor="ctr"/>
          <a:lstStyle/>
          <a:p>
            <a:pPr algn="ctr"/>
            <a:endParaRPr lang="en-GB" sz="907" b="1" dirty="0"/>
          </a:p>
        </p:txBody>
      </p:sp>
      <p:grpSp>
        <p:nvGrpSpPr>
          <p:cNvPr id="8" name="Group 7"/>
          <p:cNvGrpSpPr>
            <a:grpSpLocks noChangeAspect="1"/>
          </p:cNvGrpSpPr>
          <p:nvPr userDrawn="1"/>
        </p:nvGrpSpPr>
        <p:grpSpPr>
          <a:xfrm>
            <a:off x="7716830" y="5420974"/>
            <a:ext cx="822868" cy="728774"/>
            <a:chOff x="6493137" y="4473584"/>
            <a:chExt cx="2459535" cy="2739655"/>
          </a:xfrm>
          <a:solidFill>
            <a:srgbClr val="0D0D0D"/>
          </a:solidFill>
        </p:grpSpPr>
        <p:sp>
          <p:nvSpPr>
            <p:cNvPr id="9" name="Freeform 25"/>
            <p:cNvSpPr>
              <a:spLocks noEditPoints="1"/>
            </p:cNvSpPr>
            <p:nvPr/>
          </p:nvSpPr>
          <p:spPr bwMode="auto">
            <a:xfrm>
              <a:off x="6493137" y="4473584"/>
              <a:ext cx="2459535" cy="2739655"/>
            </a:xfrm>
            <a:custGeom>
              <a:avLst/>
              <a:gdLst>
                <a:gd name="T0" fmla="*/ 7236 w 8552"/>
                <a:gd name="T1" fmla="*/ 8164 h 9526"/>
                <a:gd name="T2" fmla="*/ 2380 w 8552"/>
                <a:gd name="T3" fmla="*/ 6817 h 9526"/>
                <a:gd name="T4" fmla="*/ 3208 w 8552"/>
                <a:gd name="T5" fmla="*/ 6728 h 9526"/>
                <a:gd name="T6" fmla="*/ 3989 w 8552"/>
                <a:gd name="T7" fmla="*/ 6352 h 9526"/>
                <a:gd name="T8" fmla="*/ 5716 w 8552"/>
                <a:gd name="T9" fmla="*/ 5950 h 9526"/>
                <a:gd name="T10" fmla="*/ 5875 w 8552"/>
                <a:gd name="T11" fmla="*/ 5771 h 9526"/>
                <a:gd name="T12" fmla="*/ 5771 w 8552"/>
                <a:gd name="T13" fmla="*/ 5572 h 9526"/>
                <a:gd name="T14" fmla="*/ 4888 w 8552"/>
                <a:gd name="T15" fmla="*/ 5184 h 9526"/>
                <a:gd name="T16" fmla="*/ 5694 w 8552"/>
                <a:gd name="T17" fmla="*/ 4514 h 9526"/>
                <a:gd name="T18" fmla="*/ 5874 w 8552"/>
                <a:gd name="T19" fmla="*/ 4353 h 9526"/>
                <a:gd name="T20" fmla="*/ 5787 w 8552"/>
                <a:gd name="T21" fmla="*/ 4143 h 9526"/>
                <a:gd name="T22" fmla="*/ 4994 w 8552"/>
                <a:gd name="T23" fmla="*/ 3768 h 9526"/>
                <a:gd name="T24" fmla="*/ 5674 w 8552"/>
                <a:gd name="T25" fmla="*/ 3077 h 9526"/>
                <a:gd name="T26" fmla="*/ 5868 w 8552"/>
                <a:gd name="T27" fmla="*/ 2935 h 9526"/>
                <a:gd name="T28" fmla="*/ 5804 w 8552"/>
                <a:gd name="T29" fmla="*/ 2718 h 9526"/>
                <a:gd name="T30" fmla="*/ 4269 w 8552"/>
                <a:gd name="T31" fmla="*/ 2473 h 9526"/>
                <a:gd name="T32" fmla="*/ 3544 w 8552"/>
                <a:gd name="T33" fmla="*/ 1987 h 9526"/>
                <a:gd name="T34" fmla="*/ 2668 w 8552"/>
                <a:gd name="T35" fmla="*/ 1777 h 9526"/>
                <a:gd name="T36" fmla="*/ 7301 w 8552"/>
                <a:gd name="T37" fmla="*/ 7727 h 9526"/>
                <a:gd name="T38" fmla="*/ 6963 w 8552"/>
                <a:gd name="T39" fmla="*/ 7860 h 9526"/>
                <a:gd name="T40" fmla="*/ 6771 w 8552"/>
                <a:gd name="T41" fmla="*/ 8160 h 9526"/>
                <a:gd name="T42" fmla="*/ 2326 w 8552"/>
                <a:gd name="T43" fmla="*/ 9099 h 9526"/>
                <a:gd name="T44" fmla="*/ 407 w 8552"/>
                <a:gd name="T45" fmla="*/ 4297 h 9526"/>
                <a:gd name="T46" fmla="*/ 519 w 8552"/>
                <a:gd name="T47" fmla="*/ 3619 h 9526"/>
                <a:gd name="T48" fmla="*/ 828 w 8552"/>
                <a:gd name="T49" fmla="*/ 3030 h 9526"/>
                <a:gd name="T50" fmla="*/ 1300 w 8552"/>
                <a:gd name="T51" fmla="*/ 2570 h 9526"/>
                <a:gd name="T52" fmla="*/ 1896 w 8552"/>
                <a:gd name="T53" fmla="*/ 2274 h 9526"/>
                <a:gd name="T54" fmla="*/ 2524 w 8552"/>
                <a:gd name="T55" fmla="*/ 2179 h 9526"/>
                <a:gd name="T56" fmla="*/ 3203 w 8552"/>
                <a:gd name="T57" fmla="*/ 2290 h 9526"/>
                <a:gd name="T58" fmla="*/ 3791 w 8552"/>
                <a:gd name="T59" fmla="*/ 2601 h 9526"/>
                <a:gd name="T60" fmla="*/ 4251 w 8552"/>
                <a:gd name="T61" fmla="*/ 3071 h 9526"/>
                <a:gd name="T62" fmla="*/ 4547 w 8552"/>
                <a:gd name="T63" fmla="*/ 3667 h 9526"/>
                <a:gd name="T64" fmla="*/ 4642 w 8552"/>
                <a:gd name="T65" fmla="*/ 4297 h 9526"/>
                <a:gd name="T66" fmla="*/ 4531 w 8552"/>
                <a:gd name="T67" fmla="*/ 4976 h 9526"/>
                <a:gd name="T68" fmla="*/ 4220 w 8552"/>
                <a:gd name="T69" fmla="*/ 5563 h 9526"/>
                <a:gd name="T70" fmla="*/ 3750 w 8552"/>
                <a:gd name="T71" fmla="*/ 6024 h 9526"/>
                <a:gd name="T72" fmla="*/ 3154 w 8552"/>
                <a:gd name="T73" fmla="*/ 6318 h 9526"/>
                <a:gd name="T74" fmla="*/ 2524 w 8552"/>
                <a:gd name="T75" fmla="*/ 6413 h 9526"/>
                <a:gd name="T76" fmla="*/ 1845 w 8552"/>
                <a:gd name="T77" fmla="*/ 6302 h 9526"/>
                <a:gd name="T78" fmla="*/ 1258 w 8552"/>
                <a:gd name="T79" fmla="*/ 5993 h 9526"/>
                <a:gd name="T80" fmla="*/ 799 w 8552"/>
                <a:gd name="T81" fmla="*/ 5521 h 9526"/>
                <a:gd name="T82" fmla="*/ 503 w 8552"/>
                <a:gd name="T83" fmla="*/ 4925 h 9526"/>
                <a:gd name="T84" fmla="*/ 2409 w 8552"/>
                <a:gd name="T85" fmla="*/ 406 h 9526"/>
                <a:gd name="T86" fmla="*/ 8125 w 8552"/>
                <a:gd name="T87" fmla="*/ 495 h 9526"/>
                <a:gd name="T88" fmla="*/ 2251 w 8552"/>
                <a:gd name="T89" fmla="*/ 510 h 9526"/>
                <a:gd name="T90" fmla="*/ 7974 w 8552"/>
                <a:gd name="T91" fmla="*/ 0 h 9526"/>
                <a:gd name="T92" fmla="*/ 2109 w 8552"/>
                <a:gd name="T93" fmla="*/ 83 h 9526"/>
                <a:gd name="T94" fmla="*/ 1876 w 8552"/>
                <a:gd name="T95" fmla="*/ 352 h 9526"/>
                <a:gd name="T96" fmla="*/ 1542 w 8552"/>
                <a:gd name="T97" fmla="*/ 1971 h 9526"/>
                <a:gd name="T98" fmla="*/ 519 w 8552"/>
                <a:gd name="T99" fmla="*/ 2764 h 9526"/>
                <a:gd name="T100" fmla="*/ 36 w 8552"/>
                <a:gd name="T101" fmla="*/ 3874 h 9526"/>
                <a:gd name="T102" fmla="*/ 9 w 8552"/>
                <a:gd name="T103" fmla="*/ 4511 h 9526"/>
                <a:gd name="T104" fmla="*/ 302 w 8552"/>
                <a:gd name="T105" fmla="*/ 5491 h 9526"/>
                <a:gd name="T106" fmla="*/ 1183 w 8552"/>
                <a:gd name="T107" fmla="*/ 6435 h 9526"/>
                <a:gd name="T108" fmla="*/ 1842 w 8552"/>
                <a:gd name="T109" fmla="*/ 9065 h 9526"/>
                <a:gd name="T110" fmla="*/ 2020 w 8552"/>
                <a:gd name="T111" fmla="*/ 9375 h 9526"/>
                <a:gd name="T112" fmla="*/ 2350 w 8552"/>
                <a:gd name="T113" fmla="*/ 9522 h 9526"/>
                <a:gd name="T114" fmla="*/ 8493 w 8552"/>
                <a:gd name="T115" fmla="*/ 8076 h 9526"/>
                <a:gd name="T116" fmla="*/ 8548 w 8552"/>
                <a:gd name="T117" fmla="*/ 519 h 9526"/>
                <a:gd name="T118" fmla="*/ 8401 w 8552"/>
                <a:gd name="T119" fmla="*/ 188 h 9526"/>
                <a:gd name="T120" fmla="*/ 8091 w 8552"/>
                <a:gd name="T121" fmla="*/ 11 h 9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52" h="9526">
                  <a:moveTo>
                    <a:pt x="7161" y="8831"/>
                  </a:moveTo>
                  <a:lnTo>
                    <a:pt x="7161" y="8305"/>
                  </a:lnTo>
                  <a:lnTo>
                    <a:pt x="7161" y="8305"/>
                  </a:lnTo>
                  <a:lnTo>
                    <a:pt x="7161" y="8287"/>
                  </a:lnTo>
                  <a:lnTo>
                    <a:pt x="7164" y="8271"/>
                  </a:lnTo>
                  <a:lnTo>
                    <a:pt x="7168" y="8255"/>
                  </a:lnTo>
                  <a:lnTo>
                    <a:pt x="7173" y="8239"/>
                  </a:lnTo>
                  <a:lnTo>
                    <a:pt x="7181" y="8223"/>
                  </a:lnTo>
                  <a:lnTo>
                    <a:pt x="7189" y="8210"/>
                  </a:lnTo>
                  <a:lnTo>
                    <a:pt x="7198" y="8196"/>
                  </a:lnTo>
                  <a:lnTo>
                    <a:pt x="7211" y="8185"/>
                  </a:lnTo>
                  <a:lnTo>
                    <a:pt x="7222" y="8173"/>
                  </a:lnTo>
                  <a:lnTo>
                    <a:pt x="7236" y="8164"/>
                  </a:lnTo>
                  <a:lnTo>
                    <a:pt x="7251" y="8155"/>
                  </a:lnTo>
                  <a:lnTo>
                    <a:pt x="7265" y="8147"/>
                  </a:lnTo>
                  <a:lnTo>
                    <a:pt x="7281" y="8142"/>
                  </a:lnTo>
                  <a:lnTo>
                    <a:pt x="7297" y="8138"/>
                  </a:lnTo>
                  <a:lnTo>
                    <a:pt x="7313" y="8135"/>
                  </a:lnTo>
                  <a:lnTo>
                    <a:pt x="7331" y="8135"/>
                  </a:lnTo>
                  <a:lnTo>
                    <a:pt x="7857" y="8135"/>
                  </a:lnTo>
                  <a:lnTo>
                    <a:pt x="7161" y="8831"/>
                  </a:lnTo>
                  <a:close/>
                  <a:moveTo>
                    <a:pt x="2239" y="8948"/>
                  </a:moveTo>
                  <a:lnTo>
                    <a:pt x="2239" y="6805"/>
                  </a:lnTo>
                  <a:lnTo>
                    <a:pt x="2239" y="6805"/>
                  </a:lnTo>
                  <a:lnTo>
                    <a:pt x="2309" y="6812"/>
                  </a:lnTo>
                  <a:lnTo>
                    <a:pt x="2380" y="6817"/>
                  </a:lnTo>
                  <a:lnTo>
                    <a:pt x="2452" y="6821"/>
                  </a:lnTo>
                  <a:lnTo>
                    <a:pt x="2524" y="6821"/>
                  </a:lnTo>
                  <a:lnTo>
                    <a:pt x="2524" y="6821"/>
                  </a:lnTo>
                  <a:lnTo>
                    <a:pt x="2596" y="6821"/>
                  </a:lnTo>
                  <a:lnTo>
                    <a:pt x="2666" y="6817"/>
                  </a:lnTo>
                  <a:lnTo>
                    <a:pt x="2736" y="6812"/>
                  </a:lnTo>
                  <a:lnTo>
                    <a:pt x="2806" y="6805"/>
                  </a:lnTo>
                  <a:lnTo>
                    <a:pt x="2874" y="6798"/>
                  </a:lnTo>
                  <a:lnTo>
                    <a:pt x="2942" y="6787"/>
                  </a:lnTo>
                  <a:lnTo>
                    <a:pt x="3010" y="6774"/>
                  </a:lnTo>
                  <a:lnTo>
                    <a:pt x="3077" y="6760"/>
                  </a:lnTo>
                  <a:lnTo>
                    <a:pt x="3143" y="6744"/>
                  </a:lnTo>
                  <a:lnTo>
                    <a:pt x="3208" y="6728"/>
                  </a:lnTo>
                  <a:lnTo>
                    <a:pt x="3274" y="6708"/>
                  </a:lnTo>
                  <a:lnTo>
                    <a:pt x="3337" y="6686"/>
                  </a:lnTo>
                  <a:lnTo>
                    <a:pt x="3402" y="6665"/>
                  </a:lnTo>
                  <a:lnTo>
                    <a:pt x="3465" y="6640"/>
                  </a:lnTo>
                  <a:lnTo>
                    <a:pt x="3526" y="6615"/>
                  </a:lnTo>
                  <a:lnTo>
                    <a:pt x="3587" y="6588"/>
                  </a:lnTo>
                  <a:lnTo>
                    <a:pt x="3646" y="6557"/>
                  </a:lnTo>
                  <a:lnTo>
                    <a:pt x="3705" y="6527"/>
                  </a:lnTo>
                  <a:lnTo>
                    <a:pt x="3764" y="6496"/>
                  </a:lnTo>
                  <a:lnTo>
                    <a:pt x="3822" y="6462"/>
                  </a:lnTo>
                  <a:lnTo>
                    <a:pt x="3877" y="6426"/>
                  </a:lnTo>
                  <a:lnTo>
                    <a:pt x="3933" y="6390"/>
                  </a:lnTo>
                  <a:lnTo>
                    <a:pt x="3989" y="6352"/>
                  </a:lnTo>
                  <a:lnTo>
                    <a:pt x="4041" y="6313"/>
                  </a:lnTo>
                  <a:lnTo>
                    <a:pt x="4093" y="6273"/>
                  </a:lnTo>
                  <a:lnTo>
                    <a:pt x="4145" y="6232"/>
                  </a:lnTo>
                  <a:lnTo>
                    <a:pt x="4195" y="6189"/>
                  </a:lnTo>
                  <a:lnTo>
                    <a:pt x="4244" y="6144"/>
                  </a:lnTo>
                  <a:lnTo>
                    <a:pt x="4292" y="6098"/>
                  </a:lnTo>
                  <a:lnTo>
                    <a:pt x="4339" y="6051"/>
                  </a:lnTo>
                  <a:lnTo>
                    <a:pt x="4384" y="6004"/>
                  </a:lnTo>
                  <a:lnTo>
                    <a:pt x="4427" y="5954"/>
                  </a:lnTo>
                  <a:lnTo>
                    <a:pt x="5674" y="5954"/>
                  </a:lnTo>
                  <a:lnTo>
                    <a:pt x="5674" y="5954"/>
                  </a:lnTo>
                  <a:lnTo>
                    <a:pt x="5694" y="5954"/>
                  </a:lnTo>
                  <a:lnTo>
                    <a:pt x="5716" y="5950"/>
                  </a:lnTo>
                  <a:lnTo>
                    <a:pt x="5734" y="5945"/>
                  </a:lnTo>
                  <a:lnTo>
                    <a:pt x="5753" y="5938"/>
                  </a:lnTo>
                  <a:lnTo>
                    <a:pt x="5771" y="5929"/>
                  </a:lnTo>
                  <a:lnTo>
                    <a:pt x="5787" y="5920"/>
                  </a:lnTo>
                  <a:lnTo>
                    <a:pt x="5804" y="5907"/>
                  </a:lnTo>
                  <a:lnTo>
                    <a:pt x="5818" y="5895"/>
                  </a:lnTo>
                  <a:lnTo>
                    <a:pt x="5831" y="5880"/>
                  </a:lnTo>
                  <a:lnTo>
                    <a:pt x="5843" y="5864"/>
                  </a:lnTo>
                  <a:lnTo>
                    <a:pt x="5852" y="5848"/>
                  </a:lnTo>
                  <a:lnTo>
                    <a:pt x="5861" y="5830"/>
                  </a:lnTo>
                  <a:lnTo>
                    <a:pt x="5868" y="5810"/>
                  </a:lnTo>
                  <a:lnTo>
                    <a:pt x="5874" y="5792"/>
                  </a:lnTo>
                  <a:lnTo>
                    <a:pt x="5875" y="5771"/>
                  </a:lnTo>
                  <a:lnTo>
                    <a:pt x="5877" y="5751"/>
                  </a:lnTo>
                  <a:lnTo>
                    <a:pt x="5877" y="5751"/>
                  </a:lnTo>
                  <a:lnTo>
                    <a:pt x="5875" y="5730"/>
                  </a:lnTo>
                  <a:lnTo>
                    <a:pt x="5874" y="5710"/>
                  </a:lnTo>
                  <a:lnTo>
                    <a:pt x="5868" y="5690"/>
                  </a:lnTo>
                  <a:lnTo>
                    <a:pt x="5861" y="5672"/>
                  </a:lnTo>
                  <a:lnTo>
                    <a:pt x="5852" y="5654"/>
                  </a:lnTo>
                  <a:lnTo>
                    <a:pt x="5843" y="5636"/>
                  </a:lnTo>
                  <a:lnTo>
                    <a:pt x="5831" y="5622"/>
                  </a:lnTo>
                  <a:lnTo>
                    <a:pt x="5818" y="5608"/>
                  </a:lnTo>
                  <a:lnTo>
                    <a:pt x="5804" y="5593"/>
                  </a:lnTo>
                  <a:lnTo>
                    <a:pt x="5787" y="5582"/>
                  </a:lnTo>
                  <a:lnTo>
                    <a:pt x="5771" y="5572"/>
                  </a:lnTo>
                  <a:lnTo>
                    <a:pt x="5753" y="5563"/>
                  </a:lnTo>
                  <a:lnTo>
                    <a:pt x="5734" y="5555"/>
                  </a:lnTo>
                  <a:lnTo>
                    <a:pt x="5716" y="5552"/>
                  </a:lnTo>
                  <a:lnTo>
                    <a:pt x="5694" y="5548"/>
                  </a:lnTo>
                  <a:lnTo>
                    <a:pt x="5674" y="5547"/>
                  </a:lnTo>
                  <a:lnTo>
                    <a:pt x="4718" y="5547"/>
                  </a:lnTo>
                  <a:lnTo>
                    <a:pt x="4718" y="5547"/>
                  </a:lnTo>
                  <a:lnTo>
                    <a:pt x="4750" y="5489"/>
                  </a:lnTo>
                  <a:lnTo>
                    <a:pt x="4780" y="5430"/>
                  </a:lnTo>
                  <a:lnTo>
                    <a:pt x="4809" y="5369"/>
                  </a:lnTo>
                  <a:lnTo>
                    <a:pt x="4838" y="5308"/>
                  </a:lnTo>
                  <a:lnTo>
                    <a:pt x="4863" y="5247"/>
                  </a:lnTo>
                  <a:lnTo>
                    <a:pt x="4888" y="5184"/>
                  </a:lnTo>
                  <a:lnTo>
                    <a:pt x="4911" y="5119"/>
                  </a:lnTo>
                  <a:lnTo>
                    <a:pt x="4933" y="5055"/>
                  </a:lnTo>
                  <a:lnTo>
                    <a:pt x="4953" y="4990"/>
                  </a:lnTo>
                  <a:lnTo>
                    <a:pt x="4971" y="4924"/>
                  </a:lnTo>
                  <a:lnTo>
                    <a:pt x="4987" y="4857"/>
                  </a:lnTo>
                  <a:lnTo>
                    <a:pt x="5001" y="4791"/>
                  </a:lnTo>
                  <a:lnTo>
                    <a:pt x="5014" y="4723"/>
                  </a:lnTo>
                  <a:lnTo>
                    <a:pt x="5025" y="4654"/>
                  </a:lnTo>
                  <a:lnTo>
                    <a:pt x="5034" y="4584"/>
                  </a:lnTo>
                  <a:lnTo>
                    <a:pt x="5039" y="4516"/>
                  </a:lnTo>
                  <a:lnTo>
                    <a:pt x="5674" y="4516"/>
                  </a:lnTo>
                  <a:lnTo>
                    <a:pt x="5674" y="4516"/>
                  </a:lnTo>
                  <a:lnTo>
                    <a:pt x="5694" y="4514"/>
                  </a:lnTo>
                  <a:lnTo>
                    <a:pt x="5716" y="4511"/>
                  </a:lnTo>
                  <a:lnTo>
                    <a:pt x="5734" y="4507"/>
                  </a:lnTo>
                  <a:lnTo>
                    <a:pt x="5753" y="4500"/>
                  </a:lnTo>
                  <a:lnTo>
                    <a:pt x="5771" y="4491"/>
                  </a:lnTo>
                  <a:lnTo>
                    <a:pt x="5787" y="4480"/>
                  </a:lnTo>
                  <a:lnTo>
                    <a:pt x="5804" y="4470"/>
                  </a:lnTo>
                  <a:lnTo>
                    <a:pt x="5818" y="4457"/>
                  </a:lnTo>
                  <a:lnTo>
                    <a:pt x="5831" y="4441"/>
                  </a:lnTo>
                  <a:lnTo>
                    <a:pt x="5843" y="4426"/>
                  </a:lnTo>
                  <a:lnTo>
                    <a:pt x="5852" y="4408"/>
                  </a:lnTo>
                  <a:lnTo>
                    <a:pt x="5861" y="4391"/>
                  </a:lnTo>
                  <a:lnTo>
                    <a:pt x="5868" y="4373"/>
                  </a:lnTo>
                  <a:lnTo>
                    <a:pt x="5874" y="4353"/>
                  </a:lnTo>
                  <a:lnTo>
                    <a:pt x="5875" y="4333"/>
                  </a:lnTo>
                  <a:lnTo>
                    <a:pt x="5877" y="4312"/>
                  </a:lnTo>
                  <a:lnTo>
                    <a:pt x="5877" y="4312"/>
                  </a:lnTo>
                  <a:lnTo>
                    <a:pt x="5875" y="4292"/>
                  </a:lnTo>
                  <a:lnTo>
                    <a:pt x="5874" y="4272"/>
                  </a:lnTo>
                  <a:lnTo>
                    <a:pt x="5868" y="4252"/>
                  </a:lnTo>
                  <a:lnTo>
                    <a:pt x="5861" y="4233"/>
                  </a:lnTo>
                  <a:lnTo>
                    <a:pt x="5852" y="4215"/>
                  </a:lnTo>
                  <a:lnTo>
                    <a:pt x="5843" y="4198"/>
                  </a:lnTo>
                  <a:lnTo>
                    <a:pt x="5831" y="4182"/>
                  </a:lnTo>
                  <a:lnTo>
                    <a:pt x="5818" y="4168"/>
                  </a:lnTo>
                  <a:lnTo>
                    <a:pt x="5804" y="4155"/>
                  </a:lnTo>
                  <a:lnTo>
                    <a:pt x="5787" y="4143"/>
                  </a:lnTo>
                  <a:lnTo>
                    <a:pt x="5771" y="4134"/>
                  </a:lnTo>
                  <a:lnTo>
                    <a:pt x="5753" y="4125"/>
                  </a:lnTo>
                  <a:lnTo>
                    <a:pt x="5734" y="4118"/>
                  </a:lnTo>
                  <a:lnTo>
                    <a:pt x="5716" y="4112"/>
                  </a:lnTo>
                  <a:lnTo>
                    <a:pt x="5694" y="4111"/>
                  </a:lnTo>
                  <a:lnTo>
                    <a:pt x="5674" y="4109"/>
                  </a:lnTo>
                  <a:lnTo>
                    <a:pt x="5043" y="4109"/>
                  </a:lnTo>
                  <a:lnTo>
                    <a:pt x="5043" y="4109"/>
                  </a:lnTo>
                  <a:lnTo>
                    <a:pt x="5035" y="4039"/>
                  </a:lnTo>
                  <a:lnTo>
                    <a:pt x="5028" y="3971"/>
                  </a:lnTo>
                  <a:lnTo>
                    <a:pt x="5017" y="3902"/>
                  </a:lnTo>
                  <a:lnTo>
                    <a:pt x="5007" y="3834"/>
                  </a:lnTo>
                  <a:lnTo>
                    <a:pt x="4994" y="3768"/>
                  </a:lnTo>
                  <a:lnTo>
                    <a:pt x="4978" y="3701"/>
                  </a:lnTo>
                  <a:lnTo>
                    <a:pt x="4962" y="3635"/>
                  </a:lnTo>
                  <a:lnTo>
                    <a:pt x="4942" y="3570"/>
                  </a:lnTo>
                  <a:lnTo>
                    <a:pt x="4922" y="3506"/>
                  </a:lnTo>
                  <a:lnTo>
                    <a:pt x="4901" y="3441"/>
                  </a:lnTo>
                  <a:lnTo>
                    <a:pt x="4876" y="3378"/>
                  </a:lnTo>
                  <a:lnTo>
                    <a:pt x="4850" y="3317"/>
                  </a:lnTo>
                  <a:lnTo>
                    <a:pt x="4824" y="3256"/>
                  </a:lnTo>
                  <a:lnTo>
                    <a:pt x="4797" y="3195"/>
                  </a:lnTo>
                  <a:lnTo>
                    <a:pt x="4766" y="3136"/>
                  </a:lnTo>
                  <a:lnTo>
                    <a:pt x="4734" y="3077"/>
                  </a:lnTo>
                  <a:lnTo>
                    <a:pt x="5674" y="3077"/>
                  </a:lnTo>
                  <a:lnTo>
                    <a:pt x="5674" y="3077"/>
                  </a:lnTo>
                  <a:lnTo>
                    <a:pt x="5694" y="3077"/>
                  </a:lnTo>
                  <a:lnTo>
                    <a:pt x="5716" y="3073"/>
                  </a:lnTo>
                  <a:lnTo>
                    <a:pt x="5734" y="3068"/>
                  </a:lnTo>
                  <a:lnTo>
                    <a:pt x="5753" y="3060"/>
                  </a:lnTo>
                  <a:lnTo>
                    <a:pt x="5771" y="3053"/>
                  </a:lnTo>
                  <a:lnTo>
                    <a:pt x="5787" y="3043"/>
                  </a:lnTo>
                  <a:lnTo>
                    <a:pt x="5804" y="3030"/>
                  </a:lnTo>
                  <a:lnTo>
                    <a:pt x="5818" y="3017"/>
                  </a:lnTo>
                  <a:lnTo>
                    <a:pt x="5831" y="3003"/>
                  </a:lnTo>
                  <a:lnTo>
                    <a:pt x="5843" y="2987"/>
                  </a:lnTo>
                  <a:lnTo>
                    <a:pt x="5852" y="2971"/>
                  </a:lnTo>
                  <a:lnTo>
                    <a:pt x="5861" y="2953"/>
                  </a:lnTo>
                  <a:lnTo>
                    <a:pt x="5868" y="2935"/>
                  </a:lnTo>
                  <a:lnTo>
                    <a:pt x="5874" y="2915"/>
                  </a:lnTo>
                  <a:lnTo>
                    <a:pt x="5875" y="2895"/>
                  </a:lnTo>
                  <a:lnTo>
                    <a:pt x="5877" y="2874"/>
                  </a:lnTo>
                  <a:lnTo>
                    <a:pt x="5877" y="2874"/>
                  </a:lnTo>
                  <a:lnTo>
                    <a:pt x="5875" y="2852"/>
                  </a:lnTo>
                  <a:lnTo>
                    <a:pt x="5874" y="2832"/>
                  </a:lnTo>
                  <a:lnTo>
                    <a:pt x="5868" y="2813"/>
                  </a:lnTo>
                  <a:lnTo>
                    <a:pt x="5861" y="2795"/>
                  </a:lnTo>
                  <a:lnTo>
                    <a:pt x="5852" y="2777"/>
                  </a:lnTo>
                  <a:lnTo>
                    <a:pt x="5843" y="2761"/>
                  </a:lnTo>
                  <a:lnTo>
                    <a:pt x="5831" y="2745"/>
                  </a:lnTo>
                  <a:lnTo>
                    <a:pt x="5818" y="2730"/>
                  </a:lnTo>
                  <a:lnTo>
                    <a:pt x="5804" y="2718"/>
                  </a:lnTo>
                  <a:lnTo>
                    <a:pt x="5787" y="2705"/>
                  </a:lnTo>
                  <a:lnTo>
                    <a:pt x="5771" y="2694"/>
                  </a:lnTo>
                  <a:lnTo>
                    <a:pt x="5753" y="2687"/>
                  </a:lnTo>
                  <a:lnTo>
                    <a:pt x="5734" y="2680"/>
                  </a:lnTo>
                  <a:lnTo>
                    <a:pt x="5716" y="2675"/>
                  </a:lnTo>
                  <a:lnTo>
                    <a:pt x="5694" y="2671"/>
                  </a:lnTo>
                  <a:lnTo>
                    <a:pt x="5674" y="2671"/>
                  </a:lnTo>
                  <a:lnTo>
                    <a:pt x="4454" y="2671"/>
                  </a:lnTo>
                  <a:lnTo>
                    <a:pt x="4454" y="2671"/>
                  </a:lnTo>
                  <a:lnTo>
                    <a:pt x="4409" y="2619"/>
                  </a:lnTo>
                  <a:lnTo>
                    <a:pt x="4364" y="2570"/>
                  </a:lnTo>
                  <a:lnTo>
                    <a:pt x="4317" y="2522"/>
                  </a:lnTo>
                  <a:lnTo>
                    <a:pt x="4269" y="2473"/>
                  </a:lnTo>
                  <a:lnTo>
                    <a:pt x="4220" y="2429"/>
                  </a:lnTo>
                  <a:lnTo>
                    <a:pt x="4170" y="2384"/>
                  </a:lnTo>
                  <a:lnTo>
                    <a:pt x="4118" y="2341"/>
                  </a:lnTo>
                  <a:lnTo>
                    <a:pt x="4066" y="2299"/>
                  </a:lnTo>
                  <a:lnTo>
                    <a:pt x="4012" y="2258"/>
                  </a:lnTo>
                  <a:lnTo>
                    <a:pt x="3956" y="2219"/>
                  </a:lnTo>
                  <a:lnTo>
                    <a:pt x="3901" y="2181"/>
                  </a:lnTo>
                  <a:lnTo>
                    <a:pt x="3843" y="2145"/>
                  </a:lnTo>
                  <a:lnTo>
                    <a:pt x="3786" y="2111"/>
                  </a:lnTo>
                  <a:lnTo>
                    <a:pt x="3727" y="2077"/>
                  </a:lnTo>
                  <a:lnTo>
                    <a:pt x="3666" y="2046"/>
                  </a:lnTo>
                  <a:lnTo>
                    <a:pt x="3605" y="2016"/>
                  </a:lnTo>
                  <a:lnTo>
                    <a:pt x="3544" y="1987"/>
                  </a:lnTo>
                  <a:lnTo>
                    <a:pt x="3481" y="1960"/>
                  </a:lnTo>
                  <a:lnTo>
                    <a:pt x="3416" y="1935"/>
                  </a:lnTo>
                  <a:lnTo>
                    <a:pt x="3352" y="1912"/>
                  </a:lnTo>
                  <a:lnTo>
                    <a:pt x="3287" y="1890"/>
                  </a:lnTo>
                  <a:lnTo>
                    <a:pt x="3220" y="1870"/>
                  </a:lnTo>
                  <a:lnTo>
                    <a:pt x="3154" y="1852"/>
                  </a:lnTo>
                  <a:lnTo>
                    <a:pt x="3088" y="1836"/>
                  </a:lnTo>
                  <a:lnTo>
                    <a:pt x="3019" y="1822"/>
                  </a:lnTo>
                  <a:lnTo>
                    <a:pt x="2949" y="1808"/>
                  </a:lnTo>
                  <a:lnTo>
                    <a:pt x="2881" y="1797"/>
                  </a:lnTo>
                  <a:lnTo>
                    <a:pt x="2811" y="1788"/>
                  </a:lnTo>
                  <a:lnTo>
                    <a:pt x="2739" y="1782"/>
                  </a:lnTo>
                  <a:lnTo>
                    <a:pt x="2668" y="1777"/>
                  </a:lnTo>
                  <a:lnTo>
                    <a:pt x="2598" y="1773"/>
                  </a:lnTo>
                  <a:lnTo>
                    <a:pt x="2524" y="1772"/>
                  </a:lnTo>
                  <a:lnTo>
                    <a:pt x="2524" y="1772"/>
                  </a:lnTo>
                  <a:lnTo>
                    <a:pt x="2452" y="1773"/>
                  </a:lnTo>
                  <a:lnTo>
                    <a:pt x="2380" y="1777"/>
                  </a:lnTo>
                  <a:lnTo>
                    <a:pt x="2309" y="1782"/>
                  </a:lnTo>
                  <a:lnTo>
                    <a:pt x="2239" y="1790"/>
                  </a:lnTo>
                  <a:lnTo>
                    <a:pt x="2239" y="1598"/>
                  </a:lnTo>
                  <a:lnTo>
                    <a:pt x="8145" y="1598"/>
                  </a:lnTo>
                  <a:lnTo>
                    <a:pt x="8145" y="7727"/>
                  </a:lnTo>
                  <a:lnTo>
                    <a:pt x="7331" y="7727"/>
                  </a:lnTo>
                  <a:lnTo>
                    <a:pt x="7331" y="7727"/>
                  </a:lnTo>
                  <a:lnTo>
                    <a:pt x="7301" y="7727"/>
                  </a:lnTo>
                  <a:lnTo>
                    <a:pt x="7272" y="7731"/>
                  </a:lnTo>
                  <a:lnTo>
                    <a:pt x="7243" y="7735"/>
                  </a:lnTo>
                  <a:lnTo>
                    <a:pt x="7215" y="7738"/>
                  </a:lnTo>
                  <a:lnTo>
                    <a:pt x="7186" y="7745"/>
                  </a:lnTo>
                  <a:lnTo>
                    <a:pt x="7159" y="7753"/>
                  </a:lnTo>
                  <a:lnTo>
                    <a:pt x="7132" y="7763"/>
                  </a:lnTo>
                  <a:lnTo>
                    <a:pt x="7107" y="7772"/>
                  </a:lnTo>
                  <a:lnTo>
                    <a:pt x="7080" y="7785"/>
                  </a:lnTo>
                  <a:lnTo>
                    <a:pt x="7057" y="7797"/>
                  </a:lnTo>
                  <a:lnTo>
                    <a:pt x="7032" y="7812"/>
                  </a:lnTo>
                  <a:lnTo>
                    <a:pt x="7008" y="7826"/>
                  </a:lnTo>
                  <a:lnTo>
                    <a:pt x="6985" y="7842"/>
                  </a:lnTo>
                  <a:lnTo>
                    <a:pt x="6963" y="7860"/>
                  </a:lnTo>
                  <a:lnTo>
                    <a:pt x="6944" y="7878"/>
                  </a:lnTo>
                  <a:lnTo>
                    <a:pt x="6922" y="7896"/>
                  </a:lnTo>
                  <a:lnTo>
                    <a:pt x="6904" y="7918"/>
                  </a:lnTo>
                  <a:lnTo>
                    <a:pt x="6886" y="7937"/>
                  </a:lnTo>
                  <a:lnTo>
                    <a:pt x="6868" y="7959"/>
                  </a:lnTo>
                  <a:lnTo>
                    <a:pt x="6852" y="7982"/>
                  </a:lnTo>
                  <a:lnTo>
                    <a:pt x="6838" y="8006"/>
                  </a:lnTo>
                  <a:lnTo>
                    <a:pt x="6823" y="8031"/>
                  </a:lnTo>
                  <a:lnTo>
                    <a:pt x="6811" y="8054"/>
                  </a:lnTo>
                  <a:lnTo>
                    <a:pt x="6798" y="8081"/>
                  </a:lnTo>
                  <a:lnTo>
                    <a:pt x="6789" y="8106"/>
                  </a:lnTo>
                  <a:lnTo>
                    <a:pt x="6778" y="8133"/>
                  </a:lnTo>
                  <a:lnTo>
                    <a:pt x="6771" y="8160"/>
                  </a:lnTo>
                  <a:lnTo>
                    <a:pt x="6766" y="8189"/>
                  </a:lnTo>
                  <a:lnTo>
                    <a:pt x="6760" y="8217"/>
                  </a:lnTo>
                  <a:lnTo>
                    <a:pt x="6757" y="8246"/>
                  </a:lnTo>
                  <a:lnTo>
                    <a:pt x="6753" y="8275"/>
                  </a:lnTo>
                  <a:lnTo>
                    <a:pt x="6753" y="8305"/>
                  </a:lnTo>
                  <a:lnTo>
                    <a:pt x="6753" y="9119"/>
                  </a:lnTo>
                  <a:lnTo>
                    <a:pt x="2409" y="9119"/>
                  </a:lnTo>
                  <a:lnTo>
                    <a:pt x="2409" y="9119"/>
                  </a:lnTo>
                  <a:lnTo>
                    <a:pt x="2391" y="9119"/>
                  </a:lnTo>
                  <a:lnTo>
                    <a:pt x="2375" y="9115"/>
                  </a:lnTo>
                  <a:lnTo>
                    <a:pt x="2357" y="9111"/>
                  </a:lnTo>
                  <a:lnTo>
                    <a:pt x="2343" y="9106"/>
                  </a:lnTo>
                  <a:lnTo>
                    <a:pt x="2326" y="9099"/>
                  </a:lnTo>
                  <a:lnTo>
                    <a:pt x="2314" y="9090"/>
                  </a:lnTo>
                  <a:lnTo>
                    <a:pt x="2300" y="9079"/>
                  </a:lnTo>
                  <a:lnTo>
                    <a:pt x="2289" y="9068"/>
                  </a:lnTo>
                  <a:lnTo>
                    <a:pt x="2276" y="9058"/>
                  </a:lnTo>
                  <a:lnTo>
                    <a:pt x="2267" y="9043"/>
                  </a:lnTo>
                  <a:lnTo>
                    <a:pt x="2258" y="9029"/>
                  </a:lnTo>
                  <a:lnTo>
                    <a:pt x="2251" y="9014"/>
                  </a:lnTo>
                  <a:lnTo>
                    <a:pt x="2246" y="8998"/>
                  </a:lnTo>
                  <a:lnTo>
                    <a:pt x="2242" y="8982"/>
                  </a:lnTo>
                  <a:lnTo>
                    <a:pt x="2239" y="8966"/>
                  </a:lnTo>
                  <a:lnTo>
                    <a:pt x="2239" y="8948"/>
                  </a:lnTo>
                  <a:close/>
                  <a:moveTo>
                    <a:pt x="407" y="4297"/>
                  </a:moveTo>
                  <a:lnTo>
                    <a:pt x="407" y="4297"/>
                  </a:lnTo>
                  <a:lnTo>
                    <a:pt x="407" y="4242"/>
                  </a:lnTo>
                  <a:lnTo>
                    <a:pt x="409" y="4188"/>
                  </a:lnTo>
                  <a:lnTo>
                    <a:pt x="413" y="4134"/>
                  </a:lnTo>
                  <a:lnTo>
                    <a:pt x="418" y="4080"/>
                  </a:lnTo>
                  <a:lnTo>
                    <a:pt x="424" y="4028"/>
                  </a:lnTo>
                  <a:lnTo>
                    <a:pt x="431" y="3974"/>
                  </a:lnTo>
                  <a:lnTo>
                    <a:pt x="440" y="3922"/>
                  </a:lnTo>
                  <a:lnTo>
                    <a:pt x="451" y="3870"/>
                  </a:lnTo>
                  <a:lnTo>
                    <a:pt x="461" y="3820"/>
                  </a:lnTo>
                  <a:lnTo>
                    <a:pt x="474" y="3768"/>
                  </a:lnTo>
                  <a:lnTo>
                    <a:pt x="488" y="3717"/>
                  </a:lnTo>
                  <a:lnTo>
                    <a:pt x="503" y="3667"/>
                  </a:lnTo>
                  <a:lnTo>
                    <a:pt x="519" y="3619"/>
                  </a:lnTo>
                  <a:lnTo>
                    <a:pt x="535" y="3570"/>
                  </a:lnTo>
                  <a:lnTo>
                    <a:pt x="555" y="3522"/>
                  </a:lnTo>
                  <a:lnTo>
                    <a:pt x="574" y="3473"/>
                  </a:lnTo>
                  <a:lnTo>
                    <a:pt x="594" y="3427"/>
                  </a:lnTo>
                  <a:lnTo>
                    <a:pt x="616" y="3380"/>
                  </a:lnTo>
                  <a:lnTo>
                    <a:pt x="639" y="3333"/>
                  </a:lnTo>
                  <a:lnTo>
                    <a:pt x="662" y="3288"/>
                  </a:lnTo>
                  <a:lnTo>
                    <a:pt x="688" y="3244"/>
                  </a:lnTo>
                  <a:lnTo>
                    <a:pt x="714" y="3200"/>
                  </a:lnTo>
                  <a:lnTo>
                    <a:pt x="741" y="3156"/>
                  </a:lnTo>
                  <a:lnTo>
                    <a:pt x="768" y="3114"/>
                  </a:lnTo>
                  <a:lnTo>
                    <a:pt x="799" y="3071"/>
                  </a:lnTo>
                  <a:lnTo>
                    <a:pt x="828" y="3030"/>
                  </a:lnTo>
                  <a:lnTo>
                    <a:pt x="860" y="2990"/>
                  </a:lnTo>
                  <a:lnTo>
                    <a:pt x="890" y="2951"/>
                  </a:lnTo>
                  <a:lnTo>
                    <a:pt x="924" y="2911"/>
                  </a:lnTo>
                  <a:lnTo>
                    <a:pt x="959" y="2874"/>
                  </a:lnTo>
                  <a:lnTo>
                    <a:pt x="993" y="2836"/>
                  </a:lnTo>
                  <a:lnTo>
                    <a:pt x="1029" y="2800"/>
                  </a:lnTo>
                  <a:lnTo>
                    <a:pt x="1065" y="2764"/>
                  </a:lnTo>
                  <a:lnTo>
                    <a:pt x="1102" y="2730"/>
                  </a:lnTo>
                  <a:lnTo>
                    <a:pt x="1140" y="2696"/>
                  </a:lnTo>
                  <a:lnTo>
                    <a:pt x="1178" y="2664"/>
                  </a:lnTo>
                  <a:lnTo>
                    <a:pt x="1217" y="2631"/>
                  </a:lnTo>
                  <a:lnTo>
                    <a:pt x="1258" y="2601"/>
                  </a:lnTo>
                  <a:lnTo>
                    <a:pt x="1300" y="2570"/>
                  </a:lnTo>
                  <a:lnTo>
                    <a:pt x="1341" y="2542"/>
                  </a:lnTo>
                  <a:lnTo>
                    <a:pt x="1384" y="2513"/>
                  </a:lnTo>
                  <a:lnTo>
                    <a:pt x="1427" y="2486"/>
                  </a:lnTo>
                  <a:lnTo>
                    <a:pt x="1472" y="2461"/>
                  </a:lnTo>
                  <a:lnTo>
                    <a:pt x="1517" y="2436"/>
                  </a:lnTo>
                  <a:lnTo>
                    <a:pt x="1562" y="2411"/>
                  </a:lnTo>
                  <a:lnTo>
                    <a:pt x="1607" y="2389"/>
                  </a:lnTo>
                  <a:lnTo>
                    <a:pt x="1653" y="2366"/>
                  </a:lnTo>
                  <a:lnTo>
                    <a:pt x="1702" y="2346"/>
                  </a:lnTo>
                  <a:lnTo>
                    <a:pt x="1748" y="2326"/>
                  </a:lnTo>
                  <a:lnTo>
                    <a:pt x="1797" y="2308"/>
                  </a:lnTo>
                  <a:lnTo>
                    <a:pt x="1845" y="2290"/>
                  </a:lnTo>
                  <a:lnTo>
                    <a:pt x="1896" y="2274"/>
                  </a:lnTo>
                  <a:lnTo>
                    <a:pt x="1946" y="2260"/>
                  </a:lnTo>
                  <a:lnTo>
                    <a:pt x="1996" y="2246"/>
                  </a:lnTo>
                  <a:lnTo>
                    <a:pt x="2046" y="2233"/>
                  </a:lnTo>
                  <a:lnTo>
                    <a:pt x="2099" y="2222"/>
                  </a:lnTo>
                  <a:lnTo>
                    <a:pt x="2151" y="2213"/>
                  </a:lnTo>
                  <a:lnTo>
                    <a:pt x="2203" y="2204"/>
                  </a:lnTo>
                  <a:lnTo>
                    <a:pt x="2255" y="2197"/>
                  </a:lnTo>
                  <a:lnTo>
                    <a:pt x="2309" y="2190"/>
                  </a:lnTo>
                  <a:lnTo>
                    <a:pt x="2362" y="2186"/>
                  </a:lnTo>
                  <a:lnTo>
                    <a:pt x="2416" y="2183"/>
                  </a:lnTo>
                  <a:lnTo>
                    <a:pt x="2470" y="2179"/>
                  </a:lnTo>
                  <a:lnTo>
                    <a:pt x="2524" y="2179"/>
                  </a:lnTo>
                  <a:lnTo>
                    <a:pt x="2524" y="2179"/>
                  </a:lnTo>
                  <a:lnTo>
                    <a:pt x="2580" y="2179"/>
                  </a:lnTo>
                  <a:lnTo>
                    <a:pt x="2633" y="2183"/>
                  </a:lnTo>
                  <a:lnTo>
                    <a:pt x="2687" y="2186"/>
                  </a:lnTo>
                  <a:lnTo>
                    <a:pt x="2741" y="2190"/>
                  </a:lnTo>
                  <a:lnTo>
                    <a:pt x="2793" y="2197"/>
                  </a:lnTo>
                  <a:lnTo>
                    <a:pt x="2847" y="2204"/>
                  </a:lnTo>
                  <a:lnTo>
                    <a:pt x="2899" y="2213"/>
                  </a:lnTo>
                  <a:lnTo>
                    <a:pt x="2951" y="2222"/>
                  </a:lnTo>
                  <a:lnTo>
                    <a:pt x="3001" y="2233"/>
                  </a:lnTo>
                  <a:lnTo>
                    <a:pt x="3054" y="2246"/>
                  </a:lnTo>
                  <a:lnTo>
                    <a:pt x="3104" y="2260"/>
                  </a:lnTo>
                  <a:lnTo>
                    <a:pt x="3154" y="2274"/>
                  </a:lnTo>
                  <a:lnTo>
                    <a:pt x="3203" y="2290"/>
                  </a:lnTo>
                  <a:lnTo>
                    <a:pt x="3253" y="2308"/>
                  </a:lnTo>
                  <a:lnTo>
                    <a:pt x="3299" y="2326"/>
                  </a:lnTo>
                  <a:lnTo>
                    <a:pt x="3348" y="2346"/>
                  </a:lnTo>
                  <a:lnTo>
                    <a:pt x="3395" y="2366"/>
                  </a:lnTo>
                  <a:lnTo>
                    <a:pt x="3441" y="2389"/>
                  </a:lnTo>
                  <a:lnTo>
                    <a:pt x="3488" y="2411"/>
                  </a:lnTo>
                  <a:lnTo>
                    <a:pt x="3533" y="2436"/>
                  </a:lnTo>
                  <a:lnTo>
                    <a:pt x="3578" y="2461"/>
                  </a:lnTo>
                  <a:lnTo>
                    <a:pt x="3623" y="2486"/>
                  </a:lnTo>
                  <a:lnTo>
                    <a:pt x="3666" y="2513"/>
                  </a:lnTo>
                  <a:lnTo>
                    <a:pt x="3707" y="2542"/>
                  </a:lnTo>
                  <a:lnTo>
                    <a:pt x="3750" y="2570"/>
                  </a:lnTo>
                  <a:lnTo>
                    <a:pt x="3791" y="2601"/>
                  </a:lnTo>
                  <a:lnTo>
                    <a:pt x="3831" y="2631"/>
                  </a:lnTo>
                  <a:lnTo>
                    <a:pt x="3870" y="2664"/>
                  </a:lnTo>
                  <a:lnTo>
                    <a:pt x="3910" y="2696"/>
                  </a:lnTo>
                  <a:lnTo>
                    <a:pt x="3947" y="2730"/>
                  </a:lnTo>
                  <a:lnTo>
                    <a:pt x="3985" y="2764"/>
                  </a:lnTo>
                  <a:lnTo>
                    <a:pt x="4021" y="2800"/>
                  </a:lnTo>
                  <a:lnTo>
                    <a:pt x="4057" y="2836"/>
                  </a:lnTo>
                  <a:lnTo>
                    <a:pt x="4091" y="2874"/>
                  </a:lnTo>
                  <a:lnTo>
                    <a:pt x="4125" y="2911"/>
                  </a:lnTo>
                  <a:lnTo>
                    <a:pt x="4158" y="2951"/>
                  </a:lnTo>
                  <a:lnTo>
                    <a:pt x="4190" y="2990"/>
                  </a:lnTo>
                  <a:lnTo>
                    <a:pt x="4220" y="3030"/>
                  </a:lnTo>
                  <a:lnTo>
                    <a:pt x="4251" y="3071"/>
                  </a:lnTo>
                  <a:lnTo>
                    <a:pt x="4280" y="3114"/>
                  </a:lnTo>
                  <a:lnTo>
                    <a:pt x="4308" y="3156"/>
                  </a:lnTo>
                  <a:lnTo>
                    <a:pt x="4335" y="3200"/>
                  </a:lnTo>
                  <a:lnTo>
                    <a:pt x="4362" y="3244"/>
                  </a:lnTo>
                  <a:lnTo>
                    <a:pt x="4386" y="3288"/>
                  </a:lnTo>
                  <a:lnTo>
                    <a:pt x="4411" y="3333"/>
                  </a:lnTo>
                  <a:lnTo>
                    <a:pt x="4434" y="3380"/>
                  </a:lnTo>
                  <a:lnTo>
                    <a:pt x="4456" y="3427"/>
                  </a:lnTo>
                  <a:lnTo>
                    <a:pt x="4475" y="3473"/>
                  </a:lnTo>
                  <a:lnTo>
                    <a:pt x="4495" y="3522"/>
                  </a:lnTo>
                  <a:lnTo>
                    <a:pt x="4513" y="3570"/>
                  </a:lnTo>
                  <a:lnTo>
                    <a:pt x="4531" y="3619"/>
                  </a:lnTo>
                  <a:lnTo>
                    <a:pt x="4547" y="3667"/>
                  </a:lnTo>
                  <a:lnTo>
                    <a:pt x="4561" y="3717"/>
                  </a:lnTo>
                  <a:lnTo>
                    <a:pt x="4576" y="3768"/>
                  </a:lnTo>
                  <a:lnTo>
                    <a:pt x="4588" y="3820"/>
                  </a:lnTo>
                  <a:lnTo>
                    <a:pt x="4599" y="3870"/>
                  </a:lnTo>
                  <a:lnTo>
                    <a:pt x="4610" y="3922"/>
                  </a:lnTo>
                  <a:lnTo>
                    <a:pt x="4617" y="3974"/>
                  </a:lnTo>
                  <a:lnTo>
                    <a:pt x="4626" y="4028"/>
                  </a:lnTo>
                  <a:lnTo>
                    <a:pt x="4631" y="4080"/>
                  </a:lnTo>
                  <a:lnTo>
                    <a:pt x="4637" y="4134"/>
                  </a:lnTo>
                  <a:lnTo>
                    <a:pt x="4640" y="4188"/>
                  </a:lnTo>
                  <a:lnTo>
                    <a:pt x="4642" y="4242"/>
                  </a:lnTo>
                  <a:lnTo>
                    <a:pt x="4642" y="4297"/>
                  </a:lnTo>
                  <a:lnTo>
                    <a:pt x="4642" y="4297"/>
                  </a:lnTo>
                  <a:lnTo>
                    <a:pt x="4642" y="4351"/>
                  </a:lnTo>
                  <a:lnTo>
                    <a:pt x="4640" y="4405"/>
                  </a:lnTo>
                  <a:lnTo>
                    <a:pt x="4637" y="4459"/>
                  </a:lnTo>
                  <a:lnTo>
                    <a:pt x="4631" y="4513"/>
                  </a:lnTo>
                  <a:lnTo>
                    <a:pt x="4626" y="4566"/>
                  </a:lnTo>
                  <a:lnTo>
                    <a:pt x="4617" y="4619"/>
                  </a:lnTo>
                  <a:lnTo>
                    <a:pt x="4610" y="4671"/>
                  </a:lnTo>
                  <a:lnTo>
                    <a:pt x="4599" y="4723"/>
                  </a:lnTo>
                  <a:lnTo>
                    <a:pt x="4588" y="4775"/>
                  </a:lnTo>
                  <a:lnTo>
                    <a:pt x="4576" y="4825"/>
                  </a:lnTo>
                  <a:lnTo>
                    <a:pt x="4561" y="4875"/>
                  </a:lnTo>
                  <a:lnTo>
                    <a:pt x="4547" y="4925"/>
                  </a:lnTo>
                  <a:lnTo>
                    <a:pt x="4531" y="4976"/>
                  </a:lnTo>
                  <a:lnTo>
                    <a:pt x="4513" y="5024"/>
                  </a:lnTo>
                  <a:lnTo>
                    <a:pt x="4495" y="5073"/>
                  </a:lnTo>
                  <a:lnTo>
                    <a:pt x="4475" y="5121"/>
                  </a:lnTo>
                  <a:lnTo>
                    <a:pt x="4456" y="5168"/>
                  </a:lnTo>
                  <a:lnTo>
                    <a:pt x="4434" y="5214"/>
                  </a:lnTo>
                  <a:lnTo>
                    <a:pt x="4411" y="5259"/>
                  </a:lnTo>
                  <a:lnTo>
                    <a:pt x="4386" y="5306"/>
                  </a:lnTo>
                  <a:lnTo>
                    <a:pt x="4362" y="5351"/>
                  </a:lnTo>
                  <a:lnTo>
                    <a:pt x="4335" y="5394"/>
                  </a:lnTo>
                  <a:lnTo>
                    <a:pt x="4308" y="5437"/>
                  </a:lnTo>
                  <a:lnTo>
                    <a:pt x="4280" y="5480"/>
                  </a:lnTo>
                  <a:lnTo>
                    <a:pt x="4251" y="5521"/>
                  </a:lnTo>
                  <a:lnTo>
                    <a:pt x="4220" y="5563"/>
                  </a:lnTo>
                  <a:lnTo>
                    <a:pt x="4190" y="5604"/>
                  </a:lnTo>
                  <a:lnTo>
                    <a:pt x="4158" y="5643"/>
                  </a:lnTo>
                  <a:lnTo>
                    <a:pt x="4125" y="5681"/>
                  </a:lnTo>
                  <a:lnTo>
                    <a:pt x="4091" y="5721"/>
                  </a:lnTo>
                  <a:lnTo>
                    <a:pt x="4057" y="5757"/>
                  </a:lnTo>
                  <a:lnTo>
                    <a:pt x="4021" y="5794"/>
                  </a:lnTo>
                  <a:lnTo>
                    <a:pt x="3985" y="5828"/>
                  </a:lnTo>
                  <a:lnTo>
                    <a:pt x="3947" y="5864"/>
                  </a:lnTo>
                  <a:lnTo>
                    <a:pt x="3910" y="5897"/>
                  </a:lnTo>
                  <a:lnTo>
                    <a:pt x="3870" y="5931"/>
                  </a:lnTo>
                  <a:lnTo>
                    <a:pt x="3831" y="5963"/>
                  </a:lnTo>
                  <a:lnTo>
                    <a:pt x="3791" y="5993"/>
                  </a:lnTo>
                  <a:lnTo>
                    <a:pt x="3750" y="6024"/>
                  </a:lnTo>
                  <a:lnTo>
                    <a:pt x="3707" y="6053"/>
                  </a:lnTo>
                  <a:lnTo>
                    <a:pt x="3666" y="6080"/>
                  </a:lnTo>
                  <a:lnTo>
                    <a:pt x="3623" y="6107"/>
                  </a:lnTo>
                  <a:lnTo>
                    <a:pt x="3578" y="6133"/>
                  </a:lnTo>
                  <a:lnTo>
                    <a:pt x="3533" y="6159"/>
                  </a:lnTo>
                  <a:lnTo>
                    <a:pt x="3488" y="6182"/>
                  </a:lnTo>
                  <a:lnTo>
                    <a:pt x="3441" y="6205"/>
                  </a:lnTo>
                  <a:lnTo>
                    <a:pt x="3395" y="6227"/>
                  </a:lnTo>
                  <a:lnTo>
                    <a:pt x="3348" y="6248"/>
                  </a:lnTo>
                  <a:lnTo>
                    <a:pt x="3299" y="6266"/>
                  </a:lnTo>
                  <a:lnTo>
                    <a:pt x="3253" y="6286"/>
                  </a:lnTo>
                  <a:lnTo>
                    <a:pt x="3203" y="6302"/>
                  </a:lnTo>
                  <a:lnTo>
                    <a:pt x="3154" y="6318"/>
                  </a:lnTo>
                  <a:lnTo>
                    <a:pt x="3104" y="6335"/>
                  </a:lnTo>
                  <a:lnTo>
                    <a:pt x="3054" y="6347"/>
                  </a:lnTo>
                  <a:lnTo>
                    <a:pt x="3001" y="6360"/>
                  </a:lnTo>
                  <a:lnTo>
                    <a:pt x="2951" y="6370"/>
                  </a:lnTo>
                  <a:lnTo>
                    <a:pt x="2899" y="6381"/>
                  </a:lnTo>
                  <a:lnTo>
                    <a:pt x="2847" y="6390"/>
                  </a:lnTo>
                  <a:lnTo>
                    <a:pt x="2793" y="6397"/>
                  </a:lnTo>
                  <a:lnTo>
                    <a:pt x="2741" y="6403"/>
                  </a:lnTo>
                  <a:lnTo>
                    <a:pt x="2687" y="6408"/>
                  </a:lnTo>
                  <a:lnTo>
                    <a:pt x="2633" y="6412"/>
                  </a:lnTo>
                  <a:lnTo>
                    <a:pt x="2580" y="6413"/>
                  </a:lnTo>
                  <a:lnTo>
                    <a:pt x="2524" y="6413"/>
                  </a:lnTo>
                  <a:lnTo>
                    <a:pt x="2524" y="6413"/>
                  </a:lnTo>
                  <a:lnTo>
                    <a:pt x="2470" y="6413"/>
                  </a:lnTo>
                  <a:lnTo>
                    <a:pt x="2416" y="6412"/>
                  </a:lnTo>
                  <a:lnTo>
                    <a:pt x="2362" y="6408"/>
                  </a:lnTo>
                  <a:lnTo>
                    <a:pt x="2309" y="6403"/>
                  </a:lnTo>
                  <a:lnTo>
                    <a:pt x="2255" y="6397"/>
                  </a:lnTo>
                  <a:lnTo>
                    <a:pt x="2203" y="6390"/>
                  </a:lnTo>
                  <a:lnTo>
                    <a:pt x="2151" y="6381"/>
                  </a:lnTo>
                  <a:lnTo>
                    <a:pt x="2099" y="6370"/>
                  </a:lnTo>
                  <a:lnTo>
                    <a:pt x="2046" y="6360"/>
                  </a:lnTo>
                  <a:lnTo>
                    <a:pt x="1996" y="6347"/>
                  </a:lnTo>
                  <a:lnTo>
                    <a:pt x="1946" y="6335"/>
                  </a:lnTo>
                  <a:lnTo>
                    <a:pt x="1896" y="6318"/>
                  </a:lnTo>
                  <a:lnTo>
                    <a:pt x="1845" y="6302"/>
                  </a:lnTo>
                  <a:lnTo>
                    <a:pt x="1797" y="6286"/>
                  </a:lnTo>
                  <a:lnTo>
                    <a:pt x="1748" y="6266"/>
                  </a:lnTo>
                  <a:lnTo>
                    <a:pt x="1702" y="6248"/>
                  </a:lnTo>
                  <a:lnTo>
                    <a:pt x="1653" y="6227"/>
                  </a:lnTo>
                  <a:lnTo>
                    <a:pt x="1607" y="6205"/>
                  </a:lnTo>
                  <a:lnTo>
                    <a:pt x="1562" y="6182"/>
                  </a:lnTo>
                  <a:lnTo>
                    <a:pt x="1517" y="6159"/>
                  </a:lnTo>
                  <a:lnTo>
                    <a:pt x="1472" y="6133"/>
                  </a:lnTo>
                  <a:lnTo>
                    <a:pt x="1427" y="6107"/>
                  </a:lnTo>
                  <a:lnTo>
                    <a:pt x="1384" y="6080"/>
                  </a:lnTo>
                  <a:lnTo>
                    <a:pt x="1341" y="6053"/>
                  </a:lnTo>
                  <a:lnTo>
                    <a:pt x="1300" y="6024"/>
                  </a:lnTo>
                  <a:lnTo>
                    <a:pt x="1258" y="5993"/>
                  </a:lnTo>
                  <a:lnTo>
                    <a:pt x="1217" y="5963"/>
                  </a:lnTo>
                  <a:lnTo>
                    <a:pt x="1178" y="5931"/>
                  </a:lnTo>
                  <a:lnTo>
                    <a:pt x="1140" y="5897"/>
                  </a:lnTo>
                  <a:lnTo>
                    <a:pt x="1102" y="5864"/>
                  </a:lnTo>
                  <a:lnTo>
                    <a:pt x="1065" y="5828"/>
                  </a:lnTo>
                  <a:lnTo>
                    <a:pt x="1029" y="5794"/>
                  </a:lnTo>
                  <a:lnTo>
                    <a:pt x="993" y="5757"/>
                  </a:lnTo>
                  <a:lnTo>
                    <a:pt x="959" y="5721"/>
                  </a:lnTo>
                  <a:lnTo>
                    <a:pt x="924" y="5681"/>
                  </a:lnTo>
                  <a:lnTo>
                    <a:pt x="890" y="5643"/>
                  </a:lnTo>
                  <a:lnTo>
                    <a:pt x="860" y="5604"/>
                  </a:lnTo>
                  <a:lnTo>
                    <a:pt x="828" y="5563"/>
                  </a:lnTo>
                  <a:lnTo>
                    <a:pt x="799" y="5521"/>
                  </a:lnTo>
                  <a:lnTo>
                    <a:pt x="768" y="5480"/>
                  </a:lnTo>
                  <a:lnTo>
                    <a:pt x="741" y="5437"/>
                  </a:lnTo>
                  <a:lnTo>
                    <a:pt x="714" y="5394"/>
                  </a:lnTo>
                  <a:lnTo>
                    <a:pt x="688" y="5351"/>
                  </a:lnTo>
                  <a:lnTo>
                    <a:pt x="662" y="5306"/>
                  </a:lnTo>
                  <a:lnTo>
                    <a:pt x="639" y="5259"/>
                  </a:lnTo>
                  <a:lnTo>
                    <a:pt x="616" y="5214"/>
                  </a:lnTo>
                  <a:lnTo>
                    <a:pt x="594" y="5168"/>
                  </a:lnTo>
                  <a:lnTo>
                    <a:pt x="574" y="5121"/>
                  </a:lnTo>
                  <a:lnTo>
                    <a:pt x="555" y="5073"/>
                  </a:lnTo>
                  <a:lnTo>
                    <a:pt x="535" y="5024"/>
                  </a:lnTo>
                  <a:lnTo>
                    <a:pt x="519" y="4976"/>
                  </a:lnTo>
                  <a:lnTo>
                    <a:pt x="503" y="4925"/>
                  </a:lnTo>
                  <a:lnTo>
                    <a:pt x="488" y="4875"/>
                  </a:lnTo>
                  <a:lnTo>
                    <a:pt x="474" y="4825"/>
                  </a:lnTo>
                  <a:lnTo>
                    <a:pt x="461" y="4775"/>
                  </a:lnTo>
                  <a:lnTo>
                    <a:pt x="451" y="4723"/>
                  </a:lnTo>
                  <a:lnTo>
                    <a:pt x="440" y="4671"/>
                  </a:lnTo>
                  <a:lnTo>
                    <a:pt x="431" y="4619"/>
                  </a:lnTo>
                  <a:lnTo>
                    <a:pt x="424" y="4566"/>
                  </a:lnTo>
                  <a:lnTo>
                    <a:pt x="418" y="4513"/>
                  </a:lnTo>
                  <a:lnTo>
                    <a:pt x="413" y="4459"/>
                  </a:lnTo>
                  <a:lnTo>
                    <a:pt x="409" y="4405"/>
                  </a:lnTo>
                  <a:lnTo>
                    <a:pt x="407" y="4351"/>
                  </a:lnTo>
                  <a:lnTo>
                    <a:pt x="407" y="4297"/>
                  </a:lnTo>
                  <a:close/>
                  <a:moveTo>
                    <a:pt x="2409" y="406"/>
                  </a:moveTo>
                  <a:lnTo>
                    <a:pt x="7974" y="406"/>
                  </a:lnTo>
                  <a:lnTo>
                    <a:pt x="7974" y="406"/>
                  </a:lnTo>
                  <a:lnTo>
                    <a:pt x="7992" y="407"/>
                  </a:lnTo>
                  <a:lnTo>
                    <a:pt x="8008" y="409"/>
                  </a:lnTo>
                  <a:lnTo>
                    <a:pt x="8024" y="413"/>
                  </a:lnTo>
                  <a:lnTo>
                    <a:pt x="8040" y="420"/>
                  </a:lnTo>
                  <a:lnTo>
                    <a:pt x="8055" y="427"/>
                  </a:lnTo>
                  <a:lnTo>
                    <a:pt x="8069" y="434"/>
                  </a:lnTo>
                  <a:lnTo>
                    <a:pt x="8083" y="445"/>
                  </a:lnTo>
                  <a:lnTo>
                    <a:pt x="8094" y="456"/>
                  </a:lnTo>
                  <a:lnTo>
                    <a:pt x="8107" y="468"/>
                  </a:lnTo>
                  <a:lnTo>
                    <a:pt x="8116" y="481"/>
                  </a:lnTo>
                  <a:lnTo>
                    <a:pt x="8125" y="495"/>
                  </a:lnTo>
                  <a:lnTo>
                    <a:pt x="8132" y="510"/>
                  </a:lnTo>
                  <a:lnTo>
                    <a:pt x="8137" y="526"/>
                  </a:lnTo>
                  <a:lnTo>
                    <a:pt x="8141" y="542"/>
                  </a:lnTo>
                  <a:lnTo>
                    <a:pt x="8145" y="560"/>
                  </a:lnTo>
                  <a:lnTo>
                    <a:pt x="8145" y="576"/>
                  </a:lnTo>
                  <a:lnTo>
                    <a:pt x="8145" y="1190"/>
                  </a:lnTo>
                  <a:lnTo>
                    <a:pt x="2239" y="1190"/>
                  </a:lnTo>
                  <a:lnTo>
                    <a:pt x="2239" y="576"/>
                  </a:lnTo>
                  <a:lnTo>
                    <a:pt x="2239" y="576"/>
                  </a:lnTo>
                  <a:lnTo>
                    <a:pt x="2239" y="560"/>
                  </a:lnTo>
                  <a:lnTo>
                    <a:pt x="2242" y="542"/>
                  </a:lnTo>
                  <a:lnTo>
                    <a:pt x="2246" y="526"/>
                  </a:lnTo>
                  <a:lnTo>
                    <a:pt x="2251" y="510"/>
                  </a:lnTo>
                  <a:lnTo>
                    <a:pt x="2258" y="495"/>
                  </a:lnTo>
                  <a:lnTo>
                    <a:pt x="2267" y="481"/>
                  </a:lnTo>
                  <a:lnTo>
                    <a:pt x="2276" y="468"/>
                  </a:lnTo>
                  <a:lnTo>
                    <a:pt x="2289" y="456"/>
                  </a:lnTo>
                  <a:lnTo>
                    <a:pt x="2300" y="445"/>
                  </a:lnTo>
                  <a:lnTo>
                    <a:pt x="2314" y="434"/>
                  </a:lnTo>
                  <a:lnTo>
                    <a:pt x="2326" y="427"/>
                  </a:lnTo>
                  <a:lnTo>
                    <a:pt x="2343" y="420"/>
                  </a:lnTo>
                  <a:lnTo>
                    <a:pt x="2357" y="413"/>
                  </a:lnTo>
                  <a:lnTo>
                    <a:pt x="2375" y="409"/>
                  </a:lnTo>
                  <a:lnTo>
                    <a:pt x="2391" y="407"/>
                  </a:lnTo>
                  <a:lnTo>
                    <a:pt x="2409" y="406"/>
                  </a:lnTo>
                  <a:close/>
                  <a:moveTo>
                    <a:pt x="7974" y="0"/>
                  </a:moveTo>
                  <a:lnTo>
                    <a:pt x="2409" y="0"/>
                  </a:lnTo>
                  <a:lnTo>
                    <a:pt x="2409" y="0"/>
                  </a:lnTo>
                  <a:lnTo>
                    <a:pt x="2379" y="0"/>
                  </a:lnTo>
                  <a:lnTo>
                    <a:pt x="2350" y="2"/>
                  </a:lnTo>
                  <a:lnTo>
                    <a:pt x="2321" y="5"/>
                  </a:lnTo>
                  <a:lnTo>
                    <a:pt x="2292" y="11"/>
                  </a:lnTo>
                  <a:lnTo>
                    <a:pt x="2264" y="18"/>
                  </a:lnTo>
                  <a:lnTo>
                    <a:pt x="2237" y="25"/>
                  </a:lnTo>
                  <a:lnTo>
                    <a:pt x="2210" y="34"/>
                  </a:lnTo>
                  <a:lnTo>
                    <a:pt x="2185" y="45"/>
                  </a:lnTo>
                  <a:lnTo>
                    <a:pt x="2158" y="56"/>
                  </a:lnTo>
                  <a:lnTo>
                    <a:pt x="2133" y="68"/>
                  </a:lnTo>
                  <a:lnTo>
                    <a:pt x="2109" y="83"/>
                  </a:lnTo>
                  <a:lnTo>
                    <a:pt x="2086" y="99"/>
                  </a:lnTo>
                  <a:lnTo>
                    <a:pt x="2063" y="115"/>
                  </a:lnTo>
                  <a:lnTo>
                    <a:pt x="2041" y="131"/>
                  </a:lnTo>
                  <a:lnTo>
                    <a:pt x="2020" y="149"/>
                  </a:lnTo>
                  <a:lnTo>
                    <a:pt x="2000" y="169"/>
                  </a:lnTo>
                  <a:lnTo>
                    <a:pt x="1982" y="188"/>
                  </a:lnTo>
                  <a:lnTo>
                    <a:pt x="1962" y="210"/>
                  </a:lnTo>
                  <a:lnTo>
                    <a:pt x="1946" y="232"/>
                  </a:lnTo>
                  <a:lnTo>
                    <a:pt x="1930" y="255"/>
                  </a:lnTo>
                  <a:lnTo>
                    <a:pt x="1915" y="278"/>
                  </a:lnTo>
                  <a:lnTo>
                    <a:pt x="1901" y="302"/>
                  </a:lnTo>
                  <a:lnTo>
                    <a:pt x="1888" y="327"/>
                  </a:lnTo>
                  <a:lnTo>
                    <a:pt x="1876" y="352"/>
                  </a:lnTo>
                  <a:lnTo>
                    <a:pt x="1865" y="379"/>
                  </a:lnTo>
                  <a:lnTo>
                    <a:pt x="1856" y="406"/>
                  </a:lnTo>
                  <a:lnTo>
                    <a:pt x="1849" y="433"/>
                  </a:lnTo>
                  <a:lnTo>
                    <a:pt x="1842" y="461"/>
                  </a:lnTo>
                  <a:lnTo>
                    <a:pt x="1838" y="488"/>
                  </a:lnTo>
                  <a:lnTo>
                    <a:pt x="1835" y="519"/>
                  </a:lnTo>
                  <a:lnTo>
                    <a:pt x="1831" y="547"/>
                  </a:lnTo>
                  <a:lnTo>
                    <a:pt x="1831" y="576"/>
                  </a:lnTo>
                  <a:lnTo>
                    <a:pt x="1831" y="1869"/>
                  </a:lnTo>
                  <a:lnTo>
                    <a:pt x="1831" y="1869"/>
                  </a:lnTo>
                  <a:lnTo>
                    <a:pt x="1732" y="1899"/>
                  </a:lnTo>
                  <a:lnTo>
                    <a:pt x="1637" y="1933"/>
                  </a:lnTo>
                  <a:lnTo>
                    <a:pt x="1542" y="1971"/>
                  </a:lnTo>
                  <a:lnTo>
                    <a:pt x="1449" y="2014"/>
                  </a:lnTo>
                  <a:lnTo>
                    <a:pt x="1359" y="2059"/>
                  </a:lnTo>
                  <a:lnTo>
                    <a:pt x="1269" y="2107"/>
                  </a:lnTo>
                  <a:lnTo>
                    <a:pt x="1183" y="2159"/>
                  </a:lnTo>
                  <a:lnTo>
                    <a:pt x="1099" y="2215"/>
                  </a:lnTo>
                  <a:lnTo>
                    <a:pt x="1018" y="2272"/>
                  </a:lnTo>
                  <a:lnTo>
                    <a:pt x="939" y="2333"/>
                  </a:lnTo>
                  <a:lnTo>
                    <a:pt x="862" y="2400"/>
                  </a:lnTo>
                  <a:lnTo>
                    <a:pt x="788" y="2466"/>
                  </a:lnTo>
                  <a:lnTo>
                    <a:pt x="716" y="2536"/>
                  </a:lnTo>
                  <a:lnTo>
                    <a:pt x="648" y="2610"/>
                  </a:lnTo>
                  <a:lnTo>
                    <a:pt x="582" y="2685"/>
                  </a:lnTo>
                  <a:lnTo>
                    <a:pt x="519" y="2764"/>
                  </a:lnTo>
                  <a:lnTo>
                    <a:pt x="460" y="2845"/>
                  </a:lnTo>
                  <a:lnTo>
                    <a:pt x="404" y="2929"/>
                  </a:lnTo>
                  <a:lnTo>
                    <a:pt x="350" y="3014"/>
                  </a:lnTo>
                  <a:lnTo>
                    <a:pt x="302" y="3102"/>
                  </a:lnTo>
                  <a:lnTo>
                    <a:pt x="255" y="3193"/>
                  </a:lnTo>
                  <a:lnTo>
                    <a:pt x="212" y="3285"/>
                  </a:lnTo>
                  <a:lnTo>
                    <a:pt x="172" y="3378"/>
                  </a:lnTo>
                  <a:lnTo>
                    <a:pt x="138" y="3475"/>
                  </a:lnTo>
                  <a:lnTo>
                    <a:pt x="106" y="3572"/>
                  </a:lnTo>
                  <a:lnTo>
                    <a:pt x="79" y="3671"/>
                  </a:lnTo>
                  <a:lnTo>
                    <a:pt x="56" y="3771"/>
                  </a:lnTo>
                  <a:lnTo>
                    <a:pt x="45" y="3823"/>
                  </a:lnTo>
                  <a:lnTo>
                    <a:pt x="36" y="3874"/>
                  </a:lnTo>
                  <a:lnTo>
                    <a:pt x="27" y="3926"/>
                  </a:lnTo>
                  <a:lnTo>
                    <a:pt x="20" y="3978"/>
                  </a:lnTo>
                  <a:lnTo>
                    <a:pt x="14" y="4030"/>
                  </a:lnTo>
                  <a:lnTo>
                    <a:pt x="9" y="4084"/>
                  </a:lnTo>
                  <a:lnTo>
                    <a:pt x="5" y="4136"/>
                  </a:lnTo>
                  <a:lnTo>
                    <a:pt x="2" y="4190"/>
                  </a:lnTo>
                  <a:lnTo>
                    <a:pt x="0" y="4243"/>
                  </a:lnTo>
                  <a:lnTo>
                    <a:pt x="0" y="4297"/>
                  </a:lnTo>
                  <a:lnTo>
                    <a:pt x="0" y="4297"/>
                  </a:lnTo>
                  <a:lnTo>
                    <a:pt x="0" y="4351"/>
                  </a:lnTo>
                  <a:lnTo>
                    <a:pt x="2" y="4405"/>
                  </a:lnTo>
                  <a:lnTo>
                    <a:pt x="5" y="4457"/>
                  </a:lnTo>
                  <a:lnTo>
                    <a:pt x="9" y="4511"/>
                  </a:lnTo>
                  <a:lnTo>
                    <a:pt x="14" y="4563"/>
                  </a:lnTo>
                  <a:lnTo>
                    <a:pt x="20" y="4615"/>
                  </a:lnTo>
                  <a:lnTo>
                    <a:pt x="27" y="4667"/>
                  </a:lnTo>
                  <a:lnTo>
                    <a:pt x="36" y="4719"/>
                  </a:lnTo>
                  <a:lnTo>
                    <a:pt x="45" y="4771"/>
                  </a:lnTo>
                  <a:lnTo>
                    <a:pt x="56" y="4821"/>
                  </a:lnTo>
                  <a:lnTo>
                    <a:pt x="79" y="4922"/>
                  </a:lnTo>
                  <a:lnTo>
                    <a:pt x="106" y="5022"/>
                  </a:lnTo>
                  <a:lnTo>
                    <a:pt x="138" y="5119"/>
                  </a:lnTo>
                  <a:lnTo>
                    <a:pt x="172" y="5214"/>
                  </a:lnTo>
                  <a:lnTo>
                    <a:pt x="212" y="5310"/>
                  </a:lnTo>
                  <a:lnTo>
                    <a:pt x="255" y="5401"/>
                  </a:lnTo>
                  <a:lnTo>
                    <a:pt x="302" y="5491"/>
                  </a:lnTo>
                  <a:lnTo>
                    <a:pt x="350" y="5579"/>
                  </a:lnTo>
                  <a:lnTo>
                    <a:pt x="404" y="5665"/>
                  </a:lnTo>
                  <a:lnTo>
                    <a:pt x="460" y="5748"/>
                  </a:lnTo>
                  <a:lnTo>
                    <a:pt x="519" y="5828"/>
                  </a:lnTo>
                  <a:lnTo>
                    <a:pt x="582" y="5907"/>
                  </a:lnTo>
                  <a:lnTo>
                    <a:pt x="648" y="5983"/>
                  </a:lnTo>
                  <a:lnTo>
                    <a:pt x="716" y="6056"/>
                  </a:lnTo>
                  <a:lnTo>
                    <a:pt x="788" y="6126"/>
                  </a:lnTo>
                  <a:lnTo>
                    <a:pt x="862" y="6195"/>
                  </a:lnTo>
                  <a:lnTo>
                    <a:pt x="939" y="6259"/>
                  </a:lnTo>
                  <a:lnTo>
                    <a:pt x="1018" y="6320"/>
                  </a:lnTo>
                  <a:lnTo>
                    <a:pt x="1099" y="6379"/>
                  </a:lnTo>
                  <a:lnTo>
                    <a:pt x="1183" y="6435"/>
                  </a:lnTo>
                  <a:lnTo>
                    <a:pt x="1269" y="6487"/>
                  </a:lnTo>
                  <a:lnTo>
                    <a:pt x="1359" y="6536"/>
                  </a:lnTo>
                  <a:lnTo>
                    <a:pt x="1449" y="6580"/>
                  </a:lnTo>
                  <a:lnTo>
                    <a:pt x="1542" y="6622"/>
                  </a:lnTo>
                  <a:lnTo>
                    <a:pt x="1637" y="6659"/>
                  </a:lnTo>
                  <a:lnTo>
                    <a:pt x="1732" y="6694"/>
                  </a:lnTo>
                  <a:lnTo>
                    <a:pt x="1831" y="6724"/>
                  </a:lnTo>
                  <a:lnTo>
                    <a:pt x="1831" y="8948"/>
                  </a:lnTo>
                  <a:lnTo>
                    <a:pt x="1831" y="8948"/>
                  </a:lnTo>
                  <a:lnTo>
                    <a:pt x="1831" y="8979"/>
                  </a:lnTo>
                  <a:lnTo>
                    <a:pt x="1835" y="9007"/>
                  </a:lnTo>
                  <a:lnTo>
                    <a:pt x="1838" y="9036"/>
                  </a:lnTo>
                  <a:lnTo>
                    <a:pt x="1842" y="9065"/>
                  </a:lnTo>
                  <a:lnTo>
                    <a:pt x="1849" y="9092"/>
                  </a:lnTo>
                  <a:lnTo>
                    <a:pt x="1856" y="9120"/>
                  </a:lnTo>
                  <a:lnTo>
                    <a:pt x="1865" y="9147"/>
                  </a:lnTo>
                  <a:lnTo>
                    <a:pt x="1876" y="9172"/>
                  </a:lnTo>
                  <a:lnTo>
                    <a:pt x="1888" y="9199"/>
                  </a:lnTo>
                  <a:lnTo>
                    <a:pt x="1901" y="9223"/>
                  </a:lnTo>
                  <a:lnTo>
                    <a:pt x="1915" y="9248"/>
                  </a:lnTo>
                  <a:lnTo>
                    <a:pt x="1930" y="9271"/>
                  </a:lnTo>
                  <a:lnTo>
                    <a:pt x="1946" y="9294"/>
                  </a:lnTo>
                  <a:lnTo>
                    <a:pt x="1962" y="9316"/>
                  </a:lnTo>
                  <a:lnTo>
                    <a:pt x="1982" y="9336"/>
                  </a:lnTo>
                  <a:lnTo>
                    <a:pt x="2000" y="9357"/>
                  </a:lnTo>
                  <a:lnTo>
                    <a:pt x="2020" y="9375"/>
                  </a:lnTo>
                  <a:lnTo>
                    <a:pt x="2041" y="9393"/>
                  </a:lnTo>
                  <a:lnTo>
                    <a:pt x="2063" y="9411"/>
                  </a:lnTo>
                  <a:lnTo>
                    <a:pt x="2086" y="9427"/>
                  </a:lnTo>
                  <a:lnTo>
                    <a:pt x="2109" y="9442"/>
                  </a:lnTo>
                  <a:lnTo>
                    <a:pt x="2133" y="9456"/>
                  </a:lnTo>
                  <a:lnTo>
                    <a:pt x="2158" y="9469"/>
                  </a:lnTo>
                  <a:lnTo>
                    <a:pt x="2185" y="9481"/>
                  </a:lnTo>
                  <a:lnTo>
                    <a:pt x="2210" y="9490"/>
                  </a:lnTo>
                  <a:lnTo>
                    <a:pt x="2237" y="9499"/>
                  </a:lnTo>
                  <a:lnTo>
                    <a:pt x="2264" y="9508"/>
                  </a:lnTo>
                  <a:lnTo>
                    <a:pt x="2292" y="9513"/>
                  </a:lnTo>
                  <a:lnTo>
                    <a:pt x="2321" y="9519"/>
                  </a:lnTo>
                  <a:lnTo>
                    <a:pt x="2350" y="9522"/>
                  </a:lnTo>
                  <a:lnTo>
                    <a:pt x="2379" y="9526"/>
                  </a:lnTo>
                  <a:lnTo>
                    <a:pt x="2409" y="9526"/>
                  </a:lnTo>
                  <a:lnTo>
                    <a:pt x="6956" y="9526"/>
                  </a:lnTo>
                  <a:lnTo>
                    <a:pt x="6956" y="9526"/>
                  </a:lnTo>
                  <a:lnTo>
                    <a:pt x="6978" y="9524"/>
                  </a:lnTo>
                  <a:lnTo>
                    <a:pt x="6997" y="9522"/>
                  </a:lnTo>
                  <a:lnTo>
                    <a:pt x="7015" y="9517"/>
                  </a:lnTo>
                  <a:lnTo>
                    <a:pt x="7035" y="9510"/>
                  </a:lnTo>
                  <a:lnTo>
                    <a:pt x="7053" y="9503"/>
                  </a:lnTo>
                  <a:lnTo>
                    <a:pt x="7069" y="9492"/>
                  </a:lnTo>
                  <a:lnTo>
                    <a:pt x="7085" y="9479"/>
                  </a:lnTo>
                  <a:lnTo>
                    <a:pt x="7102" y="9467"/>
                  </a:lnTo>
                  <a:lnTo>
                    <a:pt x="8493" y="8076"/>
                  </a:lnTo>
                  <a:lnTo>
                    <a:pt x="8493" y="8076"/>
                  </a:lnTo>
                  <a:lnTo>
                    <a:pt x="8505" y="8059"/>
                  </a:lnTo>
                  <a:lnTo>
                    <a:pt x="8518" y="8043"/>
                  </a:lnTo>
                  <a:lnTo>
                    <a:pt x="8529" y="8027"/>
                  </a:lnTo>
                  <a:lnTo>
                    <a:pt x="8536" y="8009"/>
                  </a:lnTo>
                  <a:lnTo>
                    <a:pt x="8543" y="7989"/>
                  </a:lnTo>
                  <a:lnTo>
                    <a:pt x="8548" y="7972"/>
                  </a:lnTo>
                  <a:lnTo>
                    <a:pt x="8550" y="7950"/>
                  </a:lnTo>
                  <a:lnTo>
                    <a:pt x="8552" y="7930"/>
                  </a:lnTo>
                  <a:lnTo>
                    <a:pt x="8552" y="576"/>
                  </a:lnTo>
                  <a:lnTo>
                    <a:pt x="8552" y="576"/>
                  </a:lnTo>
                  <a:lnTo>
                    <a:pt x="8552" y="547"/>
                  </a:lnTo>
                  <a:lnTo>
                    <a:pt x="8548" y="519"/>
                  </a:lnTo>
                  <a:lnTo>
                    <a:pt x="8545" y="488"/>
                  </a:lnTo>
                  <a:lnTo>
                    <a:pt x="8539" y="461"/>
                  </a:lnTo>
                  <a:lnTo>
                    <a:pt x="8534" y="433"/>
                  </a:lnTo>
                  <a:lnTo>
                    <a:pt x="8527" y="406"/>
                  </a:lnTo>
                  <a:lnTo>
                    <a:pt x="8516" y="379"/>
                  </a:lnTo>
                  <a:lnTo>
                    <a:pt x="8507" y="352"/>
                  </a:lnTo>
                  <a:lnTo>
                    <a:pt x="8495" y="327"/>
                  </a:lnTo>
                  <a:lnTo>
                    <a:pt x="8482" y="302"/>
                  </a:lnTo>
                  <a:lnTo>
                    <a:pt x="8468" y="278"/>
                  </a:lnTo>
                  <a:lnTo>
                    <a:pt x="8453" y="255"/>
                  </a:lnTo>
                  <a:lnTo>
                    <a:pt x="8437" y="232"/>
                  </a:lnTo>
                  <a:lnTo>
                    <a:pt x="8419" y="210"/>
                  </a:lnTo>
                  <a:lnTo>
                    <a:pt x="8401" y="188"/>
                  </a:lnTo>
                  <a:lnTo>
                    <a:pt x="8383" y="169"/>
                  </a:lnTo>
                  <a:lnTo>
                    <a:pt x="8362" y="149"/>
                  </a:lnTo>
                  <a:lnTo>
                    <a:pt x="8342" y="131"/>
                  </a:lnTo>
                  <a:lnTo>
                    <a:pt x="8320" y="115"/>
                  </a:lnTo>
                  <a:lnTo>
                    <a:pt x="8297" y="99"/>
                  </a:lnTo>
                  <a:lnTo>
                    <a:pt x="8274" y="83"/>
                  </a:lnTo>
                  <a:lnTo>
                    <a:pt x="8249" y="68"/>
                  </a:lnTo>
                  <a:lnTo>
                    <a:pt x="8225" y="56"/>
                  </a:lnTo>
                  <a:lnTo>
                    <a:pt x="8198" y="45"/>
                  </a:lnTo>
                  <a:lnTo>
                    <a:pt x="8173" y="34"/>
                  </a:lnTo>
                  <a:lnTo>
                    <a:pt x="8146" y="25"/>
                  </a:lnTo>
                  <a:lnTo>
                    <a:pt x="8119" y="18"/>
                  </a:lnTo>
                  <a:lnTo>
                    <a:pt x="8091" y="11"/>
                  </a:lnTo>
                  <a:lnTo>
                    <a:pt x="8062" y="5"/>
                  </a:lnTo>
                  <a:lnTo>
                    <a:pt x="8033" y="2"/>
                  </a:lnTo>
                  <a:lnTo>
                    <a:pt x="8004" y="0"/>
                  </a:lnTo>
                  <a:lnTo>
                    <a:pt x="79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33"/>
            </a:p>
          </p:txBody>
        </p:sp>
        <p:sp>
          <p:nvSpPr>
            <p:cNvPr id="10" name="Freeform 31"/>
            <p:cNvSpPr>
              <a:spLocks/>
            </p:cNvSpPr>
            <p:nvPr/>
          </p:nvSpPr>
          <p:spPr bwMode="auto">
            <a:xfrm>
              <a:off x="8296374" y="5241470"/>
              <a:ext cx="311181" cy="116765"/>
            </a:xfrm>
            <a:custGeom>
              <a:avLst/>
              <a:gdLst>
                <a:gd name="T0" fmla="*/ 878 w 1083"/>
                <a:gd name="T1" fmla="*/ 406 h 406"/>
                <a:gd name="T2" fmla="*/ 900 w 1083"/>
                <a:gd name="T3" fmla="*/ 406 h 406"/>
                <a:gd name="T4" fmla="*/ 939 w 1083"/>
                <a:gd name="T5" fmla="*/ 397 h 406"/>
                <a:gd name="T6" fmla="*/ 975 w 1083"/>
                <a:gd name="T7" fmla="*/ 382 h 406"/>
                <a:gd name="T8" fmla="*/ 1009 w 1083"/>
                <a:gd name="T9" fmla="*/ 361 h 406"/>
                <a:gd name="T10" fmla="*/ 1036 w 1083"/>
                <a:gd name="T11" fmla="*/ 332 h 406"/>
                <a:gd name="T12" fmla="*/ 1058 w 1083"/>
                <a:gd name="T13" fmla="*/ 300 h 406"/>
                <a:gd name="T14" fmla="*/ 1074 w 1083"/>
                <a:gd name="T15" fmla="*/ 264 h 406"/>
                <a:gd name="T16" fmla="*/ 1081 w 1083"/>
                <a:gd name="T17" fmla="*/ 224 h 406"/>
                <a:gd name="T18" fmla="*/ 1083 w 1083"/>
                <a:gd name="T19" fmla="*/ 203 h 406"/>
                <a:gd name="T20" fmla="*/ 1079 w 1083"/>
                <a:gd name="T21" fmla="*/ 161 h 406"/>
                <a:gd name="T22" fmla="*/ 1067 w 1083"/>
                <a:gd name="T23" fmla="*/ 124 h 406"/>
                <a:gd name="T24" fmla="*/ 1047 w 1083"/>
                <a:gd name="T25" fmla="*/ 90 h 406"/>
                <a:gd name="T26" fmla="*/ 1024 w 1083"/>
                <a:gd name="T27" fmla="*/ 59 h 406"/>
                <a:gd name="T28" fmla="*/ 993 w 1083"/>
                <a:gd name="T29" fmla="*/ 34 h 406"/>
                <a:gd name="T30" fmla="*/ 959 w 1083"/>
                <a:gd name="T31" fmla="*/ 16 h 406"/>
                <a:gd name="T32" fmla="*/ 919 w 1083"/>
                <a:gd name="T33" fmla="*/ 4 h 406"/>
                <a:gd name="T34" fmla="*/ 878 w 1083"/>
                <a:gd name="T35" fmla="*/ 0 h 406"/>
                <a:gd name="T36" fmla="*/ 203 w 1083"/>
                <a:gd name="T37" fmla="*/ 0 h 406"/>
                <a:gd name="T38" fmla="*/ 162 w 1083"/>
                <a:gd name="T39" fmla="*/ 4 h 406"/>
                <a:gd name="T40" fmla="*/ 124 w 1083"/>
                <a:gd name="T41" fmla="*/ 16 h 406"/>
                <a:gd name="T42" fmla="*/ 90 w 1083"/>
                <a:gd name="T43" fmla="*/ 34 h 406"/>
                <a:gd name="T44" fmla="*/ 60 w 1083"/>
                <a:gd name="T45" fmla="*/ 59 h 406"/>
                <a:gd name="T46" fmla="*/ 34 w 1083"/>
                <a:gd name="T47" fmla="*/ 90 h 406"/>
                <a:gd name="T48" fmla="*/ 17 w 1083"/>
                <a:gd name="T49" fmla="*/ 124 h 406"/>
                <a:gd name="T50" fmla="*/ 4 w 1083"/>
                <a:gd name="T51" fmla="*/ 161 h 406"/>
                <a:gd name="T52" fmla="*/ 0 w 1083"/>
                <a:gd name="T53" fmla="*/ 203 h 406"/>
                <a:gd name="T54" fmla="*/ 0 w 1083"/>
                <a:gd name="T55" fmla="*/ 224 h 406"/>
                <a:gd name="T56" fmla="*/ 9 w 1083"/>
                <a:gd name="T57" fmla="*/ 264 h 406"/>
                <a:gd name="T58" fmla="*/ 24 w 1083"/>
                <a:gd name="T59" fmla="*/ 300 h 406"/>
                <a:gd name="T60" fmla="*/ 47 w 1083"/>
                <a:gd name="T61" fmla="*/ 332 h 406"/>
                <a:gd name="T62" fmla="*/ 74 w 1083"/>
                <a:gd name="T63" fmla="*/ 361 h 406"/>
                <a:gd name="T64" fmla="*/ 106 w 1083"/>
                <a:gd name="T65" fmla="*/ 382 h 406"/>
                <a:gd name="T66" fmla="*/ 142 w 1083"/>
                <a:gd name="T67" fmla="*/ 397 h 406"/>
                <a:gd name="T68" fmla="*/ 182 w 1083"/>
                <a:gd name="T69"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3" h="406">
                  <a:moveTo>
                    <a:pt x="203" y="406"/>
                  </a:moveTo>
                  <a:lnTo>
                    <a:pt x="878" y="406"/>
                  </a:lnTo>
                  <a:lnTo>
                    <a:pt x="878" y="406"/>
                  </a:lnTo>
                  <a:lnTo>
                    <a:pt x="900" y="406"/>
                  </a:lnTo>
                  <a:lnTo>
                    <a:pt x="919" y="402"/>
                  </a:lnTo>
                  <a:lnTo>
                    <a:pt x="939" y="397"/>
                  </a:lnTo>
                  <a:lnTo>
                    <a:pt x="959" y="389"/>
                  </a:lnTo>
                  <a:lnTo>
                    <a:pt x="975" y="382"/>
                  </a:lnTo>
                  <a:lnTo>
                    <a:pt x="993" y="372"/>
                  </a:lnTo>
                  <a:lnTo>
                    <a:pt x="1009" y="361"/>
                  </a:lnTo>
                  <a:lnTo>
                    <a:pt x="1024" y="346"/>
                  </a:lnTo>
                  <a:lnTo>
                    <a:pt x="1036" y="332"/>
                  </a:lnTo>
                  <a:lnTo>
                    <a:pt x="1047" y="316"/>
                  </a:lnTo>
                  <a:lnTo>
                    <a:pt x="1058" y="300"/>
                  </a:lnTo>
                  <a:lnTo>
                    <a:pt x="1067" y="282"/>
                  </a:lnTo>
                  <a:lnTo>
                    <a:pt x="1074" y="264"/>
                  </a:lnTo>
                  <a:lnTo>
                    <a:pt x="1079" y="244"/>
                  </a:lnTo>
                  <a:lnTo>
                    <a:pt x="1081" y="224"/>
                  </a:lnTo>
                  <a:lnTo>
                    <a:pt x="1083" y="203"/>
                  </a:lnTo>
                  <a:lnTo>
                    <a:pt x="1083" y="203"/>
                  </a:lnTo>
                  <a:lnTo>
                    <a:pt x="1081" y="181"/>
                  </a:lnTo>
                  <a:lnTo>
                    <a:pt x="1079" y="161"/>
                  </a:lnTo>
                  <a:lnTo>
                    <a:pt x="1074" y="142"/>
                  </a:lnTo>
                  <a:lnTo>
                    <a:pt x="1067" y="124"/>
                  </a:lnTo>
                  <a:lnTo>
                    <a:pt x="1058" y="106"/>
                  </a:lnTo>
                  <a:lnTo>
                    <a:pt x="1047" y="90"/>
                  </a:lnTo>
                  <a:lnTo>
                    <a:pt x="1036" y="74"/>
                  </a:lnTo>
                  <a:lnTo>
                    <a:pt x="1024" y="59"/>
                  </a:lnTo>
                  <a:lnTo>
                    <a:pt x="1009" y="47"/>
                  </a:lnTo>
                  <a:lnTo>
                    <a:pt x="993" y="34"/>
                  </a:lnTo>
                  <a:lnTo>
                    <a:pt x="975" y="23"/>
                  </a:lnTo>
                  <a:lnTo>
                    <a:pt x="959" y="16"/>
                  </a:lnTo>
                  <a:lnTo>
                    <a:pt x="939" y="9"/>
                  </a:lnTo>
                  <a:lnTo>
                    <a:pt x="919" y="4"/>
                  </a:lnTo>
                  <a:lnTo>
                    <a:pt x="900" y="0"/>
                  </a:lnTo>
                  <a:lnTo>
                    <a:pt x="878" y="0"/>
                  </a:lnTo>
                  <a:lnTo>
                    <a:pt x="203" y="0"/>
                  </a:lnTo>
                  <a:lnTo>
                    <a:pt x="203" y="0"/>
                  </a:lnTo>
                  <a:lnTo>
                    <a:pt x="182" y="0"/>
                  </a:lnTo>
                  <a:lnTo>
                    <a:pt x="162" y="4"/>
                  </a:lnTo>
                  <a:lnTo>
                    <a:pt x="142" y="9"/>
                  </a:lnTo>
                  <a:lnTo>
                    <a:pt x="124" y="16"/>
                  </a:lnTo>
                  <a:lnTo>
                    <a:pt x="106" y="23"/>
                  </a:lnTo>
                  <a:lnTo>
                    <a:pt x="90" y="34"/>
                  </a:lnTo>
                  <a:lnTo>
                    <a:pt x="74" y="47"/>
                  </a:lnTo>
                  <a:lnTo>
                    <a:pt x="60" y="59"/>
                  </a:lnTo>
                  <a:lnTo>
                    <a:pt x="47" y="74"/>
                  </a:lnTo>
                  <a:lnTo>
                    <a:pt x="34" y="90"/>
                  </a:lnTo>
                  <a:lnTo>
                    <a:pt x="24" y="106"/>
                  </a:lnTo>
                  <a:lnTo>
                    <a:pt x="17" y="124"/>
                  </a:lnTo>
                  <a:lnTo>
                    <a:pt x="9" y="142"/>
                  </a:lnTo>
                  <a:lnTo>
                    <a:pt x="4" y="161"/>
                  </a:lnTo>
                  <a:lnTo>
                    <a:pt x="0" y="181"/>
                  </a:lnTo>
                  <a:lnTo>
                    <a:pt x="0" y="203"/>
                  </a:lnTo>
                  <a:lnTo>
                    <a:pt x="0" y="203"/>
                  </a:lnTo>
                  <a:lnTo>
                    <a:pt x="0" y="224"/>
                  </a:lnTo>
                  <a:lnTo>
                    <a:pt x="4" y="244"/>
                  </a:lnTo>
                  <a:lnTo>
                    <a:pt x="9" y="264"/>
                  </a:lnTo>
                  <a:lnTo>
                    <a:pt x="17" y="282"/>
                  </a:lnTo>
                  <a:lnTo>
                    <a:pt x="24" y="300"/>
                  </a:lnTo>
                  <a:lnTo>
                    <a:pt x="34" y="316"/>
                  </a:lnTo>
                  <a:lnTo>
                    <a:pt x="47" y="332"/>
                  </a:lnTo>
                  <a:lnTo>
                    <a:pt x="60" y="346"/>
                  </a:lnTo>
                  <a:lnTo>
                    <a:pt x="74" y="361"/>
                  </a:lnTo>
                  <a:lnTo>
                    <a:pt x="90" y="372"/>
                  </a:lnTo>
                  <a:lnTo>
                    <a:pt x="106" y="382"/>
                  </a:lnTo>
                  <a:lnTo>
                    <a:pt x="124" y="389"/>
                  </a:lnTo>
                  <a:lnTo>
                    <a:pt x="142" y="397"/>
                  </a:lnTo>
                  <a:lnTo>
                    <a:pt x="162" y="402"/>
                  </a:lnTo>
                  <a:lnTo>
                    <a:pt x="182" y="406"/>
                  </a:lnTo>
                  <a:lnTo>
                    <a:pt x="203"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33"/>
            </a:p>
          </p:txBody>
        </p:sp>
        <p:sp>
          <p:nvSpPr>
            <p:cNvPr id="11" name="Freeform 33"/>
            <p:cNvSpPr>
              <a:spLocks/>
            </p:cNvSpPr>
            <p:nvPr/>
          </p:nvSpPr>
          <p:spPr bwMode="auto">
            <a:xfrm>
              <a:off x="8296374" y="5655035"/>
              <a:ext cx="311181" cy="117340"/>
            </a:xfrm>
            <a:custGeom>
              <a:avLst/>
              <a:gdLst>
                <a:gd name="T0" fmla="*/ 878 w 1083"/>
                <a:gd name="T1" fmla="*/ 407 h 407"/>
                <a:gd name="T2" fmla="*/ 900 w 1083"/>
                <a:gd name="T3" fmla="*/ 405 h 407"/>
                <a:gd name="T4" fmla="*/ 939 w 1083"/>
                <a:gd name="T5" fmla="*/ 398 h 407"/>
                <a:gd name="T6" fmla="*/ 975 w 1083"/>
                <a:gd name="T7" fmla="*/ 382 h 407"/>
                <a:gd name="T8" fmla="*/ 1009 w 1083"/>
                <a:gd name="T9" fmla="*/ 361 h 407"/>
                <a:gd name="T10" fmla="*/ 1036 w 1083"/>
                <a:gd name="T11" fmla="*/ 332 h 407"/>
                <a:gd name="T12" fmla="*/ 1058 w 1083"/>
                <a:gd name="T13" fmla="*/ 299 h 407"/>
                <a:gd name="T14" fmla="*/ 1074 w 1083"/>
                <a:gd name="T15" fmla="*/ 264 h 407"/>
                <a:gd name="T16" fmla="*/ 1081 w 1083"/>
                <a:gd name="T17" fmla="*/ 224 h 407"/>
                <a:gd name="T18" fmla="*/ 1083 w 1083"/>
                <a:gd name="T19" fmla="*/ 203 h 407"/>
                <a:gd name="T20" fmla="*/ 1079 w 1083"/>
                <a:gd name="T21" fmla="*/ 163 h 407"/>
                <a:gd name="T22" fmla="*/ 1067 w 1083"/>
                <a:gd name="T23" fmla="*/ 124 h 407"/>
                <a:gd name="T24" fmla="*/ 1047 w 1083"/>
                <a:gd name="T25" fmla="*/ 89 h 407"/>
                <a:gd name="T26" fmla="*/ 1024 w 1083"/>
                <a:gd name="T27" fmla="*/ 59 h 407"/>
                <a:gd name="T28" fmla="*/ 993 w 1083"/>
                <a:gd name="T29" fmla="*/ 34 h 407"/>
                <a:gd name="T30" fmla="*/ 959 w 1083"/>
                <a:gd name="T31" fmla="*/ 16 h 407"/>
                <a:gd name="T32" fmla="*/ 919 w 1083"/>
                <a:gd name="T33" fmla="*/ 3 h 407"/>
                <a:gd name="T34" fmla="*/ 878 w 1083"/>
                <a:gd name="T35" fmla="*/ 0 h 407"/>
                <a:gd name="T36" fmla="*/ 203 w 1083"/>
                <a:gd name="T37" fmla="*/ 0 h 407"/>
                <a:gd name="T38" fmla="*/ 162 w 1083"/>
                <a:gd name="T39" fmla="*/ 3 h 407"/>
                <a:gd name="T40" fmla="*/ 124 w 1083"/>
                <a:gd name="T41" fmla="*/ 16 h 407"/>
                <a:gd name="T42" fmla="*/ 90 w 1083"/>
                <a:gd name="T43" fmla="*/ 34 h 407"/>
                <a:gd name="T44" fmla="*/ 60 w 1083"/>
                <a:gd name="T45" fmla="*/ 59 h 407"/>
                <a:gd name="T46" fmla="*/ 34 w 1083"/>
                <a:gd name="T47" fmla="*/ 89 h 407"/>
                <a:gd name="T48" fmla="*/ 17 w 1083"/>
                <a:gd name="T49" fmla="*/ 124 h 407"/>
                <a:gd name="T50" fmla="*/ 4 w 1083"/>
                <a:gd name="T51" fmla="*/ 163 h 407"/>
                <a:gd name="T52" fmla="*/ 0 w 1083"/>
                <a:gd name="T53" fmla="*/ 203 h 407"/>
                <a:gd name="T54" fmla="*/ 0 w 1083"/>
                <a:gd name="T55" fmla="*/ 224 h 407"/>
                <a:gd name="T56" fmla="*/ 9 w 1083"/>
                <a:gd name="T57" fmla="*/ 264 h 407"/>
                <a:gd name="T58" fmla="*/ 24 w 1083"/>
                <a:gd name="T59" fmla="*/ 299 h 407"/>
                <a:gd name="T60" fmla="*/ 47 w 1083"/>
                <a:gd name="T61" fmla="*/ 332 h 407"/>
                <a:gd name="T62" fmla="*/ 74 w 1083"/>
                <a:gd name="T63" fmla="*/ 361 h 407"/>
                <a:gd name="T64" fmla="*/ 106 w 1083"/>
                <a:gd name="T65" fmla="*/ 382 h 407"/>
                <a:gd name="T66" fmla="*/ 142 w 1083"/>
                <a:gd name="T67" fmla="*/ 398 h 407"/>
                <a:gd name="T68" fmla="*/ 182 w 1083"/>
                <a:gd name="T69" fmla="*/ 40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3" h="407">
                  <a:moveTo>
                    <a:pt x="203" y="407"/>
                  </a:moveTo>
                  <a:lnTo>
                    <a:pt x="878" y="407"/>
                  </a:lnTo>
                  <a:lnTo>
                    <a:pt x="878" y="407"/>
                  </a:lnTo>
                  <a:lnTo>
                    <a:pt x="900" y="405"/>
                  </a:lnTo>
                  <a:lnTo>
                    <a:pt x="919" y="402"/>
                  </a:lnTo>
                  <a:lnTo>
                    <a:pt x="939" y="398"/>
                  </a:lnTo>
                  <a:lnTo>
                    <a:pt x="959" y="391"/>
                  </a:lnTo>
                  <a:lnTo>
                    <a:pt x="975" y="382"/>
                  </a:lnTo>
                  <a:lnTo>
                    <a:pt x="993" y="371"/>
                  </a:lnTo>
                  <a:lnTo>
                    <a:pt x="1009" y="361"/>
                  </a:lnTo>
                  <a:lnTo>
                    <a:pt x="1024" y="348"/>
                  </a:lnTo>
                  <a:lnTo>
                    <a:pt x="1036" y="332"/>
                  </a:lnTo>
                  <a:lnTo>
                    <a:pt x="1047" y="317"/>
                  </a:lnTo>
                  <a:lnTo>
                    <a:pt x="1058" y="299"/>
                  </a:lnTo>
                  <a:lnTo>
                    <a:pt x="1067" y="283"/>
                  </a:lnTo>
                  <a:lnTo>
                    <a:pt x="1074" y="264"/>
                  </a:lnTo>
                  <a:lnTo>
                    <a:pt x="1079" y="244"/>
                  </a:lnTo>
                  <a:lnTo>
                    <a:pt x="1081" y="224"/>
                  </a:lnTo>
                  <a:lnTo>
                    <a:pt x="1083" y="203"/>
                  </a:lnTo>
                  <a:lnTo>
                    <a:pt x="1083" y="203"/>
                  </a:lnTo>
                  <a:lnTo>
                    <a:pt x="1081" y="183"/>
                  </a:lnTo>
                  <a:lnTo>
                    <a:pt x="1079" y="163"/>
                  </a:lnTo>
                  <a:lnTo>
                    <a:pt x="1074" y="143"/>
                  </a:lnTo>
                  <a:lnTo>
                    <a:pt x="1067" y="124"/>
                  </a:lnTo>
                  <a:lnTo>
                    <a:pt x="1058" y="106"/>
                  </a:lnTo>
                  <a:lnTo>
                    <a:pt x="1047" y="89"/>
                  </a:lnTo>
                  <a:lnTo>
                    <a:pt x="1036" y="73"/>
                  </a:lnTo>
                  <a:lnTo>
                    <a:pt x="1024" y="59"/>
                  </a:lnTo>
                  <a:lnTo>
                    <a:pt x="1009" y="46"/>
                  </a:lnTo>
                  <a:lnTo>
                    <a:pt x="993" y="34"/>
                  </a:lnTo>
                  <a:lnTo>
                    <a:pt x="975" y="25"/>
                  </a:lnTo>
                  <a:lnTo>
                    <a:pt x="959" y="16"/>
                  </a:lnTo>
                  <a:lnTo>
                    <a:pt x="939" y="9"/>
                  </a:lnTo>
                  <a:lnTo>
                    <a:pt x="919" y="3"/>
                  </a:lnTo>
                  <a:lnTo>
                    <a:pt x="900" y="2"/>
                  </a:lnTo>
                  <a:lnTo>
                    <a:pt x="878" y="0"/>
                  </a:lnTo>
                  <a:lnTo>
                    <a:pt x="203" y="0"/>
                  </a:lnTo>
                  <a:lnTo>
                    <a:pt x="203" y="0"/>
                  </a:lnTo>
                  <a:lnTo>
                    <a:pt x="182" y="2"/>
                  </a:lnTo>
                  <a:lnTo>
                    <a:pt x="162" y="3"/>
                  </a:lnTo>
                  <a:lnTo>
                    <a:pt x="142" y="9"/>
                  </a:lnTo>
                  <a:lnTo>
                    <a:pt x="124" y="16"/>
                  </a:lnTo>
                  <a:lnTo>
                    <a:pt x="106" y="25"/>
                  </a:lnTo>
                  <a:lnTo>
                    <a:pt x="90" y="34"/>
                  </a:lnTo>
                  <a:lnTo>
                    <a:pt x="74" y="46"/>
                  </a:lnTo>
                  <a:lnTo>
                    <a:pt x="60" y="59"/>
                  </a:lnTo>
                  <a:lnTo>
                    <a:pt x="47" y="73"/>
                  </a:lnTo>
                  <a:lnTo>
                    <a:pt x="34" y="89"/>
                  </a:lnTo>
                  <a:lnTo>
                    <a:pt x="24" y="106"/>
                  </a:lnTo>
                  <a:lnTo>
                    <a:pt x="17" y="124"/>
                  </a:lnTo>
                  <a:lnTo>
                    <a:pt x="9" y="143"/>
                  </a:lnTo>
                  <a:lnTo>
                    <a:pt x="4" y="163"/>
                  </a:lnTo>
                  <a:lnTo>
                    <a:pt x="0" y="183"/>
                  </a:lnTo>
                  <a:lnTo>
                    <a:pt x="0" y="203"/>
                  </a:lnTo>
                  <a:lnTo>
                    <a:pt x="0" y="203"/>
                  </a:lnTo>
                  <a:lnTo>
                    <a:pt x="0" y="224"/>
                  </a:lnTo>
                  <a:lnTo>
                    <a:pt x="4" y="244"/>
                  </a:lnTo>
                  <a:lnTo>
                    <a:pt x="9" y="264"/>
                  </a:lnTo>
                  <a:lnTo>
                    <a:pt x="17" y="283"/>
                  </a:lnTo>
                  <a:lnTo>
                    <a:pt x="24" y="299"/>
                  </a:lnTo>
                  <a:lnTo>
                    <a:pt x="34" y="317"/>
                  </a:lnTo>
                  <a:lnTo>
                    <a:pt x="47" y="332"/>
                  </a:lnTo>
                  <a:lnTo>
                    <a:pt x="60" y="348"/>
                  </a:lnTo>
                  <a:lnTo>
                    <a:pt x="74" y="361"/>
                  </a:lnTo>
                  <a:lnTo>
                    <a:pt x="90" y="371"/>
                  </a:lnTo>
                  <a:lnTo>
                    <a:pt x="106" y="382"/>
                  </a:lnTo>
                  <a:lnTo>
                    <a:pt x="124" y="391"/>
                  </a:lnTo>
                  <a:lnTo>
                    <a:pt x="142" y="398"/>
                  </a:lnTo>
                  <a:lnTo>
                    <a:pt x="162" y="402"/>
                  </a:lnTo>
                  <a:lnTo>
                    <a:pt x="182" y="405"/>
                  </a:lnTo>
                  <a:lnTo>
                    <a:pt x="203"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33"/>
            </a:p>
          </p:txBody>
        </p:sp>
        <p:sp>
          <p:nvSpPr>
            <p:cNvPr id="12" name="Freeform 35"/>
            <p:cNvSpPr>
              <a:spLocks/>
            </p:cNvSpPr>
            <p:nvPr/>
          </p:nvSpPr>
          <p:spPr bwMode="auto">
            <a:xfrm>
              <a:off x="8296374" y="6068600"/>
              <a:ext cx="311181" cy="117340"/>
            </a:xfrm>
            <a:custGeom>
              <a:avLst/>
              <a:gdLst>
                <a:gd name="T0" fmla="*/ 878 w 1083"/>
                <a:gd name="T1" fmla="*/ 407 h 407"/>
                <a:gd name="T2" fmla="*/ 900 w 1083"/>
                <a:gd name="T3" fmla="*/ 407 h 407"/>
                <a:gd name="T4" fmla="*/ 939 w 1083"/>
                <a:gd name="T5" fmla="*/ 398 h 407"/>
                <a:gd name="T6" fmla="*/ 975 w 1083"/>
                <a:gd name="T7" fmla="*/ 382 h 407"/>
                <a:gd name="T8" fmla="*/ 1009 w 1083"/>
                <a:gd name="T9" fmla="*/ 360 h 407"/>
                <a:gd name="T10" fmla="*/ 1036 w 1083"/>
                <a:gd name="T11" fmla="*/ 333 h 407"/>
                <a:gd name="T12" fmla="*/ 1058 w 1083"/>
                <a:gd name="T13" fmla="*/ 301 h 407"/>
                <a:gd name="T14" fmla="*/ 1074 w 1083"/>
                <a:gd name="T15" fmla="*/ 263 h 407"/>
                <a:gd name="T16" fmla="*/ 1081 w 1083"/>
                <a:gd name="T17" fmla="*/ 224 h 407"/>
                <a:gd name="T18" fmla="*/ 1083 w 1083"/>
                <a:gd name="T19" fmla="*/ 204 h 407"/>
                <a:gd name="T20" fmla="*/ 1079 w 1083"/>
                <a:gd name="T21" fmla="*/ 163 h 407"/>
                <a:gd name="T22" fmla="*/ 1067 w 1083"/>
                <a:gd name="T23" fmla="*/ 125 h 407"/>
                <a:gd name="T24" fmla="*/ 1047 w 1083"/>
                <a:gd name="T25" fmla="*/ 89 h 407"/>
                <a:gd name="T26" fmla="*/ 1024 w 1083"/>
                <a:gd name="T27" fmla="*/ 61 h 407"/>
                <a:gd name="T28" fmla="*/ 993 w 1083"/>
                <a:gd name="T29" fmla="*/ 35 h 407"/>
                <a:gd name="T30" fmla="*/ 959 w 1083"/>
                <a:gd name="T31" fmla="*/ 16 h 407"/>
                <a:gd name="T32" fmla="*/ 919 w 1083"/>
                <a:gd name="T33" fmla="*/ 5 h 407"/>
                <a:gd name="T34" fmla="*/ 878 w 1083"/>
                <a:gd name="T35" fmla="*/ 0 h 407"/>
                <a:gd name="T36" fmla="*/ 203 w 1083"/>
                <a:gd name="T37" fmla="*/ 0 h 407"/>
                <a:gd name="T38" fmla="*/ 162 w 1083"/>
                <a:gd name="T39" fmla="*/ 5 h 407"/>
                <a:gd name="T40" fmla="*/ 124 w 1083"/>
                <a:gd name="T41" fmla="*/ 16 h 407"/>
                <a:gd name="T42" fmla="*/ 90 w 1083"/>
                <a:gd name="T43" fmla="*/ 35 h 407"/>
                <a:gd name="T44" fmla="*/ 60 w 1083"/>
                <a:gd name="T45" fmla="*/ 61 h 407"/>
                <a:gd name="T46" fmla="*/ 34 w 1083"/>
                <a:gd name="T47" fmla="*/ 89 h 407"/>
                <a:gd name="T48" fmla="*/ 17 w 1083"/>
                <a:gd name="T49" fmla="*/ 125 h 407"/>
                <a:gd name="T50" fmla="*/ 4 w 1083"/>
                <a:gd name="T51" fmla="*/ 163 h 407"/>
                <a:gd name="T52" fmla="*/ 0 w 1083"/>
                <a:gd name="T53" fmla="*/ 204 h 407"/>
                <a:gd name="T54" fmla="*/ 0 w 1083"/>
                <a:gd name="T55" fmla="*/ 224 h 407"/>
                <a:gd name="T56" fmla="*/ 9 w 1083"/>
                <a:gd name="T57" fmla="*/ 263 h 407"/>
                <a:gd name="T58" fmla="*/ 24 w 1083"/>
                <a:gd name="T59" fmla="*/ 301 h 407"/>
                <a:gd name="T60" fmla="*/ 47 w 1083"/>
                <a:gd name="T61" fmla="*/ 333 h 407"/>
                <a:gd name="T62" fmla="*/ 74 w 1083"/>
                <a:gd name="T63" fmla="*/ 360 h 407"/>
                <a:gd name="T64" fmla="*/ 106 w 1083"/>
                <a:gd name="T65" fmla="*/ 382 h 407"/>
                <a:gd name="T66" fmla="*/ 142 w 1083"/>
                <a:gd name="T67" fmla="*/ 398 h 407"/>
                <a:gd name="T68" fmla="*/ 182 w 1083"/>
                <a:gd name="T69"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3" h="407">
                  <a:moveTo>
                    <a:pt x="203" y="407"/>
                  </a:moveTo>
                  <a:lnTo>
                    <a:pt x="878" y="407"/>
                  </a:lnTo>
                  <a:lnTo>
                    <a:pt x="878" y="407"/>
                  </a:lnTo>
                  <a:lnTo>
                    <a:pt x="900" y="407"/>
                  </a:lnTo>
                  <a:lnTo>
                    <a:pt x="919" y="403"/>
                  </a:lnTo>
                  <a:lnTo>
                    <a:pt x="939" y="398"/>
                  </a:lnTo>
                  <a:lnTo>
                    <a:pt x="959" y="391"/>
                  </a:lnTo>
                  <a:lnTo>
                    <a:pt x="975" y="382"/>
                  </a:lnTo>
                  <a:lnTo>
                    <a:pt x="993" y="373"/>
                  </a:lnTo>
                  <a:lnTo>
                    <a:pt x="1009" y="360"/>
                  </a:lnTo>
                  <a:lnTo>
                    <a:pt x="1024" y="348"/>
                  </a:lnTo>
                  <a:lnTo>
                    <a:pt x="1036" y="333"/>
                  </a:lnTo>
                  <a:lnTo>
                    <a:pt x="1047" y="317"/>
                  </a:lnTo>
                  <a:lnTo>
                    <a:pt x="1058" y="301"/>
                  </a:lnTo>
                  <a:lnTo>
                    <a:pt x="1067" y="283"/>
                  </a:lnTo>
                  <a:lnTo>
                    <a:pt x="1074" y="263"/>
                  </a:lnTo>
                  <a:lnTo>
                    <a:pt x="1079" y="245"/>
                  </a:lnTo>
                  <a:lnTo>
                    <a:pt x="1081" y="224"/>
                  </a:lnTo>
                  <a:lnTo>
                    <a:pt x="1083" y="204"/>
                  </a:lnTo>
                  <a:lnTo>
                    <a:pt x="1083" y="204"/>
                  </a:lnTo>
                  <a:lnTo>
                    <a:pt x="1081" y="183"/>
                  </a:lnTo>
                  <a:lnTo>
                    <a:pt x="1079" y="163"/>
                  </a:lnTo>
                  <a:lnTo>
                    <a:pt x="1074" y="143"/>
                  </a:lnTo>
                  <a:lnTo>
                    <a:pt x="1067" y="125"/>
                  </a:lnTo>
                  <a:lnTo>
                    <a:pt x="1058" y="107"/>
                  </a:lnTo>
                  <a:lnTo>
                    <a:pt x="1047" y="89"/>
                  </a:lnTo>
                  <a:lnTo>
                    <a:pt x="1036" y="75"/>
                  </a:lnTo>
                  <a:lnTo>
                    <a:pt x="1024" y="61"/>
                  </a:lnTo>
                  <a:lnTo>
                    <a:pt x="1009" y="46"/>
                  </a:lnTo>
                  <a:lnTo>
                    <a:pt x="993" y="35"/>
                  </a:lnTo>
                  <a:lnTo>
                    <a:pt x="975" y="25"/>
                  </a:lnTo>
                  <a:lnTo>
                    <a:pt x="959" y="16"/>
                  </a:lnTo>
                  <a:lnTo>
                    <a:pt x="939" y="10"/>
                  </a:lnTo>
                  <a:lnTo>
                    <a:pt x="919" y="5"/>
                  </a:lnTo>
                  <a:lnTo>
                    <a:pt x="900" y="1"/>
                  </a:lnTo>
                  <a:lnTo>
                    <a:pt x="878" y="0"/>
                  </a:lnTo>
                  <a:lnTo>
                    <a:pt x="203" y="0"/>
                  </a:lnTo>
                  <a:lnTo>
                    <a:pt x="203" y="0"/>
                  </a:lnTo>
                  <a:lnTo>
                    <a:pt x="182" y="1"/>
                  </a:lnTo>
                  <a:lnTo>
                    <a:pt x="162" y="5"/>
                  </a:lnTo>
                  <a:lnTo>
                    <a:pt x="142" y="10"/>
                  </a:lnTo>
                  <a:lnTo>
                    <a:pt x="124" y="16"/>
                  </a:lnTo>
                  <a:lnTo>
                    <a:pt x="106" y="25"/>
                  </a:lnTo>
                  <a:lnTo>
                    <a:pt x="90" y="35"/>
                  </a:lnTo>
                  <a:lnTo>
                    <a:pt x="74" y="46"/>
                  </a:lnTo>
                  <a:lnTo>
                    <a:pt x="60" y="61"/>
                  </a:lnTo>
                  <a:lnTo>
                    <a:pt x="47" y="75"/>
                  </a:lnTo>
                  <a:lnTo>
                    <a:pt x="34" y="89"/>
                  </a:lnTo>
                  <a:lnTo>
                    <a:pt x="24" y="107"/>
                  </a:lnTo>
                  <a:lnTo>
                    <a:pt x="17" y="125"/>
                  </a:lnTo>
                  <a:lnTo>
                    <a:pt x="9" y="143"/>
                  </a:lnTo>
                  <a:lnTo>
                    <a:pt x="4" y="163"/>
                  </a:lnTo>
                  <a:lnTo>
                    <a:pt x="0" y="183"/>
                  </a:lnTo>
                  <a:lnTo>
                    <a:pt x="0" y="204"/>
                  </a:lnTo>
                  <a:lnTo>
                    <a:pt x="0" y="204"/>
                  </a:lnTo>
                  <a:lnTo>
                    <a:pt x="0" y="224"/>
                  </a:lnTo>
                  <a:lnTo>
                    <a:pt x="4" y="245"/>
                  </a:lnTo>
                  <a:lnTo>
                    <a:pt x="9" y="263"/>
                  </a:lnTo>
                  <a:lnTo>
                    <a:pt x="17" y="283"/>
                  </a:lnTo>
                  <a:lnTo>
                    <a:pt x="24" y="301"/>
                  </a:lnTo>
                  <a:lnTo>
                    <a:pt x="34" y="317"/>
                  </a:lnTo>
                  <a:lnTo>
                    <a:pt x="47" y="333"/>
                  </a:lnTo>
                  <a:lnTo>
                    <a:pt x="60" y="348"/>
                  </a:lnTo>
                  <a:lnTo>
                    <a:pt x="74" y="360"/>
                  </a:lnTo>
                  <a:lnTo>
                    <a:pt x="90" y="373"/>
                  </a:lnTo>
                  <a:lnTo>
                    <a:pt x="106" y="382"/>
                  </a:lnTo>
                  <a:lnTo>
                    <a:pt x="124" y="391"/>
                  </a:lnTo>
                  <a:lnTo>
                    <a:pt x="142" y="398"/>
                  </a:lnTo>
                  <a:lnTo>
                    <a:pt x="162" y="403"/>
                  </a:lnTo>
                  <a:lnTo>
                    <a:pt x="182" y="407"/>
                  </a:lnTo>
                  <a:lnTo>
                    <a:pt x="203"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33"/>
            </a:p>
          </p:txBody>
        </p:sp>
        <p:sp>
          <p:nvSpPr>
            <p:cNvPr id="14" name="Freeform 37"/>
            <p:cNvSpPr>
              <a:spLocks/>
            </p:cNvSpPr>
            <p:nvPr/>
          </p:nvSpPr>
          <p:spPr bwMode="auto">
            <a:xfrm>
              <a:off x="7943204" y="6482741"/>
              <a:ext cx="664351" cy="116765"/>
            </a:xfrm>
            <a:custGeom>
              <a:avLst/>
              <a:gdLst>
                <a:gd name="T0" fmla="*/ 2105 w 2310"/>
                <a:gd name="T1" fmla="*/ 406 h 406"/>
                <a:gd name="T2" fmla="*/ 2146 w 2310"/>
                <a:gd name="T3" fmla="*/ 402 h 406"/>
                <a:gd name="T4" fmla="*/ 2186 w 2310"/>
                <a:gd name="T5" fmla="*/ 391 h 406"/>
                <a:gd name="T6" fmla="*/ 2220 w 2310"/>
                <a:gd name="T7" fmla="*/ 372 h 406"/>
                <a:gd name="T8" fmla="*/ 2251 w 2310"/>
                <a:gd name="T9" fmla="*/ 347 h 406"/>
                <a:gd name="T10" fmla="*/ 2274 w 2310"/>
                <a:gd name="T11" fmla="*/ 316 h 406"/>
                <a:gd name="T12" fmla="*/ 2294 w 2310"/>
                <a:gd name="T13" fmla="*/ 282 h 406"/>
                <a:gd name="T14" fmla="*/ 2304 w 2310"/>
                <a:gd name="T15" fmla="*/ 244 h 406"/>
                <a:gd name="T16" fmla="*/ 2310 w 2310"/>
                <a:gd name="T17" fmla="*/ 203 h 406"/>
                <a:gd name="T18" fmla="*/ 2308 w 2310"/>
                <a:gd name="T19" fmla="*/ 183 h 406"/>
                <a:gd name="T20" fmla="*/ 2301 w 2310"/>
                <a:gd name="T21" fmla="*/ 142 h 406"/>
                <a:gd name="T22" fmla="*/ 2285 w 2310"/>
                <a:gd name="T23" fmla="*/ 106 h 406"/>
                <a:gd name="T24" fmla="*/ 2263 w 2310"/>
                <a:gd name="T25" fmla="*/ 74 h 406"/>
                <a:gd name="T26" fmla="*/ 2234 w 2310"/>
                <a:gd name="T27" fmla="*/ 47 h 406"/>
                <a:gd name="T28" fmla="*/ 2202 w 2310"/>
                <a:gd name="T29" fmla="*/ 23 h 406"/>
                <a:gd name="T30" fmla="*/ 2166 w 2310"/>
                <a:gd name="T31" fmla="*/ 9 h 406"/>
                <a:gd name="T32" fmla="*/ 2127 w 2310"/>
                <a:gd name="T33" fmla="*/ 0 h 406"/>
                <a:gd name="T34" fmla="*/ 202 w 2310"/>
                <a:gd name="T35" fmla="*/ 0 h 406"/>
                <a:gd name="T36" fmla="*/ 183 w 2310"/>
                <a:gd name="T37" fmla="*/ 0 h 406"/>
                <a:gd name="T38" fmla="*/ 141 w 2310"/>
                <a:gd name="T39" fmla="*/ 9 h 406"/>
                <a:gd name="T40" fmla="*/ 105 w 2310"/>
                <a:gd name="T41" fmla="*/ 23 h 406"/>
                <a:gd name="T42" fmla="*/ 73 w 2310"/>
                <a:gd name="T43" fmla="*/ 47 h 406"/>
                <a:gd name="T44" fmla="*/ 46 w 2310"/>
                <a:gd name="T45" fmla="*/ 74 h 406"/>
                <a:gd name="T46" fmla="*/ 25 w 2310"/>
                <a:gd name="T47" fmla="*/ 106 h 406"/>
                <a:gd name="T48" fmla="*/ 8 w 2310"/>
                <a:gd name="T49" fmla="*/ 142 h 406"/>
                <a:gd name="T50" fmla="*/ 0 w 2310"/>
                <a:gd name="T51" fmla="*/ 183 h 406"/>
                <a:gd name="T52" fmla="*/ 0 w 2310"/>
                <a:gd name="T53" fmla="*/ 203 h 406"/>
                <a:gd name="T54" fmla="*/ 3 w 2310"/>
                <a:gd name="T55" fmla="*/ 244 h 406"/>
                <a:gd name="T56" fmla="*/ 16 w 2310"/>
                <a:gd name="T57" fmla="*/ 282 h 406"/>
                <a:gd name="T58" fmla="*/ 34 w 2310"/>
                <a:gd name="T59" fmla="*/ 316 h 406"/>
                <a:gd name="T60" fmla="*/ 59 w 2310"/>
                <a:gd name="T61" fmla="*/ 347 h 406"/>
                <a:gd name="T62" fmla="*/ 89 w 2310"/>
                <a:gd name="T63" fmla="*/ 372 h 406"/>
                <a:gd name="T64" fmla="*/ 123 w 2310"/>
                <a:gd name="T65" fmla="*/ 391 h 406"/>
                <a:gd name="T66" fmla="*/ 161 w 2310"/>
                <a:gd name="T67" fmla="*/ 402 h 406"/>
                <a:gd name="T68" fmla="*/ 202 w 2310"/>
                <a:gd name="T69"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0" h="406">
                  <a:moveTo>
                    <a:pt x="2105" y="406"/>
                  </a:moveTo>
                  <a:lnTo>
                    <a:pt x="2105" y="406"/>
                  </a:lnTo>
                  <a:lnTo>
                    <a:pt x="2127" y="406"/>
                  </a:lnTo>
                  <a:lnTo>
                    <a:pt x="2146" y="402"/>
                  </a:lnTo>
                  <a:lnTo>
                    <a:pt x="2166" y="397"/>
                  </a:lnTo>
                  <a:lnTo>
                    <a:pt x="2186" y="391"/>
                  </a:lnTo>
                  <a:lnTo>
                    <a:pt x="2202" y="382"/>
                  </a:lnTo>
                  <a:lnTo>
                    <a:pt x="2220" y="372"/>
                  </a:lnTo>
                  <a:lnTo>
                    <a:pt x="2234" y="361"/>
                  </a:lnTo>
                  <a:lnTo>
                    <a:pt x="2251" y="347"/>
                  </a:lnTo>
                  <a:lnTo>
                    <a:pt x="2263" y="332"/>
                  </a:lnTo>
                  <a:lnTo>
                    <a:pt x="2274" y="316"/>
                  </a:lnTo>
                  <a:lnTo>
                    <a:pt x="2285" y="300"/>
                  </a:lnTo>
                  <a:lnTo>
                    <a:pt x="2294" y="282"/>
                  </a:lnTo>
                  <a:lnTo>
                    <a:pt x="2301" y="264"/>
                  </a:lnTo>
                  <a:lnTo>
                    <a:pt x="2304" y="244"/>
                  </a:lnTo>
                  <a:lnTo>
                    <a:pt x="2308" y="224"/>
                  </a:lnTo>
                  <a:lnTo>
                    <a:pt x="2310" y="203"/>
                  </a:lnTo>
                  <a:lnTo>
                    <a:pt x="2310" y="203"/>
                  </a:lnTo>
                  <a:lnTo>
                    <a:pt x="2308" y="183"/>
                  </a:lnTo>
                  <a:lnTo>
                    <a:pt x="2304" y="162"/>
                  </a:lnTo>
                  <a:lnTo>
                    <a:pt x="2301" y="142"/>
                  </a:lnTo>
                  <a:lnTo>
                    <a:pt x="2294" y="124"/>
                  </a:lnTo>
                  <a:lnTo>
                    <a:pt x="2285" y="106"/>
                  </a:lnTo>
                  <a:lnTo>
                    <a:pt x="2274" y="90"/>
                  </a:lnTo>
                  <a:lnTo>
                    <a:pt x="2263" y="74"/>
                  </a:lnTo>
                  <a:lnTo>
                    <a:pt x="2251" y="59"/>
                  </a:lnTo>
                  <a:lnTo>
                    <a:pt x="2234" y="47"/>
                  </a:lnTo>
                  <a:lnTo>
                    <a:pt x="2220" y="34"/>
                  </a:lnTo>
                  <a:lnTo>
                    <a:pt x="2202" y="23"/>
                  </a:lnTo>
                  <a:lnTo>
                    <a:pt x="2186" y="16"/>
                  </a:lnTo>
                  <a:lnTo>
                    <a:pt x="2166" y="9"/>
                  </a:lnTo>
                  <a:lnTo>
                    <a:pt x="2146" y="4"/>
                  </a:lnTo>
                  <a:lnTo>
                    <a:pt x="2127" y="0"/>
                  </a:lnTo>
                  <a:lnTo>
                    <a:pt x="2105" y="0"/>
                  </a:lnTo>
                  <a:lnTo>
                    <a:pt x="202" y="0"/>
                  </a:lnTo>
                  <a:lnTo>
                    <a:pt x="202" y="0"/>
                  </a:lnTo>
                  <a:lnTo>
                    <a:pt x="183" y="0"/>
                  </a:lnTo>
                  <a:lnTo>
                    <a:pt x="161" y="4"/>
                  </a:lnTo>
                  <a:lnTo>
                    <a:pt x="141" y="9"/>
                  </a:lnTo>
                  <a:lnTo>
                    <a:pt x="123" y="16"/>
                  </a:lnTo>
                  <a:lnTo>
                    <a:pt x="105" y="23"/>
                  </a:lnTo>
                  <a:lnTo>
                    <a:pt x="89" y="34"/>
                  </a:lnTo>
                  <a:lnTo>
                    <a:pt x="73" y="47"/>
                  </a:lnTo>
                  <a:lnTo>
                    <a:pt x="59" y="59"/>
                  </a:lnTo>
                  <a:lnTo>
                    <a:pt x="46" y="74"/>
                  </a:lnTo>
                  <a:lnTo>
                    <a:pt x="34" y="90"/>
                  </a:lnTo>
                  <a:lnTo>
                    <a:pt x="25" y="106"/>
                  </a:lnTo>
                  <a:lnTo>
                    <a:pt x="16" y="124"/>
                  </a:lnTo>
                  <a:lnTo>
                    <a:pt x="8" y="142"/>
                  </a:lnTo>
                  <a:lnTo>
                    <a:pt x="3" y="162"/>
                  </a:lnTo>
                  <a:lnTo>
                    <a:pt x="0" y="183"/>
                  </a:lnTo>
                  <a:lnTo>
                    <a:pt x="0" y="203"/>
                  </a:lnTo>
                  <a:lnTo>
                    <a:pt x="0" y="203"/>
                  </a:lnTo>
                  <a:lnTo>
                    <a:pt x="0" y="224"/>
                  </a:lnTo>
                  <a:lnTo>
                    <a:pt x="3" y="244"/>
                  </a:lnTo>
                  <a:lnTo>
                    <a:pt x="8" y="264"/>
                  </a:lnTo>
                  <a:lnTo>
                    <a:pt x="16" y="282"/>
                  </a:lnTo>
                  <a:lnTo>
                    <a:pt x="25" y="300"/>
                  </a:lnTo>
                  <a:lnTo>
                    <a:pt x="34" y="316"/>
                  </a:lnTo>
                  <a:lnTo>
                    <a:pt x="46" y="332"/>
                  </a:lnTo>
                  <a:lnTo>
                    <a:pt x="59" y="347"/>
                  </a:lnTo>
                  <a:lnTo>
                    <a:pt x="73" y="361"/>
                  </a:lnTo>
                  <a:lnTo>
                    <a:pt x="89" y="372"/>
                  </a:lnTo>
                  <a:lnTo>
                    <a:pt x="105" y="382"/>
                  </a:lnTo>
                  <a:lnTo>
                    <a:pt x="123" y="391"/>
                  </a:lnTo>
                  <a:lnTo>
                    <a:pt x="141" y="397"/>
                  </a:lnTo>
                  <a:lnTo>
                    <a:pt x="161" y="402"/>
                  </a:lnTo>
                  <a:lnTo>
                    <a:pt x="183" y="406"/>
                  </a:lnTo>
                  <a:lnTo>
                    <a:pt x="202" y="406"/>
                  </a:lnTo>
                  <a:lnTo>
                    <a:pt x="2105"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33"/>
            </a:p>
          </p:txBody>
        </p:sp>
        <p:sp>
          <p:nvSpPr>
            <p:cNvPr id="15" name="Freeform 38"/>
            <p:cNvSpPr>
              <a:spLocks noEditPoints="1"/>
            </p:cNvSpPr>
            <p:nvPr/>
          </p:nvSpPr>
          <p:spPr bwMode="auto">
            <a:xfrm>
              <a:off x="6735294" y="5312794"/>
              <a:ext cx="968054" cy="793194"/>
            </a:xfrm>
            <a:custGeom>
              <a:avLst/>
              <a:gdLst>
                <a:gd name="T0" fmla="*/ 429 w 3366"/>
                <a:gd name="T1" fmla="*/ 1543 h 2757"/>
                <a:gd name="T2" fmla="*/ 1068 w 3366"/>
                <a:gd name="T3" fmla="*/ 1838 h 2757"/>
                <a:gd name="T4" fmla="*/ 1082 w 3366"/>
                <a:gd name="T5" fmla="*/ 1850 h 2757"/>
                <a:gd name="T6" fmla="*/ 1116 w 3366"/>
                <a:gd name="T7" fmla="*/ 1874 h 2757"/>
                <a:gd name="T8" fmla="*/ 1154 w 3366"/>
                <a:gd name="T9" fmla="*/ 1888 h 2757"/>
                <a:gd name="T10" fmla="*/ 1192 w 3366"/>
                <a:gd name="T11" fmla="*/ 1895 h 2757"/>
                <a:gd name="T12" fmla="*/ 1231 w 3366"/>
                <a:gd name="T13" fmla="*/ 1895 h 2757"/>
                <a:gd name="T14" fmla="*/ 1269 w 3366"/>
                <a:gd name="T15" fmla="*/ 1888 h 2757"/>
                <a:gd name="T16" fmla="*/ 1307 w 3366"/>
                <a:gd name="T17" fmla="*/ 1874 h 2757"/>
                <a:gd name="T18" fmla="*/ 1341 w 3366"/>
                <a:gd name="T19" fmla="*/ 1850 h 2757"/>
                <a:gd name="T20" fmla="*/ 2764 w 3366"/>
                <a:gd name="T21" fmla="*/ 429 h 2757"/>
                <a:gd name="T22" fmla="*/ 1212 w 3366"/>
                <a:gd name="T23" fmla="*/ 2328 h 2757"/>
                <a:gd name="T24" fmla="*/ 3014 w 3366"/>
                <a:gd name="T25" fmla="*/ 104 h 2757"/>
                <a:gd name="T26" fmla="*/ 2987 w 3366"/>
                <a:gd name="T27" fmla="*/ 80 h 2757"/>
                <a:gd name="T28" fmla="*/ 2930 w 3366"/>
                <a:gd name="T29" fmla="*/ 41 h 2757"/>
                <a:gd name="T30" fmla="*/ 2867 w 3366"/>
                <a:gd name="T31" fmla="*/ 14 h 2757"/>
                <a:gd name="T32" fmla="*/ 2799 w 3366"/>
                <a:gd name="T33" fmla="*/ 1 h 2757"/>
                <a:gd name="T34" fmla="*/ 2764 w 3366"/>
                <a:gd name="T35" fmla="*/ 0 h 2757"/>
                <a:gd name="T36" fmla="*/ 2694 w 3366"/>
                <a:gd name="T37" fmla="*/ 7 h 2757"/>
                <a:gd name="T38" fmla="*/ 2628 w 3366"/>
                <a:gd name="T39" fmla="*/ 27 h 2757"/>
                <a:gd name="T40" fmla="*/ 2567 w 3366"/>
                <a:gd name="T41" fmla="*/ 59 h 2757"/>
                <a:gd name="T42" fmla="*/ 2513 w 3366"/>
                <a:gd name="T43" fmla="*/ 104 h 2757"/>
                <a:gd name="T44" fmla="*/ 853 w 3366"/>
                <a:gd name="T45" fmla="*/ 1046 h 2757"/>
                <a:gd name="T46" fmla="*/ 826 w 3366"/>
                <a:gd name="T47" fmla="*/ 1021 h 2757"/>
                <a:gd name="T48" fmla="*/ 768 w 3366"/>
                <a:gd name="T49" fmla="*/ 983 h 2757"/>
                <a:gd name="T50" fmla="*/ 705 w 3366"/>
                <a:gd name="T51" fmla="*/ 956 h 2757"/>
                <a:gd name="T52" fmla="*/ 637 w 3366"/>
                <a:gd name="T53" fmla="*/ 944 h 2757"/>
                <a:gd name="T54" fmla="*/ 601 w 3366"/>
                <a:gd name="T55" fmla="*/ 942 h 2757"/>
                <a:gd name="T56" fmla="*/ 531 w 3366"/>
                <a:gd name="T57" fmla="*/ 949 h 2757"/>
                <a:gd name="T58" fmla="*/ 467 w 3366"/>
                <a:gd name="T59" fmla="*/ 969 h 2757"/>
                <a:gd name="T60" fmla="*/ 406 w 3366"/>
                <a:gd name="T61" fmla="*/ 1001 h 2757"/>
                <a:gd name="T62" fmla="*/ 352 w 3366"/>
                <a:gd name="T63" fmla="*/ 1046 h 2757"/>
                <a:gd name="T64" fmla="*/ 102 w 3366"/>
                <a:gd name="T65" fmla="*/ 1294 h 2757"/>
                <a:gd name="T66" fmla="*/ 57 w 3366"/>
                <a:gd name="T67" fmla="*/ 1349 h 2757"/>
                <a:gd name="T68" fmla="*/ 25 w 3366"/>
                <a:gd name="T69" fmla="*/ 1411 h 2757"/>
                <a:gd name="T70" fmla="*/ 5 w 3366"/>
                <a:gd name="T71" fmla="*/ 1477 h 2757"/>
                <a:gd name="T72" fmla="*/ 0 w 3366"/>
                <a:gd name="T73" fmla="*/ 1543 h 2757"/>
                <a:gd name="T74" fmla="*/ 5 w 3366"/>
                <a:gd name="T75" fmla="*/ 1612 h 2757"/>
                <a:gd name="T76" fmla="*/ 25 w 3366"/>
                <a:gd name="T77" fmla="*/ 1676 h 2757"/>
                <a:gd name="T78" fmla="*/ 57 w 3366"/>
                <a:gd name="T79" fmla="*/ 1739 h 2757"/>
                <a:gd name="T80" fmla="*/ 102 w 3366"/>
                <a:gd name="T81" fmla="*/ 1795 h 2757"/>
                <a:gd name="T82" fmla="*/ 962 w 3366"/>
                <a:gd name="T83" fmla="*/ 2653 h 2757"/>
                <a:gd name="T84" fmla="*/ 1016 w 3366"/>
                <a:gd name="T85" fmla="*/ 2698 h 2757"/>
                <a:gd name="T86" fmla="*/ 1075 w 3366"/>
                <a:gd name="T87" fmla="*/ 2730 h 2757"/>
                <a:gd name="T88" fmla="*/ 1142 w 3366"/>
                <a:gd name="T89" fmla="*/ 2750 h 2757"/>
                <a:gd name="T90" fmla="*/ 1212 w 3366"/>
                <a:gd name="T91" fmla="*/ 2757 h 2757"/>
                <a:gd name="T92" fmla="*/ 1248 w 3366"/>
                <a:gd name="T93" fmla="*/ 2755 h 2757"/>
                <a:gd name="T94" fmla="*/ 1314 w 3366"/>
                <a:gd name="T95" fmla="*/ 2741 h 2757"/>
                <a:gd name="T96" fmla="*/ 1379 w 3366"/>
                <a:gd name="T97" fmla="*/ 2714 h 2757"/>
                <a:gd name="T98" fmla="*/ 1436 w 3366"/>
                <a:gd name="T99" fmla="*/ 2676 h 2757"/>
                <a:gd name="T100" fmla="*/ 3262 w 3366"/>
                <a:gd name="T101" fmla="*/ 852 h 2757"/>
                <a:gd name="T102" fmla="*/ 3287 w 3366"/>
                <a:gd name="T103" fmla="*/ 825 h 2757"/>
                <a:gd name="T104" fmla="*/ 3324 w 3366"/>
                <a:gd name="T105" fmla="*/ 766 h 2757"/>
                <a:gd name="T106" fmla="*/ 3351 w 3366"/>
                <a:gd name="T107" fmla="*/ 703 h 2757"/>
                <a:gd name="T108" fmla="*/ 3364 w 3366"/>
                <a:gd name="T109" fmla="*/ 635 h 2757"/>
                <a:gd name="T110" fmla="*/ 3364 w 3366"/>
                <a:gd name="T111" fmla="*/ 569 h 2757"/>
                <a:gd name="T112" fmla="*/ 3351 w 3366"/>
                <a:gd name="T113" fmla="*/ 500 h 2757"/>
                <a:gd name="T114" fmla="*/ 3324 w 3366"/>
                <a:gd name="T115" fmla="*/ 438 h 2757"/>
                <a:gd name="T116" fmla="*/ 3287 w 3366"/>
                <a:gd name="T117" fmla="*/ 378 h 2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6" h="2757">
                  <a:moveTo>
                    <a:pt x="1212" y="2328"/>
                  </a:moveTo>
                  <a:lnTo>
                    <a:pt x="429" y="1543"/>
                  </a:lnTo>
                  <a:lnTo>
                    <a:pt x="601" y="1371"/>
                  </a:lnTo>
                  <a:lnTo>
                    <a:pt x="1068" y="1838"/>
                  </a:lnTo>
                  <a:lnTo>
                    <a:pt x="1068" y="1838"/>
                  </a:lnTo>
                  <a:lnTo>
                    <a:pt x="1082" y="1850"/>
                  </a:lnTo>
                  <a:lnTo>
                    <a:pt x="1100" y="1863"/>
                  </a:lnTo>
                  <a:lnTo>
                    <a:pt x="1116" y="1874"/>
                  </a:lnTo>
                  <a:lnTo>
                    <a:pt x="1134" y="1881"/>
                  </a:lnTo>
                  <a:lnTo>
                    <a:pt x="1154" y="1888"/>
                  </a:lnTo>
                  <a:lnTo>
                    <a:pt x="1172" y="1893"/>
                  </a:lnTo>
                  <a:lnTo>
                    <a:pt x="1192" y="1895"/>
                  </a:lnTo>
                  <a:lnTo>
                    <a:pt x="1212" y="1897"/>
                  </a:lnTo>
                  <a:lnTo>
                    <a:pt x="1231" y="1895"/>
                  </a:lnTo>
                  <a:lnTo>
                    <a:pt x="1251" y="1893"/>
                  </a:lnTo>
                  <a:lnTo>
                    <a:pt x="1269" y="1888"/>
                  </a:lnTo>
                  <a:lnTo>
                    <a:pt x="1289" y="1881"/>
                  </a:lnTo>
                  <a:lnTo>
                    <a:pt x="1307" y="1874"/>
                  </a:lnTo>
                  <a:lnTo>
                    <a:pt x="1323" y="1863"/>
                  </a:lnTo>
                  <a:lnTo>
                    <a:pt x="1341" y="1850"/>
                  </a:lnTo>
                  <a:lnTo>
                    <a:pt x="1355" y="1838"/>
                  </a:lnTo>
                  <a:lnTo>
                    <a:pt x="2764" y="429"/>
                  </a:lnTo>
                  <a:lnTo>
                    <a:pt x="2937" y="601"/>
                  </a:lnTo>
                  <a:lnTo>
                    <a:pt x="1212" y="2328"/>
                  </a:lnTo>
                  <a:close/>
                  <a:moveTo>
                    <a:pt x="3262" y="351"/>
                  </a:moveTo>
                  <a:lnTo>
                    <a:pt x="3014" y="104"/>
                  </a:lnTo>
                  <a:lnTo>
                    <a:pt x="3014" y="104"/>
                  </a:lnTo>
                  <a:lnTo>
                    <a:pt x="2987" y="80"/>
                  </a:lnTo>
                  <a:lnTo>
                    <a:pt x="2960" y="59"/>
                  </a:lnTo>
                  <a:lnTo>
                    <a:pt x="2930" y="41"/>
                  </a:lnTo>
                  <a:lnTo>
                    <a:pt x="2899" y="27"/>
                  </a:lnTo>
                  <a:lnTo>
                    <a:pt x="2867" y="14"/>
                  </a:lnTo>
                  <a:lnTo>
                    <a:pt x="2833" y="7"/>
                  </a:lnTo>
                  <a:lnTo>
                    <a:pt x="2799" y="1"/>
                  </a:lnTo>
                  <a:lnTo>
                    <a:pt x="2764" y="0"/>
                  </a:lnTo>
                  <a:lnTo>
                    <a:pt x="2764" y="0"/>
                  </a:lnTo>
                  <a:lnTo>
                    <a:pt x="2729" y="1"/>
                  </a:lnTo>
                  <a:lnTo>
                    <a:pt x="2694" y="7"/>
                  </a:lnTo>
                  <a:lnTo>
                    <a:pt x="2660" y="14"/>
                  </a:lnTo>
                  <a:lnTo>
                    <a:pt x="2628" y="27"/>
                  </a:lnTo>
                  <a:lnTo>
                    <a:pt x="2597" y="41"/>
                  </a:lnTo>
                  <a:lnTo>
                    <a:pt x="2567" y="59"/>
                  </a:lnTo>
                  <a:lnTo>
                    <a:pt x="2540" y="80"/>
                  </a:lnTo>
                  <a:lnTo>
                    <a:pt x="2513" y="104"/>
                  </a:lnTo>
                  <a:lnTo>
                    <a:pt x="1212" y="1405"/>
                  </a:lnTo>
                  <a:lnTo>
                    <a:pt x="853" y="1046"/>
                  </a:lnTo>
                  <a:lnTo>
                    <a:pt x="853" y="1046"/>
                  </a:lnTo>
                  <a:lnTo>
                    <a:pt x="826" y="1021"/>
                  </a:lnTo>
                  <a:lnTo>
                    <a:pt x="797" y="1001"/>
                  </a:lnTo>
                  <a:lnTo>
                    <a:pt x="768" y="983"/>
                  </a:lnTo>
                  <a:lnTo>
                    <a:pt x="738" y="969"/>
                  </a:lnTo>
                  <a:lnTo>
                    <a:pt x="705" y="956"/>
                  </a:lnTo>
                  <a:lnTo>
                    <a:pt x="671" y="949"/>
                  </a:lnTo>
                  <a:lnTo>
                    <a:pt x="637" y="944"/>
                  </a:lnTo>
                  <a:lnTo>
                    <a:pt x="601" y="942"/>
                  </a:lnTo>
                  <a:lnTo>
                    <a:pt x="601" y="942"/>
                  </a:lnTo>
                  <a:lnTo>
                    <a:pt x="567" y="944"/>
                  </a:lnTo>
                  <a:lnTo>
                    <a:pt x="531" y="949"/>
                  </a:lnTo>
                  <a:lnTo>
                    <a:pt x="499" y="956"/>
                  </a:lnTo>
                  <a:lnTo>
                    <a:pt x="467" y="969"/>
                  </a:lnTo>
                  <a:lnTo>
                    <a:pt x="434" y="983"/>
                  </a:lnTo>
                  <a:lnTo>
                    <a:pt x="406" y="1001"/>
                  </a:lnTo>
                  <a:lnTo>
                    <a:pt x="377" y="1021"/>
                  </a:lnTo>
                  <a:lnTo>
                    <a:pt x="352" y="1046"/>
                  </a:lnTo>
                  <a:lnTo>
                    <a:pt x="102" y="1294"/>
                  </a:lnTo>
                  <a:lnTo>
                    <a:pt x="102" y="1294"/>
                  </a:lnTo>
                  <a:lnTo>
                    <a:pt x="79" y="1321"/>
                  </a:lnTo>
                  <a:lnTo>
                    <a:pt x="57" y="1349"/>
                  </a:lnTo>
                  <a:lnTo>
                    <a:pt x="39" y="1380"/>
                  </a:lnTo>
                  <a:lnTo>
                    <a:pt x="25" y="1411"/>
                  </a:lnTo>
                  <a:lnTo>
                    <a:pt x="14" y="1443"/>
                  </a:lnTo>
                  <a:lnTo>
                    <a:pt x="5" y="1477"/>
                  </a:lnTo>
                  <a:lnTo>
                    <a:pt x="2" y="1509"/>
                  </a:lnTo>
                  <a:lnTo>
                    <a:pt x="0" y="1543"/>
                  </a:lnTo>
                  <a:lnTo>
                    <a:pt x="2" y="1577"/>
                  </a:lnTo>
                  <a:lnTo>
                    <a:pt x="5" y="1612"/>
                  </a:lnTo>
                  <a:lnTo>
                    <a:pt x="14" y="1644"/>
                  </a:lnTo>
                  <a:lnTo>
                    <a:pt x="25" y="1676"/>
                  </a:lnTo>
                  <a:lnTo>
                    <a:pt x="39" y="1708"/>
                  </a:lnTo>
                  <a:lnTo>
                    <a:pt x="57" y="1739"/>
                  </a:lnTo>
                  <a:lnTo>
                    <a:pt x="79" y="1768"/>
                  </a:lnTo>
                  <a:lnTo>
                    <a:pt x="102" y="1795"/>
                  </a:lnTo>
                  <a:lnTo>
                    <a:pt x="962" y="2653"/>
                  </a:lnTo>
                  <a:lnTo>
                    <a:pt x="962" y="2653"/>
                  </a:lnTo>
                  <a:lnTo>
                    <a:pt x="987" y="2676"/>
                  </a:lnTo>
                  <a:lnTo>
                    <a:pt x="1016" y="2698"/>
                  </a:lnTo>
                  <a:lnTo>
                    <a:pt x="1045" y="2714"/>
                  </a:lnTo>
                  <a:lnTo>
                    <a:pt x="1075" y="2730"/>
                  </a:lnTo>
                  <a:lnTo>
                    <a:pt x="1109" y="2741"/>
                  </a:lnTo>
                  <a:lnTo>
                    <a:pt x="1142" y="2750"/>
                  </a:lnTo>
                  <a:lnTo>
                    <a:pt x="1176" y="2755"/>
                  </a:lnTo>
                  <a:lnTo>
                    <a:pt x="1212" y="2757"/>
                  </a:lnTo>
                  <a:lnTo>
                    <a:pt x="1212" y="2757"/>
                  </a:lnTo>
                  <a:lnTo>
                    <a:pt x="1248" y="2755"/>
                  </a:lnTo>
                  <a:lnTo>
                    <a:pt x="1282" y="2750"/>
                  </a:lnTo>
                  <a:lnTo>
                    <a:pt x="1314" y="2741"/>
                  </a:lnTo>
                  <a:lnTo>
                    <a:pt x="1346" y="2730"/>
                  </a:lnTo>
                  <a:lnTo>
                    <a:pt x="1379" y="2714"/>
                  </a:lnTo>
                  <a:lnTo>
                    <a:pt x="1407" y="2698"/>
                  </a:lnTo>
                  <a:lnTo>
                    <a:pt x="1436" y="2676"/>
                  </a:lnTo>
                  <a:lnTo>
                    <a:pt x="1461" y="2653"/>
                  </a:lnTo>
                  <a:lnTo>
                    <a:pt x="3262" y="852"/>
                  </a:lnTo>
                  <a:lnTo>
                    <a:pt x="3262" y="852"/>
                  </a:lnTo>
                  <a:lnTo>
                    <a:pt x="3287" y="825"/>
                  </a:lnTo>
                  <a:lnTo>
                    <a:pt x="3308" y="797"/>
                  </a:lnTo>
                  <a:lnTo>
                    <a:pt x="3324" y="766"/>
                  </a:lnTo>
                  <a:lnTo>
                    <a:pt x="3341" y="736"/>
                  </a:lnTo>
                  <a:lnTo>
                    <a:pt x="3351" y="703"/>
                  </a:lnTo>
                  <a:lnTo>
                    <a:pt x="3359" y="669"/>
                  </a:lnTo>
                  <a:lnTo>
                    <a:pt x="3364" y="635"/>
                  </a:lnTo>
                  <a:lnTo>
                    <a:pt x="3366" y="601"/>
                  </a:lnTo>
                  <a:lnTo>
                    <a:pt x="3364" y="569"/>
                  </a:lnTo>
                  <a:lnTo>
                    <a:pt x="3359" y="535"/>
                  </a:lnTo>
                  <a:lnTo>
                    <a:pt x="3351" y="500"/>
                  </a:lnTo>
                  <a:lnTo>
                    <a:pt x="3341" y="468"/>
                  </a:lnTo>
                  <a:lnTo>
                    <a:pt x="3324" y="438"/>
                  </a:lnTo>
                  <a:lnTo>
                    <a:pt x="3308" y="407"/>
                  </a:lnTo>
                  <a:lnTo>
                    <a:pt x="3287" y="378"/>
                  </a:lnTo>
                  <a:lnTo>
                    <a:pt x="3262" y="3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33"/>
            </a:p>
          </p:txBody>
        </p:sp>
      </p:grpSp>
    </p:spTree>
    <p:extLst>
      <p:ext uri="{BB962C8B-B14F-4D97-AF65-F5344CB8AC3E}">
        <p14:creationId xmlns:p14="http://schemas.microsoft.com/office/powerpoint/2010/main" val="201567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riple Column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825778" y="643613"/>
            <a:ext cx="6970229" cy="501067"/>
          </a:xfrm>
        </p:spPr>
        <p:txBody>
          <a:bodyPr/>
          <a:lstStyle/>
          <a:p>
            <a:r>
              <a:rPr lang="en-US"/>
              <a:t>Click to edit Master title style</a:t>
            </a:r>
            <a:endParaRPr lang="en-GB" dirty="0"/>
          </a:p>
        </p:txBody>
      </p:sp>
      <p:sp>
        <p:nvSpPr>
          <p:cNvPr id="48" name="Footer Placeholder 4"/>
          <p:cNvSpPr>
            <a:spLocks noGrp="1"/>
          </p:cNvSpPr>
          <p:nvPr>
            <p:ph type="ftr" sz="quarter" idx="3"/>
          </p:nvPr>
        </p:nvSpPr>
        <p:spPr bwMode="gray">
          <a:xfrm>
            <a:off x="4605633" y="384373"/>
            <a:ext cx="6767404" cy="130607"/>
          </a:xfrm>
          <a:prstGeom prst="rect">
            <a:avLst/>
          </a:prstGeom>
        </p:spPr>
        <p:txBody>
          <a:bodyPr vert="horz" lIns="0" tIns="0" rIns="0" bIns="0" rtlCol="0" anchor="ctr"/>
          <a:lstStyle>
            <a:lvl1pPr algn="r">
              <a:defRPr sz="635">
                <a:solidFill>
                  <a:schemeClr val="tx1">
                    <a:tint val="75000"/>
                  </a:schemeClr>
                </a:solidFill>
              </a:defRPr>
            </a:lvl1pPr>
          </a:lstStyle>
          <a:p>
            <a:r>
              <a:rPr lang="en-IN" dirty="0"/>
              <a:t>AI and Advanced Analytics PoV</a:t>
            </a:r>
            <a:endParaRPr lang="en-GB" dirty="0"/>
          </a:p>
        </p:txBody>
      </p:sp>
      <p:sp>
        <p:nvSpPr>
          <p:cNvPr id="49" name="Slide Number Placeholder 5"/>
          <p:cNvSpPr>
            <a:spLocks noGrp="1"/>
          </p:cNvSpPr>
          <p:nvPr>
            <p:ph type="sldNum" sz="quarter" idx="4"/>
          </p:nvPr>
        </p:nvSpPr>
        <p:spPr bwMode="gray">
          <a:xfrm>
            <a:off x="11498005" y="384373"/>
            <a:ext cx="329078" cy="130607"/>
          </a:xfrm>
          <a:prstGeom prst="rect">
            <a:avLst/>
          </a:prstGeom>
        </p:spPr>
        <p:txBody>
          <a:bodyPr vert="horz" lIns="0" tIns="0" rIns="0" bIns="0" rtlCol="0" anchor="ctr"/>
          <a:lstStyle>
            <a:lvl1pPr algn="l">
              <a:defRPr sz="635">
                <a:solidFill>
                  <a:schemeClr val="tx1">
                    <a:tint val="75000"/>
                  </a:schemeClr>
                </a:solidFill>
              </a:defRPr>
            </a:lvl1pPr>
          </a:lstStyle>
          <a:p>
            <a:fld id="{F9A56513-F998-4254-9CEB-F507EE6F3742}" type="slidenum">
              <a:rPr lang="en-GB" smtClean="0"/>
              <a:pPr/>
              <a:t>‹#›</a:t>
            </a:fld>
            <a:endParaRPr lang="en-GB" dirty="0"/>
          </a:p>
        </p:txBody>
      </p:sp>
      <p:sp>
        <p:nvSpPr>
          <p:cNvPr id="13" name="Rectangle 12"/>
          <p:cNvSpPr/>
          <p:nvPr userDrawn="1"/>
        </p:nvSpPr>
        <p:spPr>
          <a:xfrm>
            <a:off x="8890899" y="5256922"/>
            <a:ext cx="1438945" cy="1128616"/>
          </a:xfrm>
          <a:prstGeom prst="rect">
            <a:avLst/>
          </a:prstGeom>
          <a:solidFill>
            <a:schemeClr val="accent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65303" tIns="65303" rIns="65303" bIns="65303" rtlCol="0" anchor="ctr"/>
          <a:lstStyle/>
          <a:p>
            <a:pPr algn="ctr"/>
            <a:endParaRPr lang="en-GB" sz="907" b="1" dirty="0"/>
          </a:p>
        </p:txBody>
      </p:sp>
      <p:grpSp>
        <p:nvGrpSpPr>
          <p:cNvPr id="9" name="Group 8"/>
          <p:cNvGrpSpPr>
            <a:grpSpLocks noChangeAspect="1"/>
          </p:cNvGrpSpPr>
          <p:nvPr userDrawn="1"/>
        </p:nvGrpSpPr>
        <p:grpSpPr>
          <a:xfrm>
            <a:off x="9189642" y="5420974"/>
            <a:ext cx="917446" cy="730056"/>
            <a:chOff x="2373313" y="1833563"/>
            <a:chExt cx="1927225" cy="1928812"/>
          </a:xfrm>
          <a:solidFill>
            <a:srgbClr val="0D0D0D"/>
          </a:solidFill>
        </p:grpSpPr>
        <p:sp>
          <p:nvSpPr>
            <p:cNvPr id="10" name="Freeform 717"/>
            <p:cNvSpPr>
              <a:spLocks noEditPoints="1"/>
            </p:cNvSpPr>
            <p:nvPr/>
          </p:nvSpPr>
          <p:spPr bwMode="auto">
            <a:xfrm>
              <a:off x="2373313" y="1833563"/>
              <a:ext cx="1927225" cy="1928812"/>
            </a:xfrm>
            <a:custGeom>
              <a:avLst/>
              <a:gdLst>
                <a:gd name="T0" fmla="*/ 1935 w 2429"/>
                <a:gd name="T1" fmla="*/ 2338 h 2430"/>
                <a:gd name="T2" fmla="*/ 1917 w 2429"/>
                <a:gd name="T3" fmla="*/ 2349 h 2430"/>
                <a:gd name="T4" fmla="*/ 97 w 2429"/>
                <a:gd name="T5" fmla="*/ 2347 h 2430"/>
                <a:gd name="T6" fmla="*/ 86 w 2429"/>
                <a:gd name="T7" fmla="*/ 2340 h 2430"/>
                <a:gd name="T8" fmla="*/ 80 w 2429"/>
                <a:gd name="T9" fmla="*/ 2328 h 2430"/>
                <a:gd name="T10" fmla="*/ 283 w 2429"/>
                <a:gd name="T11" fmla="*/ 1767 h 2430"/>
                <a:gd name="T12" fmla="*/ 483 w 2429"/>
                <a:gd name="T13" fmla="*/ 1220 h 2430"/>
                <a:gd name="T14" fmla="*/ 493 w 2429"/>
                <a:gd name="T15" fmla="*/ 1191 h 2430"/>
                <a:gd name="T16" fmla="*/ 502 w 2429"/>
                <a:gd name="T17" fmla="*/ 1180 h 2430"/>
                <a:gd name="T18" fmla="*/ 1944 w 2429"/>
                <a:gd name="T19" fmla="*/ 1174 h 2430"/>
                <a:gd name="T20" fmla="*/ 2327 w 2429"/>
                <a:gd name="T21" fmla="*/ 1174 h 2430"/>
                <a:gd name="T22" fmla="*/ 2338 w 2429"/>
                <a:gd name="T23" fmla="*/ 1178 h 2430"/>
                <a:gd name="T24" fmla="*/ 2347 w 2429"/>
                <a:gd name="T25" fmla="*/ 1198 h 2430"/>
                <a:gd name="T26" fmla="*/ 81 w 2429"/>
                <a:gd name="T27" fmla="*/ 556 h 2430"/>
                <a:gd name="T28" fmla="*/ 84 w 2429"/>
                <a:gd name="T29" fmla="*/ 544 h 2430"/>
                <a:gd name="T30" fmla="*/ 94 w 2429"/>
                <a:gd name="T31" fmla="*/ 532 h 2430"/>
                <a:gd name="T32" fmla="*/ 111 w 2429"/>
                <a:gd name="T33" fmla="*/ 526 h 2430"/>
                <a:gd name="T34" fmla="*/ 81 w 2429"/>
                <a:gd name="T35" fmla="*/ 2081 h 2430"/>
                <a:gd name="T36" fmla="*/ 283 w 2429"/>
                <a:gd name="T37" fmla="*/ 243 h 2430"/>
                <a:gd name="T38" fmla="*/ 243 w 2429"/>
                <a:gd name="T39" fmla="*/ 445 h 2430"/>
                <a:gd name="T40" fmla="*/ 405 w 2429"/>
                <a:gd name="T41" fmla="*/ 1198 h 2430"/>
                <a:gd name="T42" fmla="*/ 365 w 2429"/>
                <a:gd name="T43" fmla="*/ 162 h 2430"/>
                <a:gd name="T44" fmla="*/ 1944 w 2429"/>
                <a:gd name="T45" fmla="*/ 729 h 2430"/>
                <a:gd name="T46" fmla="*/ 516 w 2429"/>
                <a:gd name="T47" fmla="*/ 1094 h 2430"/>
                <a:gd name="T48" fmla="*/ 489 w 2429"/>
                <a:gd name="T49" fmla="*/ 1097 h 2430"/>
                <a:gd name="T50" fmla="*/ 1944 w 2429"/>
                <a:gd name="T51" fmla="*/ 80 h 2430"/>
                <a:gd name="T52" fmla="*/ 2081 w 2429"/>
                <a:gd name="T53" fmla="*/ 811 h 2430"/>
                <a:gd name="T54" fmla="*/ 2097 w 2429"/>
                <a:gd name="T55" fmla="*/ 818 h 2430"/>
                <a:gd name="T56" fmla="*/ 2105 w 2429"/>
                <a:gd name="T57" fmla="*/ 833 h 2430"/>
                <a:gd name="T58" fmla="*/ 2025 w 2429"/>
                <a:gd name="T59" fmla="*/ 1094 h 2430"/>
                <a:gd name="T60" fmla="*/ 2327 w 2429"/>
                <a:gd name="T61" fmla="*/ 1094 h 2430"/>
                <a:gd name="T62" fmla="*/ 2186 w 2429"/>
                <a:gd name="T63" fmla="*/ 840 h 2430"/>
                <a:gd name="T64" fmla="*/ 2182 w 2429"/>
                <a:gd name="T65" fmla="*/ 807 h 2430"/>
                <a:gd name="T66" fmla="*/ 2167 w 2429"/>
                <a:gd name="T67" fmla="*/ 778 h 2430"/>
                <a:gd name="T68" fmla="*/ 2146 w 2429"/>
                <a:gd name="T69" fmla="*/ 754 h 2430"/>
                <a:gd name="T70" fmla="*/ 2119 w 2429"/>
                <a:gd name="T71" fmla="*/ 737 h 2430"/>
                <a:gd name="T72" fmla="*/ 2087 w 2429"/>
                <a:gd name="T73" fmla="*/ 729 h 2430"/>
                <a:gd name="T74" fmla="*/ 2025 w 2429"/>
                <a:gd name="T75" fmla="*/ 0 h 2430"/>
                <a:gd name="T76" fmla="*/ 283 w 2429"/>
                <a:gd name="T77" fmla="*/ 80 h 2430"/>
                <a:gd name="T78" fmla="*/ 163 w 2429"/>
                <a:gd name="T79" fmla="*/ 445 h 2430"/>
                <a:gd name="T80" fmla="*/ 100 w 2429"/>
                <a:gd name="T81" fmla="*/ 446 h 2430"/>
                <a:gd name="T82" fmla="*/ 68 w 2429"/>
                <a:gd name="T83" fmla="*/ 454 h 2430"/>
                <a:gd name="T84" fmla="*/ 41 w 2429"/>
                <a:gd name="T85" fmla="*/ 471 h 2430"/>
                <a:gd name="T86" fmla="*/ 19 w 2429"/>
                <a:gd name="T87" fmla="*/ 495 h 2430"/>
                <a:gd name="T88" fmla="*/ 5 w 2429"/>
                <a:gd name="T89" fmla="*/ 523 h 2430"/>
                <a:gd name="T90" fmla="*/ 0 w 2429"/>
                <a:gd name="T91" fmla="*/ 556 h 2430"/>
                <a:gd name="T92" fmla="*/ 0 w 2429"/>
                <a:gd name="T93" fmla="*/ 2325 h 2430"/>
                <a:gd name="T94" fmla="*/ 4 w 2429"/>
                <a:gd name="T95" fmla="*/ 2351 h 2430"/>
                <a:gd name="T96" fmla="*/ 13 w 2429"/>
                <a:gd name="T97" fmla="*/ 2375 h 2430"/>
                <a:gd name="T98" fmla="*/ 22 w 2429"/>
                <a:gd name="T99" fmla="*/ 2389 h 2430"/>
                <a:gd name="T100" fmla="*/ 48 w 2429"/>
                <a:gd name="T101" fmla="*/ 2413 h 2430"/>
                <a:gd name="T102" fmla="*/ 80 w 2429"/>
                <a:gd name="T103" fmla="*/ 2428 h 2430"/>
                <a:gd name="T104" fmla="*/ 1917 w 2429"/>
                <a:gd name="T105" fmla="*/ 2430 h 2430"/>
                <a:gd name="T106" fmla="*/ 1934 w 2429"/>
                <a:gd name="T107" fmla="*/ 2429 h 2430"/>
                <a:gd name="T108" fmla="*/ 1965 w 2429"/>
                <a:gd name="T109" fmla="*/ 2417 h 2430"/>
                <a:gd name="T110" fmla="*/ 2001 w 2429"/>
                <a:gd name="T111" fmla="*/ 2386 h 2430"/>
                <a:gd name="T112" fmla="*/ 2013 w 2429"/>
                <a:gd name="T113" fmla="*/ 2364 h 2430"/>
                <a:gd name="T114" fmla="*/ 2429 w 2429"/>
                <a:gd name="T115" fmla="*/ 1213 h 2430"/>
                <a:gd name="T116" fmla="*/ 2428 w 2429"/>
                <a:gd name="T117" fmla="*/ 1189 h 2430"/>
                <a:gd name="T118" fmla="*/ 2418 w 2429"/>
                <a:gd name="T119" fmla="*/ 1155 h 2430"/>
                <a:gd name="T120" fmla="*/ 2401 w 2429"/>
                <a:gd name="T121" fmla="*/ 1128 h 2430"/>
                <a:gd name="T122" fmla="*/ 2377 w 2429"/>
                <a:gd name="T123" fmla="*/ 1107 h 2430"/>
                <a:gd name="T124" fmla="*/ 2349 w 2429"/>
                <a:gd name="T125" fmla="*/ 1096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9" h="2430">
                  <a:moveTo>
                    <a:pt x="1938" y="2332"/>
                  </a:moveTo>
                  <a:lnTo>
                    <a:pt x="1938" y="2332"/>
                  </a:lnTo>
                  <a:lnTo>
                    <a:pt x="1935" y="2338"/>
                  </a:lnTo>
                  <a:lnTo>
                    <a:pt x="1930" y="2344"/>
                  </a:lnTo>
                  <a:lnTo>
                    <a:pt x="1924" y="2347"/>
                  </a:lnTo>
                  <a:lnTo>
                    <a:pt x="1917" y="2349"/>
                  </a:lnTo>
                  <a:lnTo>
                    <a:pt x="104" y="2349"/>
                  </a:lnTo>
                  <a:lnTo>
                    <a:pt x="104" y="2349"/>
                  </a:lnTo>
                  <a:lnTo>
                    <a:pt x="97" y="2347"/>
                  </a:lnTo>
                  <a:lnTo>
                    <a:pt x="93" y="2345"/>
                  </a:lnTo>
                  <a:lnTo>
                    <a:pt x="88" y="2343"/>
                  </a:lnTo>
                  <a:lnTo>
                    <a:pt x="86" y="2340"/>
                  </a:lnTo>
                  <a:lnTo>
                    <a:pt x="86" y="2340"/>
                  </a:lnTo>
                  <a:lnTo>
                    <a:pt x="81" y="2333"/>
                  </a:lnTo>
                  <a:lnTo>
                    <a:pt x="80" y="2328"/>
                  </a:lnTo>
                  <a:lnTo>
                    <a:pt x="81" y="2324"/>
                  </a:lnTo>
                  <a:lnTo>
                    <a:pt x="163" y="2100"/>
                  </a:lnTo>
                  <a:lnTo>
                    <a:pt x="283" y="1767"/>
                  </a:lnTo>
                  <a:lnTo>
                    <a:pt x="405" y="1435"/>
                  </a:lnTo>
                  <a:lnTo>
                    <a:pt x="405" y="1435"/>
                  </a:lnTo>
                  <a:lnTo>
                    <a:pt x="483" y="1220"/>
                  </a:lnTo>
                  <a:lnTo>
                    <a:pt x="486" y="1212"/>
                  </a:lnTo>
                  <a:lnTo>
                    <a:pt x="492" y="1194"/>
                  </a:lnTo>
                  <a:lnTo>
                    <a:pt x="493" y="1191"/>
                  </a:lnTo>
                  <a:lnTo>
                    <a:pt x="493" y="1191"/>
                  </a:lnTo>
                  <a:lnTo>
                    <a:pt x="497" y="1184"/>
                  </a:lnTo>
                  <a:lnTo>
                    <a:pt x="502" y="1180"/>
                  </a:lnTo>
                  <a:lnTo>
                    <a:pt x="508" y="1176"/>
                  </a:lnTo>
                  <a:lnTo>
                    <a:pt x="516" y="1174"/>
                  </a:lnTo>
                  <a:lnTo>
                    <a:pt x="1944" y="1174"/>
                  </a:lnTo>
                  <a:lnTo>
                    <a:pt x="2025" y="1174"/>
                  </a:lnTo>
                  <a:lnTo>
                    <a:pt x="2186" y="1174"/>
                  </a:lnTo>
                  <a:lnTo>
                    <a:pt x="2327" y="1174"/>
                  </a:lnTo>
                  <a:lnTo>
                    <a:pt x="2327" y="1174"/>
                  </a:lnTo>
                  <a:lnTo>
                    <a:pt x="2333" y="1175"/>
                  </a:lnTo>
                  <a:lnTo>
                    <a:pt x="2338" y="1178"/>
                  </a:lnTo>
                  <a:lnTo>
                    <a:pt x="2341" y="1182"/>
                  </a:lnTo>
                  <a:lnTo>
                    <a:pt x="2343" y="1186"/>
                  </a:lnTo>
                  <a:lnTo>
                    <a:pt x="2347" y="1198"/>
                  </a:lnTo>
                  <a:lnTo>
                    <a:pt x="2348" y="1208"/>
                  </a:lnTo>
                  <a:lnTo>
                    <a:pt x="1938" y="2332"/>
                  </a:lnTo>
                  <a:close/>
                  <a:moveTo>
                    <a:pt x="81" y="556"/>
                  </a:moveTo>
                  <a:lnTo>
                    <a:pt x="81" y="556"/>
                  </a:lnTo>
                  <a:lnTo>
                    <a:pt x="81" y="550"/>
                  </a:lnTo>
                  <a:lnTo>
                    <a:pt x="84" y="544"/>
                  </a:lnTo>
                  <a:lnTo>
                    <a:pt x="86" y="540"/>
                  </a:lnTo>
                  <a:lnTo>
                    <a:pt x="89" y="535"/>
                  </a:lnTo>
                  <a:lnTo>
                    <a:pt x="94" y="532"/>
                  </a:lnTo>
                  <a:lnTo>
                    <a:pt x="100" y="528"/>
                  </a:lnTo>
                  <a:lnTo>
                    <a:pt x="105" y="527"/>
                  </a:lnTo>
                  <a:lnTo>
                    <a:pt x="111" y="526"/>
                  </a:lnTo>
                  <a:lnTo>
                    <a:pt x="163" y="526"/>
                  </a:lnTo>
                  <a:lnTo>
                    <a:pt x="163" y="1861"/>
                  </a:lnTo>
                  <a:lnTo>
                    <a:pt x="81" y="2081"/>
                  </a:lnTo>
                  <a:lnTo>
                    <a:pt x="81" y="556"/>
                  </a:lnTo>
                  <a:close/>
                  <a:moveTo>
                    <a:pt x="243" y="243"/>
                  </a:moveTo>
                  <a:lnTo>
                    <a:pt x="283" y="243"/>
                  </a:lnTo>
                  <a:lnTo>
                    <a:pt x="283" y="1532"/>
                  </a:lnTo>
                  <a:lnTo>
                    <a:pt x="243" y="1642"/>
                  </a:lnTo>
                  <a:lnTo>
                    <a:pt x="243" y="445"/>
                  </a:lnTo>
                  <a:lnTo>
                    <a:pt x="243" y="243"/>
                  </a:lnTo>
                  <a:close/>
                  <a:moveTo>
                    <a:pt x="405" y="162"/>
                  </a:moveTo>
                  <a:lnTo>
                    <a:pt x="405" y="1198"/>
                  </a:lnTo>
                  <a:lnTo>
                    <a:pt x="403" y="1206"/>
                  </a:lnTo>
                  <a:lnTo>
                    <a:pt x="365" y="1309"/>
                  </a:lnTo>
                  <a:lnTo>
                    <a:pt x="365" y="162"/>
                  </a:lnTo>
                  <a:lnTo>
                    <a:pt x="405" y="162"/>
                  </a:lnTo>
                  <a:close/>
                  <a:moveTo>
                    <a:pt x="1944" y="80"/>
                  </a:moveTo>
                  <a:lnTo>
                    <a:pt x="1944" y="729"/>
                  </a:lnTo>
                  <a:lnTo>
                    <a:pt x="1944" y="1094"/>
                  </a:lnTo>
                  <a:lnTo>
                    <a:pt x="516" y="1094"/>
                  </a:lnTo>
                  <a:lnTo>
                    <a:pt x="516" y="1094"/>
                  </a:lnTo>
                  <a:lnTo>
                    <a:pt x="502" y="1095"/>
                  </a:lnTo>
                  <a:lnTo>
                    <a:pt x="489" y="1097"/>
                  </a:lnTo>
                  <a:lnTo>
                    <a:pt x="489" y="1097"/>
                  </a:lnTo>
                  <a:lnTo>
                    <a:pt x="486" y="1097"/>
                  </a:lnTo>
                  <a:lnTo>
                    <a:pt x="486" y="80"/>
                  </a:lnTo>
                  <a:lnTo>
                    <a:pt x="1944" y="80"/>
                  </a:lnTo>
                  <a:close/>
                  <a:moveTo>
                    <a:pt x="2076" y="809"/>
                  </a:moveTo>
                  <a:lnTo>
                    <a:pt x="2076" y="809"/>
                  </a:lnTo>
                  <a:lnTo>
                    <a:pt x="2081" y="811"/>
                  </a:lnTo>
                  <a:lnTo>
                    <a:pt x="2087" y="812"/>
                  </a:lnTo>
                  <a:lnTo>
                    <a:pt x="2093" y="815"/>
                  </a:lnTo>
                  <a:lnTo>
                    <a:pt x="2097" y="818"/>
                  </a:lnTo>
                  <a:lnTo>
                    <a:pt x="2101" y="823"/>
                  </a:lnTo>
                  <a:lnTo>
                    <a:pt x="2103" y="827"/>
                  </a:lnTo>
                  <a:lnTo>
                    <a:pt x="2105" y="833"/>
                  </a:lnTo>
                  <a:lnTo>
                    <a:pt x="2105" y="840"/>
                  </a:lnTo>
                  <a:lnTo>
                    <a:pt x="2105" y="1094"/>
                  </a:lnTo>
                  <a:lnTo>
                    <a:pt x="2025" y="1094"/>
                  </a:lnTo>
                  <a:lnTo>
                    <a:pt x="2025" y="809"/>
                  </a:lnTo>
                  <a:lnTo>
                    <a:pt x="2076" y="809"/>
                  </a:lnTo>
                  <a:close/>
                  <a:moveTo>
                    <a:pt x="2327" y="1094"/>
                  </a:moveTo>
                  <a:lnTo>
                    <a:pt x="2186" y="1094"/>
                  </a:lnTo>
                  <a:lnTo>
                    <a:pt x="2186" y="840"/>
                  </a:lnTo>
                  <a:lnTo>
                    <a:pt x="2186" y="840"/>
                  </a:lnTo>
                  <a:lnTo>
                    <a:pt x="2186" y="829"/>
                  </a:lnTo>
                  <a:lnTo>
                    <a:pt x="2184" y="817"/>
                  </a:lnTo>
                  <a:lnTo>
                    <a:pt x="2182" y="807"/>
                  </a:lnTo>
                  <a:lnTo>
                    <a:pt x="2177" y="797"/>
                  </a:lnTo>
                  <a:lnTo>
                    <a:pt x="2173" y="787"/>
                  </a:lnTo>
                  <a:lnTo>
                    <a:pt x="2167" y="778"/>
                  </a:lnTo>
                  <a:lnTo>
                    <a:pt x="2162" y="769"/>
                  </a:lnTo>
                  <a:lnTo>
                    <a:pt x="2154" y="761"/>
                  </a:lnTo>
                  <a:lnTo>
                    <a:pt x="2146" y="754"/>
                  </a:lnTo>
                  <a:lnTo>
                    <a:pt x="2138" y="747"/>
                  </a:lnTo>
                  <a:lnTo>
                    <a:pt x="2129" y="743"/>
                  </a:lnTo>
                  <a:lnTo>
                    <a:pt x="2119" y="737"/>
                  </a:lnTo>
                  <a:lnTo>
                    <a:pt x="2109" y="734"/>
                  </a:lnTo>
                  <a:lnTo>
                    <a:pt x="2098" y="732"/>
                  </a:lnTo>
                  <a:lnTo>
                    <a:pt x="2087" y="729"/>
                  </a:lnTo>
                  <a:lnTo>
                    <a:pt x="2076" y="729"/>
                  </a:lnTo>
                  <a:lnTo>
                    <a:pt x="2025" y="729"/>
                  </a:lnTo>
                  <a:lnTo>
                    <a:pt x="2025" y="0"/>
                  </a:lnTo>
                  <a:lnTo>
                    <a:pt x="405" y="0"/>
                  </a:lnTo>
                  <a:lnTo>
                    <a:pt x="405" y="80"/>
                  </a:lnTo>
                  <a:lnTo>
                    <a:pt x="283" y="80"/>
                  </a:lnTo>
                  <a:lnTo>
                    <a:pt x="283" y="162"/>
                  </a:lnTo>
                  <a:lnTo>
                    <a:pt x="163" y="162"/>
                  </a:lnTo>
                  <a:lnTo>
                    <a:pt x="163" y="445"/>
                  </a:lnTo>
                  <a:lnTo>
                    <a:pt x="111" y="445"/>
                  </a:lnTo>
                  <a:lnTo>
                    <a:pt x="111" y="445"/>
                  </a:lnTo>
                  <a:lnTo>
                    <a:pt x="100" y="446"/>
                  </a:lnTo>
                  <a:lnTo>
                    <a:pt x="88" y="447"/>
                  </a:lnTo>
                  <a:lnTo>
                    <a:pt x="78" y="451"/>
                  </a:lnTo>
                  <a:lnTo>
                    <a:pt x="68" y="454"/>
                  </a:lnTo>
                  <a:lnTo>
                    <a:pt x="58" y="458"/>
                  </a:lnTo>
                  <a:lnTo>
                    <a:pt x="49" y="464"/>
                  </a:lnTo>
                  <a:lnTo>
                    <a:pt x="41" y="471"/>
                  </a:lnTo>
                  <a:lnTo>
                    <a:pt x="33" y="478"/>
                  </a:lnTo>
                  <a:lnTo>
                    <a:pt x="25" y="486"/>
                  </a:lnTo>
                  <a:lnTo>
                    <a:pt x="19" y="495"/>
                  </a:lnTo>
                  <a:lnTo>
                    <a:pt x="14" y="504"/>
                  </a:lnTo>
                  <a:lnTo>
                    <a:pt x="9" y="513"/>
                  </a:lnTo>
                  <a:lnTo>
                    <a:pt x="5" y="523"/>
                  </a:lnTo>
                  <a:lnTo>
                    <a:pt x="3" y="534"/>
                  </a:lnTo>
                  <a:lnTo>
                    <a:pt x="0" y="544"/>
                  </a:lnTo>
                  <a:lnTo>
                    <a:pt x="0" y="556"/>
                  </a:lnTo>
                  <a:lnTo>
                    <a:pt x="0" y="2325"/>
                  </a:lnTo>
                  <a:lnTo>
                    <a:pt x="0" y="2325"/>
                  </a:lnTo>
                  <a:lnTo>
                    <a:pt x="0" y="2325"/>
                  </a:lnTo>
                  <a:lnTo>
                    <a:pt x="0" y="2334"/>
                  </a:lnTo>
                  <a:lnTo>
                    <a:pt x="1" y="2342"/>
                  </a:lnTo>
                  <a:lnTo>
                    <a:pt x="4" y="2351"/>
                  </a:lnTo>
                  <a:lnTo>
                    <a:pt x="6" y="2359"/>
                  </a:lnTo>
                  <a:lnTo>
                    <a:pt x="8" y="2367"/>
                  </a:lnTo>
                  <a:lnTo>
                    <a:pt x="13" y="2375"/>
                  </a:lnTo>
                  <a:lnTo>
                    <a:pt x="16" y="2382"/>
                  </a:lnTo>
                  <a:lnTo>
                    <a:pt x="22" y="2389"/>
                  </a:lnTo>
                  <a:lnTo>
                    <a:pt x="22" y="2389"/>
                  </a:lnTo>
                  <a:lnTo>
                    <a:pt x="30" y="2398"/>
                  </a:lnTo>
                  <a:lnTo>
                    <a:pt x="39" y="2406"/>
                  </a:lnTo>
                  <a:lnTo>
                    <a:pt x="48" y="2413"/>
                  </a:lnTo>
                  <a:lnTo>
                    <a:pt x="58" y="2420"/>
                  </a:lnTo>
                  <a:lnTo>
                    <a:pt x="69" y="2424"/>
                  </a:lnTo>
                  <a:lnTo>
                    <a:pt x="80" y="2428"/>
                  </a:lnTo>
                  <a:lnTo>
                    <a:pt x="92" y="2429"/>
                  </a:lnTo>
                  <a:lnTo>
                    <a:pt x="104" y="2430"/>
                  </a:lnTo>
                  <a:lnTo>
                    <a:pt x="1917" y="2430"/>
                  </a:lnTo>
                  <a:lnTo>
                    <a:pt x="1917" y="2430"/>
                  </a:lnTo>
                  <a:lnTo>
                    <a:pt x="1925" y="2430"/>
                  </a:lnTo>
                  <a:lnTo>
                    <a:pt x="1934" y="2429"/>
                  </a:lnTo>
                  <a:lnTo>
                    <a:pt x="1942" y="2426"/>
                  </a:lnTo>
                  <a:lnTo>
                    <a:pt x="1949" y="2424"/>
                  </a:lnTo>
                  <a:lnTo>
                    <a:pt x="1965" y="2417"/>
                  </a:lnTo>
                  <a:lnTo>
                    <a:pt x="1979" y="2408"/>
                  </a:lnTo>
                  <a:lnTo>
                    <a:pt x="1991" y="2398"/>
                  </a:lnTo>
                  <a:lnTo>
                    <a:pt x="2001" y="2386"/>
                  </a:lnTo>
                  <a:lnTo>
                    <a:pt x="2006" y="2379"/>
                  </a:lnTo>
                  <a:lnTo>
                    <a:pt x="2009" y="2371"/>
                  </a:lnTo>
                  <a:lnTo>
                    <a:pt x="2013" y="2364"/>
                  </a:lnTo>
                  <a:lnTo>
                    <a:pt x="2015" y="2357"/>
                  </a:lnTo>
                  <a:lnTo>
                    <a:pt x="2429" y="1221"/>
                  </a:lnTo>
                  <a:lnTo>
                    <a:pt x="2429" y="1213"/>
                  </a:lnTo>
                  <a:lnTo>
                    <a:pt x="2429" y="1213"/>
                  </a:lnTo>
                  <a:lnTo>
                    <a:pt x="2429" y="1201"/>
                  </a:lnTo>
                  <a:lnTo>
                    <a:pt x="2428" y="1189"/>
                  </a:lnTo>
                  <a:lnTo>
                    <a:pt x="2426" y="1177"/>
                  </a:lnTo>
                  <a:lnTo>
                    <a:pt x="2422" y="1166"/>
                  </a:lnTo>
                  <a:lnTo>
                    <a:pt x="2418" y="1155"/>
                  </a:lnTo>
                  <a:lnTo>
                    <a:pt x="2413" y="1145"/>
                  </a:lnTo>
                  <a:lnTo>
                    <a:pt x="2407" y="1136"/>
                  </a:lnTo>
                  <a:lnTo>
                    <a:pt x="2401" y="1128"/>
                  </a:lnTo>
                  <a:lnTo>
                    <a:pt x="2394" y="1120"/>
                  </a:lnTo>
                  <a:lnTo>
                    <a:pt x="2386" y="1113"/>
                  </a:lnTo>
                  <a:lnTo>
                    <a:pt x="2377" y="1107"/>
                  </a:lnTo>
                  <a:lnTo>
                    <a:pt x="2368" y="1103"/>
                  </a:lnTo>
                  <a:lnTo>
                    <a:pt x="2359" y="1098"/>
                  </a:lnTo>
                  <a:lnTo>
                    <a:pt x="2349" y="1096"/>
                  </a:lnTo>
                  <a:lnTo>
                    <a:pt x="2339" y="1094"/>
                  </a:lnTo>
                  <a:lnTo>
                    <a:pt x="2327" y="1094"/>
                  </a:lnTo>
                  <a:close/>
                </a:path>
              </a:pathLst>
            </a:custGeom>
            <a:grpFill/>
            <a:ln>
              <a:noFill/>
            </a:ln>
          </p:spPr>
          <p:txBody>
            <a:bodyPr vert="horz" wrap="square" lIns="91440" tIns="45720" rIns="91440" bIns="45720" numCol="1" anchor="t" anchorCtr="0" compatLnSpc="1">
              <a:prstTxWarp prst="textNoShape">
                <a:avLst/>
              </a:prstTxWarp>
            </a:bodyPr>
            <a:lstStyle/>
            <a:p>
              <a:endParaRPr lang="de-DE" sz="1633"/>
            </a:p>
          </p:txBody>
        </p:sp>
        <p:sp>
          <p:nvSpPr>
            <p:cNvPr id="11" name="Freeform 725"/>
            <p:cNvSpPr>
              <a:spLocks/>
            </p:cNvSpPr>
            <p:nvPr/>
          </p:nvSpPr>
          <p:spPr bwMode="auto">
            <a:xfrm>
              <a:off x="2919413" y="2316163"/>
              <a:ext cx="835025" cy="63500"/>
            </a:xfrm>
            <a:custGeom>
              <a:avLst/>
              <a:gdLst>
                <a:gd name="T0" fmla="*/ 41 w 1053"/>
                <a:gd name="T1" fmla="*/ 82 h 82"/>
                <a:gd name="T2" fmla="*/ 1012 w 1053"/>
                <a:gd name="T3" fmla="*/ 82 h 82"/>
                <a:gd name="T4" fmla="*/ 1012 w 1053"/>
                <a:gd name="T5" fmla="*/ 82 h 82"/>
                <a:gd name="T6" fmla="*/ 1021 w 1053"/>
                <a:gd name="T7" fmla="*/ 81 h 82"/>
                <a:gd name="T8" fmla="*/ 1028 w 1053"/>
                <a:gd name="T9" fmla="*/ 78 h 82"/>
                <a:gd name="T10" fmla="*/ 1035 w 1053"/>
                <a:gd name="T11" fmla="*/ 75 h 82"/>
                <a:gd name="T12" fmla="*/ 1042 w 1053"/>
                <a:gd name="T13" fmla="*/ 69 h 82"/>
                <a:gd name="T14" fmla="*/ 1046 w 1053"/>
                <a:gd name="T15" fmla="*/ 64 h 82"/>
                <a:gd name="T16" fmla="*/ 1049 w 1053"/>
                <a:gd name="T17" fmla="*/ 57 h 82"/>
                <a:gd name="T18" fmla="*/ 1053 w 1053"/>
                <a:gd name="T19" fmla="*/ 49 h 82"/>
                <a:gd name="T20" fmla="*/ 1053 w 1053"/>
                <a:gd name="T21" fmla="*/ 41 h 82"/>
                <a:gd name="T22" fmla="*/ 1053 w 1053"/>
                <a:gd name="T23" fmla="*/ 41 h 82"/>
                <a:gd name="T24" fmla="*/ 1053 w 1053"/>
                <a:gd name="T25" fmla="*/ 33 h 82"/>
                <a:gd name="T26" fmla="*/ 1049 w 1053"/>
                <a:gd name="T27" fmla="*/ 25 h 82"/>
                <a:gd name="T28" fmla="*/ 1046 w 1053"/>
                <a:gd name="T29" fmla="*/ 18 h 82"/>
                <a:gd name="T30" fmla="*/ 1042 w 1053"/>
                <a:gd name="T31" fmla="*/ 12 h 82"/>
                <a:gd name="T32" fmla="*/ 1035 w 1053"/>
                <a:gd name="T33" fmla="*/ 7 h 82"/>
                <a:gd name="T34" fmla="*/ 1028 w 1053"/>
                <a:gd name="T35" fmla="*/ 4 h 82"/>
                <a:gd name="T36" fmla="*/ 1021 w 1053"/>
                <a:gd name="T37" fmla="*/ 2 h 82"/>
                <a:gd name="T38" fmla="*/ 1012 w 1053"/>
                <a:gd name="T39" fmla="*/ 0 h 82"/>
                <a:gd name="T40" fmla="*/ 41 w 1053"/>
                <a:gd name="T41" fmla="*/ 0 h 82"/>
                <a:gd name="T42" fmla="*/ 41 w 1053"/>
                <a:gd name="T43" fmla="*/ 0 h 82"/>
                <a:gd name="T44" fmla="*/ 33 w 1053"/>
                <a:gd name="T45" fmla="*/ 2 h 82"/>
                <a:gd name="T46" fmla="*/ 25 w 1053"/>
                <a:gd name="T47" fmla="*/ 4 h 82"/>
                <a:gd name="T48" fmla="*/ 18 w 1053"/>
                <a:gd name="T49" fmla="*/ 7 h 82"/>
                <a:gd name="T50" fmla="*/ 13 w 1053"/>
                <a:gd name="T51" fmla="*/ 12 h 82"/>
                <a:gd name="T52" fmla="*/ 7 w 1053"/>
                <a:gd name="T53" fmla="*/ 18 h 82"/>
                <a:gd name="T54" fmla="*/ 4 w 1053"/>
                <a:gd name="T55" fmla="*/ 25 h 82"/>
                <a:gd name="T56" fmla="*/ 1 w 1053"/>
                <a:gd name="T57" fmla="*/ 33 h 82"/>
                <a:gd name="T58" fmla="*/ 0 w 1053"/>
                <a:gd name="T59" fmla="*/ 41 h 82"/>
                <a:gd name="T60" fmla="*/ 0 w 1053"/>
                <a:gd name="T61" fmla="*/ 41 h 82"/>
                <a:gd name="T62" fmla="*/ 1 w 1053"/>
                <a:gd name="T63" fmla="*/ 49 h 82"/>
                <a:gd name="T64" fmla="*/ 4 w 1053"/>
                <a:gd name="T65" fmla="*/ 57 h 82"/>
                <a:gd name="T66" fmla="*/ 7 w 1053"/>
                <a:gd name="T67" fmla="*/ 64 h 82"/>
                <a:gd name="T68" fmla="*/ 13 w 1053"/>
                <a:gd name="T69" fmla="*/ 69 h 82"/>
                <a:gd name="T70" fmla="*/ 18 w 1053"/>
                <a:gd name="T71" fmla="*/ 75 h 82"/>
                <a:gd name="T72" fmla="*/ 25 w 1053"/>
                <a:gd name="T73" fmla="*/ 78 h 82"/>
                <a:gd name="T74" fmla="*/ 33 w 1053"/>
                <a:gd name="T75" fmla="*/ 81 h 82"/>
                <a:gd name="T76" fmla="*/ 41 w 1053"/>
                <a:gd name="T7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3" h="82">
                  <a:moveTo>
                    <a:pt x="41" y="82"/>
                  </a:moveTo>
                  <a:lnTo>
                    <a:pt x="1012" y="82"/>
                  </a:lnTo>
                  <a:lnTo>
                    <a:pt x="1012" y="82"/>
                  </a:lnTo>
                  <a:lnTo>
                    <a:pt x="1021" y="81"/>
                  </a:lnTo>
                  <a:lnTo>
                    <a:pt x="1028" y="78"/>
                  </a:lnTo>
                  <a:lnTo>
                    <a:pt x="1035" y="75"/>
                  </a:lnTo>
                  <a:lnTo>
                    <a:pt x="1042" y="69"/>
                  </a:lnTo>
                  <a:lnTo>
                    <a:pt x="1046" y="64"/>
                  </a:lnTo>
                  <a:lnTo>
                    <a:pt x="1049" y="57"/>
                  </a:lnTo>
                  <a:lnTo>
                    <a:pt x="1053" y="49"/>
                  </a:lnTo>
                  <a:lnTo>
                    <a:pt x="1053" y="41"/>
                  </a:lnTo>
                  <a:lnTo>
                    <a:pt x="1053" y="41"/>
                  </a:lnTo>
                  <a:lnTo>
                    <a:pt x="1053" y="33"/>
                  </a:lnTo>
                  <a:lnTo>
                    <a:pt x="1049" y="25"/>
                  </a:lnTo>
                  <a:lnTo>
                    <a:pt x="1046" y="18"/>
                  </a:lnTo>
                  <a:lnTo>
                    <a:pt x="1042" y="12"/>
                  </a:lnTo>
                  <a:lnTo>
                    <a:pt x="1035" y="7"/>
                  </a:lnTo>
                  <a:lnTo>
                    <a:pt x="1028" y="4"/>
                  </a:lnTo>
                  <a:lnTo>
                    <a:pt x="1021" y="2"/>
                  </a:lnTo>
                  <a:lnTo>
                    <a:pt x="1012" y="0"/>
                  </a:lnTo>
                  <a:lnTo>
                    <a:pt x="41" y="0"/>
                  </a:lnTo>
                  <a:lnTo>
                    <a:pt x="41" y="0"/>
                  </a:lnTo>
                  <a:lnTo>
                    <a:pt x="33" y="2"/>
                  </a:lnTo>
                  <a:lnTo>
                    <a:pt x="25" y="4"/>
                  </a:lnTo>
                  <a:lnTo>
                    <a:pt x="18" y="7"/>
                  </a:lnTo>
                  <a:lnTo>
                    <a:pt x="13" y="12"/>
                  </a:lnTo>
                  <a:lnTo>
                    <a:pt x="7" y="18"/>
                  </a:lnTo>
                  <a:lnTo>
                    <a:pt x="4" y="25"/>
                  </a:lnTo>
                  <a:lnTo>
                    <a:pt x="1" y="33"/>
                  </a:lnTo>
                  <a:lnTo>
                    <a:pt x="0" y="41"/>
                  </a:lnTo>
                  <a:lnTo>
                    <a:pt x="0" y="41"/>
                  </a:lnTo>
                  <a:lnTo>
                    <a:pt x="1" y="49"/>
                  </a:lnTo>
                  <a:lnTo>
                    <a:pt x="4" y="57"/>
                  </a:lnTo>
                  <a:lnTo>
                    <a:pt x="7" y="64"/>
                  </a:lnTo>
                  <a:lnTo>
                    <a:pt x="13" y="69"/>
                  </a:lnTo>
                  <a:lnTo>
                    <a:pt x="18" y="75"/>
                  </a:lnTo>
                  <a:lnTo>
                    <a:pt x="25" y="78"/>
                  </a:lnTo>
                  <a:lnTo>
                    <a:pt x="33" y="81"/>
                  </a:lnTo>
                  <a:lnTo>
                    <a:pt x="41" y="82"/>
                  </a:lnTo>
                  <a:close/>
                </a:path>
              </a:pathLst>
            </a:custGeom>
            <a:grpFill/>
            <a:ln>
              <a:noFill/>
            </a:ln>
          </p:spPr>
          <p:txBody>
            <a:bodyPr vert="horz" wrap="square" lIns="91440" tIns="45720" rIns="91440" bIns="45720" numCol="1" anchor="t" anchorCtr="0" compatLnSpc="1">
              <a:prstTxWarp prst="textNoShape">
                <a:avLst/>
              </a:prstTxWarp>
            </a:bodyPr>
            <a:lstStyle/>
            <a:p>
              <a:endParaRPr lang="de-DE" sz="1633"/>
            </a:p>
          </p:txBody>
        </p:sp>
        <p:sp>
          <p:nvSpPr>
            <p:cNvPr id="12" name="Freeform 727"/>
            <p:cNvSpPr>
              <a:spLocks/>
            </p:cNvSpPr>
            <p:nvPr/>
          </p:nvSpPr>
          <p:spPr bwMode="auto">
            <a:xfrm>
              <a:off x="2919413" y="2090738"/>
              <a:ext cx="385763" cy="65087"/>
            </a:xfrm>
            <a:custGeom>
              <a:avLst/>
              <a:gdLst>
                <a:gd name="T0" fmla="*/ 41 w 487"/>
                <a:gd name="T1" fmla="*/ 81 h 81"/>
                <a:gd name="T2" fmla="*/ 446 w 487"/>
                <a:gd name="T3" fmla="*/ 81 h 81"/>
                <a:gd name="T4" fmla="*/ 446 w 487"/>
                <a:gd name="T5" fmla="*/ 81 h 81"/>
                <a:gd name="T6" fmla="*/ 454 w 487"/>
                <a:gd name="T7" fmla="*/ 80 h 81"/>
                <a:gd name="T8" fmla="*/ 462 w 487"/>
                <a:gd name="T9" fmla="*/ 78 h 81"/>
                <a:gd name="T10" fmla="*/ 468 w 487"/>
                <a:gd name="T11" fmla="*/ 74 h 81"/>
                <a:gd name="T12" fmla="*/ 474 w 487"/>
                <a:gd name="T13" fmla="*/ 69 h 81"/>
                <a:gd name="T14" fmla="*/ 480 w 487"/>
                <a:gd name="T15" fmla="*/ 63 h 81"/>
                <a:gd name="T16" fmla="*/ 483 w 487"/>
                <a:gd name="T17" fmla="*/ 57 h 81"/>
                <a:gd name="T18" fmla="*/ 485 w 487"/>
                <a:gd name="T19" fmla="*/ 49 h 81"/>
                <a:gd name="T20" fmla="*/ 487 w 487"/>
                <a:gd name="T21" fmla="*/ 41 h 81"/>
                <a:gd name="T22" fmla="*/ 487 w 487"/>
                <a:gd name="T23" fmla="*/ 41 h 81"/>
                <a:gd name="T24" fmla="*/ 485 w 487"/>
                <a:gd name="T25" fmla="*/ 32 h 81"/>
                <a:gd name="T26" fmla="*/ 483 w 487"/>
                <a:gd name="T27" fmla="*/ 25 h 81"/>
                <a:gd name="T28" fmla="*/ 480 w 487"/>
                <a:gd name="T29" fmla="*/ 18 h 81"/>
                <a:gd name="T30" fmla="*/ 474 w 487"/>
                <a:gd name="T31" fmla="*/ 11 h 81"/>
                <a:gd name="T32" fmla="*/ 468 w 487"/>
                <a:gd name="T33" fmla="*/ 7 h 81"/>
                <a:gd name="T34" fmla="*/ 462 w 487"/>
                <a:gd name="T35" fmla="*/ 4 h 81"/>
                <a:gd name="T36" fmla="*/ 454 w 487"/>
                <a:gd name="T37" fmla="*/ 0 h 81"/>
                <a:gd name="T38" fmla="*/ 446 w 487"/>
                <a:gd name="T39" fmla="*/ 0 h 81"/>
                <a:gd name="T40" fmla="*/ 41 w 487"/>
                <a:gd name="T41" fmla="*/ 0 h 81"/>
                <a:gd name="T42" fmla="*/ 41 w 487"/>
                <a:gd name="T43" fmla="*/ 0 h 81"/>
                <a:gd name="T44" fmla="*/ 33 w 487"/>
                <a:gd name="T45" fmla="*/ 0 h 81"/>
                <a:gd name="T46" fmla="*/ 25 w 487"/>
                <a:gd name="T47" fmla="*/ 4 h 81"/>
                <a:gd name="T48" fmla="*/ 18 w 487"/>
                <a:gd name="T49" fmla="*/ 7 h 81"/>
                <a:gd name="T50" fmla="*/ 13 w 487"/>
                <a:gd name="T51" fmla="*/ 11 h 81"/>
                <a:gd name="T52" fmla="*/ 7 w 487"/>
                <a:gd name="T53" fmla="*/ 18 h 81"/>
                <a:gd name="T54" fmla="*/ 4 w 487"/>
                <a:gd name="T55" fmla="*/ 25 h 81"/>
                <a:gd name="T56" fmla="*/ 1 w 487"/>
                <a:gd name="T57" fmla="*/ 32 h 81"/>
                <a:gd name="T58" fmla="*/ 0 w 487"/>
                <a:gd name="T59" fmla="*/ 41 h 81"/>
                <a:gd name="T60" fmla="*/ 0 w 487"/>
                <a:gd name="T61" fmla="*/ 41 h 81"/>
                <a:gd name="T62" fmla="*/ 1 w 487"/>
                <a:gd name="T63" fmla="*/ 49 h 81"/>
                <a:gd name="T64" fmla="*/ 4 w 487"/>
                <a:gd name="T65" fmla="*/ 57 h 81"/>
                <a:gd name="T66" fmla="*/ 7 w 487"/>
                <a:gd name="T67" fmla="*/ 63 h 81"/>
                <a:gd name="T68" fmla="*/ 13 w 487"/>
                <a:gd name="T69" fmla="*/ 69 h 81"/>
                <a:gd name="T70" fmla="*/ 18 w 487"/>
                <a:gd name="T71" fmla="*/ 74 h 81"/>
                <a:gd name="T72" fmla="*/ 25 w 487"/>
                <a:gd name="T73" fmla="*/ 78 h 81"/>
                <a:gd name="T74" fmla="*/ 33 w 487"/>
                <a:gd name="T75" fmla="*/ 80 h 81"/>
                <a:gd name="T76" fmla="*/ 41 w 487"/>
                <a:gd name="T7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7" h="81">
                  <a:moveTo>
                    <a:pt x="41" y="81"/>
                  </a:moveTo>
                  <a:lnTo>
                    <a:pt x="446" y="81"/>
                  </a:lnTo>
                  <a:lnTo>
                    <a:pt x="446" y="81"/>
                  </a:lnTo>
                  <a:lnTo>
                    <a:pt x="454" y="80"/>
                  </a:lnTo>
                  <a:lnTo>
                    <a:pt x="462" y="78"/>
                  </a:lnTo>
                  <a:lnTo>
                    <a:pt x="468" y="74"/>
                  </a:lnTo>
                  <a:lnTo>
                    <a:pt x="474" y="69"/>
                  </a:lnTo>
                  <a:lnTo>
                    <a:pt x="480" y="63"/>
                  </a:lnTo>
                  <a:lnTo>
                    <a:pt x="483" y="57"/>
                  </a:lnTo>
                  <a:lnTo>
                    <a:pt x="485" y="49"/>
                  </a:lnTo>
                  <a:lnTo>
                    <a:pt x="487" y="41"/>
                  </a:lnTo>
                  <a:lnTo>
                    <a:pt x="487" y="41"/>
                  </a:lnTo>
                  <a:lnTo>
                    <a:pt x="485" y="32"/>
                  </a:lnTo>
                  <a:lnTo>
                    <a:pt x="483" y="25"/>
                  </a:lnTo>
                  <a:lnTo>
                    <a:pt x="480" y="18"/>
                  </a:lnTo>
                  <a:lnTo>
                    <a:pt x="474" y="11"/>
                  </a:lnTo>
                  <a:lnTo>
                    <a:pt x="468" y="7"/>
                  </a:lnTo>
                  <a:lnTo>
                    <a:pt x="462" y="4"/>
                  </a:lnTo>
                  <a:lnTo>
                    <a:pt x="454" y="0"/>
                  </a:lnTo>
                  <a:lnTo>
                    <a:pt x="446" y="0"/>
                  </a:lnTo>
                  <a:lnTo>
                    <a:pt x="41" y="0"/>
                  </a:lnTo>
                  <a:lnTo>
                    <a:pt x="41" y="0"/>
                  </a:lnTo>
                  <a:lnTo>
                    <a:pt x="33" y="0"/>
                  </a:lnTo>
                  <a:lnTo>
                    <a:pt x="25" y="4"/>
                  </a:lnTo>
                  <a:lnTo>
                    <a:pt x="18" y="7"/>
                  </a:lnTo>
                  <a:lnTo>
                    <a:pt x="13" y="11"/>
                  </a:lnTo>
                  <a:lnTo>
                    <a:pt x="7" y="18"/>
                  </a:lnTo>
                  <a:lnTo>
                    <a:pt x="4" y="25"/>
                  </a:lnTo>
                  <a:lnTo>
                    <a:pt x="1" y="32"/>
                  </a:lnTo>
                  <a:lnTo>
                    <a:pt x="0" y="41"/>
                  </a:lnTo>
                  <a:lnTo>
                    <a:pt x="0" y="41"/>
                  </a:lnTo>
                  <a:lnTo>
                    <a:pt x="1" y="49"/>
                  </a:lnTo>
                  <a:lnTo>
                    <a:pt x="4" y="57"/>
                  </a:lnTo>
                  <a:lnTo>
                    <a:pt x="7" y="63"/>
                  </a:lnTo>
                  <a:lnTo>
                    <a:pt x="13" y="69"/>
                  </a:lnTo>
                  <a:lnTo>
                    <a:pt x="18" y="74"/>
                  </a:lnTo>
                  <a:lnTo>
                    <a:pt x="25" y="78"/>
                  </a:lnTo>
                  <a:lnTo>
                    <a:pt x="33" y="80"/>
                  </a:lnTo>
                  <a:lnTo>
                    <a:pt x="41" y="81"/>
                  </a:lnTo>
                  <a:close/>
                </a:path>
              </a:pathLst>
            </a:custGeom>
            <a:grpFill/>
            <a:ln>
              <a:noFill/>
            </a:ln>
          </p:spPr>
          <p:txBody>
            <a:bodyPr vert="horz" wrap="square" lIns="91440" tIns="45720" rIns="91440" bIns="45720" numCol="1" anchor="t" anchorCtr="0" compatLnSpc="1">
              <a:prstTxWarp prst="textNoShape">
                <a:avLst/>
              </a:prstTxWarp>
            </a:bodyPr>
            <a:lstStyle/>
            <a:p>
              <a:endParaRPr lang="de-DE" sz="1633"/>
            </a:p>
          </p:txBody>
        </p:sp>
        <p:sp>
          <p:nvSpPr>
            <p:cNvPr id="14" name="Freeform 729"/>
            <p:cNvSpPr>
              <a:spLocks/>
            </p:cNvSpPr>
            <p:nvPr/>
          </p:nvSpPr>
          <p:spPr bwMode="auto">
            <a:xfrm>
              <a:off x="2919413" y="2540000"/>
              <a:ext cx="835025" cy="65087"/>
            </a:xfrm>
            <a:custGeom>
              <a:avLst/>
              <a:gdLst>
                <a:gd name="T0" fmla="*/ 41 w 1053"/>
                <a:gd name="T1" fmla="*/ 81 h 81"/>
                <a:gd name="T2" fmla="*/ 1012 w 1053"/>
                <a:gd name="T3" fmla="*/ 81 h 81"/>
                <a:gd name="T4" fmla="*/ 1012 w 1053"/>
                <a:gd name="T5" fmla="*/ 81 h 81"/>
                <a:gd name="T6" fmla="*/ 1021 w 1053"/>
                <a:gd name="T7" fmla="*/ 80 h 81"/>
                <a:gd name="T8" fmla="*/ 1028 w 1053"/>
                <a:gd name="T9" fmla="*/ 78 h 81"/>
                <a:gd name="T10" fmla="*/ 1035 w 1053"/>
                <a:gd name="T11" fmla="*/ 74 h 81"/>
                <a:gd name="T12" fmla="*/ 1042 w 1053"/>
                <a:gd name="T13" fmla="*/ 69 h 81"/>
                <a:gd name="T14" fmla="*/ 1046 w 1053"/>
                <a:gd name="T15" fmla="*/ 63 h 81"/>
                <a:gd name="T16" fmla="*/ 1049 w 1053"/>
                <a:gd name="T17" fmla="*/ 56 h 81"/>
                <a:gd name="T18" fmla="*/ 1053 w 1053"/>
                <a:gd name="T19" fmla="*/ 48 h 81"/>
                <a:gd name="T20" fmla="*/ 1053 w 1053"/>
                <a:gd name="T21" fmla="*/ 40 h 81"/>
                <a:gd name="T22" fmla="*/ 1053 w 1053"/>
                <a:gd name="T23" fmla="*/ 40 h 81"/>
                <a:gd name="T24" fmla="*/ 1053 w 1053"/>
                <a:gd name="T25" fmla="*/ 32 h 81"/>
                <a:gd name="T26" fmla="*/ 1049 w 1053"/>
                <a:gd name="T27" fmla="*/ 25 h 81"/>
                <a:gd name="T28" fmla="*/ 1046 w 1053"/>
                <a:gd name="T29" fmla="*/ 18 h 81"/>
                <a:gd name="T30" fmla="*/ 1042 w 1053"/>
                <a:gd name="T31" fmla="*/ 12 h 81"/>
                <a:gd name="T32" fmla="*/ 1035 w 1053"/>
                <a:gd name="T33" fmla="*/ 6 h 81"/>
                <a:gd name="T34" fmla="*/ 1028 w 1053"/>
                <a:gd name="T35" fmla="*/ 3 h 81"/>
                <a:gd name="T36" fmla="*/ 1021 w 1053"/>
                <a:gd name="T37" fmla="*/ 1 h 81"/>
                <a:gd name="T38" fmla="*/ 1012 w 1053"/>
                <a:gd name="T39" fmla="*/ 0 h 81"/>
                <a:gd name="T40" fmla="*/ 41 w 1053"/>
                <a:gd name="T41" fmla="*/ 0 h 81"/>
                <a:gd name="T42" fmla="*/ 41 w 1053"/>
                <a:gd name="T43" fmla="*/ 0 h 81"/>
                <a:gd name="T44" fmla="*/ 33 w 1053"/>
                <a:gd name="T45" fmla="*/ 1 h 81"/>
                <a:gd name="T46" fmla="*/ 25 w 1053"/>
                <a:gd name="T47" fmla="*/ 3 h 81"/>
                <a:gd name="T48" fmla="*/ 18 w 1053"/>
                <a:gd name="T49" fmla="*/ 6 h 81"/>
                <a:gd name="T50" fmla="*/ 13 w 1053"/>
                <a:gd name="T51" fmla="*/ 12 h 81"/>
                <a:gd name="T52" fmla="*/ 7 w 1053"/>
                <a:gd name="T53" fmla="*/ 18 h 81"/>
                <a:gd name="T54" fmla="*/ 4 w 1053"/>
                <a:gd name="T55" fmla="*/ 25 h 81"/>
                <a:gd name="T56" fmla="*/ 1 w 1053"/>
                <a:gd name="T57" fmla="*/ 32 h 81"/>
                <a:gd name="T58" fmla="*/ 0 w 1053"/>
                <a:gd name="T59" fmla="*/ 40 h 81"/>
                <a:gd name="T60" fmla="*/ 0 w 1053"/>
                <a:gd name="T61" fmla="*/ 40 h 81"/>
                <a:gd name="T62" fmla="*/ 1 w 1053"/>
                <a:gd name="T63" fmla="*/ 48 h 81"/>
                <a:gd name="T64" fmla="*/ 4 w 1053"/>
                <a:gd name="T65" fmla="*/ 56 h 81"/>
                <a:gd name="T66" fmla="*/ 7 w 1053"/>
                <a:gd name="T67" fmla="*/ 63 h 81"/>
                <a:gd name="T68" fmla="*/ 13 w 1053"/>
                <a:gd name="T69" fmla="*/ 69 h 81"/>
                <a:gd name="T70" fmla="*/ 18 w 1053"/>
                <a:gd name="T71" fmla="*/ 74 h 81"/>
                <a:gd name="T72" fmla="*/ 25 w 1053"/>
                <a:gd name="T73" fmla="*/ 78 h 81"/>
                <a:gd name="T74" fmla="*/ 33 w 1053"/>
                <a:gd name="T75" fmla="*/ 80 h 81"/>
                <a:gd name="T76" fmla="*/ 41 w 1053"/>
                <a:gd name="T7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3" h="81">
                  <a:moveTo>
                    <a:pt x="41" y="81"/>
                  </a:moveTo>
                  <a:lnTo>
                    <a:pt x="1012" y="81"/>
                  </a:lnTo>
                  <a:lnTo>
                    <a:pt x="1012" y="81"/>
                  </a:lnTo>
                  <a:lnTo>
                    <a:pt x="1021" y="80"/>
                  </a:lnTo>
                  <a:lnTo>
                    <a:pt x="1028" y="78"/>
                  </a:lnTo>
                  <a:lnTo>
                    <a:pt x="1035" y="74"/>
                  </a:lnTo>
                  <a:lnTo>
                    <a:pt x="1042" y="69"/>
                  </a:lnTo>
                  <a:lnTo>
                    <a:pt x="1046" y="63"/>
                  </a:lnTo>
                  <a:lnTo>
                    <a:pt x="1049" y="56"/>
                  </a:lnTo>
                  <a:lnTo>
                    <a:pt x="1053" y="48"/>
                  </a:lnTo>
                  <a:lnTo>
                    <a:pt x="1053" y="40"/>
                  </a:lnTo>
                  <a:lnTo>
                    <a:pt x="1053" y="40"/>
                  </a:lnTo>
                  <a:lnTo>
                    <a:pt x="1053" y="32"/>
                  </a:lnTo>
                  <a:lnTo>
                    <a:pt x="1049" y="25"/>
                  </a:lnTo>
                  <a:lnTo>
                    <a:pt x="1046" y="18"/>
                  </a:lnTo>
                  <a:lnTo>
                    <a:pt x="1042" y="12"/>
                  </a:lnTo>
                  <a:lnTo>
                    <a:pt x="1035" y="6"/>
                  </a:lnTo>
                  <a:lnTo>
                    <a:pt x="1028" y="3"/>
                  </a:lnTo>
                  <a:lnTo>
                    <a:pt x="1021" y="1"/>
                  </a:lnTo>
                  <a:lnTo>
                    <a:pt x="1012" y="0"/>
                  </a:lnTo>
                  <a:lnTo>
                    <a:pt x="41" y="0"/>
                  </a:lnTo>
                  <a:lnTo>
                    <a:pt x="41" y="0"/>
                  </a:lnTo>
                  <a:lnTo>
                    <a:pt x="33" y="1"/>
                  </a:lnTo>
                  <a:lnTo>
                    <a:pt x="25" y="3"/>
                  </a:lnTo>
                  <a:lnTo>
                    <a:pt x="18" y="6"/>
                  </a:lnTo>
                  <a:lnTo>
                    <a:pt x="13" y="12"/>
                  </a:lnTo>
                  <a:lnTo>
                    <a:pt x="7" y="18"/>
                  </a:lnTo>
                  <a:lnTo>
                    <a:pt x="4" y="25"/>
                  </a:lnTo>
                  <a:lnTo>
                    <a:pt x="1" y="32"/>
                  </a:lnTo>
                  <a:lnTo>
                    <a:pt x="0" y="40"/>
                  </a:lnTo>
                  <a:lnTo>
                    <a:pt x="0" y="40"/>
                  </a:lnTo>
                  <a:lnTo>
                    <a:pt x="1" y="48"/>
                  </a:lnTo>
                  <a:lnTo>
                    <a:pt x="4" y="56"/>
                  </a:lnTo>
                  <a:lnTo>
                    <a:pt x="7" y="63"/>
                  </a:lnTo>
                  <a:lnTo>
                    <a:pt x="13" y="69"/>
                  </a:lnTo>
                  <a:lnTo>
                    <a:pt x="18" y="74"/>
                  </a:lnTo>
                  <a:lnTo>
                    <a:pt x="25" y="78"/>
                  </a:lnTo>
                  <a:lnTo>
                    <a:pt x="33" y="80"/>
                  </a:lnTo>
                  <a:lnTo>
                    <a:pt x="41" y="81"/>
                  </a:lnTo>
                  <a:close/>
                </a:path>
              </a:pathLst>
            </a:custGeom>
            <a:grpFill/>
            <a:ln>
              <a:noFill/>
            </a:ln>
          </p:spPr>
          <p:txBody>
            <a:bodyPr vert="horz" wrap="square" lIns="91440" tIns="45720" rIns="91440" bIns="45720" numCol="1" anchor="t" anchorCtr="0" compatLnSpc="1">
              <a:prstTxWarp prst="textNoShape">
                <a:avLst/>
              </a:prstTxWarp>
            </a:bodyPr>
            <a:lstStyle/>
            <a:p>
              <a:endParaRPr lang="de-DE" sz="1633"/>
            </a:p>
          </p:txBody>
        </p:sp>
      </p:grpSp>
    </p:spTree>
    <p:extLst>
      <p:ext uri="{BB962C8B-B14F-4D97-AF65-F5344CB8AC3E}">
        <p14:creationId xmlns:p14="http://schemas.microsoft.com/office/powerpoint/2010/main" val="34838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Back Cover">
    <p:spTree>
      <p:nvGrpSpPr>
        <p:cNvPr id="1" name=""/>
        <p:cNvGrpSpPr/>
        <p:nvPr/>
      </p:nvGrpSpPr>
      <p:grpSpPr>
        <a:xfrm>
          <a:off x="0" y="0"/>
          <a:ext cx="0" cy="0"/>
          <a:chOff x="0" y="0"/>
          <a:chExt cx="0" cy="0"/>
        </a:xfrm>
      </p:grpSpPr>
      <p:sp>
        <p:nvSpPr>
          <p:cNvPr id="6" name="Rectangle 5"/>
          <p:cNvSpPr/>
          <p:nvPr userDrawn="1"/>
        </p:nvSpPr>
        <p:spPr>
          <a:xfrm>
            <a:off x="843248" y="633953"/>
            <a:ext cx="5173785" cy="4245258"/>
          </a:xfrm>
          <a:prstGeom prst="rect">
            <a:avLst/>
          </a:prstGeom>
        </p:spPr>
        <p:txBody>
          <a:bodyPr lIns="0" tIns="0" rIns="32652" bIns="0">
            <a:noAutofit/>
          </a:bodyPr>
          <a:lstStyle/>
          <a:p>
            <a:pPr marL="0" marR="0" lvl="0" indent="0" algn="l" defTabSz="946052" rtl="0" eaLnBrk="1" fontAlgn="auto" latinLnBrk="0" hangingPunct="1">
              <a:lnSpc>
                <a:spcPct val="100000"/>
              </a:lnSpc>
              <a:spcBef>
                <a:spcPts val="0"/>
              </a:spcBef>
              <a:spcAft>
                <a:spcPts val="1088"/>
              </a:spcAft>
              <a:buClrTx/>
              <a:buSzTx/>
              <a:buFont typeface="Arial" pitchFamily="34" charset="0"/>
              <a:buNone/>
              <a:tabLst/>
              <a:defRPr/>
            </a:pPr>
            <a:r>
              <a:rPr kumimoji="0" lang="en-US" sz="907"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EY</a:t>
            </a:r>
            <a:r>
              <a:rPr kumimoji="0" lang="en-GB" sz="907"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 Assurance | Tax | Transactions | Advisory</a:t>
            </a:r>
          </a:p>
          <a:p>
            <a:pPr marL="0" marR="0" lvl="3" indent="0" algn="l" defTabSz="946052" rtl="0" eaLnBrk="1" fontAlgn="auto" latinLnBrk="0" hangingPunct="1">
              <a:lnSpc>
                <a:spcPct val="100000"/>
              </a:lnSpc>
              <a:spcBef>
                <a:spcPts val="0"/>
              </a:spcBef>
              <a:spcAft>
                <a:spcPts val="544"/>
              </a:spcAft>
              <a:buClrTx/>
              <a:buSzPct val="75000"/>
              <a:buFontTx/>
              <a:buNone/>
              <a:tabLst/>
              <a:defRPr/>
            </a:pPr>
            <a:r>
              <a:rPr kumimoji="0" lang="en-GB" sz="726"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About EY</a:t>
            </a:r>
            <a:br>
              <a:rPr kumimoji="0" lang="en-GB" sz="726"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br>
            <a:r>
              <a:rPr kumimoji="0" lang="en-GB" sz="726"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EY is a global leader in assurance, tax, transaction and advisory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a:t>
            </a:r>
            <a:br>
              <a:rPr kumimoji="0" lang="en-GB" sz="726"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br>
            <a:r>
              <a:rPr kumimoji="0" lang="en-GB" sz="726"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for our clients and for our communities.</a:t>
            </a:r>
          </a:p>
          <a:p>
            <a:pPr marL="0" marR="0" lvl="3" indent="0" algn="l" defTabSz="946052" rtl="0" eaLnBrk="1" fontAlgn="auto" latinLnBrk="0" hangingPunct="1">
              <a:lnSpc>
                <a:spcPct val="100000"/>
              </a:lnSpc>
              <a:spcBef>
                <a:spcPts val="0"/>
              </a:spcBef>
              <a:spcAft>
                <a:spcPts val="544"/>
              </a:spcAft>
              <a:buClrTx/>
              <a:buSzPct val="75000"/>
              <a:buFontTx/>
              <a:buNone/>
              <a:tabLst/>
              <a:defRPr/>
            </a:pPr>
            <a:r>
              <a:rPr kumimoji="0" lang="en-GB" sz="726"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EY refers to the global organization, and may refer to one or more, of the member firms of </a:t>
            </a:r>
            <a:br>
              <a:rPr kumimoji="0" lang="en-GB" sz="726"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br>
            <a:r>
              <a:rPr kumimoji="0" lang="en-GB" sz="726"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Ernst &amp; Young Global Limited, each of which is a separate legal entity. Ernst &amp; Young Global Limited, a UK company limited by guarantee, does not provide services to clients. For more information about our organization, please visit ey.com.</a:t>
            </a:r>
          </a:p>
          <a:p>
            <a:pPr marL="0" marR="0" lvl="3" indent="0" algn="l" defTabSz="946052" rtl="0" eaLnBrk="1" fontAlgn="auto" latinLnBrk="0" hangingPunct="1">
              <a:lnSpc>
                <a:spcPct val="100000"/>
              </a:lnSpc>
              <a:spcBef>
                <a:spcPts val="0"/>
              </a:spcBef>
              <a:spcAft>
                <a:spcPts val="544"/>
              </a:spcAft>
              <a:buClrTx/>
              <a:buSzPct val="75000"/>
              <a:buFontTx/>
              <a:buNone/>
              <a:tabLst/>
              <a:defRPr/>
            </a:pPr>
            <a:r>
              <a:rPr kumimoji="0" lang="en-GB" sz="907"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Ernst &amp; Young LLP</a:t>
            </a:r>
          </a:p>
          <a:p>
            <a:pPr marL="0" marR="0" lvl="3" indent="0" algn="l" defTabSz="946052" rtl="0" eaLnBrk="1" fontAlgn="auto" latinLnBrk="0" hangingPunct="1">
              <a:lnSpc>
                <a:spcPct val="100000"/>
              </a:lnSpc>
              <a:spcBef>
                <a:spcPts val="0"/>
              </a:spcBef>
              <a:spcAft>
                <a:spcPts val="454"/>
              </a:spcAft>
              <a:buClrTx/>
              <a:buSzPct val="75000"/>
              <a:buFontTx/>
              <a:buNone/>
              <a:tabLst/>
              <a:defRPr/>
            </a:pPr>
            <a:r>
              <a:rPr kumimoji="0" lang="en-GB" sz="544"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The UK firm Ernst &amp; Young LLP is a limited liability partnership registered in England and Wales with registered number OC300001 and is a member firm of Ernst &amp; Young Global Limited.</a:t>
            </a:r>
          </a:p>
          <a:p>
            <a:pPr marL="0" marR="0" lvl="3" indent="0" algn="l" defTabSz="946052" rtl="0" eaLnBrk="1" fontAlgn="auto" latinLnBrk="0" hangingPunct="1">
              <a:lnSpc>
                <a:spcPct val="100000"/>
              </a:lnSpc>
              <a:spcBef>
                <a:spcPts val="0"/>
              </a:spcBef>
              <a:spcAft>
                <a:spcPts val="454"/>
              </a:spcAft>
              <a:buClrTx/>
              <a:buSzPct val="75000"/>
              <a:buFontTx/>
              <a:buNone/>
              <a:tabLst/>
              <a:defRPr/>
            </a:pPr>
            <a:r>
              <a:rPr kumimoji="0" lang="en-GB" sz="544"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Ernst &amp; Young LLP, 1 More London Place, London, SE1 2AF.</a:t>
            </a:r>
          </a:p>
          <a:p>
            <a:pPr marL="0" marR="0" lvl="3" indent="0" algn="l" defTabSz="946052" rtl="0" eaLnBrk="1" fontAlgn="auto" latinLnBrk="0" hangingPunct="1">
              <a:lnSpc>
                <a:spcPct val="100000"/>
              </a:lnSpc>
              <a:spcBef>
                <a:spcPts val="0"/>
              </a:spcBef>
              <a:spcAft>
                <a:spcPts val="454"/>
              </a:spcAft>
              <a:buClrTx/>
              <a:buSzPct val="75000"/>
              <a:buFontTx/>
              <a:buNone/>
              <a:tabLst/>
              <a:defRPr/>
            </a:pPr>
            <a:r>
              <a:rPr kumimoji="0" lang="en-GB" sz="544"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2017 Ernst &amp; Young LLP. Published in the UK.</a:t>
            </a:r>
            <a:br>
              <a:rPr kumimoji="0" lang="en-GB" sz="544"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br>
            <a:r>
              <a:rPr kumimoji="0" lang="en-GB" sz="544"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All Rights Reserved.</a:t>
            </a:r>
          </a:p>
          <a:p>
            <a:pPr marL="0" marR="0" lvl="3" indent="0" algn="l" defTabSz="946052" rtl="0" eaLnBrk="1" fontAlgn="auto" latinLnBrk="0" hangingPunct="1">
              <a:lnSpc>
                <a:spcPct val="100000"/>
              </a:lnSpc>
              <a:spcBef>
                <a:spcPts val="0"/>
              </a:spcBef>
              <a:spcAft>
                <a:spcPts val="454"/>
              </a:spcAft>
              <a:buClrTx/>
              <a:buSzPct val="75000"/>
              <a:buFontTx/>
              <a:buNone/>
              <a:tabLst/>
              <a:defRPr/>
            </a:pPr>
            <a:r>
              <a:rPr kumimoji="0" lang="en-GB" sz="726"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ey.com</a:t>
            </a:r>
            <a:endParaRPr kumimoji="0" lang="en-GB" sz="544"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562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ver with beam (legacy)">
    <p:bg>
      <p:bgPr>
        <a:blipFill dpi="0" rotWithShape="1">
          <a:blip r:embed="rId4">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4923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3" name="think-cell Slide" r:id="rId5" imgW="216" imgH="216" progId="TCLayout.ActiveDocument.1">
                  <p:embed/>
                </p:oleObj>
              </mc:Choice>
              <mc:Fallback>
                <p:oleObj name="think-cell Slide" r:id="rId5" imgW="216" imgH="216"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33676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ver with beam (legacy)">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6504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7" name="think-cell Slide" r:id="rId5" imgW="216" imgH="216" progId="TCLayout.ActiveDocument.1">
                  <p:embed/>
                </p:oleObj>
              </mc:Choice>
              <mc:Fallback>
                <p:oleObj name="think-cell Slide" r:id="rId5" imgW="216" imgH="216"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53676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10.xml"/><Relationship Id="rId7" Type="http://schemas.openxmlformats.org/officeDocument/2006/relationships/tags" Target="../tags/tag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ags" Target="../tags/tag8.xml"/><Relationship Id="rId5" Type="http://schemas.openxmlformats.org/officeDocument/2006/relationships/vmlDrawing" Target="../drawings/vmlDrawing4.vml"/><Relationship Id="rId10" Type="http://schemas.openxmlformats.org/officeDocument/2006/relationships/image" Target="../media/image2.wmf"/><Relationship Id="rId4" Type="http://schemas.openxmlformats.org/officeDocument/2006/relationships/theme" Target="../theme/theme2.xml"/><Relationship Id="rId9"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vmlDrawing" Target="../drawings/vmlDrawing8.vml"/><Relationship Id="rId7" Type="http://schemas.openxmlformats.org/officeDocument/2006/relationships/image" Target="../media/image4.emf"/><Relationship Id="rId2" Type="http://schemas.openxmlformats.org/officeDocument/2006/relationships/theme" Target="../theme/theme3.xml"/><Relationship Id="rId1" Type="http://schemas.openxmlformats.org/officeDocument/2006/relationships/slideLayout" Target="../slideLayouts/slideLayout11.xml"/><Relationship Id="rId6" Type="http://schemas.openxmlformats.org/officeDocument/2006/relationships/oleObject" Target="../embeddings/oleObject8.bin"/><Relationship Id="rId5" Type="http://schemas.openxmlformats.org/officeDocument/2006/relationships/tags" Target="../tags/tag14.xml"/><Relationship Id="rId4" Type="http://schemas.openxmlformats.org/officeDocument/2006/relationships/tags" Target="../tags/tag1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heme" Target="../theme/theme4.xml"/><Relationship Id="rId7"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vmlDrawing" Target="../drawings/vmlDrawing10.vml"/><Relationship Id="rId9"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0"/>
            </p:custDataLst>
            <p:extLst>
              <p:ext uri="{D42A27DB-BD31-4B8C-83A1-F6EECF244321}">
                <p14:modId xmlns:p14="http://schemas.microsoft.com/office/powerpoint/2010/main" val="3953723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1" name="think-cell Slide" r:id="rId12" imgW="216" imgH="216" progId="TCLayout.ActiveDocument.1">
                  <p:embed/>
                </p:oleObj>
              </mc:Choice>
              <mc:Fallback>
                <p:oleObj name="think-cell Slide" r:id="rId12" imgW="216" imgH="216" progId="TCLayout.ActiveDocument.1">
                  <p:embed/>
                  <p:pic>
                    <p:nvPicPr>
                      <p:cNvPr id="6" name="Object 5"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04BB675-F0F4-4355-8D0D-7708AA5FE65F}"/>
              </a:ext>
            </a:extLst>
          </p:cNvPr>
          <p:cNvSpPr/>
          <p:nvPr userDrawn="1">
            <p:custDataLst>
              <p:tags r:id="rId11"/>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800" b="1"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918" y="201600"/>
            <a:ext cx="10978515"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425600"/>
            <a:ext cx="10978515" cy="4700016"/>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Box 6"/>
          <p:cNvSpPr txBox="1"/>
          <p:nvPr/>
        </p:nvSpPr>
        <p:spPr>
          <a:xfrm>
            <a:off x="609918" y="6519672"/>
            <a:ext cx="885600" cy="201168"/>
          </a:xfrm>
          <a:prstGeom prst="rect">
            <a:avLst/>
          </a:prstGeom>
          <a:noFill/>
        </p:spPr>
        <p:txBody>
          <a:bodyPr wrap="square" lIns="0" tIns="0" rIns="0" bIns="0" rtlCol="0" anchor="t" anchorCtr="0">
            <a:noAutofit/>
          </a:bodyPr>
          <a:lstStyle/>
          <a:p>
            <a:r>
              <a:rPr lang="en-GB" sz="1100" dirty="0">
                <a:solidFill>
                  <a:srgbClr val="646464"/>
                </a:solidFill>
                <a:latin typeface="EYInterstate Light" panose="02000506000000020004" pitchFamily="2" charset="0"/>
              </a:rPr>
              <a:t>Page </a:t>
            </a:r>
            <a:fld id="{9AE4D82F-B047-469B-AC52-A46321747EAF}" type="slidenum">
              <a:rPr lang="en-GB" sz="1100" smtClean="0">
                <a:solidFill>
                  <a:srgbClr val="646464"/>
                </a:solidFill>
                <a:latin typeface="EYInterstate Light" panose="02000506000000020004" pitchFamily="2" charset="0"/>
              </a:rPr>
              <a:pPr/>
              <a:t>‹#›</a:t>
            </a:fld>
            <a:endParaRPr lang="en-GB" sz="1100" dirty="0">
              <a:solidFill>
                <a:srgbClr val="646464"/>
              </a:solidFill>
              <a:latin typeface="EYInterstate Light" panose="02000506000000020004" pitchFamily="2" charset="0"/>
            </a:endParaRPr>
          </a:p>
        </p:txBody>
      </p:sp>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190960" y="6327648"/>
            <a:ext cx="399919" cy="408838"/>
          </a:xfrm>
          <a:prstGeom prst="rect">
            <a:avLst/>
          </a:prstGeom>
        </p:spPr>
      </p:pic>
      <p:sp>
        <p:nvSpPr>
          <p:cNvPr id="9" name="Date Placeholder 4">
            <a:extLst>
              <a:ext uri="{FF2B5EF4-FFF2-40B4-BE49-F238E27FC236}">
                <a16:creationId xmlns:a16="http://schemas.microsoft.com/office/drawing/2014/main" id="{E72AB3F2-228D-43E0-BFA5-003624EBED1A}"/>
              </a:ext>
            </a:extLst>
          </p:cNvPr>
          <p:cNvSpPr txBox="1">
            <a:spLocks/>
          </p:cNvSpPr>
          <p:nvPr userDrawn="1"/>
        </p:nvSpPr>
        <p:spPr>
          <a:xfrm>
            <a:off x="1495518" y="6519672"/>
            <a:ext cx="1371600" cy="201168"/>
          </a:xfrm>
          <a:prstGeom prst="rect">
            <a:avLst/>
          </a:prstGeom>
        </p:spPr>
        <p:txBody>
          <a:bodyPr vert="horz" wrap="none" lIns="0" tIns="0" rIns="0" bIns="0" rtlCol="0" anchor="t" anchorCtr="0"/>
          <a:lstStyle>
            <a:defPPr>
              <a:defRPr lang="en-US"/>
            </a:defPPr>
            <a:lvl1pPr marL="0" algn="l" defTabSz="914400" rtl="0" eaLnBrk="1" latinLnBrk="0" hangingPunct="1">
              <a:defRPr sz="1099"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dirty="0">
                <a:solidFill>
                  <a:srgbClr val="646464"/>
                </a:solidFill>
                <a:latin typeface="EYInterstate Light"/>
              </a:rPr>
              <a:t>18.01.2019</a:t>
            </a:r>
            <a:endParaRPr lang="en-US" dirty="0">
              <a:solidFill>
                <a:srgbClr val="646464"/>
              </a:solidFill>
              <a:latin typeface="EYInterstate Light"/>
            </a:endParaRPr>
          </a:p>
        </p:txBody>
      </p:sp>
    </p:spTree>
    <p:extLst>
      <p:ext uri="{BB962C8B-B14F-4D97-AF65-F5344CB8AC3E}">
        <p14:creationId xmlns:p14="http://schemas.microsoft.com/office/powerpoint/2010/main" val="1019114156"/>
      </p:ext>
    </p:extLst>
  </p:cSld>
  <p:clrMap bg1="lt1" tx1="dk1" bg2="lt2" tx2="dk2" accent1="accent1" accent2="accent2" accent3="accent3" accent4="accent4" accent5="accent5" accent6="accent6" hlink="hlink" folHlink="folHlink"/>
  <p:sldLayoutIdLst>
    <p:sldLayoutId id="2147483785" r:id="rId1"/>
    <p:sldLayoutId id="2147483787" r:id="rId2"/>
    <p:sldLayoutId id="2147483797" r:id="rId3"/>
    <p:sldLayoutId id="2147484047" r:id="rId4"/>
    <p:sldLayoutId id="2147484048" r:id="rId5"/>
    <p:sldLayoutId id="2147484049" r:id="rId6"/>
    <p:sldLayoutId id="2147484050" r:id="rId7"/>
  </p:sldLayoutIdLst>
  <p:hf sldNum="0" hdr="0" ftr="0"/>
  <p:txStyles>
    <p:titleStyle>
      <a:lvl1pPr algn="l" defTabSz="914400" rtl="0" eaLnBrk="1" latinLnBrk="0" hangingPunct="1">
        <a:lnSpc>
          <a:spcPct val="85000"/>
        </a:lnSpc>
        <a:spcBef>
          <a:spcPct val="0"/>
        </a:spcBef>
        <a:buNone/>
        <a:defRPr sz="2800" b="1"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6"/>
            </p:custDataLst>
            <p:extLst>
              <p:ext uri="{D42A27DB-BD31-4B8C-83A1-F6EECF244321}">
                <p14:modId xmlns:p14="http://schemas.microsoft.com/office/powerpoint/2010/main" val="1849884556"/>
              </p:ext>
            </p:extLst>
          </p:nvPr>
        </p:nvGraphicFramePr>
        <p:xfrm>
          <a:off x="1589" y="1589"/>
          <a:ext cx="1588" cy="1587"/>
        </p:xfrm>
        <a:graphic>
          <a:graphicData uri="http://schemas.openxmlformats.org/presentationml/2006/ole">
            <mc:AlternateContent xmlns:mc="http://schemas.openxmlformats.org/markup-compatibility/2006">
              <mc:Choice xmlns:v="urn:schemas-microsoft-com:vml" Requires="v">
                <p:oleObj spid="_x0000_s16491" name="think-cell Slide" r:id="rId8" imgW="270" imgH="270" progId="TCLayout.ActiveDocument.1">
                  <p:embed/>
                </p:oleObj>
              </mc:Choice>
              <mc:Fallback>
                <p:oleObj name="think-cell Slide" r:id="rId8" imgW="270" imgH="270" progId="TCLayout.ActiveDocument.1">
                  <p:embed/>
                  <p:pic>
                    <p:nvPicPr>
                      <p:cNvPr id="6" name="Object 5" hidden="1"/>
                      <p:cNvPicPr/>
                      <p:nvPr/>
                    </p:nvPicPr>
                    <p:blipFill>
                      <a:blip r:embed="rId9"/>
                      <a:stretch>
                        <a:fillRect/>
                      </a:stretch>
                    </p:blipFill>
                    <p:spPr>
                      <a:xfrm>
                        <a:off x="1589" y="1589"/>
                        <a:ext cx="1588"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F04D1F-53A6-4AF5-B1CE-9DF1D052A7CE}"/>
              </a:ext>
            </a:extLst>
          </p:cNvPr>
          <p:cNvSpPr/>
          <p:nvPr userDrawn="1">
            <p:custDataLst>
              <p:tags r:id="rId7"/>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800" b="1"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919" y="201600"/>
            <a:ext cx="10978515" cy="8604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09919" y="1425600"/>
            <a:ext cx="10978515" cy="4700016"/>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p:nvSpPr>
        <p:spPr>
          <a:xfrm>
            <a:off x="609918" y="6519672"/>
            <a:ext cx="885600" cy="201168"/>
          </a:xfrm>
          <a:prstGeom prst="rect">
            <a:avLst/>
          </a:prstGeom>
          <a:noFill/>
        </p:spPr>
        <p:txBody>
          <a:bodyPr wrap="square" lIns="0" tIns="0" rIns="0" bIns="0" rtlCol="0" anchor="t" anchorCtr="0">
            <a:noAutofit/>
          </a:bodyPr>
          <a:lstStyle/>
          <a:p>
            <a:pPr algn="l" fontAlgn="auto">
              <a:spcBef>
                <a:spcPts val="0"/>
              </a:spcBef>
              <a:spcAft>
                <a:spcPts val="0"/>
              </a:spcAft>
            </a:pPr>
            <a:r>
              <a:rPr lang="en-US" sz="1099" dirty="0">
                <a:solidFill>
                  <a:srgbClr val="646464"/>
                </a:solidFill>
                <a:latin typeface="EYInterstate Light"/>
              </a:rPr>
              <a:t>Page </a:t>
            </a:r>
            <a:fld id="{9AE4D82F-B047-469B-AC52-A46321747EAF}" type="slidenum">
              <a:rPr lang="en-US" sz="1099" smtClean="0">
                <a:solidFill>
                  <a:srgbClr val="646464"/>
                </a:solidFill>
                <a:latin typeface="EYInterstate Light"/>
              </a:rPr>
              <a:pPr algn="l" fontAlgn="auto">
                <a:spcBef>
                  <a:spcPts val="0"/>
                </a:spcBef>
                <a:spcAft>
                  <a:spcPts val="0"/>
                </a:spcAft>
              </a:pPr>
              <a:t>‹#›</a:t>
            </a:fld>
            <a:endParaRPr lang="en-US" sz="1099" dirty="0">
              <a:solidFill>
                <a:srgbClr val="646464"/>
              </a:solidFill>
              <a:latin typeface="EYInterstate Light"/>
            </a:endParaRPr>
          </a:p>
        </p:txBody>
      </p:sp>
      <p:sp>
        <p:nvSpPr>
          <p:cNvPr id="4" name="Date Placeholder 3"/>
          <p:cNvSpPr>
            <a:spLocks noGrp="1"/>
          </p:cNvSpPr>
          <p:nvPr>
            <p:ph type="dt" sz="half" idx="2"/>
          </p:nvPr>
        </p:nvSpPr>
        <p:spPr>
          <a:xfrm>
            <a:off x="1495518" y="6519672"/>
            <a:ext cx="1371600" cy="201168"/>
          </a:xfrm>
          <a:prstGeom prst="rect">
            <a:avLst/>
          </a:prstGeom>
        </p:spPr>
        <p:txBody>
          <a:bodyPr vert="horz" wrap="none" lIns="0" tIns="0" rIns="0" bIns="0" rtlCol="0" anchor="t" anchorCtr="0"/>
          <a:lstStyle>
            <a:lvl1pPr algn="l">
              <a:defRPr sz="1099">
                <a:solidFill>
                  <a:schemeClr val="bg1"/>
                </a:solidFill>
                <a:latin typeface="+mn-lt"/>
              </a:defRPr>
            </a:lvl1pPr>
          </a:lstStyle>
          <a:p>
            <a:r>
              <a:rPr lang="nb-NO">
                <a:solidFill>
                  <a:srgbClr val="646464"/>
                </a:solidFill>
              </a:rPr>
              <a:t>18.01.2019</a:t>
            </a:r>
            <a:endParaRPr lang="en-US" dirty="0">
              <a:solidFill>
                <a:srgbClr val="646464"/>
              </a:solidFill>
            </a:endParaRPr>
          </a:p>
        </p:txBody>
      </p:sp>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90961" y="6327648"/>
            <a:ext cx="399919" cy="408838"/>
          </a:xfrm>
          <a:prstGeom prst="rect">
            <a:avLst/>
          </a:prstGeom>
        </p:spPr>
      </p:pic>
    </p:spTree>
    <p:extLst>
      <p:ext uri="{BB962C8B-B14F-4D97-AF65-F5344CB8AC3E}">
        <p14:creationId xmlns:p14="http://schemas.microsoft.com/office/powerpoint/2010/main" val="2815872361"/>
      </p:ext>
    </p:extLst>
  </p:cSld>
  <p:clrMap bg1="lt1" tx1="dk1" bg2="lt2" tx2="dk2" accent1="accent1" accent2="accent2" accent3="accent3" accent4="accent4" accent5="accent5" accent6="accent6" hlink="hlink" folHlink="folHlink"/>
  <p:sldLayoutIdLst>
    <p:sldLayoutId id="2147484042" r:id="rId1"/>
    <p:sldLayoutId id="2147484045" r:id="rId2"/>
    <p:sldLayoutId id="2147483903" r:id="rId3"/>
  </p:sldLayoutIdLst>
  <p:hf sldNum="0" hdr="0" ftr="0"/>
  <p:txStyles>
    <p:titleStyle>
      <a:lvl1pPr algn="l" defTabSz="913943" rtl="0" eaLnBrk="1" latinLnBrk="0" hangingPunct="1">
        <a:lnSpc>
          <a:spcPct val="85000"/>
        </a:lnSpc>
        <a:spcBef>
          <a:spcPct val="0"/>
        </a:spcBef>
        <a:buNone/>
        <a:defRPr sz="2800" b="1" kern="1200">
          <a:solidFill>
            <a:schemeClr val="bg1"/>
          </a:solidFill>
          <a:latin typeface="+mn-lt"/>
          <a:ea typeface="+mj-ea"/>
          <a:cs typeface="Arial" pitchFamily="34" charset="0"/>
        </a:defRPr>
      </a:lvl1pPr>
    </p:titleStyle>
    <p:bodyStyle>
      <a:lvl1pPr marL="356438" indent="-356438" algn="l" defTabSz="913943" rtl="0" eaLnBrk="1" latinLnBrk="0" hangingPunct="1">
        <a:spcBef>
          <a:spcPct val="20000"/>
        </a:spcBef>
        <a:buClr>
          <a:schemeClr val="accent2"/>
        </a:buClr>
        <a:buSzPct val="70000"/>
        <a:buFont typeface="Arial" pitchFamily="34" charset="0"/>
        <a:buChar char="►"/>
        <a:defRPr sz="2399" kern="120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sz="1999" kern="120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4"/>
            </p:custDataLst>
            <p:extLst>
              <p:ext uri="{D42A27DB-BD31-4B8C-83A1-F6EECF244321}">
                <p14:modId xmlns:p14="http://schemas.microsoft.com/office/powerpoint/2010/main" val="150020382"/>
              </p:ext>
            </p:extLst>
          </p:nvPr>
        </p:nvGraphicFramePr>
        <p:xfrm>
          <a:off x="1589" y="1589"/>
          <a:ext cx="1588" cy="1587"/>
        </p:xfrm>
        <a:graphic>
          <a:graphicData uri="http://schemas.openxmlformats.org/presentationml/2006/ole">
            <mc:AlternateContent xmlns:mc="http://schemas.openxmlformats.org/markup-compatibility/2006">
              <mc:Choice xmlns:v="urn:schemas-microsoft-com:vml" Requires="v">
                <p:oleObj spid="_x0000_s21611" name="think-cell Slide" r:id="rId6" imgW="270" imgH="270" progId="TCLayout.ActiveDocument.1">
                  <p:embed/>
                </p:oleObj>
              </mc:Choice>
              <mc:Fallback>
                <p:oleObj name="think-cell Slide" r:id="rId6" imgW="270" imgH="270" progId="TCLayout.ActiveDocument.1">
                  <p:embed/>
                  <p:pic>
                    <p:nvPicPr>
                      <p:cNvPr id="6" name="Object 5" hidden="1"/>
                      <p:cNvPicPr/>
                      <p:nvPr/>
                    </p:nvPicPr>
                    <p:blipFill>
                      <a:blip r:embed="rId7"/>
                      <a:stretch>
                        <a:fillRect/>
                      </a:stretch>
                    </p:blipFill>
                    <p:spPr>
                      <a:xfrm>
                        <a:off x="1589" y="1589"/>
                        <a:ext cx="1588"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0D1996E-0B97-44A5-BA76-32978EC695E8}"/>
              </a:ext>
            </a:extLst>
          </p:cNvPr>
          <p:cNvSpPr/>
          <p:nvPr userDrawn="1">
            <p:custDataLst>
              <p:tags r:id="rId5"/>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800" b="1"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919" y="201600"/>
            <a:ext cx="10978515" cy="8604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09919" y="1425600"/>
            <a:ext cx="10978515" cy="4700016"/>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p:nvSpPr>
        <p:spPr>
          <a:xfrm>
            <a:off x="609918" y="6519672"/>
            <a:ext cx="885600" cy="201168"/>
          </a:xfrm>
          <a:prstGeom prst="rect">
            <a:avLst/>
          </a:prstGeom>
          <a:noFill/>
        </p:spPr>
        <p:txBody>
          <a:bodyPr wrap="square" lIns="0" tIns="0" rIns="0" bIns="0" rtlCol="0" anchor="t" anchorCtr="0">
            <a:noAutofit/>
          </a:bodyPr>
          <a:lstStyle/>
          <a:p>
            <a:pPr algn="l" fontAlgn="auto">
              <a:spcBef>
                <a:spcPts val="0"/>
              </a:spcBef>
              <a:spcAft>
                <a:spcPts val="0"/>
              </a:spcAft>
            </a:pPr>
            <a:r>
              <a:rPr lang="en-US" sz="1099" dirty="0">
                <a:solidFill>
                  <a:srgbClr val="646464"/>
                </a:solidFill>
                <a:latin typeface="EYInterstate Light"/>
              </a:rPr>
              <a:t>Page </a:t>
            </a:r>
            <a:fld id="{9AE4D82F-B047-469B-AC52-A46321747EAF}" type="slidenum">
              <a:rPr lang="en-US" sz="1099" smtClean="0">
                <a:solidFill>
                  <a:srgbClr val="646464"/>
                </a:solidFill>
                <a:latin typeface="EYInterstate Light"/>
              </a:rPr>
              <a:pPr algn="l" fontAlgn="auto">
                <a:spcBef>
                  <a:spcPts val="0"/>
                </a:spcBef>
                <a:spcAft>
                  <a:spcPts val="0"/>
                </a:spcAft>
              </a:pPr>
              <a:t>‹#›</a:t>
            </a:fld>
            <a:endParaRPr lang="en-US" sz="1099" dirty="0">
              <a:solidFill>
                <a:srgbClr val="646464"/>
              </a:solidFill>
              <a:latin typeface="EYInterstate Light"/>
            </a:endParaRPr>
          </a:p>
        </p:txBody>
      </p:sp>
      <p:sp>
        <p:nvSpPr>
          <p:cNvPr id="4" name="Date Placeholder 3"/>
          <p:cNvSpPr>
            <a:spLocks noGrp="1"/>
          </p:cNvSpPr>
          <p:nvPr>
            <p:ph type="dt" sz="half" idx="2"/>
          </p:nvPr>
        </p:nvSpPr>
        <p:spPr>
          <a:xfrm>
            <a:off x="1495518" y="6519672"/>
            <a:ext cx="1371600" cy="201168"/>
          </a:xfrm>
          <a:prstGeom prst="rect">
            <a:avLst/>
          </a:prstGeom>
        </p:spPr>
        <p:txBody>
          <a:bodyPr vert="horz" wrap="none" lIns="0" tIns="0" rIns="0" bIns="0" rtlCol="0" anchor="t" anchorCtr="0"/>
          <a:lstStyle>
            <a:lvl1pPr algn="l">
              <a:defRPr sz="1099">
                <a:solidFill>
                  <a:schemeClr val="bg1"/>
                </a:solidFill>
                <a:latin typeface="+mn-lt"/>
              </a:defRPr>
            </a:lvl1pPr>
          </a:lstStyle>
          <a:p>
            <a:r>
              <a:rPr lang="nb-NO">
                <a:solidFill>
                  <a:srgbClr val="646464"/>
                </a:solidFill>
              </a:rPr>
              <a:t>18.01.2019</a:t>
            </a:r>
            <a:endParaRPr lang="en-US" dirty="0">
              <a:solidFill>
                <a:srgbClr val="646464"/>
              </a:solidFill>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90961" y="6327648"/>
            <a:ext cx="399919" cy="408838"/>
          </a:xfrm>
          <a:prstGeom prst="rect">
            <a:avLst/>
          </a:prstGeom>
        </p:spPr>
      </p:pic>
    </p:spTree>
    <p:extLst>
      <p:ext uri="{BB962C8B-B14F-4D97-AF65-F5344CB8AC3E}">
        <p14:creationId xmlns:p14="http://schemas.microsoft.com/office/powerpoint/2010/main" val="574388042"/>
      </p:ext>
    </p:extLst>
  </p:cSld>
  <p:clrMap bg1="lt1" tx1="dk1" bg2="lt2" tx2="dk2" accent1="accent1" accent2="accent2" accent3="accent3" accent4="accent4" accent5="accent5" accent6="accent6" hlink="hlink" folHlink="folHlink"/>
  <p:sldLayoutIdLst>
    <p:sldLayoutId id="2147483910" r:id="rId1"/>
  </p:sldLayoutIdLst>
  <p:hf sldNum="0" hdr="0" ftr="0"/>
  <p:txStyles>
    <p:titleStyle>
      <a:lvl1pPr algn="l" defTabSz="913943" rtl="0" eaLnBrk="1" latinLnBrk="0" hangingPunct="1">
        <a:lnSpc>
          <a:spcPct val="85000"/>
        </a:lnSpc>
        <a:spcBef>
          <a:spcPct val="0"/>
        </a:spcBef>
        <a:buNone/>
        <a:defRPr sz="2800" b="1" kern="1200">
          <a:solidFill>
            <a:schemeClr val="bg1"/>
          </a:solidFill>
          <a:latin typeface="+mn-lt"/>
          <a:ea typeface="+mj-ea"/>
          <a:cs typeface="Arial" pitchFamily="34" charset="0"/>
        </a:defRPr>
      </a:lvl1pPr>
    </p:titleStyle>
    <p:bodyStyle>
      <a:lvl1pPr marL="356438" indent="-356438" algn="l" defTabSz="913943" rtl="0" eaLnBrk="1" latinLnBrk="0" hangingPunct="1">
        <a:spcBef>
          <a:spcPct val="20000"/>
        </a:spcBef>
        <a:buClr>
          <a:schemeClr val="accent2"/>
        </a:buClr>
        <a:buSzPct val="70000"/>
        <a:buFont typeface="Arial" pitchFamily="34" charset="0"/>
        <a:buChar char="►"/>
        <a:defRPr sz="2399" kern="120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sz="1999" kern="120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5"/>
            </p:custDataLst>
            <p:extLst>
              <p:ext uri="{D42A27DB-BD31-4B8C-83A1-F6EECF244321}">
                <p14:modId xmlns:p14="http://schemas.microsoft.com/office/powerpoint/2010/main" val="147357654"/>
              </p:ext>
            </p:extLst>
          </p:nvPr>
        </p:nvGraphicFramePr>
        <p:xfrm>
          <a:off x="1589" y="1589"/>
          <a:ext cx="1588" cy="1587"/>
        </p:xfrm>
        <a:graphic>
          <a:graphicData uri="http://schemas.openxmlformats.org/presentationml/2006/ole">
            <mc:AlternateContent xmlns:mc="http://schemas.openxmlformats.org/markup-compatibility/2006">
              <mc:Choice xmlns:v="urn:schemas-microsoft-com:vml" Requires="v">
                <p:oleObj spid="_x0000_s57451" name="think-cell Slide" r:id="rId7" imgW="270" imgH="270" progId="TCLayout.ActiveDocument.1">
                  <p:embed/>
                </p:oleObj>
              </mc:Choice>
              <mc:Fallback>
                <p:oleObj name="think-cell Slide" r:id="rId7" imgW="270" imgH="270" progId="TCLayout.ActiveDocument.1">
                  <p:embed/>
                  <p:pic>
                    <p:nvPicPr>
                      <p:cNvPr id="6" name="Object 5" hidden="1"/>
                      <p:cNvPicPr/>
                      <p:nvPr/>
                    </p:nvPicPr>
                    <p:blipFill>
                      <a:blip r:embed="rId8"/>
                      <a:stretch>
                        <a:fillRect/>
                      </a:stretch>
                    </p:blipFill>
                    <p:spPr>
                      <a:xfrm>
                        <a:off x="1589" y="1589"/>
                        <a:ext cx="1588"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484ACE-0362-4AAE-B1EF-9102EABC6740}"/>
              </a:ext>
            </a:extLst>
          </p:cNvPr>
          <p:cNvSpPr/>
          <p:nvPr userDrawn="1">
            <p:custDataLst>
              <p:tags r:id="rId6"/>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800" b="1"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919" y="201600"/>
            <a:ext cx="10978515" cy="8604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09919" y="1425600"/>
            <a:ext cx="10978515" cy="4700016"/>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p:nvSpPr>
        <p:spPr>
          <a:xfrm>
            <a:off x="609918" y="6519672"/>
            <a:ext cx="885600" cy="201168"/>
          </a:xfrm>
          <a:prstGeom prst="rect">
            <a:avLst/>
          </a:prstGeom>
          <a:noFill/>
        </p:spPr>
        <p:txBody>
          <a:bodyPr wrap="square" lIns="0" tIns="0" rIns="0" bIns="0" rtlCol="0" anchor="t" anchorCtr="0">
            <a:noAutofit/>
          </a:bodyPr>
          <a:lstStyle/>
          <a:p>
            <a:pPr algn="l" fontAlgn="auto">
              <a:spcBef>
                <a:spcPts val="0"/>
              </a:spcBef>
              <a:spcAft>
                <a:spcPts val="0"/>
              </a:spcAft>
            </a:pPr>
            <a:r>
              <a:rPr lang="en-US" sz="1099" dirty="0">
                <a:solidFill>
                  <a:srgbClr val="646464"/>
                </a:solidFill>
                <a:latin typeface="EYInterstate Light"/>
              </a:rPr>
              <a:t>Page </a:t>
            </a:r>
            <a:fld id="{9AE4D82F-B047-469B-AC52-A46321747EAF}" type="slidenum">
              <a:rPr lang="en-US" sz="1099" smtClean="0">
                <a:solidFill>
                  <a:srgbClr val="646464"/>
                </a:solidFill>
                <a:latin typeface="EYInterstate Light"/>
              </a:rPr>
              <a:pPr algn="l" fontAlgn="auto">
                <a:spcBef>
                  <a:spcPts val="0"/>
                </a:spcBef>
                <a:spcAft>
                  <a:spcPts val="0"/>
                </a:spcAft>
              </a:pPr>
              <a:t>‹#›</a:t>
            </a:fld>
            <a:endParaRPr lang="en-US" sz="1099" dirty="0">
              <a:solidFill>
                <a:srgbClr val="646464"/>
              </a:solidFill>
              <a:latin typeface="EYInterstate Light"/>
            </a:endParaRPr>
          </a:p>
        </p:txBody>
      </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90961" y="6327648"/>
            <a:ext cx="399919" cy="408838"/>
          </a:xfrm>
          <a:prstGeom prst="rect">
            <a:avLst/>
          </a:prstGeom>
        </p:spPr>
      </p:pic>
      <p:sp>
        <p:nvSpPr>
          <p:cNvPr id="10" name="Date Placeholder 4">
            <a:extLst>
              <a:ext uri="{FF2B5EF4-FFF2-40B4-BE49-F238E27FC236}">
                <a16:creationId xmlns:a16="http://schemas.microsoft.com/office/drawing/2014/main" id="{DC171174-6DE8-456C-8A79-565C9F1A080F}"/>
              </a:ext>
            </a:extLst>
          </p:cNvPr>
          <p:cNvSpPr txBox="1">
            <a:spLocks/>
          </p:cNvSpPr>
          <p:nvPr userDrawn="1"/>
        </p:nvSpPr>
        <p:spPr>
          <a:xfrm>
            <a:off x="1495518" y="6519672"/>
            <a:ext cx="1371600" cy="201168"/>
          </a:xfrm>
          <a:prstGeom prst="rect">
            <a:avLst/>
          </a:prstGeom>
        </p:spPr>
        <p:txBody>
          <a:bodyPr vert="horz" wrap="none" lIns="0" tIns="0" rIns="0" bIns="0" rtlCol="0" anchor="t" anchorCtr="0"/>
          <a:lstStyle>
            <a:defPPr>
              <a:defRPr lang="en-US"/>
            </a:defPPr>
            <a:lvl1pPr marL="0" algn="l" defTabSz="914400" rtl="0" eaLnBrk="1" latinLnBrk="0" hangingPunct="1">
              <a:defRPr sz="1099"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dirty="0">
                <a:solidFill>
                  <a:srgbClr val="646464"/>
                </a:solidFill>
                <a:latin typeface="EYInterstate Light"/>
              </a:rPr>
              <a:t>18.01.2019</a:t>
            </a:r>
            <a:endParaRPr lang="en-US" dirty="0">
              <a:solidFill>
                <a:srgbClr val="646464"/>
              </a:solidFill>
              <a:latin typeface="EYInterstate Light"/>
            </a:endParaRPr>
          </a:p>
        </p:txBody>
      </p:sp>
    </p:spTree>
    <p:extLst>
      <p:ext uri="{BB962C8B-B14F-4D97-AF65-F5344CB8AC3E}">
        <p14:creationId xmlns:p14="http://schemas.microsoft.com/office/powerpoint/2010/main" val="1689064352"/>
      </p:ext>
    </p:extLst>
  </p:cSld>
  <p:clrMap bg1="lt1" tx1="dk1" bg2="lt2" tx2="dk2" accent1="accent1" accent2="accent2" accent3="accent3" accent4="accent4" accent5="accent5" accent6="accent6" hlink="hlink" folHlink="folHlink"/>
  <p:sldLayoutIdLst>
    <p:sldLayoutId id="2147484028" r:id="rId1"/>
    <p:sldLayoutId id="2147484046" r:id="rId2"/>
  </p:sldLayoutIdLst>
  <p:hf sldNum="0" hdr="0" ftr="0"/>
  <p:txStyles>
    <p:titleStyle>
      <a:lvl1pPr algn="l" defTabSz="913943" rtl="0" eaLnBrk="1" latinLnBrk="0" hangingPunct="1">
        <a:lnSpc>
          <a:spcPct val="85000"/>
        </a:lnSpc>
        <a:spcBef>
          <a:spcPct val="0"/>
        </a:spcBef>
        <a:buNone/>
        <a:defRPr sz="2800" b="1" kern="1200">
          <a:solidFill>
            <a:schemeClr val="bg1"/>
          </a:solidFill>
          <a:latin typeface="+mn-lt"/>
          <a:ea typeface="+mj-ea"/>
          <a:cs typeface="Arial" pitchFamily="34" charset="0"/>
        </a:defRPr>
      </a:lvl1pPr>
    </p:titleStyle>
    <p:bodyStyle>
      <a:lvl1pPr marL="356438" indent="-356438" algn="l" defTabSz="913943" rtl="0" eaLnBrk="1" latinLnBrk="0" hangingPunct="1">
        <a:spcBef>
          <a:spcPct val="20000"/>
        </a:spcBef>
        <a:buClr>
          <a:schemeClr val="accent2"/>
        </a:buClr>
        <a:buSzPct val="70000"/>
        <a:buFont typeface="Arial" pitchFamily="34" charset="0"/>
        <a:buChar char="►"/>
        <a:defRPr sz="2399" kern="120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sz="1999" kern="120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7BE2EDF2-86FB-433F-98EF-CAD1E8EE4BA7}"/>
              </a:ext>
            </a:extLst>
          </p:cNvPr>
          <p:cNvSpPr txBox="1">
            <a:spLocks/>
          </p:cNvSpPr>
          <p:nvPr/>
        </p:nvSpPr>
        <p:spPr>
          <a:xfrm>
            <a:off x="4777626" y="1715588"/>
            <a:ext cx="5958167" cy="982185"/>
          </a:xfrm>
          <a:prstGeom prst="rect">
            <a:avLst/>
          </a:prstGeom>
        </p:spPr>
        <p:txBody>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tx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tx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tx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tx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tx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Kingsley Uzomba</a:t>
            </a:r>
          </a:p>
          <a:p>
            <a:pPr marL="0" indent="0">
              <a:buNone/>
            </a:pPr>
            <a:r>
              <a:rPr lang="sv-SE" dirty="0"/>
              <a:t>Manager, Data Analytics Practice EY</a:t>
            </a:r>
          </a:p>
        </p:txBody>
      </p:sp>
      <p:sp>
        <p:nvSpPr>
          <p:cNvPr id="5" name="Rectangle 4">
            <a:extLst>
              <a:ext uri="{FF2B5EF4-FFF2-40B4-BE49-F238E27FC236}">
                <a16:creationId xmlns:a16="http://schemas.microsoft.com/office/drawing/2014/main" id="{E38E2BA2-C7B1-496E-B111-F2B39CC7AF85}"/>
              </a:ext>
            </a:extLst>
          </p:cNvPr>
          <p:cNvSpPr/>
          <p:nvPr/>
        </p:nvSpPr>
        <p:spPr>
          <a:xfrm>
            <a:off x="3644606" y="223935"/>
            <a:ext cx="8651307" cy="155072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sv-SE" sz="4400" dirty="0">
                <a:solidFill>
                  <a:schemeClr val="tx1"/>
                </a:solidFill>
                <a:latin typeface="EYInterstate Light" panose="02000506000000020004" pitchFamily="2" charset="0"/>
              </a:rPr>
              <a:t>Data Analytics Evolution</a:t>
            </a:r>
          </a:p>
        </p:txBody>
      </p:sp>
      <p:sp>
        <p:nvSpPr>
          <p:cNvPr id="2" name="Rectangle 1">
            <a:extLst>
              <a:ext uri="{FF2B5EF4-FFF2-40B4-BE49-F238E27FC236}">
                <a16:creationId xmlns:a16="http://schemas.microsoft.com/office/drawing/2014/main" id="{C51F894A-BABE-4590-ABAF-81E0F87FF800}"/>
              </a:ext>
            </a:extLst>
          </p:cNvPr>
          <p:cNvSpPr/>
          <p:nvPr/>
        </p:nvSpPr>
        <p:spPr>
          <a:xfrm>
            <a:off x="3448459" y="6404905"/>
            <a:ext cx="4378325" cy="368300"/>
          </a:xfrm>
          <a:prstGeom prst="rect">
            <a:avLst/>
          </a:prstGeom>
        </p:spPr>
        <p:txBody>
          <a:bodyPr wrap="none">
            <a:spAutoFit/>
          </a:bodyPr>
          <a:lstStyle/>
          <a:p>
            <a:r>
              <a:rPr lang="en-US" dirty="0">
                <a:solidFill>
                  <a:schemeClr val="tx2"/>
                </a:solidFill>
                <a:latin typeface="Calibri" panose="020F0502020204030204" pitchFamily="34" charset="0"/>
              </a:rPr>
              <a:t>Sanitized by Global Markets – EY Knowledge</a:t>
            </a:r>
            <a:r>
              <a:rPr lang="en-US" dirty="0">
                <a:solidFill>
                  <a:schemeClr val="tx2"/>
                </a:solidFill>
              </a:rPr>
              <a:t> </a:t>
            </a:r>
          </a:p>
        </p:txBody>
      </p:sp>
    </p:spTree>
    <p:extLst>
      <p:ext uri="{BB962C8B-B14F-4D97-AF65-F5344CB8AC3E}">
        <p14:creationId xmlns:p14="http://schemas.microsoft.com/office/powerpoint/2010/main" val="2669563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IN" dirty="0"/>
              <a:t>Predicting 30 day advance dormancy and enabling pro-active interventions</a:t>
            </a:r>
          </a:p>
        </p:txBody>
      </p:sp>
      <p:sp>
        <p:nvSpPr>
          <p:cNvPr id="4" name="Footer Placeholder 3"/>
          <p:cNvSpPr>
            <a:spLocks noGrp="1"/>
          </p:cNvSpPr>
          <p:nvPr>
            <p:ph type="ftr" sz="quarter" idx="3"/>
          </p:nvPr>
        </p:nvSpPr>
        <p:spPr bwMode="gray"/>
        <p:txBody>
          <a:bodyPr/>
          <a:lstStyle/>
          <a:p>
            <a:r>
              <a:rPr lang="en-IN" dirty="0"/>
              <a:t>AI and Advanced Analytics PoV</a:t>
            </a:r>
            <a:endParaRPr lang="en-GB" dirty="0"/>
          </a:p>
        </p:txBody>
      </p:sp>
      <p:sp>
        <p:nvSpPr>
          <p:cNvPr id="5" name="Slide Number Placeholder 4"/>
          <p:cNvSpPr>
            <a:spLocks noGrp="1"/>
          </p:cNvSpPr>
          <p:nvPr>
            <p:ph type="sldNum" sz="quarter" idx="4"/>
          </p:nvPr>
        </p:nvSpPr>
        <p:spPr bwMode="gray"/>
        <p:txBody>
          <a:bodyPr/>
          <a:lstStyle/>
          <a:p>
            <a:fld id="{F9A56513-F998-4254-9CEB-F507EE6F3742}" type="slidenum">
              <a:rPr lang="en-GB" smtClean="0"/>
              <a:pPr/>
              <a:t>10</a:t>
            </a:fld>
            <a:endParaRPr lang="en-GB" dirty="0"/>
          </a:p>
        </p:txBody>
      </p:sp>
      <p:sp>
        <p:nvSpPr>
          <p:cNvPr id="7" name="TextBox 6"/>
          <p:cNvSpPr txBox="1">
            <a:spLocks/>
          </p:cNvSpPr>
          <p:nvPr/>
        </p:nvSpPr>
        <p:spPr bwMode="gray">
          <a:xfrm>
            <a:off x="1902016" y="1533615"/>
            <a:ext cx="4033883" cy="752130"/>
          </a:xfrm>
          <a:prstGeom prst="rect">
            <a:avLst/>
          </a:prstGeom>
          <a:solidFill>
            <a:schemeClr val="accent4"/>
          </a:solidFill>
        </p:spPr>
        <p:txBody>
          <a:bodyPr wrap="square" lIns="65303" tIns="65303" rIns="65303" bIns="65303" rtlCol="0">
            <a:noAutofit/>
          </a:bodyPr>
          <a:lstStyle/>
          <a:p>
            <a:pPr marL="180969" indent="-180969" defTabSz="914370">
              <a:spcAft>
                <a:spcPts val="272"/>
              </a:spcAft>
              <a:buClr>
                <a:srgbClr val="FFE600"/>
              </a:buClr>
            </a:pPr>
            <a:r>
              <a:rPr lang="en-GB" sz="907" dirty="0">
                <a:solidFill>
                  <a:srgbClr val="404040"/>
                </a:solidFill>
              </a:rPr>
              <a:t>Disengagement from the internet bank, customers leaving the bank</a:t>
            </a:r>
          </a:p>
          <a:p>
            <a:pPr>
              <a:lnSpc>
                <a:spcPct val="85000"/>
              </a:lnSpc>
              <a:spcAft>
                <a:spcPts val="272"/>
              </a:spcAft>
              <a:buClr>
                <a:schemeClr val="accent2"/>
              </a:buClr>
              <a:buSzPct val="70000"/>
            </a:pPr>
            <a:endParaRPr lang="en-GB" sz="907" dirty="0">
              <a:solidFill>
                <a:srgbClr val="404040"/>
              </a:solidFill>
            </a:endParaRPr>
          </a:p>
        </p:txBody>
      </p:sp>
      <p:sp>
        <p:nvSpPr>
          <p:cNvPr id="8" name="TextBox 7"/>
          <p:cNvSpPr txBox="1">
            <a:spLocks/>
          </p:cNvSpPr>
          <p:nvPr/>
        </p:nvSpPr>
        <p:spPr bwMode="gray">
          <a:xfrm>
            <a:off x="1902016" y="2594412"/>
            <a:ext cx="4033883" cy="752130"/>
          </a:xfrm>
          <a:prstGeom prst="rect">
            <a:avLst/>
          </a:prstGeom>
          <a:solidFill>
            <a:schemeClr val="accent4"/>
          </a:solidFill>
        </p:spPr>
        <p:txBody>
          <a:bodyPr wrap="square" lIns="65303" tIns="65303" rIns="65303" bIns="65303" rtlCol="0">
            <a:noAutofit/>
          </a:bodyPr>
          <a:lstStyle/>
          <a:p>
            <a:pPr defTabSz="914370">
              <a:spcAft>
                <a:spcPts val="272"/>
              </a:spcAft>
              <a:buClr>
                <a:srgbClr val="FFE600"/>
              </a:buClr>
            </a:pPr>
            <a:r>
              <a:rPr lang="en-GB" sz="907" dirty="0">
                <a:solidFill>
                  <a:srgbClr val="404040"/>
                </a:solidFill>
              </a:rPr>
              <a:t>Predict which customers are likely to become dormant in the next 3 months </a:t>
            </a:r>
          </a:p>
          <a:p>
            <a:pPr>
              <a:lnSpc>
                <a:spcPct val="85000"/>
              </a:lnSpc>
              <a:spcAft>
                <a:spcPts val="272"/>
              </a:spcAft>
              <a:buClr>
                <a:schemeClr val="accent2"/>
              </a:buClr>
              <a:buSzPct val="70000"/>
            </a:pPr>
            <a:endParaRPr lang="en-GB" sz="907" dirty="0">
              <a:solidFill>
                <a:srgbClr val="404040"/>
              </a:solidFill>
            </a:endParaRPr>
          </a:p>
        </p:txBody>
      </p:sp>
      <p:sp>
        <p:nvSpPr>
          <p:cNvPr id="9" name="TextBox 8"/>
          <p:cNvSpPr txBox="1">
            <a:spLocks/>
          </p:cNvSpPr>
          <p:nvPr/>
        </p:nvSpPr>
        <p:spPr bwMode="gray">
          <a:xfrm>
            <a:off x="1902016" y="3655209"/>
            <a:ext cx="4033883" cy="1415195"/>
          </a:xfrm>
          <a:prstGeom prst="rect">
            <a:avLst/>
          </a:prstGeom>
          <a:solidFill>
            <a:schemeClr val="accent4"/>
          </a:solidFill>
        </p:spPr>
        <p:txBody>
          <a:bodyPr wrap="square" lIns="65303" tIns="65303" rIns="65303" bIns="65303" rtlCol="0">
            <a:noAutofit/>
          </a:bodyPr>
          <a:lstStyle/>
          <a:p>
            <a:pPr marL="159995" indent="-159995" defTabSz="914370">
              <a:spcAft>
                <a:spcPts val="272"/>
              </a:spcAft>
              <a:buSzPct val="70000"/>
              <a:buFont typeface="Arial" panose="020B0604020202020204" pitchFamily="34" charset="0"/>
              <a:buChar char="►"/>
            </a:pPr>
            <a:r>
              <a:rPr lang="en-GB" sz="907" dirty="0">
                <a:solidFill>
                  <a:srgbClr val="404040"/>
                </a:solidFill>
              </a:rPr>
              <a:t>Accurate identification of 67% of dormant customers</a:t>
            </a:r>
          </a:p>
          <a:p>
            <a:pPr marL="159995" indent="-159995" defTabSz="914370">
              <a:spcAft>
                <a:spcPts val="272"/>
              </a:spcAft>
              <a:buSzPct val="70000"/>
              <a:buFont typeface="Arial" panose="020B0604020202020204" pitchFamily="34" charset="0"/>
              <a:buChar char="►"/>
            </a:pPr>
            <a:r>
              <a:rPr lang="en-GB" sz="907" dirty="0">
                <a:solidFill>
                  <a:srgbClr val="404040"/>
                </a:solidFill>
              </a:rPr>
              <a:t>Dormancy was predicted 30 days in advance</a:t>
            </a:r>
          </a:p>
          <a:p>
            <a:pPr marL="159995" indent="-159995" defTabSz="914370">
              <a:spcAft>
                <a:spcPts val="272"/>
              </a:spcAft>
              <a:buSzPct val="70000"/>
              <a:buFont typeface="Arial" panose="020B0604020202020204" pitchFamily="34" charset="0"/>
              <a:buChar char="►"/>
            </a:pPr>
            <a:r>
              <a:rPr lang="en-GB" sz="907" dirty="0">
                <a:solidFill>
                  <a:srgbClr val="404040"/>
                </a:solidFill>
              </a:rPr>
              <a:t>Model compared to a random 5% sample of customers who logged in over the last 30 days</a:t>
            </a:r>
          </a:p>
          <a:p>
            <a:pPr marL="159995" indent="-159995" defTabSz="914370">
              <a:spcAft>
                <a:spcPts val="272"/>
              </a:spcAft>
              <a:buSzPct val="70000"/>
              <a:buFont typeface="Arial" panose="020B0604020202020204" pitchFamily="34" charset="0"/>
              <a:buChar char="►"/>
            </a:pPr>
            <a:r>
              <a:rPr lang="en-GB" sz="907" dirty="0">
                <a:solidFill>
                  <a:srgbClr val="404040"/>
                </a:solidFill>
              </a:rPr>
              <a:t>Better ability to perform pro-active interventions</a:t>
            </a:r>
          </a:p>
          <a:p>
            <a:pPr marL="159995" indent="-159995" defTabSz="914370">
              <a:spcAft>
                <a:spcPts val="272"/>
              </a:spcAft>
              <a:buSzPct val="70000"/>
              <a:buFont typeface="Arial" panose="020B0604020202020204" pitchFamily="34" charset="0"/>
              <a:buChar char="►"/>
            </a:pPr>
            <a:r>
              <a:rPr lang="en-GB" sz="907" dirty="0">
                <a:solidFill>
                  <a:srgbClr val="404040"/>
                </a:solidFill>
              </a:rPr>
              <a:t>The model was able to be deployed in current bank systems</a:t>
            </a:r>
          </a:p>
        </p:txBody>
      </p:sp>
      <p:sp>
        <p:nvSpPr>
          <p:cNvPr id="11" name="TextBox 10"/>
          <p:cNvSpPr txBox="1">
            <a:spLocks/>
          </p:cNvSpPr>
          <p:nvPr/>
        </p:nvSpPr>
        <p:spPr bwMode="gray">
          <a:xfrm>
            <a:off x="1902016" y="1300184"/>
            <a:ext cx="4033883" cy="233360"/>
          </a:xfrm>
          <a:prstGeom prst="rect">
            <a:avLst/>
          </a:prstGeom>
          <a:solidFill>
            <a:srgbClr val="404040"/>
          </a:solidFill>
        </p:spPr>
        <p:txBody>
          <a:bodyPr wrap="square" lIns="65303" tIns="32652" rIns="65303" bIns="32652" rtlCol="0">
            <a:spAutoFit/>
          </a:bodyPr>
          <a:lstStyle/>
          <a:p>
            <a:pPr defTabSz="914370">
              <a:buClr>
                <a:srgbClr val="FFE600"/>
              </a:buClr>
            </a:pPr>
            <a:r>
              <a:rPr lang="en-GB" sz="1088" b="1" dirty="0">
                <a:solidFill>
                  <a:schemeClr val="bg2"/>
                </a:solidFill>
              </a:rPr>
              <a:t>Client challenge: </a:t>
            </a:r>
          </a:p>
        </p:txBody>
      </p:sp>
      <p:sp>
        <p:nvSpPr>
          <p:cNvPr id="12" name="TextBox 11"/>
          <p:cNvSpPr txBox="1">
            <a:spLocks/>
          </p:cNvSpPr>
          <p:nvPr/>
        </p:nvSpPr>
        <p:spPr bwMode="gray">
          <a:xfrm>
            <a:off x="1902016" y="2360981"/>
            <a:ext cx="4033883" cy="233360"/>
          </a:xfrm>
          <a:prstGeom prst="rect">
            <a:avLst/>
          </a:prstGeom>
          <a:solidFill>
            <a:srgbClr val="404040"/>
          </a:solidFill>
        </p:spPr>
        <p:txBody>
          <a:bodyPr wrap="square" lIns="65303" tIns="32652" rIns="65303" bIns="32652" rtlCol="0">
            <a:spAutoFit/>
          </a:bodyPr>
          <a:lstStyle/>
          <a:p>
            <a:pPr defTabSz="914370">
              <a:buClr>
                <a:srgbClr val="FFE600"/>
              </a:buClr>
            </a:pPr>
            <a:r>
              <a:rPr lang="en-GB" sz="1088" b="1" dirty="0">
                <a:solidFill>
                  <a:schemeClr val="bg2"/>
                </a:solidFill>
              </a:rPr>
              <a:t>Machine learning challenge: </a:t>
            </a:r>
          </a:p>
        </p:txBody>
      </p:sp>
      <p:sp>
        <p:nvSpPr>
          <p:cNvPr id="13" name="TextBox 12"/>
          <p:cNvSpPr txBox="1">
            <a:spLocks/>
          </p:cNvSpPr>
          <p:nvPr/>
        </p:nvSpPr>
        <p:spPr bwMode="gray">
          <a:xfrm>
            <a:off x="1902016" y="3421778"/>
            <a:ext cx="4033883" cy="233360"/>
          </a:xfrm>
          <a:prstGeom prst="rect">
            <a:avLst/>
          </a:prstGeom>
          <a:solidFill>
            <a:srgbClr val="404040"/>
          </a:solidFill>
        </p:spPr>
        <p:txBody>
          <a:bodyPr wrap="square" lIns="65303" tIns="32652" rIns="65303" bIns="32652" rtlCol="0">
            <a:spAutoFit/>
          </a:bodyPr>
          <a:lstStyle/>
          <a:p>
            <a:pPr defTabSz="914370">
              <a:buClr>
                <a:srgbClr val="FFE600"/>
              </a:buClr>
            </a:pPr>
            <a:r>
              <a:rPr lang="en-GB" sz="1088" b="1" dirty="0">
                <a:solidFill>
                  <a:schemeClr val="bg2"/>
                </a:solidFill>
              </a:rPr>
              <a:t>Business outcome: </a:t>
            </a:r>
          </a:p>
        </p:txBody>
      </p:sp>
      <p:grpSp>
        <p:nvGrpSpPr>
          <p:cNvPr id="14" name="Group 13"/>
          <p:cNvGrpSpPr/>
          <p:nvPr/>
        </p:nvGrpSpPr>
        <p:grpSpPr bwMode="gray">
          <a:xfrm>
            <a:off x="6293061" y="1300185"/>
            <a:ext cx="3999324" cy="1709209"/>
            <a:chOff x="1668688" y="1630952"/>
            <a:chExt cx="3066844" cy="1578973"/>
          </a:xfrm>
        </p:grpSpPr>
        <p:pic>
          <p:nvPicPr>
            <p:cNvPr id="15" name="Picture 14"/>
            <p:cNvPicPr>
              <a:picLocks noChangeAspect="1"/>
            </p:cNvPicPr>
            <p:nvPr/>
          </p:nvPicPr>
          <p:blipFill rotWithShape="1">
            <a:blip r:embed="rId2">
              <a:grayscl/>
            </a:blip>
            <a:srcRect l="16893" t="32082" r="53789" b="36854"/>
            <a:stretch/>
          </p:blipFill>
          <p:spPr bwMode="gray">
            <a:xfrm>
              <a:off x="1762125" y="1630952"/>
              <a:ext cx="2973407" cy="1578973"/>
            </a:xfrm>
            <a:prstGeom prst="rect">
              <a:avLst/>
            </a:prstGeom>
          </p:spPr>
        </p:pic>
        <p:sp>
          <p:nvSpPr>
            <p:cNvPr id="16" name="Rectangle 15"/>
            <p:cNvSpPr/>
            <p:nvPr/>
          </p:nvSpPr>
          <p:spPr bwMode="gray">
            <a:xfrm>
              <a:off x="1668688" y="2685376"/>
              <a:ext cx="245837" cy="248324"/>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088" dirty="0">
                <a:solidFill>
                  <a:srgbClr val="000000"/>
                </a:solidFill>
              </a:endParaRPr>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6293061" y="2857252"/>
            <a:ext cx="2157297" cy="1748712"/>
          </a:xfrm>
          <a:prstGeom prst="rect">
            <a:avLst/>
          </a:prstGeom>
        </p:spPr>
      </p:pic>
      <p:sp>
        <p:nvSpPr>
          <p:cNvPr id="20" name="Rechteckige Legende 1059"/>
          <p:cNvSpPr/>
          <p:nvPr/>
        </p:nvSpPr>
        <p:spPr bwMode="gray">
          <a:xfrm>
            <a:off x="6522670" y="4655930"/>
            <a:ext cx="1698077" cy="414474"/>
          </a:xfrm>
          <a:prstGeom prst="wedgeRectCallout">
            <a:avLst>
              <a:gd name="adj1" fmla="val -60449"/>
              <a:gd name="adj2" fmla="val -26276"/>
            </a:avLst>
          </a:prstGeom>
          <a:solidFill>
            <a:schemeClr val="accent2"/>
          </a:solidFill>
          <a:ln w="6350">
            <a:noFill/>
            <a:round/>
            <a:headEnd/>
            <a:tailEnd/>
          </a:ln>
          <a:effectLst/>
        </p:spPr>
        <p:txBody>
          <a:bodyPr wrap="none" lIns="61567" tIns="61567" rIns="61567" bIns="61567" rtlCol="0" anchor="ctr"/>
          <a:lstStyle/>
          <a:p>
            <a:pPr algn="ctr" defTabSz="781878"/>
            <a:r>
              <a:rPr lang="de-DE" sz="1088" b="1" dirty="0">
                <a:solidFill>
                  <a:srgbClr val="404040"/>
                </a:solidFill>
                <a:latin typeface="Arial"/>
              </a:rPr>
              <a:t>5%/67%</a:t>
            </a:r>
          </a:p>
          <a:p>
            <a:pPr algn="ctr" defTabSz="781878"/>
            <a:r>
              <a:rPr lang="de-DE" sz="816" dirty="0">
                <a:solidFill>
                  <a:srgbClr val="404040"/>
                </a:solidFill>
                <a:latin typeface="Arial"/>
              </a:rPr>
              <a:t>No model/Model</a:t>
            </a:r>
          </a:p>
        </p:txBody>
      </p:sp>
      <p:sp>
        <p:nvSpPr>
          <p:cNvPr id="6" name="Rectangle 5"/>
          <p:cNvSpPr/>
          <p:nvPr/>
        </p:nvSpPr>
        <p:spPr>
          <a:xfrm>
            <a:off x="8971785" y="725955"/>
            <a:ext cx="1348447" cy="427361"/>
          </a:xfrm>
          <a:prstGeom prst="rect">
            <a:avLst/>
          </a:prstGeom>
          <a:solidFill>
            <a:schemeClr val="accent1"/>
          </a:solidFill>
        </p:spPr>
        <p:txBody>
          <a:bodyPr wrap="none">
            <a:spAutoFit/>
          </a:bodyPr>
          <a:lstStyle/>
          <a:p>
            <a:pPr algn="r"/>
            <a:r>
              <a:rPr lang="en-GB" sz="2177" b="1" dirty="0">
                <a:solidFill>
                  <a:schemeClr val="bg1"/>
                </a:solidFill>
              </a:rPr>
              <a:t>Revenue</a:t>
            </a:r>
            <a:endParaRPr lang="en-GB" sz="952" b="1" dirty="0">
              <a:solidFill>
                <a:schemeClr val="bg1"/>
              </a:solidFill>
            </a:endParaRPr>
          </a:p>
        </p:txBody>
      </p:sp>
    </p:spTree>
    <p:extLst>
      <p:ext uri="{BB962C8B-B14F-4D97-AF65-F5344CB8AC3E}">
        <p14:creationId xmlns:p14="http://schemas.microsoft.com/office/powerpoint/2010/main" val="2283316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IN" dirty="0"/>
              <a:t>Improving churn risk estimation by 16% to identify ‘at risk’ customers</a:t>
            </a:r>
          </a:p>
        </p:txBody>
      </p:sp>
      <p:sp>
        <p:nvSpPr>
          <p:cNvPr id="4" name="Footer Placeholder 3"/>
          <p:cNvSpPr>
            <a:spLocks noGrp="1"/>
          </p:cNvSpPr>
          <p:nvPr>
            <p:ph type="ftr" sz="quarter" idx="3"/>
          </p:nvPr>
        </p:nvSpPr>
        <p:spPr bwMode="gray"/>
        <p:txBody>
          <a:bodyPr/>
          <a:lstStyle/>
          <a:p>
            <a:r>
              <a:rPr lang="en-IN" dirty="0"/>
              <a:t>AI and Advanced Analytics PoV</a:t>
            </a:r>
            <a:endParaRPr lang="en-GB" dirty="0"/>
          </a:p>
        </p:txBody>
      </p:sp>
      <p:sp>
        <p:nvSpPr>
          <p:cNvPr id="5" name="Slide Number Placeholder 4"/>
          <p:cNvSpPr>
            <a:spLocks noGrp="1"/>
          </p:cNvSpPr>
          <p:nvPr>
            <p:ph type="sldNum" sz="quarter" idx="4"/>
          </p:nvPr>
        </p:nvSpPr>
        <p:spPr bwMode="gray"/>
        <p:txBody>
          <a:bodyPr/>
          <a:lstStyle/>
          <a:p>
            <a:fld id="{F9A56513-F998-4254-9CEB-F507EE6F3742}" type="slidenum">
              <a:rPr lang="en-GB" smtClean="0"/>
              <a:pPr/>
              <a:t>11</a:t>
            </a:fld>
            <a:endParaRPr lang="en-GB" dirty="0"/>
          </a:p>
        </p:txBody>
      </p:sp>
      <p:pic>
        <p:nvPicPr>
          <p:cNvPr id="18" name="Picture 17"/>
          <p:cNvPicPr>
            <a:picLocks noChangeAspect="1"/>
          </p:cNvPicPr>
          <p:nvPr/>
        </p:nvPicPr>
        <p:blipFill>
          <a:blip r:embed="rId2">
            <a:grayscl/>
          </a:blip>
          <a:stretch>
            <a:fillRect/>
          </a:stretch>
        </p:blipFill>
        <p:spPr bwMode="gray">
          <a:xfrm>
            <a:off x="6360418" y="3637641"/>
            <a:ext cx="2853293" cy="1426647"/>
          </a:xfrm>
          <a:prstGeom prst="rect">
            <a:avLst/>
          </a:prstGeom>
        </p:spPr>
      </p:pic>
      <p:sp>
        <p:nvSpPr>
          <p:cNvPr id="7" name="TextBox 6"/>
          <p:cNvSpPr txBox="1">
            <a:spLocks/>
          </p:cNvSpPr>
          <p:nvPr/>
        </p:nvSpPr>
        <p:spPr bwMode="gray">
          <a:xfrm>
            <a:off x="1853984" y="1507180"/>
            <a:ext cx="4180399" cy="752130"/>
          </a:xfrm>
          <a:prstGeom prst="rect">
            <a:avLst/>
          </a:prstGeom>
          <a:solidFill>
            <a:schemeClr val="accent4"/>
          </a:solidFill>
        </p:spPr>
        <p:txBody>
          <a:bodyPr wrap="square" lIns="65303" tIns="65303" rIns="65303" bIns="65303" rtlCol="0">
            <a:noAutofit/>
          </a:bodyPr>
          <a:lstStyle/>
          <a:p>
            <a:pPr defTabSz="914370">
              <a:spcAft>
                <a:spcPts val="272"/>
              </a:spcAft>
              <a:buClr>
                <a:srgbClr val="FFE600"/>
              </a:buClr>
            </a:pPr>
            <a:r>
              <a:rPr lang="en-IN" sz="907" dirty="0">
                <a:solidFill>
                  <a:srgbClr val="404040"/>
                </a:solidFill>
              </a:rPr>
              <a:t>Identify causes for customer churn, where customers migrate to other institutions, identify ‘at risk’ customers, provide tailored products and improve customer experience</a:t>
            </a:r>
          </a:p>
        </p:txBody>
      </p:sp>
      <p:sp>
        <p:nvSpPr>
          <p:cNvPr id="8" name="TextBox 7"/>
          <p:cNvSpPr txBox="1">
            <a:spLocks/>
          </p:cNvSpPr>
          <p:nvPr/>
        </p:nvSpPr>
        <p:spPr bwMode="gray">
          <a:xfrm>
            <a:off x="1853984" y="2567978"/>
            <a:ext cx="4180399" cy="752130"/>
          </a:xfrm>
          <a:prstGeom prst="rect">
            <a:avLst/>
          </a:prstGeom>
          <a:solidFill>
            <a:schemeClr val="accent4"/>
          </a:solidFill>
        </p:spPr>
        <p:txBody>
          <a:bodyPr wrap="square" lIns="65303" tIns="65303" rIns="65303" bIns="65303" rtlCol="0">
            <a:noAutofit/>
          </a:bodyPr>
          <a:lstStyle/>
          <a:p>
            <a:pPr defTabSz="914370">
              <a:spcAft>
                <a:spcPts val="272"/>
              </a:spcAft>
              <a:buClr>
                <a:srgbClr val="FFE600"/>
              </a:buClr>
            </a:pPr>
            <a:r>
              <a:rPr lang="en-IN" sz="907" dirty="0">
                <a:solidFill>
                  <a:srgbClr val="404040"/>
                </a:solidFill>
              </a:rPr>
              <a:t>Understanding existing customer base and uncover indicating signals. Provide real-time insight</a:t>
            </a:r>
          </a:p>
        </p:txBody>
      </p:sp>
      <p:sp>
        <p:nvSpPr>
          <p:cNvPr id="9" name="TextBox 8"/>
          <p:cNvSpPr txBox="1">
            <a:spLocks/>
          </p:cNvSpPr>
          <p:nvPr/>
        </p:nvSpPr>
        <p:spPr bwMode="gray">
          <a:xfrm>
            <a:off x="1853984" y="3628775"/>
            <a:ext cx="4180399" cy="1415195"/>
          </a:xfrm>
          <a:prstGeom prst="rect">
            <a:avLst/>
          </a:prstGeom>
          <a:solidFill>
            <a:schemeClr val="accent4"/>
          </a:solidFill>
        </p:spPr>
        <p:txBody>
          <a:bodyPr wrap="square" lIns="65303" tIns="65303" rIns="65303" bIns="65303" rtlCol="0">
            <a:noAutofit/>
          </a:bodyPr>
          <a:lstStyle/>
          <a:p>
            <a:pPr marL="159995" indent="-159995" defTabSz="914370">
              <a:spcAft>
                <a:spcPts val="272"/>
              </a:spcAft>
              <a:buSzPct val="70000"/>
              <a:buFont typeface="Arial" panose="020B0604020202020204" pitchFamily="34" charset="0"/>
              <a:buChar char="►"/>
            </a:pPr>
            <a:r>
              <a:rPr lang="en-IN" sz="907" dirty="0">
                <a:solidFill>
                  <a:srgbClr val="404040"/>
                </a:solidFill>
              </a:rPr>
              <a:t>16% improvement on churn risk estimation</a:t>
            </a:r>
          </a:p>
          <a:p>
            <a:pPr marL="159995" indent="-159995" defTabSz="914370">
              <a:spcAft>
                <a:spcPts val="272"/>
              </a:spcAft>
              <a:buSzPct val="70000"/>
              <a:buFont typeface="Arial" panose="020B0604020202020204" pitchFamily="34" charset="0"/>
              <a:buChar char="►"/>
            </a:pPr>
            <a:r>
              <a:rPr lang="en-IN" sz="907" dirty="0">
                <a:solidFill>
                  <a:srgbClr val="404040"/>
                </a:solidFill>
              </a:rPr>
              <a:t>Churn prediction model up to 4 times more accurate than original system</a:t>
            </a:r>
          </a:p>
          <a:p>
            <a:pPr marL="159995" indent="-159995" defTabSz="914370">
              <a:spcAft>
                <a:spcPts val="272"/>
              </a:spcAft>
              <a:buSzPct val="70000"/>
              <a:buFont typeface="Arial" panose="020B0604020202020204" pitchFamily="34" charset="0"/>
              <a:buChar char="►"/>
            </a:pPr>
            <a:r>
              <a:rPr lang="en-IN" sz="907" dirty="0">
                <a:solidFill>
                  <a:srgbClr val="404040"/>
                </a:solidFill>
              </a:rPr>
              <a:t>Churn prediction model worked in real-time</a:t>
            </a:r>
          </a:p>
          <a:p>
            <a:pPr marL="159995" indent="-159995" defTabSz="914370">
              <a:spcAft>
                <a:spcPts val="272"/>
              </a:spcAft>
              <a:buSzPct val="70000"/>
              <a:buFont typeface="Arial" panose="020B0604020202020204" pitchFamily="34" charset="0"/>
              <a:buChar char="►"/>
            </a:pPr>
            <a:r>
              <a:rPr lang="en-IN" sz="907" dirty="0">
                <a:solidFill>
                  <a:srgbClr val="404040"/>
                </a:solidFill>
              </a:rPr>
              <a:t>Automated dash boarding to visualise churn drivers and trigger events</a:t>
            </a:r>
          </a:p>
          <a:p>
            <a:pPr marL="159995" indent="-159995" defTabSz="914370">
              <a:spcAft>
                <a:spcPts val="272"/>
              </a:spcAft>
              <a:buSzPct val="70000"/>
              <a:buFont typeface="Arial" panose="020B0604020202020204" pitchFamily="34" charset="0"/>
              <a:buChar char="►"/>
            </a:pPr>
            <a:r>
              <a:rPr lang="en-IN" sz="907" dirty="0">
                <a:solidFill>
                  <a:srgbClr val="404040"/>
                </a:solidFill>
              </a:rPr>
              <a:t>Successfully identified all ‘at risk’ customers to enable effective interventions</a:t>
            </a:r>
          </a:p>
        </p:txBody>
      </p:sp>
      <p:sp>
        <p:nvSpPr>
          <p:cNvPr id="21" name="TextBox 20"/>
          <p:cNvSpPr txBox="1">
            <a:spLocks/>
          </p:cNvSpPr>
          <p:nvPr/>
        </p:nvSpPr>
        <p:spPr bwMode="gray">
          <a:xfrm>
            <a:off x="1853984" y="1273749"/>
            <a:ext cx="4180399" cy="233360"/>
          </a:xfrm>
          <a:prstGeom prst="rect">
            <a:avLst/>
          </a:prstGeom>
          <a:solidFill>
            <a:srgbClr val="404040"/>
          </a:solidFill>
        </p:spPr>
        <p:txBody>
          <a:bodyPr wrap="square" lIns="65303" tIns="32652" rIns="65303" bIns="32652" rtlCol="0">
            <a:spAutoFit/>
          </a:bodyPr>
          <a:lstStyle/>
          <a:p>
            <a:pPr defTabSz="914370">
              <a:buClr>
                <a:srgbClr val="FFE600"/>
              </a:buClr>
            </a:pPr>
            <a:r>
              <a:rPr lang="en-GB" sz="1088" b="1" dirty="0">
                <a:solidFill>
                  <a:schemeClr val="bg2"/>
                </a:solidFill>
              </a:rPr>
              <a:t>Client challenge: </a:t>
            </a:r>
          </a:p>
        </p:txBody>
      </p:sp>
      <p:sp>
        <p:nvSpPr>
          <p:cNvPr id="22" name="TextBox 21"/>
          <p:cNvSpPr txBox="1">
            <a:spLocks/>
          </p:cNvSpPr>
          <p:nvPr/>
        </p:nvSpPr>
        <p:spPr bwMode="gray">
          <a:xfrm>
            <a:off x="1853984" y="2334546"/>
            <a:ext cx="4180399" cy="233360"/>
          </a:xfrm>
          <a:prstGeom prst="rect">
            <a:avLst/>
          </a:prstGeom>
          <a:solidFill>
            <a:srgbClr val="404040"/>
          </a:solidFill>
        </p:spPr>
        <p:txBody>
          <a:bodyPr wrap="square" lIns="65303" tIns="32652" rIns="65303" bIns="32652" rtlCol="0">
            <a:spAutoFit/>
          </a:bodyPr>
          <a:lstStyle/>
          <a:p>
            <a:pPr defTabSz="914370">
              <a:buClr>
                <a:srgbClr val="FFE600"/>
              </a:buClr>
            </a:pPr>
            <a:r>
              <a:rPr lang="en-GB" sz="1088" b="1" dirty="0">
                <a:solidFill>
                  <a:schemeClr val="bg2"/>
                </a:solidFill>
              </a:rPr>
              <a:t>Machine learning challenge: </a:t>
            </a:r>
          </a:p>
        </p:txBody>
      </p:sp>
      <p:sp>
        <p:nvSpPr>
          <p:cNvPr id="23" name="TextBox 22"/>
          <p:cNvSpPr txBox="1">
            <a:spLocks/>
          </p:cNvSpPr>
          <p:nvPr/>
        </p:nvSpPr>
        <p:spPr bwMode="gray">
          <a:xfrm>
            <a:off x="1853984" y="3395344"/>
            <a:ext cx="4180399" cy="233360"/>
          </a:xfrm>
          <a:prstGeom prst="rect">
            <a:avLst/>
          </a:prstGeom>
          <a:solidFill>
            <a:srgbClr val="404040"/>
          </a:solidFill>
        </p:spPr>
        <p:txBody>
          <a:bodyPr wrap="square" lIns="65303" tIns="32652" rIns="65303" bIns="32652" rtlCol="0">
            <a:spAutoFit/>
          </a:bodyPr>
          <a:lstStyle/>
          <a:p>
            <a:pPr defTabSz="914370">
              <a:buClr>
                <a:srgbClr val="FFE600"/>
              </a:buClr>
            </a:pPr>
            <a:r>
              <a:rPr lang="en-GB" sz="1088" b="1" dirty="0">
                <a:solidFill>
                  <a:schemeClr val="bg2"/>
                </a:solidFill>
              </a:rPr>
              <a:t>Business outcome: </a:t>
            </a:r>
          </a:p>
        </p:txBody>
      </p:sp>
      <p:sp>
        <p:nvSpPr>
          <p:cNvPr id="14" name="Rectangle 13"/>
          <p:cNvSpPr/>
          <p:nvPr/>
        </p:nvSpPr>
        <p:spPr>
          <a:xfrm>
            <a:off x="8971785" y="725955"/>
            <a:ext cx="1348447" cy="427361"/>
          </a:xfrm>
          <a:prstGeom prst="rect">
            <a:avLst/>
          </a:prstGeom>
          <a:solidFill>
            <a:schemeClr val="accent1"/>
          </a:solidFill>
        </p:spPr>
        <p:txBody>
          <a:bodyPr wrap="none">
            <a:spAutoFit/>
          </a:bodyPr>
          <a:lstStyle/>
          <a:p>
            <a:pPr algn="r"/>
            <a:r>
              <a:rPr lang="en-GB" sz="2177" b="1" dirty="0">
                <a:solidFill>
                  <a:schemeClr val="bg1"/>
                </a:solidFill>
              </a:rPr>
              <a:t>Revenue</a:t>
            </a:r>
          </a:p>
        </p:txBody>
      </p:sp>
      <p:sp>
        <p:nvSpPr>
          <p:cNvPr id="3" name="TextBox 2"/>
          <p:cNvSpPr txBox="1"/>
          <p:nvPr/>
        </p:nvSpPr>
        <p:spPr>
          <a:xfrm>
            <a:off x="6163969" y="1227936"/>
            <a:ext cx="4148204" cy="400777"/>
          </a:xfrm>
          <a:prstGeom prst="rect">
            <a:avLst/>
          </a:prstGeom>
          <a:solidFill>
            <a:schemeClr val="accent2"/>
          </a:solidFill>
        </p:spPr>
        <p:txBody>
          <a:bodyPr wrap="square" lIns="65303" tIns="32652" rIns="65303" bIns="32652" rtlCol="0">
            <a:spAutoFit/>
          </a:bodyPr>
          <a:lstStyle>
            <a:defPPr>
              <a:defRPr lang="en-US"/>
            </a:defPPr>
            <a:lvl1pPr indent="0" defTabSz="1008126" fontAlgn="auto">
              <a:spcBef>
                <a:spcPts val="0"/>
              </a:spcBef>
              <a:buClr>
                <a:srgbClr val="FFE600"/>
              </a:buClr>
              <a:buNone/>
              <a:defRPr sz="1200" b="1">
                <a:solidFill>
                  <a:schemeClr val="bg2"/>
                </a:solidFill>
              </a:defRPr>
            </a:lvl1pPr>
          </a:lstStyle>
          <a:p>
            <a:r>
              <a:rPr lang="en-IN" sz="1088" dirty="0">
                <a:solidFill>
                  <a:schemeClr val="tx1"/>
                </a:solidFill>
              </a:rPr>
              <a:t>Churn model improved up  to 16% on</a:t>
            </a:r>
            <a:br>
              <a:rPr lang="en-IN" sz="1088" dirty="0">
                <a:solidFill>
                  <a:schemeClr val="tx1"/>
                </a:solidFill>
              </a:rPr>
            </a:br>
            <a:r>
              <a:rPr lang="en-IN" sz="1088" dirty="0">
                <a:solidFill>
                  <a:schemeClr val="tx1"/>
                </a:solidFill>
              </a:rPr>
              <a:t>churn risk estimation against existing models</a:t>
            </a:r>
          </a:p>
        </p:txBody>
      </p:sp>
      <p:sp>
        <p:nvSpPr>
          <p:cNvPr id="16" name="TextBox 15"/>
          <p:cNvSpPr txBox="1">
            <a:spLocks/>
          </p:cNvSpPr>
          <p:nvPr/>
        </p:nvSpPr>
        <p:spPr bwMode="gray">
          <a:xfrm>
            <a:off x="6163969" y="1631900"/>
            <a:ext cx="4148204" cy="752130"/>
          </a:xfrm>
          <a:prstGeom prst="rect">
            <a:avLst/>
          </a:prstGeom>
          <a:solidFill>
            <a:schemeClr val="accent4"/>
          </a:solidFill>
        </p:spPr>
        <p:txBody>
          <a:bodyPr wrap="square" lIns="65303" tIns="65303" rIns="65303" bIns="65303" rtlCol="0">
            <a:noAutofit/>
          </a:bodyPr>
          <a:lstStyle/>
          <a:p>
            <a:pPr defTabSz="914370">
              <a:spcAft>
                <a:spcPts val="272"/>
              </a:spcAft>
              <a:buClr>
                <a:srgbClr val="FFE600"/>
              </a:buClr>
            </a:pPr>
            <a:r>
              <a:rPr lang="en-IN" sz="907" dirty="0">
                <a:solidFill>
                  <a:srgbClr val="404040"/>
                </a:solidFill>
              </a:rPr>
              <a:t>Industry: Banking</a:t>
            </a:r>
          </a:p>
          <a:p>
            <a:pPr defTabSz="914370">
              <a:spcAft>
                <a:spcPts val="272"/>
              </a:spcAft>
              <a:buClr>
                <a:srgbClr val="FFE600"/>
              </a:buClr>
            </a:pPr>
            <a:r>
              <a:rPr lang="en-IN" sz="907" dirty="0">
                <a:solidFill>
                  <a:srgbClr val="404040"/>
                </a:solidFill>
              </a:rPr>
              <a:t>Issue: Churn prediction</a:t>
            </a:r>
          </a:p>
          <a:p>
            <a:pPr defTabSz="914370">
              <a:spcAft>
                <a:spcPts val="272"/>
              </a:spcAft>
              <a:buClr>
                <a:srgbClr val="FFE600"/>
              </a:buClr>
            </a:pPr>
            <a:r>
              <a:rPr lang="en-IN" sz="907" dirty="0">
                <a:solidFill>
                  <a:srgbClr val="404040"/>
                </a:solidFill>
              </a:rPr>
              <a:t>Data source: Social media</a:t>
            </a:r>
          </a:p>
          <a:p>
            <a:pPr defTabSz="914370">
              <a:spcAft>
                <a:spcPts val="272"/>
              </a:spcAft>
              <a:buClr>
                <a:srgbClr val="FFE600"/>
              </a:buClr>
            </a:pPr>
            <a:r>
              <a:rPr lang="en-IN" sz="907" dirty="0">
                <a:solidFill>
                  <a:srgbClr val="404040"/>
                </a:solidFill>
              </a:rPr>
              <a:t>Method: Social network analysis</a:t>
            </a:r>
          </a:p>
        </p:txBody>
      </p:sp>
      <p:sp>
        <p:nvSpPr>
          <p:cNvPr id="19" name="TextBox 18"/>
          <p:cNvSpPr txBox="1"/>
          <p:nvPr/>
        </p:nvSpPr>
        <p:spPr>
          <a:xfrm>
            <a:off x="6163969" y="2447771"/>
            <a:ext cx="4148204" cy="400777"/>
          </a:xfrm>
          <a:prstGeom prst="rect">
            <a:avLst/>
          </a:prstGeom>
          <a:solidFill>
            <a:schemeClr val="accent1"/>
          </a:solidFill>
        </p:spPr>
        <p:txBody>
          <a:bodyPr wrap="square" lIns="65303" tIns="32652" rIns="65303" bIns="32652" rtlCol="0">
            <a:spAutoFit/>
          </a:bodyPr>
          <a:lstStyle>
            <a:defPPr>
              <a:defRPr lang="en-US"/>
            </a:defPPr>
            <a:lvl1pPr indent="0" defTabSz="1008126" fontAlgn="auto">
              <a:spcBef>
                <a:spcPts val="0"/>
              </a:spcBef>
              <a:buClr>
                <a:srgbClr val="FFE600"/>
              </a:buClr>
              <a:buNone/>
              <a:defRPr sz="1200" b="1">
                <a:solidFill>
                  <a:schemeClr val="bg2"/>
                </a:solidFill>
              </a:defRPr>
            </a:lvl1pPr>
          </a:lstStyle>
          <a:p>
            <a:r>
              <a:rPr lang="en-IN" sz="1088" dirty="0"/>
              <a:t>Churn model beats at least 6% on churn risk estimation against existing models</a:t>
            </a:r>
          </a:p>
        </p:txBody>
      </p:sp>
      <p:sp>
        <p:nvSpPr>
          <p:cNvPr id="20" name="TextBox 19"/>
          <p:cNvSpPr txBox="1">
            <a:spLocks/>
          </p:cNvSpPr>
          <p:nvPr/>
        </p:nvSpPr>
        <p:spPr bwMode="gray">
          <a:xfrm>
            <a:off x="6163969" y="2851734"/>
            <a:ext cx="4148204" cy="752130"/>
          </a:xfrm>
          <a:prstGeom prst="rect">
            <a:avLst/>
          </a:prstGeom>
          <a:solidFill>
            <a:schemeClr val="accent4"/>
          </a:solidFill>
        </p:spPr>
        <p:txBody>
          <a:bodyPr wrap="square" lIns="65303" tIns="65303" rIns="65303" bIns="65303" rtlCol="0">
            <a:noAutofit/>
          </a:bodyPr>
          <a:lstStyle/>
          <a:p>
            <a:pPr defTabSz="914370">
              <a:spcAft>
                <a:spcPts val="272"/>
              </a:spcAft>
              <a:buClr>
                <a:srgbClr val="FFE600"/>
              </a:buClr>
            </a:pPr>
            <a:r>
              <a:rPr lang="en-IN" sz="907" dirty="0">
                <a:solidFill>
                  <a:srgbClr val="404040"/>
                </a:solidFill>
              </a:rPr>
              <a:t>Industry: Banking</a:t>
            </a:r>
          </a:p>
          <a:p>
            <a:pPr defTabSz="914370">
              <a:spcAft>
                <a:spcPts val="272"/>
              </a:spcAft>
              <a:buClr>
                <a:srgbClr val="FFE600"/>
              </a:buClr>
            </a:pPr>
            <a:r>
              <a:rPr lang="en-IN" sz="907" dirty="0">
                <a:solidFill>
                  <a:srgbClr val="404040"/>
                </a:solidFill>
              </a:rPr>
              <a:t>Issue: Churn prediction</a:t>
            </a:r>
          </a:p>
          <a:p>
            <a:pPr defTabSz="914370">
              <a:spcAft>
                <a:spcPts val="272"/>
              </a:spcAft>
              <a:buClr>
                <a:srgbClr val="FFE600"/>
              </a:buClr>
            </a:pPr>
            <a:r>
              <a:rPr lang="en-IN" sz="907" dirty="0">
                <a:solidFill>
                  <a:srgbClr val="404040"/>
                </a:solidFill>
              </a:rPr>
              <a:t>Data source: CDRs</a:t>
            </a:r>
          </a:p>
          <a:p>
            <a:pPr defTabSz="914370">
              <a:spcAft>
                <a:spcPts val="272"/>
              </a:spcAft>
              <a:buClr>
                <a:srgbClr val="FFE600"/>
              </a:buClr>
            </a:pPr>
            <a:r>
              <a:rPr lang="en-IN" sz="907" dirty="0">
                <a:solidFill>
                  <a:srgbClr val="404040"/>
                </a:solidFill>
              </a:rPr>
              <a:t>Method: Social network analysis</a:t>
            </a:r>
          </a:p>
        </p:txBody>
      </p:sp>
    </p:spTree>
    <p:extLst>
      <p:ext uri="{BB962C8B-B14F-4D97-AF65-F5344CB8AC3E}">
        <p14:creationId xmlns:p14="http://schemas.microsoft.com/office/powerpoint/2010/main" val="397180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vert="horz" lIns="32652" tIns="32652" rIns="32652" bIns="32652" rtlCol="0" anchor="t" anchorCtr="0">
            <a:noAutofit/>
          </a:bodyPr>
          <a:lstStyle/>
          <a:p>
            <a:r>
              <a:rPr lang="en-IN" dirty="0"/>
              <a:t>Advanced analytics (ML &amp; AI) techniques enable multiple use cases</a:t>
            </a:r>
          </a:p>
        </p:txBody>
      </p:sp>
      <p:sp>
        <p:nvSpPr>
          <p:cNvPr id="4" name="Footer Placeholder 3"/>
          <p:cNvSpPr>
            <a:spLocks noGrp="1"/>
          </p:cNvSpPr>
          <p:nvPr>
            <p:ph type="ftr" sz="quarter" idx="3"/>
          </p:nvPr>
        </p:nvSpPr>
        <p:spPr bwMode="gray"/>
        <p:txBody>
          <a:bodyPr/>
          <a:lstStyle/>
          <a:p>
            <a:r>
              <a:rPr lang="en-IN" dirty="0"/>
              <a:t>AI and Advanced Analytics PoV</a:t>
            </a:r>
            <a:endParaRPr lang="en-GB" dirty="0"/>
          </a:p>
        </p:txBody>
      </p:sp>
      <p:sp>
        <p:nvSpPr>
          <p:cNvPr id="5" name="Slide Number Placeholder 4"/>
          <p:cNvSpPr>
            <a:spLocks noGrp="1"/>
          </p:cNvSpPr>
          <p:nvPr>
            <p:ph type="sldNum" sz="quarter" idx="4"/>
          </p:nvPr>
        </p:nvSpPr>
        <p:spPr bwMode="gray"/>
        <p:txBody>
          <a:bodyPr/>
          <a:lstStyle/>
          <a:p>
            <a:fld id="{F9A56513-F998-4254-9CEB-F507EE6F3742}" type="slidenum">
              <a:rPr lang="en-GB" smtClean="0"/>
              <a:pPr/>
              <a:t>12</a:t>
            </a:fld>
            <a:endParaRPr lang="en-GB" dirty="0"/>
          </a:p>
        </p:txBody>
      </p:sp>
      <p:sp>
        <p:nvSpPr>
          <p:cNvPr id="3" name="Rectangle 2"/>
          <p:cNvSpPr/>
          <p:nvPr/>
        </p:nvSpPr>
        <p:spPr>
          <a:xfrm>
            <a:off x="7558651" y="1287396"/>
            <a:ext cx="2733733" cy="327661"/>
          </a:xfrm>
          <a:prstGeom prst="rect">
            <a:avLst/>
          </a:prstGeom>
          <a:solidFill>
            <a:schemeClr val="accent5"/>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Fraud detection, credit risk/scoring, customer behaviour (e.g., churn), insurance underwriting</a:t>
            </a:r>
          </a:p>
        </p:txBody>
      </p:sp>
      <p:sp>
        <p:nvSpPr>
          <p:cNvPr id="7" name="Rectangle 6"/>
          <p:cNvSpPr/>
          <p:nvPr/>
        </p:nvSpPr>
        <p:spPr>
          <a:xfrm>
            <a:off x="7558651" y="1684460"/>
            <a:ext cx="2733733" cy="327661"/>
          </a:xfrm>
          <a:prstGeom prst="rect">
            <a:avLst/>
          </a:prstGeom>
          <a:solidFill>
            <a:schemeClr val="accent5"/>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AML transaction monitoring, anomaly detection in cyber security</a:t>
            </a:r>
          </a:p>
        </p:txBody>
      </p:sp>
      <p:sp>
        <p:nvSpPr>
          <p:cNvPr id="10" name="Rectangle 9"/>
          <p:cNvSpPr/>
          <p:nvPr/>
        </p:nvSpPr>
        <p:spPr>
          <a:xfrm>
            <a:off x="7558651" y="2081525"/>
            <a:ext cx="2733733" cy="327661"/>
          </a:xfrm>
          <a:prstGeom prst="rect">
            <a:avLst/>
          </a:prstGeom>
          <a:solidFill>
            <a:schemeClr val="accent5"/>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Algorithmic trading</a:t>
            </a:r>
          </a:p>
        </p:txBody>
      </p:sp>
      <p:sp>
        <p:nvSpPr>
          <p:cNvPr id="11" name="Rectangle 10"/>
          <p:cNvSpPr/>
          <p:nvPr/>
        </p:nvSpPr>
        <p:spPr>
          <a:xfrm>
            <a:off x="7558651" y="2478589"/>
            <a:ext cx="2733733" cy="327661"/>
          </a:xfrm>
          <a:prstGeom prst="rect">
            <a:avLst/>
          </a:prstGeom>
          <a:solidFill>
            <a:schemeClr val="accent5"/>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Algorithmic trading, unstructured data processing (see below)</a:t>
            </a:r>
          </a:p>
        </p:txBody>
      </p:sp>
      <p:sp>
        <p:nvSpPr>
          <p:cNvPr id="12" name="Rectangle 11"/>
          <p:cNvSpPr/>
          <p:nvPr/>
        </p:nvSpPr>
        <p:spPr>
          <a:xfrm>
            <a:off x="7558651" y="2875654"/>
            <a:ext cx="2733733" cy="327661"/>
          </a:xfrm>
          <a:prstGeom prst="rect">
            <a:avLst/>
          </a:prstGeom>
          <a:solidFill>
            <a:schemeClr val="accent5"/>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Fraud and market abuse investigation</a:t>
            </a:r>
          </a:p>
        </p:txBody>
      </p:sp>
      <p:sp>
        <p:nvSpPr>
          <p:cNvPr id="13" name="Rectangle 12"/>
          <p:cNvSpPr/>
          <p:nvPr/>
        </p:nvSpPr>
        <p:spPr>
          <a:xfrm>
            <a:off x="7558651" y="3272718"/>
            <a:ext cx="2733733" cy="327661"/>
          </a:xfrm>
          <a:prstGeom prst="rect">
            <a:avLst/>
          </a:prstGeom>
          <a:solidFill>
            <a:schemeClr val="accent5"/>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Sales &amp; marketing, risk analysis, scheduling, resource allocation</a:t>
            </a:r>
          </a:p>
        </p:txBody>
      </p:sp>
      <p:sp>
        <p:nvSpPr>
          <p:cNvPr id="14" name="Rectangle 13"/>
          <p:cNvSpPr/>
          <p:nvPr/>
        </p:nvSpPr>
        <p:spPr>
          <a:xfrm>
            <a:off x="7558651" y="3669783"/>
            <a:ext cx="2733733" cy="327661"/>
          </a:xfrm>
          <a:prstGeom prst="rect">
            <a:avLst/>
          </a:prstGeom>
          <a:solidFill>
            <a:schemeClr val="accent5"/>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Automation of paper-based processes (e.g., claims processing, accounts payable, trade finance)</a:t>
            </a:r>
          </a:p>
        </p:txBody>
      </p:sp>
      <p:sp>
        <p:nvSpPr>
          <p:cNvPr id="15" name="Rectangle 14"/>
          <p:cNvSpPr/>
          <p:nvPr/>
        </p:nvSpPr>
        <p:spPr>
          <a:xfrm>
            <a:off x="7558651" y="4066847"/>
            <a:ext cx="2733733" cy="327661"/>
          </a:xfrm>
          <a:prstGeom prst="rect">
            <a:avLst/>
          </a:prstGeom>
          <a:solidFill>
            <a:schemeClr val="accent5"/>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Authentication, insurance claims analysis</a:t>
            </a:r>
          </a:p>
        </p:txBody>
      </p:sp>
      <p:sp>
        <p:nvSpPr>
          <p:cNvPr id="16" name="Rectangle 15"/>
          <p:cNvSpPr/>
          <p:nvPr/>
        </p:nvSpPr>
        <p:spPr>
          <a:xfrm>
            <a:off x="7558651" y="4463912"/>
            <a:ext cx="2733733" cy="327661"/>
          </a:xfrm>
          <a:prstGeom prst="rect">
            <a:avLst/>
          </a:prstGeom>
          <a:solidFill>
            <a:schemeClr val="accent5"/>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Telephone surveillance (insider trading, etc.), voice sentiment analysis</a:t>
            </a:r>
          </a:p>
        </p:txBody>
      </p:sp>
      <p:sp>
        <p:nvSpPr>
          <p:cNvPr id="17" name="Rectangle 16"/>
          <p:cNvSpPr/>
          <p:nvPr/>
        </p:nvSpPr>
        <p:spPr>
          <a:xfrm>
            <a:off x="7558651" y="4860979"/>
            <a:ext cx="2733733" cy="327661"/>
          </a:xfrm>
          <a:prstGeom prst="rect">
            <a:avLst/>
          </a:prstGeom>
          <a:solidFill>
            <a:schemeClr val="accent5"/>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Email surveillance, Machine Translation, help systems/</a:t>
            </a:r>
            <a:r>
              <a:rPr lang="en-IN" sz="907" dirty="0" err="1">
                <a:solidFill>
                  <a:srgbClr val="646464"/>
                </a:solidFill>
              </a:rPr>
              <a:t>chatbots</a:t>
            </a:r>
            <a:r>
              <a:rPr lang="en-IN" sz="907" dirty="0">
                <a:solidFill>
                  <a:srgbClr val="646464"/>
                </a:solidFill>
              </a:rPr>
              <a:t>, report writing, contract review</a:t>
            </a:r>
          </a:p>
        </p:txBody>
      </p:sp>
      <p:sp>
        <p:nvSpPr>
          <p:cNvPr id="18" name="Rectangle 17"/>
          <p:cNvSpPr/>
          <p:nvPr/>
        </p:nvSpPr>
        <p:spPr>
          <a:xfrm>
            <a:off x="5845383" y="1287396"/>
            <a:ext cx="1331418" cy="327661"/>
          </a:xfrm>
          <a:prstGeom prst="rect">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Supervised Learning</a:t>
            </a:r>
          </a:p>
        </p:txBody>
      </p:sp>
      <p:sp>
        <p:nvSpPr>
          <p:cNvPr id="19" name="Rectangle 18"/>
          <p:cNvSpPr/>
          <p:nvPr/>
        </p:nvSpPr>
        <p:spPr>
          <a:xfrm>
            <a:off x="5845383" y="1684460"/>
            <a:ext cx="1331418" cy="327661"/>
          </a:xfrm>
          <a:prstGeom prst="rect">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Unsupervised Learning</a:t>
            </a:r>
          </a:p>
        </p:txBody>
      </p:sp>
      <p:sp>
        <p:nvSpPr>
          <p:cNvPr id="20" name="Rectangle 19"/>
          <p:cNvSpPr/>
          <p:nvPr/>
        </p:nvSpPr>
        <p:spPr>
          <a:xfrm>
            <a:off x="5845383" y="2081525"/>
            <a:ext cx="1331418" cy="327661"/>
          </a:xfrm>
          <a:prstGeom prst="rect">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Reinforcement Learning</a:t>
            </a:r>
          </a:p>
        </p:txBody>
      </p:sp>
      <p:sp>
        <p:nvSpPr>
          <p:cNvPr id="21" name="Rectangle 20"/>
          <p:cNvSpPr/>
          <p:nvPr/>
        </p:nvSpPr>
        <p:spPr>
          <a:xfrm>
            <a:off x="5845383" y="2478589"/>
            <a:ext cx="1331418" cy="327661"/>
          </a:xfrm>
          <a:prstGeom prst="rect">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Deep Learning</a:t>
            </a:r>
          </a:p>
        </p:txBody>
      </p:sp>
      <p:sp>
        <p:nvSpPr>
          <p:cNvPr id="22" name="Rectangle 21"/>
          <p:cNvSpPr/>
          <p:nvPr/>
        </p:nvSpPr>
        <p:spPr>
          <a:xfrm>
            <a:off x="5845383" y="2875654"/>
            <a:ext cx="1331418" cy="327661"/>
          </a:xfrm>
          <a:prstGeom prst="rect">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Social Network Analytics</a:t>
            </a:r>
          </a:p>
        </p:txBody>
      </p:sp>
      <p:sp>
        <p:nvSpPr>
          <p:cNvPr id="23" name="Rectangle 22"/>
          <p:cNvSpPr/>
          <p:nvPr/>
        </p:nvSpPr>
        <p:spPr>
          <a:xfrm>
            <a:off x="5845383" y="3272718"/>
            <a:ext cx="1331418" cy="327661"/>
          </a:xfrm>
          <a:prstGeom prst="rect">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Visualisation &amp; Reporting</a:t>
            </a:r>
          </a:p>
        </p:txBody>
      </p:sp>
      <p:sp>
        <p:nvSpPr>
          <p:cNvPr id="24" name="Rectangle 23"/>
          <p:cNvSpPr/>
          <p:nvPr/>
        </p:nvSpPr>
        <p:spPr>
          <a:xfrm>
            <a:off x="5845383" y="3669783"/>
            <a:ext cx="1331418" cy="327661"/>
          </a:xfrm>
          <a:prstGeom prst="rect">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Optical Character Recognition</a:t>
            </a:r>
          </a:p>
        </p:txBody>
      </p:sp>
      <p:sp>
        <p:nvSpPr>
          <p:cNvPr id="25" name="Rectangle 24"/>
          <p:cNvSpPr/>
          <p:nvPr/>
        </p:nvSpPr>
        <p:spPr>
          <a:xfrm>
            <a:off x="5845383" y="4066847"/>
            <a:ext cx="1331418" cy="327661"/>
          </a:xfrm>
          <a:prstGeom prst="rect">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Image</a:t>
            </a:r>
          </a:p>
        </p:txBody>
      </p:sp>
      <p:sp>
        <p:nvSpPr>
          <p:cNvPr id="26" name="Rectangle 25"/>
          <p:cNvSpPr/>
          <p:nvPr/>
        </p:nvSpPr>
        <p:spPr>
          <a:xfrm>
            <a:off x="5845383" y="4463912"/>
            <a:ext cx="1331418" cy="327661"/>
          </a:xfrm>
          <a:prstGeom prst="rect">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Voice</a:t>
            </a:r>
          </a:p>
        </p:txBody>
      </p:sp>
      <p:sp>
        <p:nvSpPr>
          <p:cNvPr id="27" name="Rectangle 26"/>
          <p:cNvSpPr/>
          <p:nvPr/>
        </p:nvSpPr>
        <p:spPr>
          <a:xfrm>
            <a:off x="5845383" y="4860979"/>
            <a:ext cx="1331418" cy="327661"/>
          </a:xfrm>
          <a:prstGeom prst="rect">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solidFill>
                  <a:srgbClr val="646464"/>
                </a:solidFill>
              </a:rPr>
              <a:t>Natural Language Processing</a:t>
            </a:r>
          </a:p>
        </p:txBody>
      </p:sp>
      <p:sp>
        <p:nvSpPr>
          <p:cNvPr id="28" name="Rectangle 27"/>
          <p:cNvSpPr/>
          <p:nvPr/>
        </p:nvSpPr>
        <p:spPr>
          <a:xfrm>
            <a:off x="3693264" y="1882993"/>
            <a:ext cx="1328285" cy="327661"/>
          </a:xfrm>
          <a:prstGeom prst="rect">
            <a:avLst/>
          </a:prstGeom>
          <a:solidFill>
            <a:schemeClr val="accent1"/>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t>Predictive Analytics</a:t>
            </a:r>
          </a:p>
        </p:txBody>
      </p:sp>
      <p:sp>
        <p:nvSpPr>
          <p:cNvPr id="29" name="Rectangle 28"/>
          <p:cNvSpPr/>
          <p:nvPr/>
        </p:nvSpPr>
        <p:spPr>
          <a:xfrm>
            <a:off x="3693264" y="3074186"/>
            <a:ext cx="1328285" cy="327661"/>
          </a:xfrm>
          <a:prstGeom prst="rect">
            <a:avLst/>
          </a:prstGeom>
          <a:solidFill>
            <a:schemeClr val="accent1"/>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t>Descriptive &amp; Prescriptive Analytics</a:t>
            </a:r>
          </a:p>
        </p:txBody>
      </p:sp>
      <p:sp>
        <p:nvSpPr>
          <p:cNvPr id="30" name="Rectangle 29"/>
          <p:cNvSpPr/>
          <p:nvPr/>
        </p:nvSpPr>
        <p:spPr>
          <a:xfrm>
            <a:off x="3693264" y="4265381"/>
            <a:ext cx="1328285" cy="327661"/>
          </a:xfrm>
          <a:prstGeom prst="rect">
            <a:avLst/>
          </a:prstGeom>
          <a:solidFill>
            <a:schemeClr val="accent1"/>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t>Unstructured Data Processing</a:t>
            </a:r>
          </a:p>
        </p:txBody>
      </p:sp>
      <p:sp>
        <p:nvSpPr>
          <p:cNvPr id="33" name="Rectangle 32"/>
          <p:cNvSpPr/>
          <p:nvPr/>
        </p:nvSpPr>
        <p:spPr>
          <a:xfrm>
            <a:off x="1870870" y="3074186"/>
            <a:ext cx="1328285" cy="327661"/>
          </a:xfrm>
          <a:prstGeom prst="rect">
            <a:avLst/>
          </a:prstGeom>
          <a:solidFill>
            <a:schemeClr val="accent1"/>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32652" tIns="32652" rIns="32652" bIns="32652" rtlCol="0" anchor="ctr"/>
          <a:lstStyle/>
          <a:p>
            <a:r>
              <a:rPr lang="en-IN" sz="907" dirty="0"/>
              <a:t>Machine Learning &amp; Advanced Analytics</a:t>
            </a:r>
          </a:p>
        </p:txBody>
      </p:sp>
      <p:cxnSp>
        <p:nvCxnSpPr>
          <p:cNvPr id="34" name="Straight Arrow Connector 33"/>
          <p:cNvCxnSpPr>
            <a:stCxn id="33" idx="3"/>
            <a:endCxn id="29" idx="1"/>
          </p:cNvCxnSpPr>
          <p:nvPr/>
        </p:nvCxnSpPr>
        <p:spPr>
          <a:xfrm>
            <a:off x="3199155" y="3238017"/>
            <a:ext cx="494109" cy="0"/>
          </a:xfrm>
          <a:prstGeom prst="straightConnector1">
            <a:avLst/>
          </a:prstGeom>
          <a:noFill/>
          <a:ln w="12700" cap="flat" cmpd="sng" algn="ctr">
            <a:solidFill>
              <a:srgbClr val="808080"/>
            </a:solidFill>
            <a:prstDash val="dash"/>
            <a:tailEnd type="triangle" w="med" len="med"/>
          </a:ln>
          <a:effectLst/>
        </p:spPr>
      </p:cxnSp>
      <p:cxnSp>
        <p:nvCxnSpPr>
          <p:cNvPr id="36" name="Elbow Connector 35"/>
          <p:cNvCxnSpPr>
            <a:stCxn id="33" idx="3"/>
            <a:endCxn id="28" idx="1"/>
          </p:cNvCxnSpPr>
          <p:nvPr/>
        </p:nvCxnSpPr>
        <p:spPr>
          <a:xfrm flipV="1">
            <a:off x="3199155" y="2046823"/>
            <a:ext cx="494109" cy="1191194"/>
          </a:xfrm>
          <a:prstGeom prst="bentConnector3">
            <a:avLst/>
          </a:prstGeom>
          <a:noFill/>
          <a:ln w="12700" cap="flat" cmpd="sng" algn="ctr">
            <a:solidFill>
              <a:srgbClr val="808080"/>
            </a:solidFill>
            <a:prstDash val="dash"/>
            <a:tailEnd type="triangle" w="med" len="med"/>
          </a:ln>
          <a:effectLst/>
        </p:spPr>
      </p:cxnSp>
      <p:cxnSp>
        <p:nvCxnSpPr>
          <p:cNvPr id="40" name="Elbow Connector 39"/>
          <p:cNvCxnSpPr>
            <a:stCxn id="33" idx="3"/>
            <a:endCxn id="30" idx="1"/>
          </p:cNvCxnSpPr>
          <p:nvPr/>
        </p:nvCxnSpPr>
        <p:spPr>
          <a:xfrm>
            <a:off x="3199155" y="3238017"/>
            <a:ext cx="494109" cy="1191195"/>
          </a:xfrm>
          <a:prstGeom prst="bentConnector3">
            <a:avLst>
              <a:gd name="adj1" fmla="val 50000"/>
            </a:avLst>
          </a:prstGeom>
          <a:noFill/>
          <a:ln w="12700" cap="flat" cmpd="sng" algn="ctr">
            <a:solidFill>
              <a:srgbClr val="808080"/>
            </a:solidFill>
            <a:prstDash val="dash"/>
            <a:tailEnd type="triangle" w="med" len="med"/>
          </a:ln>
          <a:effectLst/>
        </p:spPr>
      </p:cxnSp>
      <p:cxnSp>
        <p:nvCxnSpPr>
          <p:cNvPr id="45" name="Elbow Connector 44"/>
          <p:cNvCxnSpPr>
            <a:stCxn id="28" idx="3"/>
            <a:endCxn id="18" idx="1"/>
          </p:cNvCxnSpPr>
          <p:nvPr/>
        </p:nvCxnSpPr>
        <p:spPr>
          <a:xfrm flipV="1">
            <a:off x="5021550" y="1451227"/>
            <a:ext cx="823834" cy="595597"/>
          </a:xfrm>
          <a:prstGeom prst="bentConnector3">
            <a:avLst>
              <a:gd name="adj1" fmla="val 50000"/>
            </a:avLst>
          </a:prstGeom>
          <a:noFill/>
          <a:ln w="12700" cap="flat" cmpd="sng" algn="ctr">
            <a:solidFill>
              <a:srgbClr val="808080"/>
            </a:solidFill>
            <a:prstDash val="dash"/>
            <a:tailEnd type="triangle" w="med" len="med"/>
          </a:ln>
          <a:effectLst/>
        </p:spPr>
      </p:cxnSp>
      <p:cxnSp>
        <p:nvCxnSpPr>
          <p:cNvPr id="48" name="Elbow Connector 47"/>
          <p:cNvCxnSpPr>
            <a:stCxn id="28" idx="3"/>
            <a:endCxn id="19" idx="1"/>
          </p:cNvCxnSpPr>
          <p:nvPr/>
        </p:nvCxnSpPr>
        <p:spPr>
          <a:xfrm flipV="1">
            <a:off x="5021550" y="1848291"/>
            <a:ext cx="823834" cy="198532"/>
          </a:xfrm>
          <a:prstGeom prst="bentConnector3">
            <a:avLst>
              <a:gd name="adj1" fmla="val 50000"/>
            </a:avLst>
          </a:prstGeom>
          <a:noFill/>
          <a:ln w="12700" cap="flat" cmpd="sng" algn="ctr">
            <a:solidFill>
              <a:srgbClr val="808080"/>
            </a:solidFill>
            <a:prstDash val="dash"/>
            <a:tailEnd type="triangle" w="med" len="med"/>
          </a:ln>
          <a:effectLst/>
        </p:spPr>
      </p:cxnSp>
      <p:cxnSp>
        <p:nvCxnSpPr>
          <p:cNvPr id="51" name="Elbow Connector 50"/>
          <p:cNvCxnSpPr>
            <a:stCxn id="28" idx="3"/>
            <a:endCxn id="20" idx="1"/>
          </p:cNvCxnSpPr>
          <p:nvPr/>
        </p:nvCxnSpPr>
        <p:spPr>
          <a:xfrm>
            <a:off x="5021550" y="2046824"/>
            <a:ext cx="823834" cy="198532"/>
          </a:xfrm>
          <a:prstGeom prst="bentConnector3">
            <a:avLst>
              <a:gd name="adj1" fmla="val 50000"/>
            </a:avLst>
          </a:prstGeom>
          <a:noFill/>
          <a:ln w="12700" cap="flat" cmpd="sng" algn="ctr">
            <a:solidFill>
              <a:srgbClr val="808080"/>
            </a:solidFill>
            <a:prstDash val="dash"/>
            <a:tailEnd type="triangle" w="med" len="med"/>
          </a:ln>
          <a:effectLst/>
        </p:spPr>
      </p:cxnSp>
      <p:cxnSp>
        <p:nvCxnSpPr>
          <p:cNvPr id="54" name="Elbow Connector 53"/>
          <p:cNvCxnSpPr>
            <a:stCxn id="28" idx="3"/>
            <a:endCxn id="21" idx="1"/>
          </p:cNvCxnSpPr>
          <p:nvPr/>
        </p:nvCxnSpPr>
        <p:spPr>
          <a:xfrm>
            <a:off x="5021550" y="2046823"/>
            <a:ext cx="823834" cy="595597"/>
          </a:xfrm>
          <a:prstGeom prst="bentConnector3">
            <a:avLst>
              <a:gd name="adj1" fmla="val 50000"/>
            </a:avLst>
          </a:prstGeom>
          <a:noFill/>
          <a:ln w="12700" cap="flat" cmpd="sng" algn="ctr">
            <a:solidFill>
              <a:srgbClr val="808080"/>
            </a:solidFill>
            <a:prstDash val="dash"/>
            <a:tailEnd type="triangle" w="med" len="med"/>
          </a:ln>
          <a:effectLst/>
        </p:spPr>
      </p:cxnSp>
      <p:cxnSp>
        <p:nvCxnSpPr>
          <p:cNvPr id="57" name="Elbow Connector 56"/>
          <p:cNvCxnSpPr>
            <a:stCxn id="29" idx="3"/>
            <a:endCxn id="23" idx="1"/>
          </p:cNvCxnSpPr>
          <p:nvPr/>
        </p:nvCxnSpPr>
        <p:spPr>
          <a:xfrm>
            <a:off x="5021550" y="3238017"/>
            <a:ext cx="823834" cy="198532"/>
          </a:xfrm>
          <a:prstGeom prst="bentConnector3">
            <a:avLst>
              <a:gd name="adj1" fmla="val 50000"/>
            </a:avLst>
          </a:prstGeom>
          <a:noFill/>
          <a:ln w="12700" cap="flat" cmpd="sng" algn="ctr">
            <a:solidFill>
              <a:srgbClr val="808080"/>
            </a:solidFill>
            <a:prstDash val="dash"/>
            <a:tailEnd type="triangle" w="med" len="med"/>
          </a:ln>
          <a:effectLst/>
        </p:spPr>
      </p:cxnSp>
      <p:cxnSp>
        <p:nvCxnSpPr>
          <p:cNvPr id="60" name="Elbow Connector 59"/>
          <p:cNvCxnSpPr>
            <a:stCxn id="29" idx="3"/>
            <a:endCxn id="22" idx="1"/>
          </p:cNvCxnSpPr>
          <p:nvPr/>
        </p:nvCxnSpPr>
        <p:spPr>
          <a:xfrm flipV="1">
            <a:off x="5021550" y="3039485"/>
            <a:ext cx="823834" cy="198532"/>
          </a:xfrm>
          <a:prstGeom prst="bentConnector3">
            <a:avLst>
              <a:gd name="adj1" fmla="val 50000"/>
            </a:avLst>
          </a:prstGeom>
          <a:noFill/>
          <a:ln w="12700" cap="flat" cmpd="sng" algn="ctr">
            <a:solidFill>
              <a:srgbClr val="808080"/>
            </a:solidFill>
            <a:prstDash val="dash"/>
            <a:tailEnd type="triangle" w="med" len="med"/>
          </a:ln>
          <a:effectLst/>
        </p:spPr>
      </p:cxnSp>
      <p:cxnSp>
        <p:nvCxnSpPr>
          <p:cNvPr id="63" name="Elbow Connector 62"/>
          <p:cNvCxnSpPr>
            <a:stCxn id="30" idx="3"/>
            <a:endCxn id="24" idx="1"/>
          </p:cNvCxnSpPr>
          <p:nvPr/>
        </p:nvCxnSpPr>
        <p:spPr>
          <a:xfrm flipV="1">
            <a:off x="5021550" y="3833614"/>
            <a:ext cx="823834" cy="595599"/>
          </a:xfrm>
          <a:prstGeom prst="bentConnector3">
            <a:avLst>
              <a:gd name="adj1" fmla="val 50000"/>
            </a:avLst>
          </a:prstGeom>
          <a:noFill/>
          <a:ln w="12700" cap="flat" cmpd="sng" algn="ctr">
            <a:solidFill>
              <a:srgbClr val="808080"/>
            </a:solidFill>
            <a:prstDash val="dash"/>
            <a:tailEnd type="triangle" w="med" len="med"/>
          </a:ln>
          <a:effectLst/>
        </p:spPr>
      </p:cxnSp>
      <p:cxnSp>
        <p:nvCxnSpPr>
          <p:cNvPr id="66" name="Elbow Connector 65"/>
          <p:cNvCxnSpPr>
            <a:stCxn id="30" idx="3"/>
            <a:endCxn id="25" idx="1"/>
          </p:cNvCxnSpPr>
          <p:nvPr/>
        </p:nvCxnSpPr>
        <p:spPr>
          <a:xfrm flipV="1">
            <a:off x="5021550" y="4230678"/>
            <a:ext cx="823834" cy="198534"/>
          </a:xfrm>
          <a:prstGeom prst="bentConnector3">
            <a:avLst>
              <a:gd name="adj1" fmla="val 50000"/>
            </a:avLst>
          </a:prstGeom>
          <a:noFill/>
          <a:ln w="12700" cap="flat" cmpd="sng" algn="ctr">
            <a:solidFill>
              <a:srgbClr val="808080"/>
            </a:solidFill>
            <a:prstDash val="dash"/>
            <a:tailEnd type="triangle" w="med" len="med"/>
          </a:ln>
          <a:effectLst/>
        </p:spPr>
      </p:cxnSp>
      <p:cxnSp>
        <p:nvCxnSpPr>
          <p:cNvPr id="69" name="Elbow Connector 68"/>
          <p:cNvCxnSpPr>
            <a:stCxn id="30" idx="3"/>
            <a:endCxn id="26" idx="1"/>
          </p:cNvCxnSpPr>
          <p:nvPr/>
        </p:nvCxnSpPr>
        <p:spPr>
          <a:xfrm>
            <a:off x="5021550" y="4429213"/>
            <a:ext cx="823834" cy="198530"/>
          </a:xfrm>
          <a:prstGeom prst="bentConnector3">
            <a:avLst>
              <a:gd name="adj1" fmla="val 50000"/>
            </a:avLst>
          </a:prstGeom>
          <a:noFill/>
          <a:ln w="12700" cap="flat" cmpd="sng" algn="ctr">
            <a:solidFill>
              <a:srgbClr val="808080"/>
            </a:solidFill>
            <a:prstDash val="dash"/>
            <a:tailEnd type="triangle" w="med" len="med"/>
          </a:ln>
          <a:effectLst/>
        </p:spPr>
      </p:cxnSp>
      <p:cxnSp>
        <p:nvCxnSpPr>
          <p:cNvPr id="72" name="Elbow Connector 71"/>
          <p:cNvCxnSpPr>
            <a:stCxn id="30" idx="3"/>
            <a:endCxn id="27" idx="1"/>
          </p:cNvCxnSpPr>
          <p:nvPr/>
        </p:nvCxnSpPr>
        <p:spPr>
          <a:xfrm>
            <a:off x="5021550" y="4429212"/>
            <a:ext cx="823834" cy="595598"/>
          </a:xfrm>
          <a:prstGeom prst="bentConnector3">
            <a:avLst>
              <a:gd name="adj1" fmla="val 50000"/>
            </a:avLst>
          </a:prstGeom>
          <a:noFill/>
          <a:ln w="12700" cap="flat" cmpd="sng" algn="ctr">
            <a:solidFill>
              <a:srgbClr val="808080"/>
            </a:solidFill>
            <a:prstDash val="dash"/>
            <a:tailEnd type="triangle" w="med" len="med"/>
          </a:ln>
          <a:effectLst/>
        </p:spPr>
      </p:cxnSp>
      <p:sp>
        <p:nvSpPr>
          <p:cNvPr id="77" name="TextBox 76"/>
          <p:cNvSpPr txBox="1"/>
          <p:nvPr/>
        </p:nvSpPr>
        <p:spPr>
          <a:xfrm rot="16200000">
            <a:off x="6196653" y="3063603"/>
            <a:ext cx="2274982" cy="231923"/>
          </a:xfrm>
          <a:prstGeom prst="rect">
            <a:avLst/>
          </a:prstGeom>
          <a:noFill/>
        </p:spPr>
        <p:txBody>
          <a:bodyPr wrap="none" rtlCol="0">
            <a:spAutoFit/>
          </a:bodyPr>
          <a:lstStyle/>
          <a:p>
            <a:r>
              <a:rPr lang="en-IN" sz="907" dirty="0"/>
              <a:t>Example use cases in Financial Services</a:t>
            </a:r>
          </a:p>
        </p:txBody>
      </p:sp>
    </p:spTree>
    <p:extLst>
      <p:ext uri="{BB962C8B-B14F-4D97-AF65-F5344CB8AC3E}">
        <p14:creationId xmlns:p14="http://schemas.microsoft.com/office/powerpoint/2010/main" val="198511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98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312246" y="1700808"/>
            <a:ext cx="4032448" cy="3821982"/>
          </a:xfrm>
          <a:prstGeom prst="rect">
            <a:avLst/>
          </a:prstGeom>
          <a:solidFill>
            <a:schemeClr val="tx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endParaRPr lang="en-US" sz="1200" dirty="0">
              <a:solidFill>
                <a:schemeClr val="bg1"/>
              </a:solidFill>
              <a:latin typeface="EYInterstate Light" panose="02000506000000020004" pitchFamily="2" charset="0"/>
            </a:endParaRPr>
          </a:p>
        </p:txBody>
      </p:sp>
      <p:sp>
        <p:nvSpPr>
          <p:cNvPr id="11" name="Rectangle 10"/>
          <p:cNvSpPr/>
          <p:nvPr/>
        </p:nvSpPr>
        <p:spPr>
          <a:xfrm>
            <a:off x="1656038" y="1700808"/>
            <a:ext cx="4040243" cy="3821982"/>
          </a:xfrm>
          <a:prstGeom prst="rect">
            <a:avLst/>
          </a:prstGeom>
          <a:solidFill>
            <a:schemeClr val="tx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endParaRPr lang="en-US" sz="1200" dirty="0">
              <a:solidFill>
                <a:schemeClr val="bg1"/>
              </a:solidFill>
              <a:latin typeface="EYInterstate Light" panose="02000506000000020004" pitchFamily="2" charset="0"/>
            </a:endParaRPr>
          </a:p>
        </p:txBody>
      </p:sp>
      <p:sp>
        <p:nvSpPr>
          <p:cNvPr id="2" name="Title 1"/>
          <p:cNvSpPr>
            <a:spLocks noGrp="1"/>
          </p:cNvSpPr>
          <p:nvPr>
            <p:ph type="title"/>
          </p:nvPr>
        </p:nvSpPr>
        <p:spPr/>
        <p:txBody>
          <a:bodyPr/>
          <a:lstStyle/>
          <a:p>
            <a:r>
              <a:rPr lang="en-US" sz="2800" dirty="0">
                <a:solidFill>
                  <a:schemeClr val="bg1"/>
                </a:solidFill>
              </a:rPr>
              <a:t>Defining Data &amp; Analytics</a:t>
            </a:r>
          </a:p>
        </p:txBody>
      </p:sp>
      <p:sp>
        <p:nvSpPr>
          <p:cNvPr id="5" name="Text Box 14"/>
          <p:cNvSpPr txBox="1">
            <a:spLocks noChangeArrowheads="1"/>
          </p:cNvSpPr>
          <p:nvPr/>
        </p:nvSpPr>
        <p:spPr bwMode="auto">
          <a:xfrm>
            <a:off x="6744295" y="2282431"/>
            <a:ext cx="3032131" cy="2654573"/>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nSpc>
                <a:spcPts val="2343"/>
              </a:lnSpc>
              <a:defRPr/>
            </a:pPr>
            <a:r>
              <a:rPr lang="en-US" sz="1599" dirty="0">
                <a:solidFill>
                  <a:schemeClr val="bg1"/>
                </a:solidFill>
                <a:latin typeface="EYInterstate Light" panose="02000506000000020004" pitchFamily="2" charset="0"/>
                <a:cs typeface="Arial" charset="0"/>
              </a:rPr>
              <a:t>Analytics is the extensive management and use of data, statistical and quantitative analysis, explanatory and predictive models and fact-based management to improve business performance, drive better business decisions and proactively manage risk.</a:t>
            </a:r>
          </a:p>
        </p:txBody>
      </p:sp>
      <p:sp>
        <p:nvSpPr>
          <p:cNvPr id="6" name="Rectangle 5"/>
          <p:cNvSpPr/>
          <p:nvPr/>
        </p:nvSpPr>
        <p:spPr>
          <a:xfrm>
            <a:off x="6600278" y="1778374"/>
            <a:ext cx="1368152" cy="400110"/>
          </a:xfrm>
          <a:prstGeom prst="rect">
            <a:avLst/>
          </a:prstGeom>
        </p:spPr>
        <p:txBody>
          <a:bodyPr wrap="square">
            <a:spAutoFit/>
          </a:bodyPr>
          <a:lstStyle/>
          <a:p>
            <a:pPr fontAlgn="base">
              <a:spcBef>
                <a:spcPct val="0"/>
              </a:spcBef>
              <a:spcAft>
                <a:spcPct val="0"/>
              </a:spcAft>
            </a:pPr>
            <a:r>
              <a:rPr lang="en-US" sz="2000" b="1" dirty="0">
                <a:solidFill>
                  <a:schemeClr val="bg1"/>
                </a:solidFill>
                <a:latin typeface="EYInterstate Light" panose="02000506000000020004" pitchFamily="2" charset="0"/>
                <a:cs typeface="Arial" charset="0"/>
              </a:rPr>
              <a:t>Analytics</a:t>
            </a:r>
            <a:endParaRPr lang="en-US" sz="2000" dirty="0">
              <a:solidFill>
                <a:schemeClr val="bg1"/>
              </a:solidFill>
              <a:latin typeface="EYInterstate Light" panose="02000506000000020004" pitchFamily="2" charset="0"/>
            </a:endParaRPr>
          </a:p>
        </p:txBody>
      </p:sp>
      <p:sp>
        <p:nvSpPr>
          <p:cNvPr id="7" name="Text Box 14"/>
          <p:cNvSpPr txBox="1">
            <a:spLocks noChangeArrowheads="1"/>
          </p:cNvSpPr>
          <p:nvPr/>
        </p:nvSpPr>
        <p:spPr bwMode="auto">
          <a:xfrm>
            <a:off x="2130941" y="2276873"/>
            <a:ext cx="3032131" cy="270459"/>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lIns="0" tIns="0" rIns="0" bIns="0">
            <a:spAutoFit/>
          </a:bodyPr>
          <a:lstStyle>
            <a:defPPr>
              <a:defRPr lang="en-GB"/>
            </a:defPPr>
            <a:lvl1pPr algn="l" fontAlgn="auto">
              <a:lnSpc>
                <a:spcPts val="2343"/>
              </a:lnSpc>
              <a:spcBef>
                <a:spcPts val="0"/>
              </a:spcBef>
              <a:spcAft>
                <a:spcPts val="0"/>
              </a:spcAft>
              <a:defRPr sz="1599">
                <a:solidFill>
                  <a:srgbClr val="FFFFFF"/>
                </a:solidFill>
                <a:latin typeface="EYInterstate Light" panose="02000506000000020004" pitchFamily="2" charset="0"/>
                <a:cs typeface="Arial" charset="0"/>
              </a:defRPr>
            </a:lvl1pPr>
          </a:lstStyle>
          <a:p>
            <a:r>
              <a:rPr lang="en-US" dirty="0">
                <a:solidFill>
                  <a:schemeClr val="bg1"/>
                </a:solidFill>
              </a:rPr>
              <a:t>A piece of information.</a:t>
            </a:r>
          </a:p>
        </p:txBody>
      </p:sp>
      <p:sp>
        <p:nvSpPr>
          <p:cNvPr id="8" name="Rectangle 7"/>
          <p:cNvSpPr/>
          <p:nvPr/>
        </p:nvSpPr>
        <p:spPr>
          <a:xfrm>
            <a:off x="1986925" y="1772816"/>
            <a:ext cx="740203" cy="400110"/>
          </a:xfrm>
          <a:prstGeom prst="rect">
            <a:avLst/>
          </a:prstGeom>
        </p:spPr>
        <p:txBody>
          <a:bodyPr wrap="none">
            <a:spAutoFit/>
          </a:bodyPr>
          <a:lstStyle/>
          <a:p>
            <a:pPr algn="ctr" fontAlgn="base">
              <a:spcBef>
                <a:spcPct val="0"/>
              </a:spcBef>
              <a:spcAft>
                <a:spcPct val="0"/>
              </a:spcAft>
            </a:pPr>
            <a:r>
              <a:rPr lang="en-US" sz="2000" b="1" dirty="0">
                <a:solidFill>
                  <a:schemeClr val="bg1"/>
                </a:solidFill>
                <a:latin typeface="EYInterstate Light" panose="02000506000000020004" pitchFamily="2" charset="0"/>
                <a:cs typeface="Arial" charset="0"/>
              </a:rPr>
              <a:t>Data</a:t>
            </a:r>
            <a:endParaRPr lang="en-US" sz="2000" dirty="0">
              <a:solidFill>
                <a:schemeClr val="bg1"/>
              </a:solidFill>
              <a:latin typeface="EYInterstate Light" panose="02000506000000020004" pitchFamily="2" charset="0"/>
            </a:endParaRPr>
          </a:p>
        </p:txBody>
      </p:sp>
      <p:sp>
        <p:nvSpPr>
          <p:cNvPr id="9" name="TextBox 8"/>
          <p:cNvSpPr txBox="1"/>
          <p:nvPr/>
        </p:nvSpPr>
        <p:spPr>
          <a:xfrm>
            <a:off x="4123797" y="5210153"/>
            <a:ext cx="1512168" cy="193899"/>
          </a:xfrm>
          <a:prstGeom prst="rect">
            <a:avLst/>
          </a:prstGeom>
          <a:noFill/>
        </p:spPr>
        <p:txBody>
          <a:bodyPr wrap="square" lIns="0" tIns="36576" rIns="0" bIns="0" rtlCol="0">
            <a:spAutoFit/>
          </a:bodyPr>
          <a:lstStyle/>
          <a:p>
            <a:pPr algn="ctr" fontAlgn="base">
              <a:lnSpc>
                <a:spcPct val="85000"/>
              </a:lnSpc>
              <a:spcBef>
                <a:spcPct val="0"/>
              </a:spcBef>
              <a:spcAft>
                <a:spcPts val="600"/>
              </a:spcAft>
              <a:buClr>
                <a:srgbClr val="FFE600"/>
              </a:buClr>
              <a:buSzPct val="70000"/>
            </a:pPr>
            <a:r>
              <a:rPr lang="en-US" sz="1200" dirty="0">
                <a:solidFill>
                  <a:schemeClr val="bg1"/>
                </a:solidFill>
                <a:latin typeface="EYInterstate Light" panose="02000506000000020004" pitchFamily="2" charset="0"/>
              </a:rPr>
              <a:t>Google’s definition</a:t>
            </a:r>
          </a:p>
        </p:txBody>
      </p:sp>
      <p:sp>
        <p:nvSpPr>
          <p:cNvPr id="10" name="TextBox 9"/>
          <p:cNvSpPr txBox="1"/>
          <p:nvPr/>
        </p:nvSpPr>
        <p:spPr>
          <a:xfrm>
            <a:off x="9120559" y="5210153"/>
            <a:ext cx="1112595" cy="193899"/>
          </a:xfrm>
          <a:prstGeom prst="rect">
            <a:avLst/>
          </a:prstGeom>
          <a:noFill/>
        </p:spPr>
        <p:txBody>
          <a:bodyPr wrap="square" lIns="0" tIns="36576" rIns="0" bIns="0" rtlCol="0">
            <a:spAutoFit/>
          </a:bodyPr>
          <a:lstStyle/>
          <a:p>
            <a:pPr algn="ctr" fontAlgn="base">
              <a:lnSpc>
                <a:spcPct val="85000"/>
              </a:lnSpc>
              <a:spcBef>
                <a:spcPct val="0"/>
              </a:spcBef>
              <a:spcAft>
                <a:spcPts val="600"/>
              </a:spcAft>
              <a:buClr>
                <a:srgbClr val="FFE600"/>
              </a:buClr>
              <a:buSzPct val="70000"/>
            </a:pPr>
            <a:r>
              <a:rPr lang="en-US" sz="1200" dirty="0">
                <a:solidFill>
                  <a:schemeClr val="bg1"/>
                </a:solidFill>
                <a:latin typeface="EYInterstate Light" panose="02000506000000020004" pitchFamily="2" charset="0"/>
              </a:rPr>
              <a:t>EY’s definition</a:t>
            </a:r>
          </a:p>
        </p:txBody>
      </p:sp>
    </p:spTree>
    <p:extLst>
      <p:ext uri="{BB962C8B-B14F-4D97-AF65-F5344CB8AC3E}">
        <p14:creationId xmlns:p14="http://schemas.microsoft.com/office/powerpoint/2010/main" val="402214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YInterstate Light" panose="02000506000000020004" pitchFamily="2" charset="0"/>
              </a:rPr>
              <a:t>The analytical process for decision making and taking action is quite similar to the way we react on instinct</a:t>
            </a:r>
          </a:p>
        </p:txBody>
      </p:sp>
      <p:grpSp>
        <p:nvGrpSpPr>
          <p:cNvPr id="7" name="Group 6">
            <a:extLst>
              <a:ext uri="{FF2B5EF4-FFF2-40B4-BE49-F238E27FC236}">
                <a16:creationId xmlns:a16="http://schemas.microsoft.com/office/drawing/2014/main" id="{034A6AFC-1F33-4EDF-957B-6093B5CB01F0}"/>
              </a:ext>
            </a:extLst>
          </p:cNvPr>
          <p:cNvGrpSpPr/>
          <p:nvPr/>
        </p:nvGrpSpPr>
        <p:grpSpPr>
          <a:xfrm>
            <a:off x="427190" y="1678048"/>
            <a:ext cx="11343972" cy="3129674"/>
            <a:chOff x="493096" y="1772816"/>
            <a:chExt cx="11343972" cy="3129674"/>
          </a:xfrm>
        </p:grpSpPr>
        <p:sp>
          <p:nvSpPr>
            <p:cNvPr id="461" name="Rectangle 460"/>
            <p:cNvSpPr/>
            <p:nvPr/>
          </p:nvSpPr>
          <p:spPr>
            <a:xfrm>
              <a:off x="7405861" y="1777046"/>
              <a:ext cx="2126952" cy="3121593"/>
            </a:xfrm>
            <a:prstGeom prst="rect">
              <a:avLst/>
            </a:prstGeom>
            <a:solidFill>
              <a:schemeClr val="tx2"/>
            </a:solidFill>
            <a:ln w="9525">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r>
                <a:rPr lang="en-US" sz="1600" b="1" dirty="0">
                  <a:solidFill>
                    <a:schemeClr val="bg1"/>
                  </a:solidFill>
                  <a:latin typeface="EYInterstate Light" panose="02000506000000020004" pitchFamily="2" charset="0"/>
                </a:rPr>
                <a:t>Make decision</a:t>
              </a:r>
              <a:endParaRPr lang="en-US" sz="1600" dirty="0">
                <a:solidFill>
                  <a:schemeClr val="bg1"/>
                </a:solidFill>
                <a:latin typeface="EYInterstate Light" panose="02000506000000020004" pitchFamily="2" charset="0"/>
              </a:endParaRPr>
            </a:p>
            <a:p>
              <a:pPr algn="ctr" fontAlgn="base">
                <a:spcBef>
                  <a:spcPct val="0"/>
                </a:spcBef>
                <a:spcAft>
                  <a:spcPct val="0"/>
                </a:spcAft>
              </a:pPr>
              <a:endParaRPr lang="en-US" sz="1600" dirty="0">
                <a:solidFill>
                  <a:schemeClr val="bg1"/>
                </a:solidFill>
                <a:latin typeface="EYInterstate Light" panose="02000506000000020004" pitchFamily="2" charset="0"/>
              </a:endParaRPr>
            </a:p>
            <a:p>
              <a:pPr algn="ctr" fontAlgn="base">
                <a:spcBef>
                  <a:spcPct val="0"/>
                </a:spcBef>
                <a:spcAft>
                  <a:spcPct val="0"/>
                </a:spcAft>
              </a:pPr>
              <a:r>
                <a:rPr lang="en-US" sz="1600" dirty="0">
                  <a:solidFill>
                    <a:schemeClr val="bg1"/>
                  </a:solidFill>
                  <a:latin typeface="EYInterstate Light" panose="02000506000000020004" pitchFamily="2" charset="0"/>
                </a:rPr>
                <a:t>Consider the possible outcomes’ probability and decide the most rewarding action.</a:t>
              </a:r>
            </a:p>
          </p:txBody>
        </p:sp>
        <p:sp>
          <p:nvSpPr>
            <p:cNvPr id="440" name="Rectangle 439"/>
            <p:cNvSpPr/>
            <p:nvPr/>
          </p:nvSpPr>
          <p:spPr>
            <a:xfrm>
              <a:off x="493096" y="1777046"/>
              <a:ext cx="2126952" cy="3121593"/>
            </a:xfrm>
            <a:prstGeom prst="rect">
              <a:avLst/>
            </a:prstGeom>
            <a:solidFill>
              <a:schemeClr val="tx2"/>
            </a:solidFill>
            <a:ln w="9525">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r>
                <a:rPr lang="en-US" sz="1600" b="1" dirty="0">
                  <a:solidFill>
                    <a:schemeClr val="bg1"/>
                  </a:solidFill>
                  <a:latin typeface="EYInterstate Light" panose="02000506000000020004" pitchFamily="2" charset="0"/>
                </a:rPr>
                <a:t>Gather information</a:t>
              </a:r>
            </a:p>
            <a:p>
              <a:pPr algn="ctr" fontAlgn="base">
                <a:spcBef>
                  <a:spcPct val="0"/>
                </a:spcBef>
                <a:spcAft>
                  <a:spcPct val="0"/>
                </a:spcAft>
              </a:pPr>
              <a:endParaRPr lang="en-US" sz="1600" b="1" dirty="0">
                <a:solidFill>
                  <a:schemeClr val="bg1"/>
                </a:solidFill>
                <a:latin typeface="EYInterstate Light" panose="02000506000000020004" pitchFamily="2" charset="0"/>
              </a:endParaRPr>
            </a:p>
            <a:p>
              <a:pPr algn="ctr" fontAlgn="base">
                <a:spcBef>
                  <a:spcPct val="0"/>
                </a:spcBef>
                <a:spcAft>
                  <a:spcPct val="0"/>
                </a:spcAft>
              </a:pPr>
              <a:r>
                <a:rPr lang="en-US" sz="1600" dirty="0">
                  <a:solidFill>
                    <a:schemeClr val="bg1"/>
                  </a:solidFill>
                  <a:latin typeface="EYInterstate Light" panose="02000506000000020004" pitchFamily="2" charset="0"/>
                </a:rPr>
                <a:t>Absorb information from your surroundings and filter out what’s relevant.</a:t>
              </a:r>
            </a:p>
          </p:txBody>
        </p:sp>
        <p:sp>
          <p:nvSpPr>
            <p:cNvPr id="447" name="Rectangle 446"/>
            <p:cNvSpPr/>
            <p:nvPr/>
          </p:nvSpPr>
          <p:spPr>
            <a:xfrm>
              <a:off x="2797351" y="1777046"/>
              <a:ext cx="2126952" cy="3121593"/>
            </a:xfrm>
            <a:prstGeom prst="rect">
              <a:avLst/>
            </a:prstGeom>
            <a:solidFill>
              <a:schemeClr val="tx2"/>
            </a:solidFill>
            <a:ln w="9525">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r>
                <a:rPr lang="en-US" sz="1600" b="1" dirty="0">
                  <a:solidFill>
                    <a:schemeClr val="bg1"/>
                  </a:solidFill>
                  <a:latin typeface="EYInterstate Light" panose="02000506000000020004" pitchFamily="2" charset="0"/>
                </a:rPr>
                <a:t>Process information</a:t>
              </a:r>
            </a:p>
            <a:p>
              <a:pPr algn="ctr" fontAlgn="base">
                <a:spcBef>
                  <a:spcPct val="0"/>
                </a:spcBef>
                <a:spcAft>
                  <a:spcPct val="0"/>
                </a:spcAft>
              </a:pPr>
              <a:endParaRPr lang="en-US" sz="1600" dirty="0">
                <a:solidFill>
                  <a:schemeClr val="bg1"/>
                </a:solidFill>
                <a:latin typeface="EYInterstate Light" panose="02000506000000020004" pitchFamily="2" charset="0"/>
              </a:endParaRPr>
            </a:p>
            <a:p>
              <a:pPr algn="ctr" fontAlgn="base">
                <a:spcBef>
                  <a:spcPct val="0"/>
                </a:spcBef>
                <a:spcAft>
                  <a:spcPct val="0"/>
                </a:spcAft>
              </a:pPr>
              <a:r>
                <a:rPr lang="en-US" sz="1600" dirty="0">
                  <a:solidFill>
                    <a:schemeClr val="bg1"/>
                  </a:solidFill>
                  <a:latin typeface="EYInterstate Light" panose="02000506000000020004" pitchFamily="2" charset="0"/>
                </a:rPr>
                <a:t>Transform, combine and enrich  information.</a:t>
              </a:r>
            </a:p>
          </p:txBody>
        </p:sp>
        <p:sp>
          <p:nvSpPr>
            <p:cNvPr id="460" name="Rectangle 459"/>
            <p:cNvSpPr/>
            <p:nvPr/>
          </p:nvSpPr>
          <p:spPr>
            <a:xfrm>
              <a:off x="5101606" y="1777046"/>
              <a:ext cx="2126952" cy="3121593"/>
            </a:xfrm>
            <a:prstGeom prst="rect">
              <a:avLst/>
            </a:prstGeom>
            <a:solidFill>
              <a:schemeClr val="tx2"/>
            </a:solidFill>
            <a:ln w="9525">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nchorCtr="0"/>
            <a:lstStyle/>
            <a:p>
              <a:pPr algn="ctr" fontAlgn="base">
                <a:spcBef>
                  <a:spcPct val="0"/>
                </a:spcBef>
                <a:spcAft>
                  <a:spcPct val="0"/>
                </a:spcAft>
              </a:pPr>
              <a:r>
                <a:rPr lang="en-US" sz="1600" b="1" dirty="0">
                  <a:solidFill>
                    <a:schemeClr val="bg1"/>
                  </a:solidFill>
                  <a:latin typeface="EYInterstate Light" panose="02000506000000020004" pitchFamily="2" charset="0"/>
                </a:rPr>
                <a:t>Model outcomes</a:t>
              </a:r>
            </a:p>
            <a:p>
              <a:pPr algn="ctr" fontAlgn="base">
                <a:spcBef>
                  <a:spcPct val="0"/>
                </a:spcBef>
                <a:spcAft>
                  <a:spcPct val="0"/>
                </a:spcAft>
              </a:pPr>
              <a:endParaRPr lang="en-US" sz="1600" dirty="0">
                <a:solidFill>
                  <a:schemeClr val="bg1"/>
                </a:solidFill>
                <a:latin typeface="EYInterstate Light" panose="02000506000000020004" pitchFamily="2" charset="0"/>
              </a:endParaRPr>
            </a:p>
            <a:p>
              <a:pPr algn="ctr" fontAlgn="base">
                <a:spcBef>
                  <a:spcPct val="0"/>
                </a:spcBef>
                <a:spcAft>
                  <a:spcPct val="0"/>
                </a:spcAft>
              </a:pPr>
              <a:r>
                <a:rPr lang="en-US" sz="1600" dirty="0">
                  <a:solidFill>
                    <a:schemeClr val="bg1"/>
                  </a:solidFill>
                  <a:latin typeface="EYInterstate Light" panose="02000506000000020004" pitchFamily="2" charset="0"/>
                </a:rPr>
                <a:t>Model patterns,   imagine and </a:t>
              </a:r>
              <a:r>
                <a:rPr lang="en-US" sz="1600" dirty="0" err="1">
                  <a:solidFill>
                    <a:schemeClr val="bg1"/>
                  </a:solidFill>
                  <a:latin typeface="EYInterstate Light" panose="02000506000000020004" pitchFamily="2" charset="0"/>
                </a:rPr>
                <a:t>analyse</a:t>
              </a:r>
              <a:r>
                <a:rPr lang="en-US" sz="1600" dirty="0">
                  <a:solidFill>
                    <a:schemeClr val="bg1"/>
                  </a:solidFill>
                  <a:latin typeface="EYInterstate Light" panose="02000506000000020004" pitchFamily="2" charset="0"/>
                </a:rPr>
                <a:t> possible outcomes given available information.</a:t>
              </a:r>
            </a:p>
          </p:txBody>
        </p:sp>
        <p:sp>
          <p:nvSpPr>
            <p:cNvPr id="462" name="Rectangle 461"/>
            <p:cNvSpPr/>
            <p:nvPr/>
          </p:nvSpPr>
          <p:spPr>
            <a:xfrm>
              <a:off x="9710116" y="1777046"/>
              <a:ext cx="2126952" cy="3121593"/>
            </a:xfrm>
            <a:prstGeom prst="rect">
              <a:avLst/>
            </a:prstGeom>
            <a:solidFill>
              <a:schemeClr val="tx2"/>
            </a:solidFill>
            <a:ln w="9525">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r>
                <a:rPr lang="en-US" sz="1600" b="1" dirty="0">
                  <a:solidFill>
                    <a:schemeClr val="bg1"/>
                  </a:solidFill>
                  <a:latin typeface="EYInterstate Light" panose="02000506000000020004" pitchFamily="2" charset="0"/>
                </a:rPr>
                <a:t>Take action!</a:t>
              </a:r>
            </a:p>
            <a:p>
              <a:pPr algn="ctr" fontAlgn="base">
                <a:spcBef>
                  <a:spcPct val="0"/>
                </a:spcBef>
                <a:spcAft>
                  <a:spcPct val="0"/>
                </a:spcAft>
              </a:pPr>
              <a:endParaRPr lang="en-US" sz="1600" dirty="0">
                <a:solidFill>
                  <a:schemeClr val="bg1"/>
                </a:solidFill>
                <a:latin typeface="EYInterstate Light" panose="02000506000000020004" pitchFamily="2" charset="0"/>
              </a:endParaRPr>
            </a:p>
          </p:txBody>
        </p:sp>
        <p:grpSp>
          <p:nvGrpSpPr>
            <p:cNvPr id="13" name="Group 12"/>
            <p:cNvGrpSpPr/>
            <p:nvPr/>
          </p:nvGrpSpPr>
          <p:grpSpPr>
            <a:xfrm>
              <a:off x="5523111" y="3753491"/>
              <a:ext cx="1138530" cy="955352"/>
              <a:chOff x="3332309" y="3103586"/>
              <a:chExt cx="1432485" cy="1202013"/>
            </a:xfrm>
          </p:grpSpPr>
          <p:sp>
            <p:nvSpPr>
              <p:cNvPr id="14" name="Freeform 741"/>
              <p:cNvSpPr>
                <a:spLocks/>
              </p:cNvSpPr>
              <p:nvPr/>
            </p:nvSpPr>
            <p:spPr bwMode="auto">
              <a:xfrm>
                <a:off x="3332318" y="3103586"/>
                <a:ext cx="105155" cy="9862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5" name="Freeform 742"/>
              <p:cNvSpPr>
                <a:spLocks/>
              </p:cNvSpPr>
              <p:nvPr/>
            </p:nvSpPr>
            <p:spPr bwMode="auto">
              <a:xfrm>
                <a:off x="3465249" y="3103586"/>
                <a:ext cx="107138" cy="9862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6" name="Freeform 743"/>
              <p:cNvSpPr>
                <a:spLocks/>
              </p:cNvSpPr>
              <p:nvPr/>
            </p:nvSpPr>
            <p:spPr bwMode="auto">
              <a:xfrm>
                <a:off x="3598178" y="3103586"/>
                <a:ext cx="107138" cy="98623"/>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7" name="Freeform 744"/>
              <p:cNvSpPr>
                <a:spLocks/>
              </p:cNvSpPr>
              <p:nvPr/>
            </p:nvSpPr>
            <p:spPr bwMode="auto">
              <a:xfrm>
                <a:off x="3731112" y="3103586"/>
                <a:ext cx="105155" cy="9862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0" name="Freeform 745"/>
              <p:cNvSpPr>
                <a:spLocks/>
              </p:cNvSpPr>
              <p:nvPr/>
            </p:nvSpPr>
            <p:spPr bwMode="auto">
              <a:xfrm>
                <a:off x="3862058" y="3103586"/>
                <a:ext cx="107138" cy="98623"/>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6" name="Freeform 746"/>
              <p:cNvSpPr>
                <a:spLocks/>
              </p:cNvSpPr>
              <p:nvPr/>
            </p:nvSpPr>
            <p:spPr bwMode="auto">
              <a:xfrm>
                <a:off x="3994989" y="3103586"/>
                <a:ext cx="107138" cy="9862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7" name="Freeform 747"/>
              <p:cNvSpPr>
                <a:spLocks/>
              </p:cNvSpPr>
              <p:nvPr/>
            </p:nvSpPr>
            <p:spPr bwMode="auto">
              <a:xfrm>
                <a:off x="4127919" y="3103586"/>
                <a:ext cx="107138" cy="98623"/>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8" name="Freeform 748"/>
              <p:cNvSpPr>
                <a:spLocks/>
              </p:cNvSpPr>
              <p:nvPr/>
            </p:nvSpPr>
            <p:spPr bwMode="auto">
              <a:xfrm>
                <a:off x="4260849" y="3103586"/>
                <a:ext cx="105155" cy="9862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9" name="Freeform 749"/>
              <p:cNvSpPr>
                <a:spLocks/>
              </p:cNvSpPr>
              <p:nvPr/>
            </p:nvSpPr>
            <p:spPr bwMode="auto">
              <a:xfrm>
                <a:off x="4391795" y="3103586"/>
                <a:ext cx="107138" cy="98623"/>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0" name="Freeform 750"/>
              <p:cNvSpPr>
                <a:spLocks/>
              </p:cNvSpPr>
              <p:nvPr/>
            </p:nvSpPr>
            <p:spPr bwMode="auto">
              <a:xfrm>
                <a:off x="4524727" y="3103586"/>
                <a:ext cx="107138" cy="98623"/>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1" name="Freeform 751"/>
              <p:cNvSpPr>
                <a:spLocks/>
              </p:cNvSpPr>
              <p:nvPr/>
            </p:nvSpPr>
            <p:spPr bwMode="auto">
              <a:xfrm>
                <a:off x="4657656" y="3103586"/>
                <a:ext cx="107138" cy="9862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2" name="Freeform 756"/>
              <p:cNvSpPr>
                <a:spLocks/>
              </p:cNvSpPr>
              <p:nvPr/>
            </p:nvSpPr>
            <p:spPr bwMode="auto">
              <a:xfrm>
                <a:off x="3332317" y="3227778"/>
                <a:ext cx="105155" cy="96799"/>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3" name="Freeform 757"/>
              <p:cNvSpPr>
                <a:spLocks/>
              </p:cNvSpPr>
              <p:nvPr/>
            </p:nvSpPr>
            <p:spPr bwMode="auto">
              <a:xfrm>
                <a:off x="3465248" y="3227781"/>
                <a:ext cx="107138" cy="96799"/>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4" name="Freeform 758"/>
              <p:cNvSpPr>
                <a:spLocks/>
              </p:cNvSpPr>
              <p:nvPr/>
            </p:nvSpPr>
            <p:spPr bwMode="auto">
              <a:xfrm>
                <a:off x="3598177" y="3227783"/>
                <a:ext cx="107138" cy="96799"/>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5" name="Freeform 759"/>
              <p:cNvSpPr>
                <a:spLocks/>
              </p:cNvSpPr>
              <p:nvPr/>
            </p:nvSpPr>
            <p:spPr bwMode="auto">
              <a:xfrm>
                <a:off x="3731110" y="3227786"/>
                <a:ext cx="105155" cy="96799"/>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6" name="Freeform 760"/>
              <p:cNvSpPr>
                <a:spLocks/>
              </p:cNvSpPr>
              <p:nvPr/>
            </p:nvSpPr>
            <p:spPr bwMode="auto">
              <a:xfrm>
                <a:off x="3862057" y="3227787"/>
                <a:ext cx="107138" cy="96799"/>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7" name="Freeform 761"/>
              <p:cNvSpPr>
                <a:spLocks/>
              </p:cNvSpPr>
              <p:nvPr/>
            </p:nvSpPr>
            <p:spPr bwMode="auto">
              <a:xfrm>
                <a:off x="3994987" y="3227790"/>
                <a:ext cx="107138" cy="96799"/>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8" name="Freeform 762"/>
              <p:cNvSpPr>
                <a:spLocks/>
              </p:cNvSpPr>
              <p:nvPr/>
            </p:nvSpPr>
            <p:spPr bwMode="auto">
              <a:xfrm>
                <a:off x="4127918" y="3227792"/>
                <a:ext cx="107138" cy="96799"/>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9" name="Freeform 763"/>
              <p:cNvSpPr>
                <a:spLocks/>
              </p:cNvSpPr>
              <p:nvPr/>
            </p:nvSpPr>
            <p:spPr bwMode="auto">
              <a:xfrm>
                <a:off x="4260847" y="3227795"/>
                <a:ext cx="105155" cy="96799"/>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0" name="Freeform 764"/>
              <p:cNvSpPr>
                <a:spLocks/>
              </p:cNvSpPr>
              <p:nvPr/>
            </p:nvSpPr>
            <p:spPr bwMode="auto">
              <a:xfrm>
                <a:off x="4391794" y="3227796"/>
                <a:ext cx="107138" cy="96799"/>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1" name="Freeform 765"/>
              <p:cNvSpPr>
                <a:spLocks/>
              </p:cNvSpPr>
              <p:nvPr/>
            </p:nvSpPr>
            <p:spPr bwMode="auto">
              <a:xfrm>
                <a:off x="4524726" y="3227799"/>
                <a:ext cx="107138" cy="96799"/>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2" name="Freeform 766"/>
              <p:cNvSpPr>
                <a:spLocks/>
              </p:cNvSpPr>
              <p:nvPr/>
            </p:nvSpPr>
            <p:spPr bwMode="auto">
              <a:xfrm>
                <a:off x="4657655" y="3227801"/>
                <a:ext cx="107138" cy="96799"/>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3" name="Freeform 771"/>
              <p:cNvSpPr>
                <a:spLocks/>
              </p:cNvSpPr>
              <p:nvPr/>
            </p:nvSpPr>
            <p:spPr bwMode="auto">
              <a:xfrm>
                <a:off x="3332316" y="3348345"/>
                <a:ext cx="105155" cy="98625"/>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4" name="Freeform 772"/>
              <p:cNvSpPr>
                <a:spLocks/>
              </p:cNvSpPr>
              <p:nvPr/>
            </p:nvSpPr>
            <p:spPr bwMode="auto">
              <a:xfrm>
                <a:off x="3465248" y="3348345"/>
                <a:ext cx="107138" cy="98625"/>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5" name="Freeform 773"/>
              <p:cNvSpPr>
                <a:spLocks/>
              </p:cNvSpPr>
              <p:nvPr/>
            </p:nvSpPr>
            <p:spPr bwMode="auto">
              <a:xfrm>
                <a:off x="3598176" y="3348345"/>
                <a:ext cx="107138" cy="98625"/>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6" name="Freeform 774"/>
              <p:cNvSpPr>
                <a:spLocks/>
              </p:cNvSpPr>
              <p:nvPr/>
            </p:nvSpPr>
            <p:spPr bwMode="auto">
              <a:xfrm>
                <a:off x="3731109" y="3348345"/>
                <a:ext cx="105155" cy="98625"/>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7" name="Freeform 775"/>
              <p:cNvSpPr>
                <a:spLocks/>
              </p:cNvSpPr>
              <p:nvPr/>
            </p:nvSpPr>
            <p:spPr bwMode="auto">
              <a:xfrm>
                <a:off x="3862055" y="3348345"/>
                <a:ext cx="107138" cy="98625"/>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8" name="Freeform 776"/>
              <p:cNvSpPr>
                <a:spLocks/>
              </p:cNvSpPr>
              <p:nvPr/>
            </p:nvSpPr>
            <p:spPr bwMode="auto">
              <a:xfrm>
                <a:off x="3994986" y="3348345"/>
                <a:ext cx="107138" cy="98625"/>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9" name="Freeform 777"/>
              <p:cNvSpPr>
                <a:spLocks/>
              </p:cNvSpPr>
              <p:nvPr/>
            </p:nvSpPr>
            <p:spPr bwMode="auto">
              <a:xfrm>
                <a:off x="4127917" y="3348345"/>
                <a:ext cx="107138" cy="98625"/>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0" name="Freeform 778"/>
              <p:cNvSpPr>
                <a:spLocks/>
              </p:cNvSpPr>
              <p:nvPr/>
            </p:nvSpPr>
            <p:spPr bwMode="auto">
              <a:xfrm>
                <a:off x="4260846" y="3348345"/>
                <a:ext cx="105155" cy="98625"/>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1" name="Freeform 779"/>
              <p:cNvSpPr>
                <a:spLocks/>
              </p:cNvSpPr>
              <p:nvPr/>
            </p:nvSpPr>
            <p:spPr bwMode="auto">
              <a:xfrm>
                <a:off x="4391792" y="3348345"/>
                <a:ext cx="107138" cy="98625"/>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2" name="Freeform 780"/>
              <p:cNvSpPr>
                <a:spLocks/>
              </p:cNvSpPr>
              <p:nvPr/>
            </p:nvSpPr>
            <p:spPr bwMode="auto">
              <a:xfrm>
                <a:off x="4524724" y="3348345"/>
                <a:ext cx="107138" cy="98625"/>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3" name="Freeform 781"/>
              <p:cNvSpPr>
                <a:spLocks/>
              </p:cNvSpPr>
              <p:nvPr/>
            </p:nvSpPr>
            <p:spPr bwMode="auto">
              <a:xfrm>
                <a:off x="4657654" y="3348345"/>
                <a:ext cx="107138" cy="98625"/>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4" name="Freeform 786"/>
              <p:cNvSpPr>
                <a:spLocks/>
              </p:cNvSpPr>
              <p:nvPr/>
            </p:nvSpPr>
            <p:spPr bwMode="auto">
              <a:xfrm>
                <a:off x="3332316" y="3472538"/>
                <a:ext cx="105155" cy="96799"/>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5" name="Freeform 787"/>
              <p:cNvSpPr>
                <a:spLocks/>
              </p:cNvSpPr>
              <p:nvPr/>
            </p:nvSpPr>
            <p:spPr bwMode="auto">
              <a:xfrm>
                <a:off x="3465246" y="3472538"/>
                <a:ext cx="107138" cy="96799"/>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6" name="Freeform 788"/>
              <p:cNvSpPr>
                <a:spLocks/>
              </p:cNvSpPr>
              <p:nvPr/>
            </p:nvSpPr>
            <p:spPr bwMode="auto">
              <a:xfrm>
                <a:off x="3598174" y="3472538"/>
                <a:ext cx="107138" cy="96799"/>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7" name="Freeform 789"/>
              <p:cNvSpPr>
                <a:spLocks/>
              </p:cNvSpPr>
              <p:nvPr/>
            </p:nvSpPr>
            <p:spPr bwMode="auto">
              <a:xfrm>
                <a:off x="3731108" y="3472538"/>
                <a:ext cx="105155" cy="96799"/>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8" name="Freeform 790"/>
              <p:cNvSpPr>
                <a:spLocks/>
              </p:cNvSpPr>
              <p:nvPr/>
            </p:nvSpPr>
            <p:spPr bwMode="auto">
              <a:xfrm>
                <a:off x="3862055" y="3472538"/>
                <a:ext cx="107138" cy="96799"/>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9" name="Freeform 791"/>
              <p:cNvSpPr>
                <a:spLocks/>
              </p:cNvSpPr>
              <p:nvPr/>
            </p:nvSpPr>
            <p:spPr bwMode="auto">
              <a:xfrm>
                <a:off x="3994985" y="3472538"/>
                <a:ext cx="107138" cy="96799"/>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60" name="Freeform 792"/>
              <p:cNvSpPr>
                <a:spLocks/>
              </p:cNvSpPr>
              <p:nvPr/>
            </p:nvSpPr>
            <p:spPr bwMode="auto">
              <a:xfrm>
                <a:off x="4127915" y="3472538"/>
                <a:ext cx="107138" cy="96799"/>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61" name="Freeform 793"/>
              <p:cNvSpPr>
                <a:spLocks/>
              </p:cNvSpPr>
              <p:nvPr/>
            </p:nvSpPr>
            <p:spPr bwMode="auto">
              <a:xfrm>
                <a:off x="4260845" y="3472538"/>
                <a:ext cx="105155" cy="96799"/>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62" name="Freeform 794"/>
              <p:cNvSpPr>
                <a:spLocks/>
              </p:cNvSpPr>
              <p:nvPr/>
            </p:nvSpPr>
            <p:spPr bwMode="auto">
              <a:xfrm>
                <a:off x="4391791" y="3472538"/>
                <a:ext cx="107138" cy="96799"/>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63" name="Freeform 795"/>
              <p:cNvSpPr>
                <a:spLocks/>
              </p:cNvSpPr>
              <p:nvPr/>
            </p:nvSpPr>
            <p:spPr bwMode="auto">
              <a:xfrm>
                <a:off x="4524723" y="3472538"/>
                <a:ext cx="107138" cy="96799"/>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64" name="Freeform 796"/>
              <p:cNvSpPr>
                <a:spLocks/>
              </p:cNvSpPr>
              <p:nvPr/>
            </p:nvSpPr>
            <p:spPr bwMode="auto">
              <a:xfrm>
                <a:off x="4657652" y="3472538"/>
                <a:ext cx="107138" cy="96799"/>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65" name="Freeform 801"/>
              <p:cNvSpPr>
                <a:spLocks/>
              </p:cNvSpPr>
              <p:nvPr/>
            </p:nvSpPr>
            <p:spPr bwMode="auto">
              <a:xfrm>
                <a:off x="3332314" y="3594908"/>
                <a:ext cx="105155" cy="98625"/>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66" name="Freeform 802"/>
              <p:cNvSpPr>
                <a:spLocks/>
              </p:cNvSpPr>
              <p:nvPr/>
            </p:nvSpPr>
            <p:spPr bwMode="auto">
              <a:xfrm>
                <a:off x="3465245" y="3594912"/>
                <a:ext cx="107138" cy="98625"/>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67" name="Freeform 803"/>
              <p:cNvSpPr>
                <a:spLocks/>
              </p:cNvSpPr>
              <p:nvPr/>
            </p:nvSpPr>
            <p:spPr bwMode="auto">
              <a:xfrm>
                <a:off x="3598174" y="3594915"/>
                <a:ext cx="107138" cy="98625"/>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68" name="Freeform 804"/>
              <p:cNvSpPr>
                <a:spLocks/>
              </p:cNvSpPr>
              <p:nvPr/>
            </p:nvSpPr>
            <p:spPr bwMode="auto">
              <a:xfrm>
                <a:off x="3731106" y="3594923"/>
                <a:ext cx="105155" cy="98625"/>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69" name="Freeform 805"/>
              <p:cNvSpPr>
                <a:spLocks/>
              </p:cNvSpPr>
              <p:nvPr/>
            </p:nvSpPr>
            <p:spPr bwMode="auto">
              <a:xfrm>
                <a:off x="3862054" y="3594927"/>
                <a:ext cx="107138" cy="98627"/>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70" name="Freeform 806"/>
              <p:cNvSpPr>
                <a:spLocks/>
              </p:cNvSpPr>
              <p:nvPr/>
            </p:nvSpPr>
            <p:spPr bwMode="auto">
              <a:xfrm>
                <a:off x="3994983" y="3594932"/>
                <a:ext cx="107138" cy="98627"/>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71" name="Freeform 807"/>
              <p:cNvSpPr>
                <a:spLocks/>
              </p:cNvSpPr>
              <p:nvPr/>
            </p:nvSpPr>
            <p:spPr bwMode="auto">
              <a:xfrm>
                <a:off x="4127914" y="3594935"/>
                <a:ext cx="107138" cy="98627"/>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72" name="Freeform 808"/>
              <p:cNvSpPr>
                <a:spLocks/>
              </p:cNvSpPr>
              <p:nvPr/>
            </p:nvSpPr>
            <p:spPr bwMode="auto">
              <a:xfrm>
                <a:off x="4260843" y="3594943"/>
                <a:ext cx="105155" cy="98627"/>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73" name="Freeform 809"/>
              <p:cNvSpPr>
                <a:spLocks/>
              </p:cNvSpPr>
              <p:nvPr/>
            </p:nvSpPr>
            <p:spPr bwMode="auto">
              <a:xfrm>
                <a:off x="4391790" y="3594947"/>
                <a:ext cx="107138" cy="98627"/>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74" name="Freeform 810"/>
              <p:cNvSpPr>
                <a:spLocks/>
              </p:cNvSpPr>
              <p:nvPr/>
            </p:nvSpPr>
            <p:spPr bwMode="auto">
              <a:xfrm>
                <a:off x="4524722" y="3594952"/>
                <a:ext cx="107138" cy="98627"/>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75" name="Freeform 811"/>
              <p:cNvSpPr>
                <a:spLocks/>
              </p:cNvSpPr>
              <p:nvPr/>
            </p:nvSpPr>
            <p:spPr bwMode="auto">
              <a:xfrm>
                <a:off x="4657651" y="3594955"/>
                <a:ext cx="107138" cy="98627"/>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76" name="Freeform 816"/>
              <p:cNvSpPr>
                <a:spLocks/>
              </p:cNvSpPr>
              <p:nvPr/>
            </p:nvSpPr>
            <p:spPr bwMode="auto">
              <a:xfrm>
                <a:off x="3332313" y="3717334"/>
                <a:ext cx="105155" cy="98627"/>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77" name="Freeform 817"/>
              <p:cNvSpPr>
                <a:spLocks/>
              </p:cNvSpPr>
              <p:nvPr/>
            </p:nvSpPr>
            <p:spPr bwMode="auto">
              <a:xfrm>
                <a:off x="3465244" y="3717334"/>
                <a:ext cx="107138" cy="98627"/>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78" name="Freeform 818"/>
              <p:cNvSpPr>
                <a:spLocks/>
              </p:cNvSpPr>
              <p:nvPr/>
            </p:nvSpPr>
            <p:spPr bwMode="auto">
              <a:xfrm>
                <a:off x="3598173" y="3717334"/>
                <a:ext cx="107138" cy="98627"/>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79" name="Freeform 819"/>
              <p:cNvSpPr>
                <a:spLocks/>
              </p:cNvSpPr>
              <p:nvPr/>
            </p:nvSpPr>
            <p:spPr bwMode="auto">
              <a:xfrm>
                <a:off x="3731105" y="3717334"/>
                <a:ext cx="105155" cy="98627"/>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80" name="Freeform 820"/>
              <p:cNvSpPr>
                <a:spLocks/>
              </p:cNvSpPr>
              <p:nvPr/>
            </p:nvSpPr>
            <p:spPr bwMode="auto">
              <a:xfrm>
                <a:off x="3862053" y="3717334"/>
                <a:ext cx="107138" cy="98627"/>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81" name="Freeform 821"/>
              <p:cNvSpPr>
                <a:spLocks/>
              </p:cNvSpPr>
              <p:nvPr/>
            </p:nvSpPr>
            <p:spPr bwMode="auto">
              <a:xfrm>
                <a:off x="3994982" y="3717334"/>
                <a:ext cx="107138" cy="98627"/>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82" name="Freeform 822"/>
              <p:cNvSpPr>
                <a:spLocks/>
              </p:cNvSpPr>
              <p:nvPr/>
            </p:nvSpPr>
            <p:spPr bwMode="auto">
              <a:xfrm>
                <a:off x="4127913" y="3717334"/>
                <a:ext cx="107138" cy="98627"/>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83" name="Freeform 823"/>
              <p:cNvSpPr>
                <a:spLocks/>
              </p:cNvSpPr>
              <p:nvPr/>
            </p:nvSpPr>
            <p:spPr bwMode="auto">
              <a:xfrm>
                <a:off x="4260842" y="3717334"/>
                <a:ext cx="105155" cy="98627"/>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84" name="Freeform 824"/>
              <p:cNvSpPr>
                <a:spLocks/>
              </p:cNvSpPr>
              <p:nvPr/>
            </p:nvSpPr>
            <p:spPr bwMode="auto">
              <a:xfrm>
                <a:off x="4391790" y="3717334"/>
                <a:ext cx="107138" cy="98627"/>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85" name="Freeform 825"/>
              <p:cNvSpPr>
                <a:spLocks/>
              </p:cNvSpPr>
              <p:nvPr/>
            </p:nvSpPr>
            <p:spPr bwMode="auto">
              <a:xfrm>
                <a:off x="4524720" y="3717334"/>
                <a:ext cx="107138" cy="98627"/>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86" name="Freeform 826"/>
              <p:cNvSpPr>
                <a:spLocks/>
              </p:cNvSpPr>
              <p:nvPr/>
            </p:nvSpPr>
            <p:spPr bwMode="auto">
              <a:xfrm>
                <a:off x="4657650" y="3717334"/>
                <a:ext cx="107138" cy="98627"/>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87" name="Freeform 831"/>
              <p:cNvSpPr>
                <a:spLocks/>
              </p:cNvSpPr>
              <p:nvPr/>
            </p:nvSpPr>
            <p:spPr bwMode="auto">
              <a:xfrm>
                <a:off x="3332312" y="3839705"/>
                <a:ext cx="105155" cy="98627"/>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88" name="Freeform 832"/>
              <p:cNvSpPr>
                <a:spLocks/>
              </p:cNvSpPr>
              <p:nvPr/>
            </p:nvSpPr>
            <p:spPr bwMode="auto">
              <a:xfrm>
                <a:off x="3465242" y="3839710"/>
                <a:ext cx="107138" cy="98627"/>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89" name="Freeform 833"/>
              <p:cNvSpPr>
                <a:spLocks/>
              </p:cNvSpPr>
              <p:nvPr/>
            </p:nvSpPr>
            <p:spPr bwMode="auto">
              <a:xfrm>
                <a:off x="3598172" y="3839715"/>
                <a:ext cx="107138" cy="98627"/>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90" name="Freeform 834"/>
              <p:cNvSpPr>
                <a:spLocks/>
              </p:cNvSpPr>
              <p:nvPr/>
            </p:nvSpPr>
            <p:spPr bwMode="auto">
              <a:xfrm>
                <a:off x="3731105" y="3839719"/>
                <a:ext cx="105155" cy="98627"/>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91" name="Freeform 835"/>
              <p:cNvSpPr>
                <a:spLocks/>
              </p:cNvSpPr>
              <p:nvPr/>
            </p:nvSpPr>
            <p:spPr bwMode="auto">
              <a:xfrm>
                <a:off x="3862051" y="3839724"/>
                <a:ext cx="107138" cy="98627"/>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92" name="Freeform 836"/>
              <p:cNvSpPr>
                <a:spLocks/>
              </p:cNvSpPr>
              <p:nvPr/>
            </p:nvSpPr>
            <p:spPr bwMode="auto">
              <a:xfrm>
                <a:off x="3994981" y="3839728"/>
                <a:ext cx="107138" cy="98628"/>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93" name="Freeform 837"/>
              <p:cNvSpPr>
                <a:spLocks/>
              </p:cNvSpPr>
              <p:nvPr/>
            </p:nvSpPr>
            <p:spPr bwMode="auto">
              <a:xfrm>
                <a:off x="4127913" y="3839733"/>
                <a:ext cx="107138" cy="98628"/>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94" name="Freeform 838"/>
              <p:cNvSpPr>
                <a:spLocks/>
              </p:cNvSpPr>
              <p:nvPr/>
            </p:nvSpPr>
            <p:spPr bwMode="auto">
              <a:xfrm>
                <a:off x="4260841" y="3839737"/>
                <a:ext cx="105155" cy="98628"/>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95" name="Freeform 839"/>
              <p:cNvSpPr>
                <a:spLocks/>
              </p:cNvSpPr>
              <p:nvPr/>
            </p:nvSpPr>
            <p:spPr bwMode="auto">
              <a:xfrm>
                <a:off x="4391788" y="3839742"/>
                <a:ext cx="107138" cy="98628"/>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96" name="Freeform 840"/>
              <p:cNvSpPr>
                <a:spLocks/>
              </p:cNvSpPr>
              <p:nvPr/>
            </p:nvSpPr>
            <p:spPr bwMode="auto">
              <a:xfrm>
                <a:off x="4524720" y="3839746"/>
                <a:ext cx="107138" cy="98628"/>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97" name="Freeform 841"/>
              <p:cNvSpPr>
                <a:spLocks/>
              </p:cNvSpPr>
              <p:nvPr/>
            </p:nvSpPr>
            <p:spPr bwMode="auto">
              <a:xfrm>
                <a:off x="4657648" y="3839751"/>
                <a:ext cx="107138" cy="98628"/>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98" name="Freeform 846"/>
              <p:cNvSpPr>
                <a:spLocks/>
              </p:cNvSpPr>
              <p:nvPr/>
            </p:nvSpPr>
            <p:spPr bwMode="auto">
              <a:xfrm>
                <a:off x="3332312" y="3962138"/>
                <a:ext cx="105155" cy="98628"/>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99" name="Freeform 847"/>
              <p:cNvSpPr>
                <a:spLocks/>
              </p:cNvSpPr>
              <p:nvPr/>
            </p:nvSpPr>
            <p:spPr bwMode="auto">
              <a:xfrm>
                <a:off x="3465242" y="3962142"/>
                <a:ext cx="107138" cy="98628"/>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00" name="Freeform 848"/>
              <p:cNvSpPr>
                <a:spLocks/>
              </p:cNvSpPr>
              <p:nvPr/>
            </p:nvSpPr>
            <p:spPr bwMode="auto">
              <a:xfrm>
                <a:off x="3598170" y="3962154"/>
                <a:ext cx="107138" cy="98628"/>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01" name="Freeform 849"/>
              <p:cNvSpPr>
                <a:spLocks/>
              </p:cNvSpPr>
              <p:nvPr/>
            </p:nvSpPr>
            <p:spPr bwMode="auto">
              <a:xfrm>
                <a:off x="3731104" y="3962159"/>
                <a:ext cx="105155" cy="98628"/>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02" name="Freeform 850"/>
              <p:cNvSpPr>
                <a:spLocks/>
              </p:cNvSpPr>
              <p:nvPr/>
            </p:nvSpPr>
            <p:spPr bwMode="auto">
              <a:xfrm>
                <a:off x="3862050" y="3962168"/>
                <a:ext cx="107138" cy="98628"/>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03" name="Freeform 851"/>
              <p:cNvSpPr>
                <a:spLocks/>
              </p:cNvSpPr>
              <p:nvPr/>
            </p:nvSpPr>
            <p:spPr bwMode="auto">
              <a:xfrm>
                <a:off x="3994981" y="3962182"/>
                <a:ext cx="107138" cy="98628"/>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04" name="Freeform 852"/>
              <p:cNvSpPr>
                <a:spLocks/>
              </p:cNvSpPr>
              <p:nvPr/>
            </p:nvSpPr>
            <p:spPr bwMode="auto">
              <a:xfrm>
                <a:off x="4127911" y="3962186"/>
                <a:ext cx="107138" cy="98628"/>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05" name="Freeform 853"/>
              <p:cNvSpPr>
                <a:spLocks/>
              </p:cNvSpPr>
              <p:nvPr/>
            </p:nvSpPr>
            <p:spPr bwMode="auto">
              <a:xfrm>
                <a:off x="4260839" y="3962192"/>
                <a:ext cx="105155" cy="98628"/>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06" name="Freeform 854"/>
              <p:cNvSpPr>
                <a:spLocks/>
              </p:cNvSpPr>
              <p:nvPr/>
            </p:nvSpPr>
            <p:spPr bwMode="auto">
              <a:xfrm>
                <a:off x="4391787" y="3962202"/>
                <a:ext cx="107138" cy="98630"/>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07" name="Freeform 855"/>
              <p:cNvSpPr>
                <a:spLocks/>
              </p:cNvSpPr>
              <p:nvPr/>
            </p:nvSpPr>
            <p:spPr bwMode="auto">
              <a:xfrm>
                <a:off x="4524719" y="3962209"/>
                <a:ext cx="107138" cy="98630"/>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08" name="Freeform 856"/>
              <p:cNvSpPr>
                <a:spLocks/>
              </p:cNvSpPr>
              <p:nvPr/>
            </p:nvSpPr>
            <p:spPr bwMode="auto">
              <a:xfrm>
                <a:off x="4657647" y="3962215"/>
                <a:ext cx="107138" cy="98630"/>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09" name="Freeform 861"/>
              <p:cNvSpPr>
                <a:spLocks/>
              </p:cNvSpPr>
              <p:nvPr/>
            </p:nvSpPr>
            <p:spPr bwMode="auto">
              <a:xfrm>
                <a:off x="3332310" y="4084606"/>
                <a:ext cx="105155" cy="98630"/>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10" name="Freeform 862"/>
              <p:cNvSpPr>
                <a:spLocks/>
              </p:cNvSpPr>
              <p:nvPr/>
            </p:nvSpPr>
            <p:spPr bwMode="auto">
              <a:xfrm>
                <a:off x="3465241" y="4084606"/>
                <a:ext cx="107138" cy="98630"/>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11" name="Freeform 863"/>
              <p:cNvSpPr>
                <a:spLocks/>
              </p:cNvSpPr>
              <p:nvPr/>
            </p:nvSpPr>
            <p:spPr bwMode="auto">
              <a:xfrm>
                <a:off x="3598169" y="4084606"/>
                <a:ext cx="107138" cy="98630"/>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12" name="Freeform 864"/>
              <p:cNvSpPr>
                <a:spLocks/>
              </p:cNvSpPr>
              <p:nvPr/>
            </p:nvSpPr>
            <p:spPr bwMode="auto">
              <a:xfrm>
                <a:off x="3731102" y="4084606"/>
                <a:ext cx="105155" cy="98630"/>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13" name="Freeform 865"/>
              <p:cNvSpPr>
                <a:spLocks/>
              </p:cNvSpPr>
              <p:nvPr/>
            </p:nvSpPr>
            <p:spPr bwMode="auto">
              <a:xfrm>
                <a:off x="3862049" y="4084606"/>
                <a:ext cx="107138" cy="98630"/>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14" name="Freeform 866"/>
              <p:cNvSpPr>
                <a:spLocks/>
              </p:cNvSpPr>
              <p:nvPr/>
            </p:nvSpPr>
            <p:spPr bwMode="auto">
              <a:xfrm>
                <a:off x="3994979" y="4084606"/>
                <a:ext cx="107138" cy="98630"/>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15" name="Freeform 867"/>
              <p:cNvSpPr>
                <a:spLocks/>
              </p:cNvSpPr>
              <p:nvPr/>
            </p:nvSpPr>
            <p:spPr bwMode="auto">
              <a:xfrm>
                <a:off x="4127910" y="4084606"/>
                <a:ext cx="107138" cy="98630"/>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16" name="Freeform 868"/>
              <p:cNvSpPr>
                <a:spLocks/>
              </p:cNvSpPr>
              <p:nvPr/>
            </p:nvSpPr>
            <p:spPr bwMode="auto">
              <a:xfrm>
                <a:off x="4260838" y="4084606"/>
                <a:ext cx="105155" cy="98630"/>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17" name="Freeform 869"/>
              <p:cNvSpPr>
                <a:spLocks/>
              </p:cNvSpPr>
              <p:nvPr/>
            </p:nvSpPr>
            <p:spPr bwMode="auto">
              <a:xfrm>
                <a:off x="4391786" y="4084606"/>
                <a:ext cx="107138" cy="98630"/>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18" name="Freeform 870"/>
              <p:cNvSpPr>
                <a:spLocks/>
              </p:cNvSpPr>
              <p:nvPr/>
            </p:nvSpPr>
            <p:spPr bwMode="auto">
              <a:xfrm>
                <a:off x="4524718" y="4084606"/>
                <a:ext cx="107138" cy="98630"/>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19" name="Freeform 871"/>
              <p:cNvSpPr>
                <a:spLocks/>
              </p:cNvSpPr>
              <p:nvPr/>
            </p:nvSpPr>
            <p:spPr bwMode="auto">
              <a:xfrm>
                <a:off x="4657646" y="4084606"/>
                <a:ext cx="107138" cy="98630"/>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20" name="Freeform 876"/>
              <p:cNvSpPr>
                <a:spLocks/>
              </p:cNvSpPr>
              <p:nvPr/>
            </p:nvSpPr>
            <p:spPr bwMode="auto">
              <a:xfrm>
                <a:off x="3332309" y="4206969"/>
                <a:ext cx="105155" cy="98630"/>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21" name="Freeform 877"/>
              <p:cNvSpPr>
                <a:spLocks/>
              </p:cNvSpPr>
              <p:nvPr/>
            </p:nvSpPr>
            <p:spPr bwMode="auto">
              <a:xfrm>
                <a:off x="3465240" y="4206969"/>
                <a:ext cx="107138" cy="98630"/>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22" name="Freeform 878"/>
              <p:cNvSpPr>
                <a:spLocks/>
              </p:cNvSpPr>
              <p:nvPr/>
            </p:nvSpPr>
            <p:spPr bwMode="auto">
              <a:xfrm>
                <a:off x="3598169" y="4206969"/>
                <a:ext cx="107138" cy="98630"/>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23" name="Freeform 879"/>
              <p:cNvSpPr>
                <a:spLocks/>
              </p:cNvSpPr>
              <p:nvPr/>
            </p:nvSpPr>
            <p:spPr bwMode="auto">
              <a:xfrm>
                <a:off x="3731101" y="4206969"/>
                <a:ext cx="105155" cy="98630"/>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24" name="Freeform 880"/>
              <p:cNvSpPr>
                <a:spLocks/>
              </p:cNvSpPr>
              <p:nvPr/>
            </p:nvSpPr>
            <p:spPr bwMode="auto">
              <a:xfrm>
                <a:off x="3862047" y="4206969"/>
                <a:ext cx="107138" cy="98630"/>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25" name="Freeform 881"/>
              <p:cNvSpPr>
                <a:spLocks/>
              </p:cNvSpPr>
              <p:nvPr/>
            </p:nvSpPr>
            <p:spPr bwMode="auto">
              <a:xfrm>
                <a:off x="3994974" y="4206969"/>
                <a:ext cx="107138" cy="98630"/>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26" name="Freeform 883"/>
              <p:cNvSpPr>
                <a:spLocks/>
              </p:cNvSpPr>
              <p:nvPr/>
            </p:nvSpPr>
            <p:spPr bwMode="auto">
              <a:xfrm>
                <a:off x="4127903" y="4206969"/>
                <a:ext cx="107138" cy="98630"/>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27" name="Freeform 884"/>
              <p:cNvSpPr>
                <a:spLocks/>
              </p:cNvSpPr>
              <p:nvPr/>
            </p:nvSpPr>
            <p:spPr bwMode="auto">
              <a:xfrm>
                <a:off x="4260832" y="4206969"/>
                <a:ext cx="105155" cy="98630"/>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28" name="Freeform 885"/>
              <p:cNvSpPr>
                <a:spLocks/>
              </p:cNvSpPr>
              <p:nvPr/>
            </p:nvSpPr>
            <p:spPr bwMode="auto">
              <a:xfrm>
                <a:off x="4391780" y="4206969"/>
                <a:ext cx="107138" cy="98630"/>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29" name="Freeform 886"/>
              <p:cNvSpPr>
                <a:spLocks/>
              </p:cNvSpPr>
              <p:nvPr/>
            </p:nvSpPr>
            <p:spPr bwMode="auto">
              <a:xfrm>
                <a:off x="4524712" y="4206969"/>
                <a:ext cx="107138" cy="98630"/>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30" name="Freeform 887"/>
              <p:cNvSpPr>
                <a:spLocks/>
              </p:cNvSpPr>
              <p:nvPr/>
            </p:nvSpPr>
            <p:spPr bwMode="auto">
              <a:xfrm>
                <a:off x="4657639" y="4206954"/>
                <a:ext cx="107138" cy="98630"/>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grpSp>
        <p:sp>
          <p:nvSpPr>
            <p:cNvPr id="143" name="Freeform 497"/>
            <p:cNvSpPr>
              <a:spLocks/>
            </p:cNvSpPr>
            <p:nvPr/>
          </p:nvSpPr>
          <p:spPr bwMode="auto">
            <a:xfrm>
              <a:off x="3291337" y="3854957"/>
              <a:ext cx="83674"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44" name="Freeform 498"/>
            <p:cNvSpPr>
              <a:spLocks/>
            </p:cNvSpPr>
            <p:nvPr/>
          </p:nvSpPr>
          <p:spPr bwMode="auto">
            <a:xfrm>
              <a:off x="3397114" y="3854957"/>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45" name="Freeform 499"/>
            <p:cNvSpPr>
              <a:spLocks/>
            </p:cNvSpPr>
            <p:nvPr/>
          </p:nvSpPr>
          <p:spPr bwMode="auto">
            <a:xfrm>
              <a:off x="3501313" y="3854957"/>
              <a:ext cx="85253"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46" name="Freeform 500"/>
            <p:cNvSpPr>
              <a:spLocks/>
            </p:cNvSpPr>
            <p:nvPr/>
          </p:nvSpPr>
          <p:spPr bwMode="auto">
            <a:xfrm>
              <a:off x="3607086" y="3854957"/>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47" name="Freeform 501"/>
            <p:cNvSpPr>
              <a:spLocks/>
            </p:cNvSpPr>
            <p:nvPr/>
          </p:nvSpPr>
          <p:spPr bwMode="auto">
            <a:xfrm>
              <a:off x="3712864" y="3854957"/>
              <a:ext cx="83674"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48" name="Freeform 502"/>
            <p:cNvSpPr>
              <a:spLocks/>
            </p:cNvSpPr>
            <p:nvPr/>
          </p:nvSpPr>
          <p:spPr bwMode="auto">
            <a:xfrm>
              <a:off x="3818640" y="3854957"/>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49" name="Freeform 503"/>
            <p:cNvSpPr>
              <a:spLocks/>
            </p:cNvSpPr>
            <p:nvPr/>
          </p:nvSpPr>
          <p:spPr bwMode="auto">
            <a:xfrm>
              <a:off x="3924415" y="3854957"/>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50" name="Freeform 504"/>
            <p:cNvSpPr>
              <a:spLocks/>
            </p:cNvSpPr>
            <p:nvPr/>
          </p:nvSpPr>
          <p:spPr bwMode="auto">
            <a:xfrm>
              <a:off x="4028613" y="3854957"/>
              <a:ext cx="85253"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51" name="Freeform 505"/>
            <p:cNvSpPr>
              <a:spLocks/>
            </p:cNvSpPr>
            <p:nvPr/>
          </p:nvSpPr>
          <p:spPr bwMode="auto">
            <a:xfrm>
              <a:off x="4134388" y="3854957"/>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52" name="Freeform 506"/>
            <p:cNvSpPr>
              <a:spLocks/>
            </p:cNvSpPr>
            <p:nvPr/>
          </p:nvSpPr>
          <p:spPr bwMode="auto">
            <a:xfrm>
              <a:off x="4240165" y="3854957"/>
              <a:ext cx="83674"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53" name="Freeform 507"/>
            <p:cNvSpPr>
              <a:spLocks/>
            </p:cNvSpPr>
            <p:nvPr/>
          </p:nvSpPr>
          <p:spPr bwMode="auto">
            <a:xfrm>
              <a:off x="4345940" y="3854956"/>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54" name="Freeform 512"/>
            <p:cNvSpPr>
              <a:spLocks/>
            </p:cNvSpPr>
            <p:nvPr/>
          </p:nvSpPr>
          <p:spPr bwMode="auto">
            <a:xfrm>
              <a:off x="3291337" y="3949892"/>
              <a:ext cx="83674" cy="77670"/>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55" name="Freeform 513"/>
            <p:cNvSpPr>
              <a:spLocks/>
            </p:cNvSpPr>
            <p:nvPr/>
          </p:nvSpPr>
          <p:spPr bwMode="auto">
            <a:xfrm>
              <a:off x="3397114" y="3949892"/>
              <a:ext cx="83674" cy="77670"/>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56" name="Freeform 514"/>
            <p:cNvSpPr>
              <a:spLocks/>
            </p:cNvSpPr>
            <p:nvPr/>
          </p:nvSpPr>
          <p:spPr bwMode="auto">
            <a:xfrm>
              <a:off x="3501313" y="3949892"/>
              <a:ext cx="85253" cy="77670"/>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57" name="Freeform 515"/>
            <p:cNvSpPr>
              <a:spLocks/>
            </p:cNvSpPr>
            <p:nvPr/>
          </p:nvSpPr>
          <p:spPr bwMode="auto">
            <a:xfrm>
              <a:off x="3607086" y="3949892"/>
              <a:ext cx="83674" cy="77670"/>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58" name="Freeform 516"/>
            <p:cNvSpPr>
              <a:spLocks/>
            </p:cNvSpPr>
            <p:nvPr/>
          </p:nvSpPr>
          <p:spPr bwMode="auto">
            <a:xfrm>
              <a:off x="3712864" y="3949892"/>
              <a:ext cx="83674" cy="77670"/>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59" name="Freeform 517"/>
            <p:cNvSpPr>
              <a:spLocks/>
            </p:cNvSpPr>
            <p:nvPr/>
          </p:nvSpPr>
          <p:spPr bwMode="auto">
            <a:xfrm>
              <a:off x="3818640" y="3949892"/>
              <a:ext cx="83674" cy="77670"/>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60" name="Freeform 518"/>
            <p:cNvSpPr>
              <a:spLocks/>
            </p:cNvSpPr>
            <p:nvPr/>
          </p:nvSpPr>
          <p:spPr bwMode="auto">
            <a:xfrm>
              <a:off x="3924415" y="3949892"/>
              <a:ext cx="83674" cy="77670"/>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61" name="Freeform 519"/>
            <p:cNvSpPr>
              <a:spLocks/>
            </p:cNvSpPr>
            <p:nvPr/>
          </p:nvSpPr>
          <p:spPr bwMode="auto">
            <a:xfrm>
              <a:off x="4028613" y="3949892"/>
              <a:ext cx="85253" cy="77670"/>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62" name="Freeform 520"/>
            <p:cNvSpPr>
              <a:spLocks/>
            </p:cNvSpPr>
            <p:nvPr/>
          </p:nvSpPr>
          <p:spPr bwMode="auto">
            <a:xfrm>
              <a:off x="4134388" y="3949892"/>
              <a:ext cx="83674" cy="77670"/>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63" name="Freeform 521"/>
            <p:cNvSpPr>
              <a:spLocks/>
            </p:cNvSpPr>
            <p:nvPr/>
          </p:nvSpPr>
          <p:spPr bwMode="auto">
            <a:xfrm>
              <a:off x="4240165" y="3949892"/>
              <a:ext cx="83674" cy="77670"/>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64" name="Freeform 522"/>
            <p:cNvSpPr>
              <a:spLocks/>
            </p:cNvSpPr>
            <p:nvPr/>
          </p:nvSpPr>
          <p:spPr bwMode="auto">
            <a:xfrm>
              <a:off x="4345940" y="3949892"/>
              <a:ext cx="83674" cy="77670"/>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65" name="Freeform 527"/>
            <p:cNvSpPr>
              <a:spLocks/>
            </p:cNvSpPr>
            <p:nvPr/>
          </p:nvSpPr>
          <p:spPr bwMode="auto">
            <a:xfrm>
              <a:off x="3291337" y="4047699"/>
              <a:ext cx="83674"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66" name="Freeform 528"/>
            <p:cNvSpPr>
              <a:spLocks/>
            </p:cNvSpPr>
            <p:nvPr/>
          </p:nvSpPr>
          <p:spPr bwMode="auto">
            <a:xfrm>
              <a:off x="3397114" y="4047699"/>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67" name="Freeform 529"/>
            <p:cNvSpPr>
              <a:spLocks/>
            </p:cNvSpPr>
            <p:nvPr/>
          </p:nvSpPr>
          <p:spPr bwMode="auto">
            <a:xfrm>
              <a:off x="3501313" y="4047699"/>
              <a:ext cx="85253"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68" name="Freeform 530"/>
            <p:cNvSpPr>
              <a:spLocks/>
            </p:cNvSpPr>
            <p:nvPr/>
          </p:nvSpPr>
          <p:spPr bwMode="auto">
            <a:xfrm>
              <a:off x="3607086" y="4047699"/>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69" name="Freeform 531"/>
            <p:cNvSpPr>
              <a:spLocks/>
            </p:cNvSpPr>
            <p:nvPr/>
          </p:nvSpPr>
          <p:spPr bwMode="auto">
            <a:xfrm>
              <a:off x="3712864" y="4047699"/>
              <a:ext cx="83674"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70" name="Freeform 532"/>
            <p:cNvSpPr>
              <a:spLocks/>
            </p:cNvSpPr>
            <p:nvPr/>
          </p:nvSpPr>
          <p:spPr bwMode="auto">
            <a:xfrm>
              <a:off x="3818640" y="4047699"/>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71" name="Freeform 533"/>
            <p:cNvSpPr>
              <a:spLocks/>
            </p:cNvSpPr>
            <p:nvPr/>
          </p:nvSpPr>
          <p:spPr bwMode="auto">
            <a:xfrm>
              <a:off x="3924415" y="4047699"/>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72" name="Freeform 534"/>
            <p:cNvSpPr>
              <a:spLocks/>
            </p:cNvSpPr>
            <p:nvPr/>
          </p:nvSpPr>
          <p:spPr bwMode="auto">
            <a:xfrm>
              <a:off x="4028613" y="4047699"/>
              <a:ext cx="85253"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73" name="Freeform 535"/>
            <p:cNvSpPr>
              <a:spLocks/>
            </p:cNvSpPr>
            <p:nvPr/>
          </p:nvSpPr>
          <p:spPr bwMode="auto">
            <a:xfrm>
              <a:off x="4134388" y="4047699"/>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74" name="Freeform 536"/>
            <p:cNvSpPr>
              <a:spLocks/>
            </p:cNvSpPr>
            <p:nvPr/>
          </p:nvSpPr>
          <p:spPr bwMode="auto">
            <a:xfrm>
              <a:off x="4240165" y="4047699"/>
              <a:ext cx="83674"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75" name="Freeform 537"/>
            <p:cNvSpPr>
              <a:spLocks/>
            </p:cNvSpPr>
            <p:nvPr/>
          </p:nvSpPr>
          <p:spPr bwMode="auto">
            <a:xfrm>
              <a:off x="4345940" y="4047699"/>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76" name="Freeform 542"/>
            <p:cNvSpPr>
              <a:spLocks/>
            </p:cNvSpPr>
            <p:nvPr/>
          </p:nvSpPr>
          <p:spPr bwMode="auto">
            <a:xfrm>
              <a:off x="3291337" y="4144067"/>
              <a:ext cx="83674" cy="77670"/>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77" name="Freeform 543"/>
            <p:cNvSpPr>
              <a:spLocks/>
            </p:cNvSpPr>
            <p:nvPr/>
          </p:nvSpPr>
          <p:spPr bwMode="auto">
            <a:xfrm>
              <a:off x="3397114" y="4144067"/>
              <a:ext cx="83674" cy="77670"/>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78" name="Freeform 544"/>
            <p:cNvSpPr>
              <a:spLocks/>
            </p:cNvSpPr>
            <p:nvPr/>
          </p:nvSpPr>
          <p:spPr bwMode="auto">
            <a:xfrm>
              <a:off x="3501313" y="4144067"/>
              <a:ext cx="85253" cy="77670"/>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79" name="Freeform 545"/>
            <p:cNvSpPr>
              <a:spLocks/>
            </p:cNvSpPr>
            <p:nvPr/>
          </p:nvSpPr>
          <p:spPr bwMode="auto">
            <a:xfrm>
              <a:off x="3607086" y="4144067"/>
              <a:ext cx="83674" cy="77670"/>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80" name="Freeform 546"/>
            <p:cNvSpPr>
              <a:spLocks/>
            </p:cNvSpPr>
            <p:nvPr/>
          </p:nvSpPr>
          <p:spPr bwMode="auto">
            <a:xfrm>
              <a:off x="3712864" y="4144067"/>
              <a:ext cx="83674" cy="77670"/>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81" name="Freeform 547"/>
            <p:cNvSpPr>
              <a:spLocks/>
            </p:cNvSpPr>
            <p:nvPr/>
          </p:nvSpPr>
          <p:spPr bwMode="auto">
            <a:xfrm>
              <a:off x="3818640" y="4144067"/>
              <a:ext cx="83674" cy="77670"/>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82" name="Freeform 548"/>
            <p:cNvSpPr>
              <a:spLocks/>
            </p:cNvSpPr>
            <p:nvPr/>
          </p:nvSpPr>
          <p:spPr bwMode="auto">
            <a:xfrm>
              <a:off x="3924415" y="4144067"/>
              <a:ext cx="83674" cy="77670"/>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83" name="Freeform 549"/>
            <p:cNvSpPr>
              <a:spLocks/>
            </p:cNvSpPr>
            <p:nvPr/>
          </p:nvSpPr>
          <p:spPr bwMode="auto">
            <a:xfrm>
              <a:off x="4028613" y="4144067"/>
              <a:ext cx="85253" cy="77670"/>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84" name="Freeform 550"/>
            <p:cNvSpPr>
              <a:spLocks/>
            </p:cNvSpPr>
            <p:nvPr/>
          </p:nvSpPr>
          <p:spPr bwMode="auto">
            <a:xfrm>
              <a:off x="4134388" y="4144067"/>
              <a:ext cx="83674" cy="77670"/>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85" name="Freeform 551"/>
            <p:cNvSpPr>
              <a:spLocks/>
            </p:cNvSpPr>
            <p:nvPr/>
          </p:nvSpPr>
          <p:spPr bwMode="auto">
            <a:xfrm>
              <a:off x="4240165" y="4144067"/>
              <a:ext cx="83674" cy="77670"/>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86" name="Freeform 552"/>
            <p:cNvSpPr>
              <a:spLocks/>
            </p:cNvSpPr>
            <p:nvPr/>
          </p:nvSpPr>
          <p:spPr bwMode="auto">
            <a:xfrm>
              <a:off x="4345940" y="4144067"/>
              <a:ext cx="83674" cy="77670"/>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87" name="Freeform 557"/>
            <p:cNvSpPr>
              <a:spLocks/>
            </p:cNvSpPr>
            <p:nvPr/>
          </p:nvSpPr>
          <p:spPr bwMode="auto">
            <a:xfrm>
              <a:off x="3291337" y="4240441"/>
              <a:ext cx="83674"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88" name="Freeform 558"/>
            <p:cNvSpPr>
              <a:spLocks/>
            </p:cNvSpPr>
            <p:nvPr/>
          </p:nvSpPr>
          <p:spPr bwMode="auto">
            <a:xfrm>
              <a:off x="3397114" y="4240441"/>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89" name="Freeform 559"/>
            <p:cNvSpPr>
              <a:spLocks/>
            </p:cNvSpPr>
            <p:nvPr/>
          </p:nvSpPr>
          <p:spPr bwMode="auto">
            <a:xfrm>
              <a:off x="3501313" y="4240441"/>
              <a:ext cx="85253"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90" name="Freeform 560"/>
            <p:cNvSpPr>
              <a:spLocks/>
            </p:cNvSpPr>
            <p:nvPr/>
          </p:nvSpPr>
          <p:spPr bwMode="auto">
            <a:xfrm>
              <a:off x="3607086" y="4240441"/>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91" name="Freeform 561"/>
            <p:cNvSpPr>
              <a:spLocks/>
            </p:cNvSpPr>
            <p:nvPr/>
          </p:nvSpPr>
          <p:spPr bwMode="auto">
            <a:xfrm>
              <a:off x="3712864" y="4240441"/>
              <a:ext cx="83674"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92" name="Freeform 562"/>
            <p:cNvSpPr>
              <a:spLocks/>
            </p:cNvSpPr>
            <p:nvPr/>
          </p:nvSpPr>
          <p:spPr bwMode="auto">
            <a:xfrm>
              <a:off x="3818640" y="4240441"/>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93" name="Freeform 563"/>
            <p:cNvSpPr>
              <a:spLocks/>
            </p:cNvSpPr>
            <p:nvPr/>
          </p:nvSpPr>
          <p:spPr bwMode="auto">
            <a:xfrm>
              <a:off x="3924415" y="4240441"/>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94" name="Freeform 564"/>
            <p:cNvSpPr>
              <a:spLocks/>
            </p:cNvSpPr>
            <p:nvPr/>
          </p:nvSpPr>
          <p:spPr bwMode="auto">
            <a:xfrm>
              <a:off x="4028613" y="4240441"/>
              <a:ext cx="85253"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95" name="Freeform 565"/>
            <p:cNvSpPr>
              <a:spLocks/>
            </p:cNvSpPr>
            <p:nvPr/>
          </p:nvSpPr>
          <p:spPr bwMode="auto">
            <a:xfrm>
              <a:off x="4134388" y="4240441"/>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96" name="Freeform 566"/>
            <p:cNvSpPr>
              <a:spLocks/>
            </p:cNvSpPr>
            <p:nvPr/>
          </p:nvSpPr>
          <p:spPr bwMode="auto">
            <a:xfrm>
              <a:off x="4240165" y="4240441"/>
              <a:ext cx="83674"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97" name="Freeform 567"/>
            <p:cNvSpPr>
              <a:spLocks/>
            </p:cNvSpPr>
            <p:nvPr/>
          </p:nvSpPr>
          <p:spPr bwMode="auto">
            <a:xfrm>
              <a:off x="4345940" y="4240434"/>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98" name="Freeform 572"/>
            <p:cNvSpPr>
              <a:spLocks/>
            </p:cNvSpPr>
            <p:nvPr/>
          </p:nvSpPr>
          <p:spPr bwMode="auto">
            <a:xfrm>
              <a:off x="3291337" y="4336808"/>
              <a:ext cx="83674" cy="77670"/>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199" name="Freeform 573"/>
            <p:cNvSpPr>
              <a:spLocks/>
            </p:cNvSpPr>
            <p:nvPr/>
          </p:nvSpPr>
          <p:spPr bwMode="auto">
            <a:xfrm>
              <a:off x="3397114" y="4336816"/>
              <a:ext cx="83674" cy="77670"/>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00" name="Freeform 574"/>
            <p:cNvSpPr>
              <a:spLocks/>
            </p:cNvSpPr>
            <p:nvPr/>
          </p:nvSpPr>
          <p:spPr bwMode="auto">
            <a:xfrm>
              <a:off x="3501313" y="4336820"/>
              <a:ext cx="85253" cy="77670"/>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01" name="Freeform 575"/>
            <p:cNvSpPr>
              <a:spLocks/>
            </p:cNvSpPr>
            <p:nvPr/>
          </p:nvSpPr>
          <p:spPr bwMode="auto">
            <a:xfrm>
              <a:off x="3607086" y="4336820"/>
              <a:ext cx="83674" cy="77670"/>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02" name="Freeform 576"/>
            <p:cNvSpPr>
              <a:spLocks/>
            </p:cNvSpPr>
            <p:nvPr/>
          </p:nvSpPr>
          <p:spPr bwMode="auto">
            <a:xfrm>
              <a:off x="3712864" y="4336822"/>
              <a:ext cx="83674" cy="77670"/>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03" name="Freeform 577"/>
            <p:cNvSpPr>
              <a:spLocks/>
            </p:cNvSpPr>
            <p:nvPr/>
          </p:nvSpPr>
          <p:spPr bwMode="auto">
            <a:xfrm>
              <a:off x="3818640" y="4336829"/>
              <a:ext cx="83674" cy="77670"/>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04" name="Freeform 578"/>
            <p:cNvSpPr>
              <a:spLocks/>
            </p:cNvSpPr>
            <p:nvPr/>
          </p:nvSpPr>
          <p:spPr bwMode="auto">
            <a:xfrm>
              <a:off x="3924415" y="4336833"/>
              <a:ext cx="83674" cy="77672"/>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05" name="Freeform 579"/>
            <p:cNvSpPr>
              <a:spLocks/>
            </p:cNvSpPr>
            <p:nvPr/>
          </p:nvSpPr>
          <p:spPr bwMode="auto">
            <a:xfrm>
              <a:off x="4028613" y="4336833"/>
              <a:ext cx="85253" cy="77672"/>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06" name="Freeform 580"/>
            <p:cNvSpPr>
              <a:spLocks/>
            </p:cNvSpPr>
            <p:nvPr/>
          </p:nvSpPr>
          <p:spPr bwMode="auto">
            <a:xfrm>
              <a:off x="4134388" y="4336836"/>
              <a:ext cx="83674" cy="77672"/>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07" name="Freeform 581"/>
            <p:cNvSpPr>
              <a:spLocks/>
            </p:cNvSpPr>
            <p:nvPr/>
          </p:nvSpPr>
          <p:spPr bwMode="auto">
            <a:xfrm>
              <a:off x="4240165" y="4336843"/>
              <a:ext cx="83674" cy="77672"/>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08" name="Freeform 582"/>
            <p:cNvSpPr>
              <a:spLocks/>
            </p:cNvSpPr>
            <p:nvPr/>
          </p:nvSpPr>
          <p:spPr bwMode="auto">
            <a:xfrm>
              <a:off x="4345940" y="4336847"/>
              <a:ext cx="83674" cy="77672"/>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09" name="Freeform 587"/>
            <p:cNvSpPr>
              <a:spLocks/>
            </p:cNvSpPr>
            <p:nvPr/>
          </p:nvSpPr>
          <p:spPr bwMode="auto">
            <a:xfrm>
              <a:off x="3291337" y="4433225"/>
              <a:ext cx="83674" cy="77672"/>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10" name="Freeform 588"/>
            <p:cNvSpPr>
              <a:spLocks/>
            </p:cNvSpPr>
            <p:nvPr/>
          </p:nvSpPr>
          <p:spPr bwMode="auto">
            <a:xfrm>
              <a:off x="3397114" y="4433229"/>
              <a:ext cx="83674" cy="77672"/>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11" name="Freeform 589"/>
            <p:cNvSpPr>
              <a:spLocks/>
            </p:cNvSpPr>
            <p:nvPr/>
          </p:nvSpPr>
          <p:spPr bwMode="auto">
            <a:xfrm>
              <a:off x="3501313" y="4433233"/>
              <a:ext cx="85253" cy="77672"/>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12" name="Freeform 590"/>
            <p:cNvSpPr>
              <a:spLocks/>
            </p:cNvSpPr>
            <p:nvPr/>
          </p:nvSpPr>
          <p:spPr bwMode="auto">
            <a:xfrm>
              <a:off x="3607086" y="4433238"/>
              <a:ext cx="83674" cy="7767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13" name="Freeform 591"/>
            <p:cNvSpPr>
              <a:spLocks/>
            </p:cNvSpPr>
            <p:nvPr/>
          </p:nvSpPr>
          <p:spPr bwMode="auto">
            <a:xfrm>
              <a:off x="3712864" y="4433242"/>
              <a:ext cx="83674" cy="77673"/>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14" name="Freeform 592"/>
            <p:cNvSpPr>
              <a:spLocks/>
            </p:cNvSpPr>
            <p:nvPr/>
          </p:nvSpPr>
          <p:spPr bwMode="auto">
            <a:xfrm>
              <a:off x="3818640" y="4433245"/>
              <a:ext cx="83674" cy="7767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15" name="Freeform 593"/>
            <p:cNvSpPr>
              <a:spLocks/>
            </p:cNvSpPr>
            <p:nvPr/>
          </p:nvSpPr>
          <p:spPr bwMode="auto">
            <a:xfrm>
              <a:off x="3924415" y="4433250"/>
              <a:ext cx="83674" cy="7767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16" name="Freeform 594"/>
            <p:cNvSpPr>
              <a:spLocks/>
            </p:cNvSpPr>
            <p:nvPr/>
          </p:nvSpPr>
          <p:spPr bwMode="auto">
            <a:xfrm>
              <a:off x="4028613" y="4433254"/>
              <a:ext cx="85253" cy="77673"/>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17" name="Freeform 595"/>
            <p:cNvSpPr>
              <a:spLocks/>
            </p:cNvSpPr>
            <p:nvPr/>
          </p:nvSpPr>
          <p:spPr bwMode="auto">
            <a:xfrm>
              <a:off x="4134388" y="4433257"/>
              <a:ext cx="83674" cy="7767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18" name="Freeform 596"/>
            <p:cNvSpPr>
              <a:spLocks/>
            </p:cNvSpPr>
            <p:nvPr/>
          </p:nvSpPr>
          <p:spPr bwMode="auto">
            <a:xfrm>
              <a:off x="4240165" y="4433262"/>
              <a:ext cx="83674" cy="77673"/>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19" name="Freeform 597"/>
            <p:cNvSpPr>
              <a:spLocks/>
            </p:cNvSpPr>
            <p:nvPr/>
          </p:nvSpPr>
          <p:spPr bwMode="auto">
            <a:xfrm>
              <a:off x="4345940" y="4433265"/>
              <a:ext cx="83674" cy="7767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20" name="Freeform 602"/>
            <p:cNvSpPr>
              <a:spLocks/>
            </p:cNvSpPr>
            <p:nvPr/>
          </p:nvSpPr>
          <p:spPr bwMode="auto">
            <a:xfrm>
              <a:off x="3291337" y="4529651"/>
              <a:ext cx="83674" cy="7767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21" name="Freeform 603"/>
            <p:cNvSpPr>
              <a:spLocks/>
            </p:cNvSpPr>
            <p:nvPr/>
          </p:nvSpPr>
          <p:spPr bwMode="auto">
            <a:xfrm>
              <a:off x="3397114" y="4529651"/>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22" name="Freeform 604"/>
            <p:cNvSpPr>
              <a:spLocks/>
            </p:cNvSpPr>
            <p:nvPr/>
          </p:nvSpPr>
          <p:spPr bwMode="auto">
            <a:xfrm>
              <a:off x="3501313" y="4529651"/>
              <a:ext cx="85253" cy="7767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23" name="Freeform 605"/>
            <p:cNvSpPr>
              <a:spLocks/>
            </p:cNvSpPr>
            <p:nvPr/>
          </p:nvSpPr>
          <p:spPr bwMode="auto">
            <a:xfrm>
              <a:off x="3607086" y="4529651"/>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24" name="Freeform 606"/>
            <p:cNvSpPr>
              <a:spLocks/>
            </p:cNvSpPr>
            <p:nvPr/>
          </p:nvSpPr>
          <p:spPr bwMode="auto">
            <a:xfrm>
              <a:off x="3712864" y="4529651"/>
              <a:ext cx="83674" cy="7767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25" name="Freeform 607"/>
            <p:cNvSpPr>
              <a:spLocks/>
            </p:cNvSpPr>
            <p:nvPr/>
          </p:nvSpPr>
          <p:spPr bwMode="auto">
            <a:xfrm>
              <a:off x="3818640" y="4529651"/>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26" name="Freeform 608"/>
            <p:cNvSpPr>
              <a:spLocks/>
            </p:cNvSpPr>
            <p:nvPr/>
          </p:nvSpPr>
          <p:spPr bwMode="auto">
            <a:xfrm>
              <a:off x="3924415" y="4529651"/>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27" name="Freeform 609"/>
            <p:cNvSpPr>
              <a:spLocks/>
            </p:cNvSpPr>
            <p:nvPr/>
          </p:nvSpPr>
          <p:spPr bwMode="auto">
            <a:xfrm>
              <a:off x="4028613" y="4529651"/>
              <a:ext cx="85253" cy="7767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28" name="Freeform 610"/>
            <p:cNvSpPr>
              <a:spLocks/>
            </p:cNvSpPr>
            <p:nvPr/>
          </p:nvSpPr>
          <p:spPr bwMode="auto">
            <a:xfrm>
              <a:off x="4134388" y="4529651"/>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29" name="Freeform 611"/>
            <p:cNvSpPr>
              <a:spLocks/>
            </p:cNvSpPr>
            <p:nvPr/>
          </p:nvSpPr>
          <p:spPr bwMode="auto">
            <a:xfrm>
              <a:off x="4240165" y="4529651"/>
              <a:ext cx="83674" cy="7767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30" name="Freeform 612"/>
            <p:cNvSpPr>
              <a:spLocks/>
            </p:cNvSpPr>
            <p:nvPr/>
          </p:nvSpPr>
          <p:spPr bwMode="auto">
            <a:xfrm>
              <a:off x="4345940" y="4529651"/>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31" name="Freeform 617"/>
            <p:cNvSpPr>
              <a:spLocks/>
            </p:cNvSpPr>
            <p:nvPr/>
          </p:nvSpPr>
          <p:spPr bwMode="auto">
            <a:xfrm>
              <a:off x="3291337" y="4626040"/>
              <a:ext cx="83674"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32" name="Freeform 618"/>
            <p:cNvSpPr>
              <a:spLocks/>
            </p:cNvSpPr>
            <p:nvPr/>
          </p:nvSpPr>
          <p:spPr bwMode="auto">
            <a:xfrm>
              <a:off x="3397114" y="4626040"/>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33" name="Freeform 619"/>
            <p:cNvSpPr>
              <a:spLocks/>
            </p:cNvSpPr>
            <p:nvPr/>
          </p:nvSpPr>
          <p:spPr bwMode="auto">
            <a:xfrm>
              <a:off x="3501315" y="4626040"/>
              <a:ext cx="85253"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34" name="Freeform 620"/>
            <p:cNvSpPr>
              <a:spLocks/>
            </p:cNvSpPr>
            <p:nvPr/>
          </p:nvSpPr>
          <p:spPr bwMode="auto">
            <a:xfrm>
              <a:off x="3607088" y="4626040"/>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35" name="Freeform 621"/>
            <p:cNvSpPr>
              <a:spLocks/>
            </p:cNvSpPr>
            <p:nvPr/>
          </p:nvSpPr>
          <p:spPr bwMode="auto">
            <a:xfrm>
              <a:off x="3712865" y="4626040"/>
              <a:ext cx="83674"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36" name="Freeform 622"/>
            <p:cNvSpPr>
              <a:spLocks/>
            </p:cNvSpPr>
            <p:nvPr/>
          </p:nvSpPr>
          <p:spPr bwMode="auto">
            <a:xfrm>
              <a:off x="3818641" y="4626040"/>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37" name="Freeform 623"/>
            <p:cNvSpPr>
              <a:spLocks/>
            </p:cNvSpPr>
            <p:nvPr/>
          </p:nvSpPr>
          <p:spPr bwMode="auto">
            <a:xfrm>
              <a:off x="3924416" y="4626040"/>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38" name="Freeform 624"/>
            <p:cNvSpPr>
              <a:spLocks/>
            </p:cNvSpPr>
            <p:nvPr/>
          </p:nvSpPr>
          <p:spPr bwMode="auto">
            <a:xfrm>
              <a:off x="4028613" y="4626040"/>
              <a:ext cx="85253"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39" name="Freeform 625"/>
            <p:cNvSpPr>
              <a:spLocks/>
            </p:cNvSpPr>
            <p:nvPr/>
          </p:nvSpPr>
          <p:spPr bwMode="auto">
            <a:xfrm>
              <a:off x="4134389" y="4626034"/>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40" name="Freeform 626"/>
            <p:cNvSpPr>
              <a:spLocks/>
            </p:cNvSpPr>
            <p:nvPr/>
          </p:nvSpPr>
          <p:spPr bwMode="auto">
            <a:xfrm>
              <a:off x="4240167" y="4626052"/>
              <a:ext cx="83674"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241" name="Freeform 627"/>
            <p:cNvSpPr>
              <a:spLocks/>
            </p:cNvSpPr>
            <p:nvPr/>
          </p:nvSpPr>
          <p:spPr bwMode="auto">
            <a:xfrm>
              <a:off x="4345942" y="4626047"/>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grpSp>
          <p:nvGrpSpPr>
            <p:cNvPr id="242" name="Group 241"/>
            <p:cNvGrpSpPr/>
            <p:nvPr/>
          </p:nvGrpSpPr>
          <p:grpSpPr>
            <a:xfrm>
              <a:off x="7755360" y="3757304"/>
              <a:ext cx="1011583" cy="952321"/>
              <a:chOff x="6653200" y="3103596"/>
              <a:chExt cx="1272761" cy="1198198"/>
            </a:xfrm>
          </p:grpSpPr>
          <p:grpSp>
            <p:nvGrpSpPr>
              <p:cNvPr id="243" name="Group 242"/>
              <p:cNvGrpSpPr/>
              <p:nvPr/>
            </p:nvGrpSpPr>
            <p:grpSpPr>
              <a:xfrm>
                <a:off x="6653200" y="3103596"/>
                <a:ext cx="1270809" cy="333477"/>
                <a:chOff x="6653200" y="3103596"/>
                <a:chExt cx="1270809" cy="333477"/>
              </a:xfrm>
            </p:grpSpPr>
            <p:sp>
              <p:nvSpPr>
                <p:cNvPr id="306" name="Freeform 632"/>
                <p:cNvSpPr>
                  <a:spLocks/>
                </p:cNvSpPr>
                <p:nvPr/>
              </p:nvSpPr>
              <p:spPr bwMode="auto">
                <a:xfrm>
                  <a:off x="6653200" y="3103596"/>
                  <a:ext cx="102987" cy="95786"/>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07" name="Freeform 633"/>
                <p:cNvSpPr>
                  <a:spLocks/>
                </p:cNvSpPr>
                <p:nvPr/>
              </p:nvSpPr>
              <p:spPr bwMode="auto">
                <a:xfrm>
                  <a:off x="6783389" y="3103596"/>
                  <a:ext cx="102987" cy="95786"/>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08" name="Freeform 634"/>
                <p:cNvSpPr>
                  <a:spLocks/>
                </p:cNvSpPr>
                <p:nvPr/>
              </p:nvSpPr>
              <p:spPr bwMode="auto">
                <a:xfrm>
                  <a:off x="6911636" y="3103596"/>
                  <a:ext cx="104929" cy="95786"/>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09" name="Freeform 635"/>
                <p:cNvSpPr>
                  <a:spLocks/>
                </p:cNvSpPr>
                <p:nvPr/>
              </p:nvSpPr>
              <p:spPr bwMode="auto">
                <a:xfrm>
                  <a:off x="7041826" y="3103596"/>
                  <a:ext cx="102987" cy="95786"/>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10" name="Freeform 636"/>
                <p:cNvSpPr>
                  <a:spLocks/>
                </p:cNvSpPr>
                <p:nvPr/>
              </p:nvSpPr>
              <p:spPr bwMode="auto">
                <a:xfrm>
                  <a:off x="7172015" y="3103596"/>
                  <a:ext cx="102987" cy="95786"/>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11" name="Freeform 637"/>
                <p:cNvSpPr>
                  <a:spLocks/>
                </p:cNvSpPr>
                <p:nvPr/>
              </p:nvSpPr>
              <p:spPr bwMode="auto">
                <a:xfrm>
                  <a:off x="7302206" y="3103596"/>
                  <a:ext cx="102987" cy="95786"/>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12" name="Freeform 638"/>
                <p:cNvSpPr>
                  <a:spLocks/>
                </p:cNvSpPr>
                <p:nvPr/>
              </p:nvSpPr>
              <p:spPr bwMode="auto">
                <a:xfrm>
                  <a:off x="7432395" y="3103596"/>
                  <a:ext cx="102987" cy="95786"/>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13" name="Freeform 639"/>
                <p:cNvSpPr>
                  <a:spLocks/>
                </p:cNvSpPr>
                <p:nvPr/>
              </p:nvSpPr>
              <p:spPr bwMode="auto">
                <a:xfrm>
                  <a:off x="7560641" y="3103596"/>
                  <a:ext cx="104929" cy="95786"/>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14" name="Freeform 640"/>
                <p:cNvSpPr>
                  <a:spLocks/>
                </p:cNvSpPr>
                <p:nvPr/>
              </p:nvSpPr>
              <p:spPr bwMode="auto">
                <a:xfrm>
                  <a:off x="7690832" y="3103596"/>
                  <a:ext cx="102987" cy="95786"/>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15" name="Freeform 641"/>
                <p:cNvSpPr>
                  <a:spLocks/>
                </p:cNvSpPr>
                <p:nvPr/>
              </p:nvSpPr>
              <p:spPr bwMode="auto">
                <a:xfrm>
                  <a:off x="7821021" y="3103596"/>
                  <a:ext cx="102987" cy="95786"/>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16" name="Freeform 644"/>
                <p:cNvSpPr>
                  <a:spLocks/>
                </p:cNvSpPr>
                <p:nvPr/>
              </p:nvSpPr>
              <p:spPr bwMode="auto">
                <a:xfrm>
                  <a:off x="6653200" y="3222442"/>
                  <a:ext cx="102987"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17" name="Freeform 645"/>
                <p:cNvSpPr>
                  <a:spLocks/>
                </p:cNvSpPr>
                <p:nvPr/>
              </p:nvSpPr>
              <p:spPr bwMode="auto">
                <a:xfrm>
                  <a:off x="6783389" y="3222442"/>
                  <a:ext cx="102987"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18" name="Freeform 646"/>
                <p:cNvSpPr>
                  <a:spLocks/>
                </p:cNvSpPr>
                <p:nvPr/>
              </p:nvSpPr>
              <p:spPr bwMode="auto">
                <a:xfrm>
                  <a:off x="6911636" y="3222442"/>
                  <a:ext cx="104929"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19" name="Freeform 647"/>
                <p:cNvSpPr>
                  <a:spLocks/>
                </p:cNvSpPr>
                <p:nvPr/>
              </p:nvSpPr>
              <p:spPr bwMode="auto">
                <a:xfrm>
                  <a:off x="7041826" y="3222442"/>
                  <a:ext cx="102987"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20" name="Freeform 648"/>
                <p:cNvSpPr>
                  <a:spLocks/>
                </p:cNvSpPr>
                <p:nvPr/>
              </p:nvSpPr>
              <p:spPr bwMode="auto">
                <a:xfrm>
                  <a:off x="7172015" y="3222442"/>
                  <a:ext cx="102987"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21" name="Freeform 649"/>
                <p:cNvSpPr>
                  <a:spLocks/>
                </p:cNvSpPr>
                <p:nvPr/>
              </p:nvSpPr>
              <p:spPr bwMode="auto">
                <a:xfrm>
                  <a:off x="7302206" y="3222442"/>
                  <a:ext cx="102987"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22" name="Freeform 650"/>
                <p:cNvSpPr>
                  <a:spLocks/>
                </p:cNvSpPr>
                <p:nvPr/>
              </p:nvSpPr>
              <p:spPr bwMode="auto">
                <a:xfrm>
                  <a:off x="7432395" y="3222442"/>
                  <a:ext cx="102987"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23" name="Freeform 651"/>
                <p:cNvSpPr>
                  <a:spLocks/>
                </p:cNvSpPr>
                <p:nvPr/>
              </p:nvSpPr>
              <p:spPr bwMode="auto">
                <a:xfrm>
                  <a:off x="7560641" y="3222442"/>
                  <a:ext cx="104929"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24" name="Freeform 652"/>
                <p:cNvSpPr>
                  <a:spLocks/>
                </p:cNvSpPr>
                <p:nvPr/>
              </p:nvSpPr>
              <p:spPr bwMode="auto">
                <a:xfrm>
                  <a:off x="7690832" y="3222442"/>
                  <a:ext cx="102987"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25" name="Freeform 653"/>
                <p:cNvSpPr>
                  <a:spLocks/>
                </p:cNvSpPr>
                <p:nvPr/>
              </p:nvSpPr>
              <p:spPr bwMode="auto">
                <a:xfrm>
                  <a:off x="7821021" y="3222442"/>
                  <a:ext cx="102987"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26" name="Freeform 656"/>
                <p:cNvSpPr>
                  <a:spLocks/>
                </p:cNvSpPr>
                <p:nvPr/>
              </p:nvSpPr>
              <p:spPr bwMode="auto">
                <a:xfrm>
                  <a:off x="6653200" y="3341287"/>
                  <a:ext cx="102987" cy="95786"/>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27" name="Freeform 657"/>
                <p:cNvSpPr>
                  <a:spLocks/>
                </p:cNvSpPr>
                <p:nvPr/>
              </p:nvSpPr>
              <p:spPr bwMode="auto">
                <a:xfrm>
                  <a:off x="6783389" y="3341287"/>
                  <a:ext cx="102987" cy="95786"/>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28" name="Freeform 658"/>
                <p:cNvSpPr>
                  <a:spLocks/>
                </p:cNvSpPr>
                <p:nvPr/>
              </p:nvSpPr>
              <p:spPr bwMode="auto">
                <a:xfrm>
                  <a:off x="6911636" y="3341287"/>
                  <a:ext cx="104929" cy="95786"/>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29" name="Freeform 659"/>
                <p:cNvSpPr>
                  <a:spLocks/>
                </p:cNvSpPr>
                <p:nvPr/>
              </p:nvSpPr>
              <p:spPr bwMode="auto">
                <a:xfrm>
                  <a:off x="7041826" y="3341287"/>
                  <a:ext cx="102987" cy="95786"/>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30" name="Freeform 660"/>
                <p:cNvSpPr>
                  <a:spLocks/>
                </p:cNvSpPr>
                <p:nvPr/>
              </p:nvSpPr>
              <p:spPr bwMode="auto">
                <a:xfrm>
                  <a:off x="7172015" y="3341287"/>
                  <a:ext cx="102987" cy="95786"/>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31" name="Freeform 661"/>
                <p:cNvSpPr>
                  <a:spLocks/>
                </p:cNvSpPr>
                <p:nvPr/>
              </p:nvSpPr>
              <p:spPr bwMode="auto">
                <a:xfrm>
                  <a:off x="7302206" y="3341287"/>
                  <a:ext cx="102987" cy="95786"/>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32" name="Freeform 662"/>
                <p:cNvSpPr>
                  <a:spLocks/>
                </p:cNvSpPr>
                <p:nvPr/>
              </p:nvSpPr>
              <p:spPr bwMode="auto">
                <a:xfrm>
                  <a:off x="7432395" y="3341287"/>
                  <a:ext cx="102987" cy="95786"/>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33" name="Freeform 663"/>
                <p:cNvSpPr>
                  <a:spLocks/>
                </p:cNvSpPr>
                <p:nvPr/>
              </p:nvSpPr>
              <p:spPr bwMode="auto">
                <a:xfrm>
                  <a:off x="7560641" y="3341287"/>
                  <a:ext cx="104929" cy="95786"/>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34" name="Freeform 664"/>
                <p:cNvSpPr>
                  <a:spLocks/>
                </p:cNvSpPr>
                <p:nvPr/>
              </p:nvSpPr>
              <p:spPr bwMode="auto">
                <a:xfrm>
                  <a:off x="7690831" y="3341287"/>
                  <a:ext cx="102987" cy="95786"/>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35" name="Freeform 665"/>
                <p:cNvSpPr>
                  <a:spLocks/>
                </p:cNvSpPr>
                <p:nvPr/>
              </p:nvSpPr>
              <p:spPr bwMode="auto">
                <a:xfrm>
                  <a:off x="7821022" y="3341287"/>
                  <a:ext cx="102987" cy="95786"/>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5F6264"/>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grpSp>
          <p:grpSp>
            <p:nvGrpSpPr>
              <p:cNvPr id="244" name="Group 243"/>
              <p:cNvGrpSpPr/>
              <p:nvPr/>
            </p:nvGrpSpPr>
            <p:grpSpPr>
              <a:xfrm>
                <a:off x="6653208" y="3537743"/>
                <a:ext cx="1272753" cy="333478"/>
                <a:chOff x="6653208" y="3537743"/>
                <a:chExt cx="1272753" cy="333478"/>
              </a:xfrm>
            </p:grpSpPr>
            <p:sp>
              <p:nvSpPr>
                <p:cNvPr id="276" name="Freeform 668"/>
                <p:cNvSpPr>
                  <a:spLocks/>
                </p:cNvSpPr>
                <p:nvPr/>
              </p:nvSpPr>
              <p:spPr bwMode="auto">
                <a:xfrm>
                  <a:off x="6653209" y="3537743"/>
                  <a:ext cx="104929" cy="95786"/>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77" name="Freeform 669"/>
                <p:cNvSpPr>
                  <a:spLocks/>
                </p:cNvSpPr>
                <p:nvPr/>
              </p:nvSpPr>
              <p:spPr bwMode="auto">
                <a:xfrm>
                  <a:off x="6785342" y="3537743"/>
                  <a:ext cx="102987" cy="95786"/>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78" name="Freeform 670"/>
                <p:cNvSpPr>
                  <a:spLocks/>
                </p:cNvSpPr>
                <p:nvPr/>
              </p:nvSpPr>
              <p:spPr bwMode="auto">
                <a:xfrm>
                  <a:off x="6913589" y="3537743"/>
                  <a:ext cx="104929" cy="95786"/>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79" name="Freeform 671"/>
                <p:cNvSpPr>
                  <a:spLocks/>
                </p:cNvSpPr>
                <p:nvPr/>
              </p:nvSpPr>
              <p:spPr bwMode="auto">
                <a:xfrm>
                  <a:off x="7043778" y="3537743"/>
                  <a:ext cx="102987" cy="95786"/>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80" name="Freeform 672"/>
                <p:cNvSpPr>
                  <a:spLocks/>
                </p:cNvSpPr>
                <p:nvPr/>
              </p:nvSpPr>
              <p:spPr bwMode="auto">
                <a:xfrm>
                  <a:off x="7172025" y="3537743"/>
                  <a:ext cx="104929" cy="95786"/>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81" name="Freeform 673"/>
                <p:cNvSpPr>
                  <a:spLocks/>
                </p:cNvSpPr>
                <p:nvPr/>
              </p:nvSpPr>
              <p:spPr bwMode="auto">
                <a:xfrm>
                  <a:off x="7304158" y="3537743"/>
                  <a:ext cx="102987" cy="95786"/>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82" name="Freeform 674"/>
                <p:cNvSpPr>
                  <a:spLocks/>
                </p:cNvSpPr>
                <p:nvPr/>
              </p:nvSpPr>
              <p:spPr bwMode="auto">
                <a:xfrm>
                  <a:off x="7432405" y="3537743"/>
                  <a:ext cx="104929" cy="95786"/>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83" name="Freeform 675"/>
                <p:cNvSpPr>
                  <a:spLocks/>
                </p:cNvSpPr>
                <p:nvPr/>
              </p:nvSpPr>
              <p:spPr bwMode="auto">
                <a:xfrm>
                  <a:off x="7562595" y="3537743"/>
                  <a:ext cx="102987" cy="95786"/>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84" name="Freeform 676"/>
                <p:cNvSpPr>
                  <a:spLocks/>
                </p:cNvSpPr>
                <p:nvPr/>
              </p:nvSpPr>
              <p:spPr bwMode="auto">
                <a:xfrm>
                  <a:off x="7690841" y="3537743"/>
                  <a:ext cx="104929" cy="95786"/>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85" name="Freeform 677"/>
                <p:cNvSpPr>
                  <a:spLocks/>
                </p:cNvSpPr>
                <p:nvPr/>
              </p:nvSpPr>
              <p:spPr bwMode="auto">
                <a:xfrm>
                  <a:off x="7822974" y="3537743"/>
                  <a:ext cx="102987" cy="95786"/>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86" name="Freeform 680"/>
                <p:cNvSpPr>
                  <a:spLocks/>
                </p:cNvSpPr>
                <p:nvPr/>
              </p:nvSpPr>
              <p:spPr bwMode="auto">
                <a:xfrm>
                  <a:off x="6653209" y="3658362"/>
                  <a:ext cx="104929" cy="9401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87" name="Freeform 682"/>
                <p:cNvSpPr>
                  <a:spLocks/>
                </p:cNvSpPr>
                <p:nvPr/>
              </p:nvSpPr>
              <p:spPr bwMode="auto">
                <a:xfrm>
                  <a:off x="6785341" y="3658363"/>
                  <a:ext cx="102987" cy="9401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88" name="Freeform 683"/>
                <p:cNvSpPr>
                  <a:spLocks/>
                </p:cNvSpPr>
                <p:nvPr/>
              </p:nvSpPr>
              <p:spPr bwMode="auto">
                <a:xfrm>
                  <a:off x="6913588" y="3658363"/>
                  <a:ext cx="104929" cy="9401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89" name="Freeform 684"/>
                <p:cNvSpPr>
                  <a:spLocks/>
                </p:cNvSpPr>
                <p:nvPr/>
              </p:nvSpPr>
              <p:spPr bwMode="auto">
                <a:xfrm>
                  <a:off x="7043778" y="3658363"/>
                  <a:ext cx="102987" cy="9401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90" name="Freeform 685"/>
                <p:cNvSpPr>
                  <a:spLocks/>
                </p:cNvSpPr>
                <p:nvPr/>
              </p:nvSpPr>
              <p:spPr bwMode="auto">
                <a:xfrm>
                  <a:off x="7172025" y="3658363"/>
                  <a:ext cx="104929" cy="9401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91" name="Freeform 686"/>
                <p:cNvSpPr>
                  <a:spLocks/>
                </p:cNvSpPr>
                <p:nvPr/>
              </p:nvSpPr>
              <p:spPr bwMode="auto">
                <a:xfrm>
                  <a:off x="7304158" y="3658363"/>
                  <a:ext cx="102987" cy="9401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92" name="Freeform 687"/>
                <p:cNvSpPr>
                  <a:spLocks/>
                </p:cNvSpPr>
                <p:nvPr/>
              </p:nvSpPr>
              <p:spPr bwMode="auto">
                <a:xfrm>
                  <a:off x="7432405" y="3658363"/>
                  <a:ext cx="104929" cy="9401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93" name="Freeform 688"/>
                <p:cNvSpPr>
                  <a:spLocks/>
                </p:cNvSpPr>
                <p:nvPr/>
              </p:nvSpPr>
              <p:spPr bwMode="auto">
                <a:xfrm>
                  <a:off x="7562593" y="3658363"/>
                  <a:ext cx="102987" cy="9401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94" name="Freeform 689"/>
                <p:cNvSpPr>
                  <a:spLocks/>
                </p:cNvSpPr>
                <p:nvPr/>
              </p:nvSpPr>
              <p:spPr bwMode="auto">
                <a:xfrm>
                  <a:off x="7690840" y="3658363"/>
                  <a:ext cx="104929" cy="9401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95" name="Freeform 690"/>
                <p:cNvSpPr>
                  <a:spLocks/>
                </p:cNvSpPr>
                <p:nvPr/>
              </p:nvSpPr>
              <p:spPr bwMode="auto">
                <a:xfrm>
                  <a:off x="7822973" y="3658363"/>
                  <a:ext cx="102987" cy="9401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96" name="Freeform 693"/>
                <p:cNvSpPr>
                  <a:spLocks/>
                </p:cNvSpPr>
                <p:nvPr/>
              </p:nvSpPr>
              <p:spPr bwMode="auto">
                <a:xfrm>
                  <a:off x="6653208" y="3775435"/>
                  <a:ext cx="104929"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97" name="Freeform 694"/>
                <p:cNvSpPr>
                  <a:spLocks/>
                </p:cNvSpPr>
                <p:nvPr/>
              </p:nvSpPr>
              <p:spPr bwMode="auto">
                <a:xfrm>
                  <a:off x="6785341" y="3775435"/>
                  <a:ext cx="102987"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FFF066"/>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98" name="Freeform 695"/>
                <p:cNvSpPr>
                  <a:spLocks/>
                </p:cNvSpPr>
                <p:nvPr/>
              </p:nvSpPr>
              <p:spPr bwMode="auto">
                <a:xfrm>
                  <a:off x="6913588" y="3775435"/>
                  <a:ext cx="104929"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99" name="Freeform 696"/>
                <p:cNvSpPr>
                  <a:spLocks/>
                </p:cNvSpPr>
                <p:nvPr/>
              </p:nvSpPr>
              <p:spPr bwMode="auto">
                <a:xfrm>
                  <a:off x="7043778" y="3775435"/>
                  <a:ext cx="102987"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00" name="Freeform 697"/>
                <p:cNvSpPr>
                  <a:spLocks/>
                </p:cNvSpPr>
                <p:nvPr/>
              </p:nvSpPr>
              <p:spPr bwMode="auto">
                <a:xfrm>
                  <a:off x="7172026" y="3775435"/>
                  <a:ext cx="104929"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01" name="Freeform 698"/>
                <p:cNvSpPr>
                  <a:spLocks/>
                </p:cNvSpPr>
                <p:nvPr/>
              </p:nvSpPr>
              <p:spPr bwMode="auto">
                <a:xfrm>
                  <a:off x="7304158" y="3775435"/>
                  <a:ext cx="102987"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02" name="Freeform 699"/>
                <p:cNvSpPr>
                  <a:spLocks/>
                </p:cNvSpPr>
                <p:nvPr/>
              </p:nvSpPr>
              <p:spPr bwMode="auto">
                <a:xfrm>
                  <a:off x="7432407" y="3775435"/>
                  <a:ext cx="104929"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03" name="Freeform 700"/>
                <p:cNvSpPr>
                  <a:spLocks/>
                </p:cNvSpPr>
                <p:nvPr/>
              </p:nvSpPr>
              <p:spPr bwMode="auto">
                <a:xfrm>
                  <a:off x="7562593" y="3775435"/>
                  <a:ext cx="102987"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04" name="Freeform 701"/>
                <p:cNvSpPr>
                  <a:spLocks/>
                </p:cNvSpPr>
                <p:nvPr/>
              </p:nvSpPr>
              <p:spPr bwMode="auto">
                <a:xfrm>
                  <a:off x="7690844" y="3775435"/>
                  <a:ext cx="104929"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305" name="Freeform 702"/>
                <p:cNvSpPr>
                  <a:spLocks/>
                </p:cNvSpPr>
                <p:nvPr/>
              </p:nvSpPr>
              <p:spPr bwMode="auto">
                <a:xfrm>
                  <a:off x="7822970" y="3775435"/>
                  <a:ext cx="102987"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FFE600">
                    <a:lumMod val="60000"/>
                    <a:lumOff val="40000"/>
                  </a:srgbClr>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grpSp>
          <p:grpSp>
            <p:nvGrpSpPr>
              <p:cNvPr id="245" name="Group 244"/>
              <p:cNvGrpSpPr/>
              <p:nvPr/>
            </p:nvGrpSpPr>
            <p:grpSpPr>
              <a:xfrm>
                <a:off x="6653206" y="3968317"/>
                <a:ext cx="1270808" cy="333477"/>
                <a:chOff x="6653206" y="3968317"/>
                <a:chExt cx="1270808" cy="333477"/>
              </a:xfrm>
            </p:grpSpPr>
            <p:sp>
              <p:nvSpPr>
                <p:cNvPr id="246" name="Freeform 705"/>
                <p:cNvSpPr>
                  <a:spLocks/>
                </p:cNvSpPr>
                <p:nvPr/>
              </p:nvSpPr>
              <p:spPr bwMode="auto">
                <a:xfrm>
                  <a:off x="6653206" y="3968317"/>
                  <a:ext cx="102987"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47" name="Freeform 706"/>
                <p:cNvSpPr>
                  <a:spLocks/>
                </p:cNvSpPr>
                <p:nvPr/>
              </p:nvSpPr>
              <p:spPr bwMode="auto">
                <a:xfrm>
                  <a:off x="6783396" y="3968317"/>
                  <a:ext cx="102987"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48" name="Freeform 707"/>
                <p:cNvSpPr>
                  <a:spLocks/>
                </p:cNvSpPr>
                <p:nvPr/>
              </p:nvSpPr>
              <p:spPr bwMode="auto">
                <a:xfrm>
                  <a:off x="6911643" y="3968317"/>
                  <a:ext cx="104929"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49" name="Freeform 708"/>
                <p:cNvSpPr>
                  <a:spLocks/>
                </p:cNvSpPr>
                <p:nvPr/>
              </p:nvSpPr>
              <p:spPr bwMode="auto">
                <a:xfrm>
                  <a:off x="7041832" y="3968317"/>
                  <a:ext cx="102987"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50" name="Freeform 709"/>
                <p:cNvSpPr>
                  <a:spLocks/>
                </p:cNvSpPr>
                <p:nvPr/>
              </p:nvSpPr>
              <p:spPr bwMode="auto">
                <a:xfrm>
                  <a:off x="7172023" y="3968317"/>
                  <a:ext cx="102987"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51" name="Freeform 710"/>
                <p:cNvSpPr>
                  <a:spLocks/>
                </p:cNvSpPr>
                <p:nvPr/>
              </p:nvSpPr>
              <p:spPr bwMode="auto">
                <a:xfrm>
                  <a:off x="7302212" y="3968317"/>
                  <a:ext cx="102987"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52" name="Freeform 711"/>
                <p:cNvSpPr>
                  <a:spLocks/>
                </p:cNvSpPr>
                <p:nvPr/>
              </p:nvSpPr>
              <p:spPr bwMode="auto">
                <a:xfrm>
                  <a:off x="7432402" y="3968317"/>
                  <a:ext cx="102987"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53" name="Freeform 712"/>
                <p:cNvSpPr>
                  <a:spLocks/>
                </p:cNvSpPr>
                <p:nvPr/>
              </p:nvSpPr>
              <p:spPr bwMode="auto">
                <a:xfrm>
                  <a:off x="7560649" y="3968317"/>
                  <a:ext cx="104929"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54" name="Freeform 713"/>
                <p:cNvSpPr>
                  <a:spLocks/>
                </p:cNvSpPr>
                <p:nvPr/>
              </p:nvSpPr>
              <p:spPr bwMode="auto">
                <a:xfrm>
                  <a:off x="7690837" y="3968317"/>
                  <a:ext cx="102987"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55" name="Freeform 714"/>
                <p:cNvSpPr>
                  <a:spLocks/>
                </p:cNvSpPr>
                <p:nvPr/>
              </p:nvSpPr>
              <p:spPr bwMode="auto">
                <a:xfrm>
                  <a:off x="7821027" y="3968317"/>
                  <a:ext cx="102987"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56" name="Freeform 717"/>
                <p:cNvSpPr>
                  <a:spLocks/>
                </p:cNvSpPr>
                <p:nvPr/>
              </p:nvSpPr>
              <p:spPr bwMode="auto">
                <a:xfrm>
                  <a:off x="6653206" y="4088936"/>
                  <a:ext cx="102987" cy="9401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57" name="Freeform 718"/>
                <p:cNvSpPr>
                  <a:spLocks/>
                </p:cNvSpPr>
                <p:nvPr/>
              </p:nvSpPr>
              <p:spPr bwMode="auto">
                <a:xfrm>
                  <a:off x="6783396" y="4088936"/>
                  <a:ext cx="102987" cy="9401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58" name="Freeform 719"/>
                <p:cNvSpPr>
                  <a:spLocks/>
                </p:cNvSpPr>
                <p:nvPr/>
              </p:nvSpPr>
              <p:spPr bwMode="auto">
                <a:xfrm>
                  <a:off x="6911643" y="4088936"/>
                  <a:ext cx="104929" cy="9401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59" name="Freeform 720"/>
                <p:cNvSpPr>
                  <a:spLocks/>
                </p:cNvSpPr>
                <p:nvPr/>
              </p:nvSpPr>
              <p:spPr bwMode="auto">
                <a:xfrm>
                  <a:off x="7041832" y="4088936"/>
                  <a:ext cx="102987" cy="9401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60" name="Freeform 721"/>
                <p:cNvSpPr>
                  <a:spLocks/>
                </p:cNvSpPr>
                <p:nvPr/>
              </p:nvSpPr>
              <p:spPr bwMode="auto">
                <a:xfrm>
                  <a:off x="7172023" y="4088936"/>
                  <a:ext cx="102987" cy="9401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61" name="Freeform 722"/>
                <p:cNvSpPr>
                  <a:spLocks/>
                </p:cNvSpPr>
                <p:nvPr/>
              </p:nvSpPr>
              <p:spPr bwMode="auto">
                <a:xfrm>
                  <a:off x="7302212" y="4088936"/>
                  <a:ext cx="102987" cy="9401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62" name="Freeform 723"/>
                <p:cNvSpPr>
                  <a:spLocks/>
                </p:cNvSpPr>
                <p:nvPr/>
              </p:nvSpPr>
              <p:spPr bwMode="auto">
                <a:xfrm>
                  <a:off x="7432402" y="4088936"/>
                  <a:ext cx="102987" cy="9401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63" name="Freeform 724"/>
                <p:cNvSpPr>
                  <a:spLocks/>
                </p:cNvSpPr>
                <p:nvPr/>
              </p:nvSpPr>
              <p:spPr bwMode="auto">
                <a:xfrm>
                  <a:off x="7560649" y="4088936"/>
                  <a:ext cx="104929" cy="9401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64" name="Freeform 725"/>
                <p:cNvSpPr>
                  <a:spLocks/>
                </p:cNvSpPr>
                <p:nvPr/>
              </p:nvSpPr>
              <p:spPr bwMode="auto">
                <a:xfrm>
                  <a:off x="7690837" y="4088936"/>
                  <a:ext cx="102987" cy="9401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65" name="Freeform 726"/>
                <p:cNvSpPr>
                  <a:spLocks/>
                </p:cNvSpPr>
                <p:nvPr/>
              </p:nvSpPr>
              <p:spPr bwMode="auto">
                <a:xfrm>
                  <a:off x="7821027" y="4088936"/>
                  <a:ext cx="102987" cy="9401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66" name="Freeform 729"/>
                <p:cNvSpPr>
                  <a:spLocks/>
                </p:cNvSpPr>
                <p:nvPr/>
              </p:nvSpPr>
              <p:spPr bwMode="auto">
                <a:xfrm>
                  <a:off x="6653206" y="4206008"/>
                  <a:ext cx="102987"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67" name="Freeform 730"/>
                <p:cNvSpPr>
                  <a:spLocks/>
                </p:cNvSpPr>
                <p:nvPr/>
              </p:nvSpPr>
              <p:spPr bwMode="auto">
                <a:xfrm>
                  <a:off x="6783396" y="4206008"/>
                  <a:ext cx="102987"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68" name="Freeform 731"/>
                <p:cNvSpPr>
                  <a:spLocks/>
                </p:cNvSpPr>
                <p:nvPr/>
              </p:nvSpPr>
              <p:spPr bwMode="auto">
                <a:xfrm>
                  <a:off x="6911643" y="4206008"/>
                  <a:ext cx="104929"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69" name="Freeform 732"/>
                <p:cNvSpPr>
                  <a:spLocks/>
                </p:cNvSpPr>
                <p:nvPr/>
              </p:nvSpPr>
              <p:spPr bwMode="auto">
                <a:xfrm>
                  <a:off x="7041832" y="4206008"/>
                  <a:ext cx="102987"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70" name="Freeform 733"/>
                <p:cNvSpPr>
                  <a:spLocks/>
                </p:cNvSpPr>
                <p:nvPr/>
              </p:nvSpPr>
              <p:spPr bwMode="auto">
                <a:xfrm>
                  <a:off x="7172023" y="4206008"/>
                  <a:ext cx="102987"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71" name="Freeform 734"/>
                <p:cNvSpPr>
                  <a:spLocks/>
                </p:cNvSpPr>
                <p:nvPr/>
              </p:nvSpPr>
              <p:spPr bwMode="auto">
                <a:xfrm>
                  <a:off x="7302212" y="4206008"/>
                  <a:ext cx="102987"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72" name="Freeform 735"/>
                <p:cNvSpPr>
                  <a:spLocks/>
                </p:cNvSpPr>
                <p:nvPr/>
              </p:nvSpPr>
              <p:spPr bwMode="auto">
                <a:xfrm>
                  <a:off x="7432402" y="4206008"/>
                  <a:ext cx="102987"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73" name="Freeform 736"/>
                <p:cNvSpPr>
                  <a:spLocks/>
                </p:cNvSpPr>
                <p:nvPr/>
              </p:nvSpPr>
              <p:spPr bwMode="auto">
                <a:xfrm>
                  <a:off x="7560648" y="4206008"/>
                  <a:ext cx="104929"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74" name="Freeform 737"/>
                <p:cNvSpPr>
                  <a:spLocks/>
                </p:cNvSpPr>
                <p:nvPr/>
              </p:nvSpPr>
              <p:spPr bwMode="auto">
                <a:xfrm>
                  <a:off x="7690839" y="4206008"/>
                  <a:ext cx="102987" cy="95786"/>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sp>
              <p:nvSpPr>
                <p:cNvPr id="275" name="Freeform 738"/>
                <p:cNvSpPr>
                  <a:spLocks/>
                </p:cNvSpPr>
                <p:nvPr/>
              </p:nvSpPr>
              <p:spPr bwMode="auto">
                <a:xfrm>
                  <a:off x="7821023" y="4206008"/>
                  <a:ext cx="102987" cy="95786"/>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defTabSz="913943">
                    <a:defRPr/>
                  </a:pPr>
                  <a:endParaRPr lang="en-US" sz="1799" kern="0" dirty="0">
                    <a:solidFill>
                      <a:schemeClr val="bg1"/>
                    </a:solidFill>
                    <a:latin typeface="EYInterstate Light" panose="02000506000000020004" pitchFamily="2" charset="0"/>
                  </a:endParaRPr>
                </a:p>
              </p:txBody>
            </p:sp>
          </p:grpSp>
        </p:grpSp>
        <p:sp>
          <p:nvSpPr>
            <p:cNvPr id="337" name="Right Arrow 336"/>
            <p:cNvSpPr/>
            <p:nvPr/>
          </p:nvSpPr>
          <p:spPr>
            <a:xfrm>
              <a:off x="8787012" y="3628225"/>
              <a:ext cx="564563" cy="515184"/>
            </a:xfrm>
            <a:prstGeom prst="rightArrow">
              <a:avLst/>
            </a:prstGeom>
            <a:solidFill>
              <a:srgbClr val="5F62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endParaRPr lang="en-US" sz="1199" dirty="0">
                <a:solidFill>
                  <a:schemeClr val="bg1"/>
                </a:solidFill>
                <a:latin typeface="EYInterstate Light" panose="02000506000000020004" pitchFamily="2" charset="0"/>
              </a:endParaRPr>
            </a:p>
          </p:txBody>
        </p:sp>
        <p:sp>
          <p:nvSpPr>
            <p:cNvPr id="338" name="Right Arrow 337"/>
            <p:cNvSpPr/>
            <p:nvPr/>
          </p:nvSpPr>
          <p:spPr>
            <a:xfrm>
              <a:off x="8775261" y="3980028"/>
              <a:ext cx="399010" cy="529093"/>
            </a:xfrm>
            <a:prstGeom prst="rightArrow">
              <a:avLst/>
            </a:prstGeom>
            <a:solidFill>
              <a:srgbClr val="FFF06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endParaRPr lang="en-US" sz="1199" dirty="0">
                <a:solidFill>
                  <a:schemeClr val="bg1"/>
                </a:solidFill>
                <a:latin typeface="EYInterstate Light" panose="02000506000000020004" pitchFamily="2" charset="0"/>
              </a:endParaRPr>
            </a:p>
          </p:txBody>
        </p:sp>
        <p:sp>
          <p:nvSpPr>
            <p:cNvPr id="353" name="Freeform 611"/>
            <p:cNvSpPr>
              <a:spLocks/>
            </p:cNvSpPr>
            <p:nvPr/>
          </p:nvSpPr>
          <p:spPr bwMode="auto">
            <a:xfrm>
              <a:off x="1058615" y="4047013"/>
              <a:ext cx="83674" cy="7767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54" name="Freeform 612"/>
            <p:cNvSpPr>
              <a:spLocks/>
            </p:cNvSpPr>
            <p:nvPr/>
          </p:nvSpPr>
          <p:spPr bwMode="auto">
            <a:xfrm>
              <a:off x="1164390" y="4047013"/>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55" name="Freeform 626"/>
            <p:cNvSpPr>
              <a:spLocks/>
            </p:cNvSpPr>
            <p:nvPr/>
          </p:nvSpPr>
          <p:spPr bwMode="auto">
            <a:xfrm>
              <a:off x="1058617" y="4143414"/>
              <a:ext cx="83674"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56" name="Freeform 627"/>
            <p:cNvSpPr>
              <a:spLocks/>
            </p:cNvSpPr>
            <p:nvPr/>
          </p:nvSpPr>
          <p:spPr bwMode="auto">
            <a:xfrm>
              <a:off x="1164392" y="4143409"/>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57" name="Freeform 611"/>
            <p:cNvSpPr>
              <a:spLocks/>
            </p:cNvSpPr>
            <p:nvPr/>
          </p:nvSpPr>
          <p:spPr bwMode="auto">
            <a:xfrm>
              <a:off x="2213539" y="4529539"/>
              <a:ext cx="83674" cy="7767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58" name="Freeform 612"/>
            <p:cNvSpPr>
              <a:spLocks/>
            </p:cNvSpPr>
            <p:nvPr/>
          </p:nvSpPr>
          <p:spPr bwMode="auto">
            <a:xfrm>
              <a:off x="2319314" y="4529539"/>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59" name="Freeform 626"/>
            <p:cNvSpPr>
              <a:spLocks/>
            </p:cNvSpPr>
            <p:nvPr/>
          </p:nvSpPr>
          <p:spPr bwMode="auto">
            <a:xfrm>
              <a:off x="2213541" y="4625940"/>
              <a:ext cx="83674"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60" name="Freeform 627"/>
            <p:cNvSpPr>
              <a:spLocks/>
            </p:cNvSpPr>
            <p:nvPr/>
          </p:nvSpPr>
          <p:spPr bwMode="auto">
            <a:xfrm>
              <a:off x="2319316" y="4625935"/>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61" name="Freeform 595"/>
            <p:cNvSpPr>
              <a:spLocks/>
            </p:cNvSpPr>
            <p:nvPr/>
          </p:nvSpPr>
          <p:spPr bwMode="auto">
            <a:xfrm>
              <a:off x="1799921" y="4322210"/>
              <a:ext cx="83674" cy="7767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62" name="Freeform 596"/>
            <p:cNvSpPr>
              <a:spLocks/>
            </p:cNvSpPr>
            <p:nvPr/>
          </p:nvSpPr>
          <p:spPr bwMode="auto">
            <a:xfrm>
              <a:off x="1905698" y="4322215"/>
              <a:ext cx="83674" cy="77673"/>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63" name="Freeform 597"/>
            <p:cNvSpPr>
              <a:spLocks/>
            </p:cNvSpPr>
            <p:nvPr/>
          </p:nvSpPr>
          <p:spPr bwMode="auto">
            <a:xfrm>
              <a:off x="2011473" y="4322218"/>
              <a:ext cx="83674" cy="7767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64" name="Freeform 610"/>
            <p:cNvSpPr>
              <a:spLocks/>
            </p:cNvSpPr>
            <p:nvPr/>
          </p:nvSpPr>
          <p:spPr bwMode="auto">
            <a:xfrm>
              <a:off x="1799921" y="4418604"/>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65" name="Freeform 611"/>
            <p:cNvSpPr>
              <a:spLocks/>
            </p:cNvSpPr>
            <p:nvPr/>
          </p:nvSpPr>
          <p:spPr bwMode="auto">
            <a:xfrm>
              <a:off x="1905698" y="4418604"/>
              <a:ext cx="83674" cy="7767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66" name="Freeform 612"/>
            <p:cNvSpPr>
              <a:spLocks/>
            </p:cNvSpPr>
            <p:nvPr/>
          </p:nvSpPr>
          <p:spPr bwMode="auto">
            <a:xfrm>
              <a:off x="2011473" y="4418604"/>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67" name="Freeform 625"/>
            <p:cNvSpPr>
              <a:spLocks/>
            </p:cNvSpPr>
            <p:nvPr/>
          </p:nvSpPr>
          <p:spPr bwMode="auto">
            <a:xfrm>
              <a:off x="1799922" y="4514987"/>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69" name="Freeform 627"/>
            <p:cNvSpPr>
              <a:spLocks/>
            </p:cNvSpPr>
            <p:nvPr/>
          </p:nvSpPr>
          <p:spPr bwMode="auto">
            <a:xfrm>
              <a:off x="2011475" y="4515000"/>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70" name="Freeform 557"/>
            <p:cNvSpPr>
              <a:spLocks/>
            </p:cNvSpPr>
            <p:nvPr/>
          </p:nvSpPr>
          <p:spPr bwMode="auto">
            <a:xfrm>
              <a:off x="719908" y="4254281"/>
              <a:ext cx="83674"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71" name="Freeform 558"/>
            <p:cNvSpPr>
              <a:spLocks/>
            </p:cNvSpPr>
            <p:nvPr/>
          </p:nvSpPr>
          <p:spPr bwMode="auto">
            <a:xfrm>
              <a:off x="825685" y="4254281"/>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72" name="Freeform 559"/>
            <p:cNvSpPr>
              <a:spLocks/>
            </p:cNvSpPr>
            <p:nvPr/>
          </p:nvSpPr>
          <p:spPr bwMode="auto">
            <a:xfrm>
              <a:off x="929884" y="4254281"/>
              <a:ext cx="85253"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73" name="Freeform 560"/>
            <p:cNvSpPr>
              <a:spLocks/>
            </p:cNvSpPr>
            <p:nvPr/>
          </p:nvSpPr>
          <p:spPr bwMode="auto">
            <a:xfrm>
              <a:off x="1035657" y="4254281"/>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74" name="Freeform 561"/>
            <p:cNvSpPr>
              <a:spLocks/>
            </p:cNvSpPr>
            <p:nvPr/>
          </p:nvSpPr>
          <p:spPr bwMode="auto">
            <a:xfrm>
              <a:off x="1141435" y="4254281"/>
              <a:ext cx="83674"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75" name="Freeform 562"/>
            <p:cNvSpPr>
              <a:spLocks/>
            </p:cNvSpPr>
            <p:nvPr/>
          </p:nvSpPr>
          <p:spPr bwMode="auto">
            <a:xfrm>
              <a:off x="1247211" y="4254281"/>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76" name="Freeform 572"/>
            <p:cNvSpPr>
              <a:spLocks/>
            </p:cNvSpPr>
            <p:nvPr/>
          </p:nvSpPr>
          <p:spPr bwMode="auto">
            <a:xfrm>
              <a:off x="719908" y="4350648"/>
              <a:ext cx="83674" cy="77670"/>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77" name="Freeform 573"/>
            <p:cNvSpPr>
              <a:spLocks/>
            </p:cNvSpPr>
            <p:nvPr/>
          </p:nvSpPr>
          <p:spPr bwMode="auto">
            <a:xfrm>
              <a:off x="825685" y="4350656"/>
              <a:ext cx="83674" cy="77670"/>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79" name="Freeform 575"/>
            <p:cNvSpPr>
              <a:spLocks/>
            </p:cNvSpPr>
            <p:nvPr/>
          </p:nvSpPr>
          <p:spPr bwMode="auto">
            <a:xfrm>
              <a:off x="1035657" y="4350660"/>
              <a:ext cx="83674" cy="77670"/>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80" name="Freeform 576"/>
            <p:cNvSpPr>
              <a:spLocks/>
            </p:cNvSpPr>
            <p:nvPr/>
          </p:nvSpPr>
          <p:spPr bwMode="auto">
            <a:xfrm>
              <a:off x="1141435" y="4350662"/>
              <a:ext cx="83674" cy="77670"/>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81" name="Freeform 577"/>
            <p:cNvSpPr>
              <a:spLocks/>
            </p:cNvSpPr>
            <p:nvPr/>
          </p:nvSpPr>
          <p:spPr bwMode="auto">
            <a:xfrm>
              <a:off x="1247211" y="4350669"/>
              <a:ext cx="83674" cy="77670"/>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82" name="Freeform 587"/>
            <p:cNvSpPr>
              <a:spLocks/>
            </p:cNvSpPr>
            <p:nvPr/>
          </p:nvSpPr>
          <p:spPr bwMode="auto">
            <a:xfrm>
              <a:off x="719908" y="4447065"/>
              <a:ext cx="83674" cy="77672"/>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83" name="Freeform 588"/>
            <p:cNvSpPr>
              <a:spLocks/>
            </p:cNvSpPr>
            <p:nvPr/>
          </p:nvSpPr>
          <p:spPr bwMode="auto">
            <a:xfrm>
              <a:off x="825685" y="4447069"/>
              <a:ext cx="83674" cy="77672"/>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84" name="Freeform 589"/>
            <p:cNvSpPr>
              <a:spLocks/>
            </p:cNvSpPr>
            <p:nvPr/>
          </p:nvSpPr>
          <p:spPr bwMode="auto">
            <a:xfrm>
              <a:off x="929884" y="4447073"/>
              <a:ext cx="85253" cy="77672"/>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85" name="Freeform 590"/>
            <p:cNvSpPr>
              <a:spLocks/>
            </p:cNvSpPr>
            <p:nvPr/>
          </p:nvSpPr>
          <p:spPr bwMode="auto">
            <a:xfrm>
              <a:off x="1035657" y="4447078"/>
              <a:ext cx="83674" cy="7767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86" name="Freeform 591"/>
            <p:cNvSpPr>
              <a:spLocks/>
            </p:cNvSpPr>
            <p:nvPr/>
          </p:nvSpPr>
          <p:spPr bwMode="auto">
            <a:xfrm>
              <a:off x="1141435" y="4447082"/>
              <a:ext cx="83674" cy="77673"/>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87" name="Freeform 592"/>
            <p:cNvSpPr>
              <a:spLocks/>
            </p:cNvSpPr>
            <p:nvPr/>
          </p:nvSpPr>
          <p:spPr bwMode="auto">
            <a:xfrm>
              <a:off x="1247211" y="4447085"/>
              <a:ext cx="83674" cy="7767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88" name="Freeform 602"/>
            <p:cNvSpPr>
              <a:spLocks/>
            </p:cNvSpPr>
            <p:nvPr/>
          </p:nvSpPr>
          <p:spPr bwMode="auto">
            <a:xfrm>
              <a:off x="719908" y="4543491"/>
              <a:ext cx="83674" cy="7767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89" name="Freeform 603"/>
            <p:cNvSpPr>
              <a:spLocks/>
            </p:cNvSpPr>
            <p:nvPr/>
          </p:nvSpPr>
          <p:spPr bwMode="auto">
            <a:xfrm>
              <a:off x="825685" y="4543491"/>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90" name="Freeform 604"/>
            <p:cNvSpPr>
              <a:spLocks/>
            </p:cNvSpPr>
            <p:nvPr/>
          </p:nvSpPr>
          <p:spPr bwMode="auto">
            <a:xfrm>
              <a:off x="929884" y="4543491"/>
              <a:ext cx="85253" cy="7767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91" name="Freeform 605"/>
            <p:cNvSpPr>
              <a:spLocks/>
            </p:cNvSpPr>
            <p:nvPr/>
          </p:nvSpPr>
          <p:spPr bwMode="auto">
            <a:xfrm>
              <a:off x="1035657" y="4543491"/>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92" name="Freeform 606"/>
            <p:cNvSpPr>
              <a:spLocks/>
            </p:cNvSpPr>
            <p:nvPr/>
          </p:nvSpPr>
          <p:spPr bwMode="auto">
            <a:xfrm>
              <a:off x="1141435" y="4543491"/>
              <a:ext cx="83674" cy="7767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93" name="Freeform 607"/>
            <p:cNvSpPr>
              <a:spLocks/>
            </p:cNvSpPr>
            <p:nvPr/>
          </p:nvSpPr>
          <p:spPr bwMode="auto">
            <a:xfrm>
              <a:off x="1247211" y="4543491"/>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95" name="Freeform 618"/>
            <p:cNvSpPr>
              <a:spLocks/>
            </p:cNvSpPr>
            <p:nvPr/>
          </p:nvSpPr>
          <p:spPr bwMode="auto">
            <a:xfrm>
              <a:off x="825685" y="4639880"/>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96" name="Freeform 619"/>
            <p:cNvSpPr>
              <a:spLocks/>
            </p:cNvSpPr>
            <p:nvPr/>
          </p:nvSpPr>
          <p:spPr bwMode="auto">
            <a:xfrm>
              <a:off x="929886" y="4639880"/>
              <a:ext cx="85253"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98" name="Freeform 621"/>
            <p:cNvSpPr>
              <a:spLocks/>
            </p:cNvSpPr>
            <p:nvPr/>
          </p:nvSpPr>
          <p:spPr bwMode="auto">
            <a:xfrm>
              <a:off x="1141436" y="4639880"/>
              <a:ext cx="83674"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399" name="Freeform 622"/>
            <p:cNvSpPr>
              <a:spLocks/>
            </p:cNvSpPr>
            <p:nvPr/>
          </p:nvSpPr>
          <p:spPr bwMode="auto">
            <a:xfrm>
              <a:off x="1247212" y="4639880"/>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04" name="Freeform 617"/>
            <p:cNvSpPr>
              <a:spLocks/>
            </p:cNvSpPr>
            <p:nvPr/>
          </p:nvSpPr>
          <p:spPr bwMode="auto">
            <a:xfrm>
              <a:off x="1004555" y="3744558"/>
              <a:ext cx="83674"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05" name="Freeform 618"/>
            <p:cNvSpPr>
              <a:spLocks/>
            </p:cNvSpPr>
            <p:nvPr/>
          </p:nvSpPr>
          <p:spPr bwMode="auto">
            <a:xfrm>
              <a:off x="1110332" y="3744558"/>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06" name="Freeform 619"/>
            <p:cNvSpPr>
              <a:spLocks/>
            </p:cNvSpPr>
            <p:nvPr/>
          </p:nvSpPr>
          <p:spPr bwMode="auto">
            <a:xfrm>
              <a:off x="1214533" y="3744558"/>
              <a:ext cx="85253"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07" name="Freeform 620"/>
            <p:cNvSpPr>
              <a:spLocks/>
            </p:cNvSpPr>
            <p:nvPr/>
          </p:nvSpPr>
          <p:spPr bwMode="auto">
            <a:xfrm>
              <a:off x="1320306" y="3744558"/>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08" name="Freeform 602"/>
            <p:cNvSpPr>
              <a:spLocks/>
            </p:cNvSpPr>
            <p:nvPr/>
          </p:nvSpPr>
          <p:spPr bwMode="auto">
            <a:xfrm>
              <a:off x="1995358" y="4027427"/>
              <a:ext cx="83674" cy="7767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09" name="Freeform 603"/>
            <p:cNvSpPr>
              <a:spLocks/>
            </p:cNvSpPr>
            <p:nvPr/>
          </p:nvSpPr>
          <p:spPr bwMode="auto">
            <a:xfrm>
              <a:off x="2101135" y="4027427"/>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11" name="Freeform 605"/>
            <p:cNvSpPr>
              <a:spLocks/>
            </p:cNvSpPr>
            <p:nvPr/>
          </p:nvSpPr>
          <p:spPr bwMode="auto">
            <a:xfrm>
              <a:off x="2311107" y="4027427"/>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12" name="Freeform 617"/>
            <p:cNvSpPr>
              <a:spLocks/>
            </p:cNvSpPr>
            <p:nvPr/>
          </p:nvSpPr>
          <p:spPr bwMode="auto">
            <a:xfrm>
              <a:off x="1995358" y="4123816"/>
              <a:ext cx="83674"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13" name="Freeform 618"/>
            <p:cNvSpPr>
              <a:spLocks/>
            </p:cNvSpPr>
            <p:nvPr/>
          </p:nvSpPr>
          <p:spPr bwMode="auto">
            <a:xfrm>
              <a:off x="2101135" y="4123816"/>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14" name="Freeform 619"/>
            <p:cNvSpPr>
              <a:spLocks/>
            </p:cNvSpPr>
            <p:nvPr/>
          </p:nvSpPr>
          <p:spPr bwMode="auto">
            <a:xfrm>
              <a:off x="2205336" y="4123816"/>
              <a:ext cx="85253"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15" name="Freeform 620"/>
            <p:cNvSpPr>
              <a:spLocks/>
            </p:cNvSpPr>
            <p:nvPr/>
          </p:nvSpPr>
          <p:spPr bwMode="auto">
            <a:xfrm>
              <a:off x="2311109" y="4123816"/>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16" name="Freeform 611"/>
            <p:cNvSpPr>
              <a:spLocks/>
            </p:cNvSpPr>
            <p:nvPr/>
          </p:nvSpPr>
          <p:spPr bwMode="auto">
            <a:xfrm>
              <a:off x="2203885" y="4222701"/>
              <a:ext cx="83674" cy="7767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17" name="Freeform 612"/>
            <p:cNvSpPr>
              <a:spLocks/>
            </p:cNvSpPr>
            <p:nvPr/>
          </p:nvSpPr>
          <p:spPr bwMode="auto">
            <a:xfrm>
              <a:off x="2309660" y="4222701"/>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18" name="Freeform 626"/>
            <p:cNvSpPr>
              <a:spLocks/>
            </p:cNvSpPr>
            <p:nvPr/>
          </p:nvSpPr>
          <p:spPr bwMode="auto">
            <a:xfrm>
              <a:off x="2203887" y="4319102"/>
              <a:ext cx="83674"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19" name="Freeform 627"/>
            <p:cNvSpPr>
              <a:spLocks/>
            </p:cNvSpPr>
            <p:nvPr/>
          </p:nvSpPr>
          <p:spPr bwMode="auto">
            <a:xfrm>
              <a:off x="2309662" y="4319097"/>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20" name="Freeform 595"/>
            <p:cNvSpPr>
              <a:spLocks/>
            </p:cNvSpPr>
            <p:nvPr/>
          </p:nvSpPr>
          <p:spPr bwMode="auto">
            <a:xfrm>
              <a:off x="1316366" y="3883530"/>
              <a:ext cx="83674" cy="7767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21" name="Freeform 596"/>
            <p:cNvSpPr>
              <a:spLocks/>
            </p:cNvSpPr>
            <p:nvPr/>
          </p:nvSpPr>
          <p:spPr bwMode="auto">
            <a:xfrm>
              <a:off x="1422143" y="3883535"/>
              <a:ext cx="83674" cy="77673"/>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22" name="Freeform 597"/>
            <p:cNvSpPr>
              <a:spLocks/>
            </p:cNvSpPr>
            <p:nvPr/>
          </p:nvSpPr>
          <p:spPr bwMode="auto">
            <a:xfrm>
              <a:off x="1527918" y="3883538"/>
              <a:ext cx="83674" cy="7767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23" name="Freeform 610"/>
            <p:cNvSpPr>
              <a:spLocks/>
            </p:cNvSpPr>
            <p:nvPr/>
          </p:nvSpPr>
          <p:spPr bwMode="auto">
            <a:xfrm>
              <a:off x="1316366" y="3979924"/>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24" name="Freeform 611"/>
            <p:cNvSpPr>
              <a:spLocks/>
            </p:cNvSpPr>
            <p:nvPr/>
          </p:nvSpPr>
          <p:spPr bwMode="auto">
            <a:xfrm>
              <a:off x="1422143" y="3979924"/>
              <a:ext cx="83674" cy="7767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25" name="Freeform 612"/>
            <p:cNvSpPr>
              <a:spLocks/>
            </p:cNvSpPr>
            <p:nvPr/>
          </p:nvSpPr>
          <p:spPr bwMode="auto">
            <a:xfrm>
              <a:off x="1527918" y="3979924"/>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26" name="Freeform 625"/>
            <p:cNvSpPr>
              <a:spLocks/>
            </p:cNvSpPr>
            <p:nvPr/>
          </p:nvSpPr>
          <p:spPr bwMode="auto">
            <a:xfrm>
              <a:off x="1316367" y="4076307"/>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27" name="Freeform 626"/>
            <p:cNvSpPr>
              <a:spLocks/>
            </p:cNvSpPr>
            <p:nvPr/>
          </p:nvSpPr>
          <p:spPr bwMode="auto">
            <a:xfrm>
              <a:off x="1422145" y="4076325"/>
              <a:ext cx="83674"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28" name="Freeform 627"/>
            <p:cNvSpPr>
              <a:spLocks/>
            </p:cNvSpPr>
            <p:nvPr/>
          </p:nvSpPr>
          <p:spPr bwMode="auto">
            <a:xfrm>
              <a:off x="1527920" y="4076320"/>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29" name="Freeform 595"/>
            <p:cNvSpPr>
              <a:spLocks/>
            </p:cNvSpPr>
            <p:nvPr/>
          </p:nvSpPr>
          <p:spPr bwMode="auto">
            <a:xfrm>
              <a:off x="691381" y="3878611"/>
              <a:ext cx="83674" cy="7767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31" name="Freeform 597"/>
            <p:cNvSpPr>
              <a:spLocks/>
            </p:cNvSpPr>
            <p:nvPr/>
          </p:nvSpPr>
          <p:spPr bwMode="auto">
            <a:xfrm>
              <a:off x="902933" y="3878619"/>
              <a:ext cx="83674" cy="7767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32" name="Freeform 610"/>
            <p:cNvSpPr>
              <a:spLocks/>
            </p:cNvSpPr>
            <p:nvPr/>
          </p:nvSpPr>
          <p:spPr bwMode="auto">
            <a:xfrm>
              <a:off x="691381" y="3975005"/>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33" name="Freeform 611"/>
            <p:cNvSpPr>
              <a:spLocks/>
            </p:cNvSpPr>
            <p:nvPr/>
          </p:nvSpPr>
          <p:spPr bwMode="auto">
            <a:xfrm>
              <a:off x="797158" y="3975005"/>
              <a:ext cx="83674" cy="7767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34" name="Freeform 612"/>
            <p:cNvSpPr>
              <a:spLocks/>
            </p:cNvSpPr>
            <p:nvPr/>
          </p:nvSpPr>
          <p:spPr bwMode="auto">
            <a:xfrm>
              <a:off x="902933" y="3975005"/>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35" name="Freeform 625"/>
            <p:cNvSpPr>
              <a:spLocks/>
            </p:cNvSpPr>
            <p:nvPr/>
          </p:nvSpPr>
          <p:spPr bwMode="auto">
            <a:xfrm>
              <a:off x="691382" y="4071388"/>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36" name="Freeform 626"/>
            <p:cNvSpPr>
              <a:spLocks/>
            </p:cNvSpPr>
            <p:nvPr/>
          </p:nvSpPr>
          <p:spPr bwMode="auto">
            <a:xfrm>
              <a:off x="797160" y="4071406"/>
              <a:ext cx="83674"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39" name="Freeform 605"/>
            <p:cNvSpPr>
              <a:spLocks/>
            </p:cNvSpPr>
            <p:nvPr/>
          </p:nvSpPr>
          <p:spPr bwMode="auto">
            <a:xfrm>
              <a:off x="1634773" y="4388987"/>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41" name="Freeform 619"/>
            <p:cNvSpPr>
              <a:spLocks/>
            </p:cNvSpPr>
            <p:nvPr/>
          </p:nvSpPr>
          <p:spPr bwMode="auto">
            <a:xfrm>
              <a:off x="1529002" y="4485376"/>
              <a:ext cx="85253"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42" name="Freeform 620"/>
            <p:cNvSpPr>
              <a:spLocks/>
            </p:cNvSpPr>
            <p:nvPr/>
          </p:nvSpPr>
          <p:spPr bwMode="auto">
            <a:xfrm>
              <a:off x="1634775" y="4485376"/>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43" name="Freeform 611"/>
            <p:cNvSpPr>
              <a:spLocks/>
            </p:cNvSpPr>
            <p:nvPr/>
          </p:nvSpPr>
          <p:spPr bwMode="auto">
            <a:xfrm>
              <a:off x="1527551" y="4584261"/>
              <a:ext cx="83674" cy="7767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44" name="Freeform 612"/>
            <p:cNvSpPr>
              <a:spLocks/>
            </p:cNvSpPr>
            <p:nvPr/>
          </p:nvSpPr>
          <p:spPr bwMode="auto">
            <a:xfrm>
              <a:off x="1633326" y="4584261"/>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45" name="Freeform 626"/>
            <p:cNvSpPr>
              <a:spLocks/>
            </p:cNvSpPr>
            <p:nvPr/>
          </p:nvSpPr>
          <p:spPr bwMode="auto">
            <a:xfrm>
              <a:off x="1527553" y="4680662"/>
              <a:ext cx="83674"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46" name="Freeform 627"/>
            <p:cNvSpPr>
              <a:spLocks/>
            </p:cNvSpPr>
            <p:nvPr/>
          </p:nvSpPr>
          <p:spPr bwMode="auto">
            <a:xfrm>
              <a:off x="1633328" y="4680657"/>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48" name="Freeform 612"/>
            <p:cNvSpPr>
              <a:spLocks/>
            </p:cNvSpPr>
            <p:nvPr/>
          </p:nvSpPr>
          <p:spPr bwMode="auto">
            <a:xfrm>
              <a:off x="1508839" y="4229388"/>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49" name="Freeform 626"/>
            <p:cNvSpPr>
              <a:spLocks/>
            </p:cNvSpPr>
            <p:nvPr/>
          </p:nvSpPr>
          <p:spPr bwMode="auto">
            <a:xfrm>
              <a:off x="1403066" y="4325789"/>
              <a:ext cx="83674"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50" name="Freeform 627"/>
            <p:cNvSpPr>
              <a:spLocks/>
            </p:cNvSpPr>
            <p:nvPr/>
          </p:nvSpPr>
          <p:spPr bwMode="auto">
            <a:xfrm>
              <a:off x="1508841" y="4325784"/>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75" name="Freeform 602"/>
            <p:cNvSpPr>
              <a:spLocks/>
            </p:cNvSpPr>
            <p:nvPr/>
          </p:nvSpPr>
          <p:spPr bwMode="auto">
            <a:xfrm>
              <a:off x="1104851" y="3645025"/>
              <a:ext cx="83674" cy="7767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76" name="Freeform 603"/>
            <p:cNvSpPr>
              <a:spLocks/>
            </p:cNvSpPr>
            <p:nvPr/>
          </p:nvSpPr>
          <p:spPr bwMode="auto">
            <a:xfrm>
              <a:off x="1210628" y="3645025"/>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77" name="Freeform 604"/>
            <p:cNvSpPr>
              <a:spLocks/>
            </p:cNvSpPr>
            <p:nvPr/>
          </p:nvSpPr>
          <p:spPr bwMode="auto">
            <a:xfrm>
              <a:off x="1314827" y="3645025"/>
              <a:ext cx="85253" cy="7767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78" name="Freeform 605"/>
            <p:cNvSpPr>
              <a:spLocks/>
            </p:cNvSpPr>
            <p:nvPr/>
          </p:nvSpPr>
          <p:spPr bwMode="auto">
            <a:xfrm>
              <a:off x="1420600" y="3645025"/>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79" name="Freeform 497"/>
            <p:cNvSpPr>
              <a:spLocks/>
            </p:cNvSpPr>
            <p:nvPr/>
          </p:nvSpPr>
          <p:spPr bwMode="auto">
            <a:xfrm>
              <a:off x="3289865" y="3758694"/>
              <a:ext cx="83674"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80" name="Freeform 498"/>
            <p:cNvSpPr>
              <a:spLocks/>
            </p:cNvSpPr>
            <p:nvPr/>
          </p:nvSpPr>
          <p:spPr bwMode="auto">
            <a:xfrm>
              <a:off x="3395642" y="3758694"/>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81" name="Freeform 499"/>
            <p:cNvSpPr>
              <a:spLocks/>
            </p:cNvSpPr>
            <p:nvPr/>
          </p:nvSpPr>
          <p:spPr bwMode="auto">
            <a:xfrm>
              <a:off x="3499841" y="3758694"/>
              <a:ext cx="85253"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82" name="Freeform 500"/>
            <p:cNvSpPr>
              <a:spLocks/>
            </p:cNvSpPr>
            <p:nvPr/>
          </p:nvSpPr>
          <p:spPr bwMode="auto">
            <a:xfrm>
              <a:off x="3605614" y="3758694"/>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83" name="Freeform 501"/>
            <p:cNvSpPr>
              <a:spLocks/>
            </p:cNvSpPr>
            <p:nvPr/>
          </p:nvSpPr>
          <p:spPr bwMode="auto">
            <a:xfrm>
              <a:off x="3711392" y="3758694"/>
              <a:ext cx="83674"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84" name="Freeform 502"/>
            <p:cNvSpPr>
              <a:spLocks/>
            </p:cNvSpPr>
            <p:nvPr/>
          </p:nvSpPr>
          <p:spPr bwMode="auto">
            <a:xfrm>
              <a:off x="3817168" y="3758694"/>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85" name="Freeform 503"/>
            <p:cNvSpPr>
              <a:spLocks/>
            </p:cNvSpPr>
            <p:nvPr/>
          </p:nvSpPr>
          <p:spPr bwMode="auto">
            <a:xfrm>
              <a:off x="3922943" y="3758694"/>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86" name="Freeform 504"/>
            <p:cNvSpPr>
              <a:spLocks/>
            </p:cNvSpPr>
            <p:nvPr/>
          </p:nvSpPr>
          <p:spPr bwMode="auto">
            <a:xfrm>
              <a:off x="4027141" y="3758694"/>
              <a:ext cx="85253"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87" name="Freeform 505"/>
            <p:cNvSpPr>
              <a:spLocks/>
            </p:cNvSpPr>
            <p:nvPr/>
          </p:nvSpPr>
          <p:spPr bwMode="auto">
            <a:xfrm>
              <a:off x="4132916" y="3758694"/>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88" name="Freeform 506"/>
            <p:cNvSpPr>
              <a:spLocks/>
            </p:cNvSpPr>
            <p:nvPr/>
          </p:nvSpPr>
          <p:spPr bwMode="auto">
            <a:xfrm>
              <a:off x="4238693" y="3758694"/>
              <a:ext cx="83674"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89" name="Freeform 507"/>
            <p:cNvSpPr>
              <a:spLocks/>
            </p:cNvSpPr>
            <p:nvPr/>
          </p:nvSpPr>
          <p:spPr bwMode="auto">
            <a:xfrm>
              <a:off x="4344468" y="3758693"/>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90" name="Freeform 594"/>
            <p:cNvSpPr>
              <a:spLocks/>
            </p:cNvSpPr>
            <p:nvPr/>
          </p:nvSpPr>
          <p:spPr bwMode="auto">
            <a:xfrm>
              <a:off x="1922712" y="3695776"/>
              <a:ext cx="85253" cy="77673"/>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91" name="Freeform 595"/>
            <p:cNvSpPr>
              <a:spLocks/>
            </p:cNvSpPr>
            <p:nvPr/>
          </p:nvSpPr>
          <p:spPr bwMode="auto">
            <a:xfrm>
              <a:off x="2028487" y="3695779"/>
              <a:ext cx="83674" cy="7767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92" name="Freeform 596"/>
            <p:cNvSpPr>
              <a:spLocks/>
            </p:cNvSpPr>
            <p:nvPr/>
          </p:nvSpPr>
          <p:spPr bwMode="auto">
            <a:xfrm>
              <a:off x="2134264" y="3695784"/>
              <a:ext cx="83674" cy="77673"/>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93" name="Freeform 597"/>
            <p:cNvSpPr>
              <a:spLocks/>
            </p:cNvSpPr>
            <p:nvPr/>
          </p:nvSpPr>
          <p:spPr bwMode="auto">
            <a:xfrm>
              <a:off x="2240039" y="3695787"/>
              <a:ext cx="83674" cy="7767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94" name="Freeform 609"/>
            <p:cNvSpPr>
              <a:spLocks/>
            </p:cNvSpPr>
            <p:nvPr/>
          </p:nvSpPr>
          <p:spPr bwMode="auto">
            <a:xfrm>
              <a:off x="1922712" y="3792173"/>
              <a:ext cx="85253" cy="7767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95" name="Freeform 610"/>
            <p:cNvSpPr>
              <a:spLocks/>
            </p:cNvSpPr>
            <p:nvPr/>
          </p:nvSpPr>
          <p:spPr bwMode="auto">
            <a:xfrm>
              <a:off x="2028487" y="3792173"/>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97" name="Freeform 612"/>
            <p:cNvSpPr>
              <a:spLocks/>
            </p:cNvSpPr>
            <p:nvPr/>
          </p:nvSpPr>
          <p:spPr bwMode="auto">
            <a:xfrm>
              <a:off x="2240039" y="3792173"/>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99" name="Freeform 625"/>
            <p:cNvSpPr>
              <a:spLocks/>
            </p:cNvSpPr>
            <p:nvPr/>
          </p:nvSpPr>
          <p:spPr bwMode="auto">
            <a:xfrm>
              <a:off x="2028488" y="3888556"/>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00" name="Freeform 626"/>
            <p:cNvSpPr>
              <a:spLocks/>
            </p:cNvSpPr>
            <p:nvPr/>
          </p:nvSpPr>
          <p:spPr bwMode="auto">
            <a:xfrm>
              <a:off x="2134266" y="3888574"/>
              <a:ext cx="83674"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01" name="Freeform 627"/>
            <p:cNvSpPr>
              <a:spLocks/>
            </p:cNvSpPr>
            <p:nvPr/>
          </p:nvSpPr>
          <p:spPr bwMode="auto">
            <a:xfrm>
              <a:off x="2240041" y="3888569"/>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02" name="Freeform 561"/>
            <p:cNvSpPr>
              <a:spLocks/>
            </p:cNvSpPr>
            <p:nvPr/>
          </p:nvSpPr>
          <p:spPr bwMode="auto">
            <a:xfrm>
              <a:off x="1683742" y="3718999"/>
              <a:ext cx="83674" cy="76233"/>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03" name="Freeform 562"/>
            <p:cNvSpPr>
              <a:spLocks/>
            </p:cNvSpPr>
            <p:nvPr/>
          </p:nvSpPr>
          <p:spPr bwMode="auto">
            <a:xfrm>
              <a:off x="1789518" y="3718999"/>
              <a:ext cx="83674" cy="7623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04" name="Freeform 576"/>
            <p:cNvSpPr>
              <a:spLocks/>
            </p:cNvSpPr>
            <p:nvPr/>
          </p:nvSpPr>
          <p:spPr bwMode="auto">
            <a:xfrm>
              <a:off x="1683742" y="3815380"/>
              <a:ext cx="83674" cy="77670"/>
            </a:xfrm>
            <a:custGeom>
              <a:avLst/>
              <a:gdLst>
                <a:gd name="T0" fmla="*/ 0 w 89"/>
                <a:gd name="T1" fmla="*/ 0 h 88"/>
                <a:gd name="T2" fmla="*/ 0 w 89"/>
                <a:gd name="T3" fmla="*/ 0 h 88"/>
                <a:gd name="T4" fmla="*/ 89 w 89"/>
                <a:gd name="T5" fmla="*/ 0 h 88"/>
                <a:gd name="T6" fmla="*/ 89 w 89"/>
                <a:gd name="T7" fmla="*/ 88 h 88"/>
                <a:gd name="T8" fmla="*/ 0 w 89"/>
                <a:gd name="T9" fmla="*/ 88 h 88"/>
                <a:gd name="T10" fmla="*/ 0 w 89"/>
                <a:gd name="T11" fmla="*/ 0 h 88"/>
              </a:gdLst>
              <a:ahLst/>
              <a:cxnLst>
                <a:cxn ang="0">
                  <a:pos x="T0" y="T1"/>
                </a:cxn>
                <a:cxn ang="0">
                  <a:pos x="T2" y="T3"/>
                </a:cxn>
                <a:cxn ang="0">
                  <a:pos x="T4" y="T5"/>
                </a:cxn>
                <a:cxn ang="0">
                  <a:pos x="T6" y="T7"/>
                </a:cxn>
                <a:cxn ang="0">
                  <a:pos x="T8" y="T9"/>
                </a:cxn>
                <a:cxn ang="0">
                  <a:pos x="T10" y="T11"/>
                </a:cxn>
              </a:cxnLst>
              <a:rect l="0" t="0" r="r" b="b"/>
              <a:pathLst>
                <a:path w="89" h="88">
                  <a:moveTo>
                    <a:pt x="0" y="0"/>
                  </a:moveTo>
                  <a:lnTo>
                    <a:pt x="0" y="0"/>
                  </a:lnTo>
                  <a:lnTo>
                    <a:pt x="89" y="0"/>
                  </a:lnTo>
                  <a:lnTo>
                    <a:pt x="89"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05" name="Freeform 577"/>
            <p:cNvSpPr>
              <a:spLocks/>
            </p:cNvSpPr>
            <p:nvPr/>
          </p:nvSpPr>
          <p:spPr bwMode="auto">
            <a:xfrm>
              <a:off x="1789518" y="3815387"/>
              <a:ext cx="83674" cy="77670"/>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06" name="Freeform 591"/>
            <p:cNvSpPr>
              <a:spLocks/>
            </p:cNvSpPr>
            <p:nvPr/>
          </p:nvSpPr>
          <p:spPr bwMode="auto">
            <a:xfrm>
              <a:off x="1683742" y="3911800"/>
              <a:ext cx="83674" cy="77673"/>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07" name="Freeform 592"/>
            <p:cNvSpPr>
              <a:spLocks/>
            </p:cNvSpPr>
            <p:nvPr/>
          </p:nvSpPr>
          <p:spPr bwMode="auto">
            <a:xfrm>
              <a:off x="1789518" y="3911803"/>
              <a:ext cx="83674" cy="77673"/>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09" name="Freeform 607"/>
            <p:cNvSpPr>
              <a:spLocks/>
            </p:cNvSpPr>
            <p:nvPr/>
          </p:nvSpPr>
          <p:spPr bwMode="auto">
            <a:xfrm>
              <a:off x="1789518" y="4008209"/>
              <a:ext cx="83674" cy="77673"/>
            </a:xfrm>
            <a:custGeom>
              <a:avLst/>
              <a:gdLst>
                <a:gd name="T0" fmla="*/ 0 w 88"/>
                <a:gd name="T1" fmla="*/ 0 h 88"/>
                <a:gd name="T2" fmla="*/ 0 w 88"/>
                <a:gd name="T3" fmla="*/ 0 h 88"/>
                <a:gd name="T4" fmla="*/ 88 w 88"/>
                <a:gd name="T5" fmla="*/ 0 h 88"/>
                <a:gd name="T6" fmla="*/ 88 w 88"/>
                <a:gd name="T7" fmla="*/ 88 h 88"/>
                <a:gd name="T8" fmla="*/ 0 w 88"/>
                <a:gd name="T9" fmla="*/ 88 h 88"/>
                <a:gd name="T10" fmla="*/ 0 w 88"/>
                <a:gd name="T11" fmla="*/ 0 h 88"/>
              </a:gdLst>
              <a:ahLst/>
              <a:cxnLst>
                <a:cxn ang="0">
                  <a:pos x="T0" y="T1"/>
                </a:cxn>
                <a:cxn ang="0">
                  <a:pos x="T2" y="T3"/>
                </a:cxn>
                <a:cxn ang="0">
                  <a:pos x="T4" y="T5"/>
                </a:cxn>
                <a:cxn ang="0">
                  <a:pos x="T6" y="T7"/>
                </a:cxn>
                <a:cxn ang="0">
                  <a:pos x="T8" y="T9"/>
                </a:cxn>
                <a:cxn ang="0">
                  <a:pos x="T10" y="T11"/>
                </a:cxn>
              </a:cxnLst>
              <a:rect l="0" t="0" r="r" b="b"/>
              <a:pathLst>
                <a:path w="88" h="88">
                  <a:moveTo>
                    <a:pt x="0" y="0"/>
                  </a:moveTo>
                  <a:lnTo>
                    <a:pt x="0" y="0"/>
                  </a:lnTo>
                  <a:lnTo>
                    <a:pt x="88" y="0"/>
                  </a:lnTo>
                  <a:lnTo>
                    <a:pt x="88" y="88"/>
                  </a:lnTo>
                  <a:lnTo>
                    <a:pt x="0" y="88"/>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10" name="Freeform 621"/>
            <p:cNvSpPr>
              <a:spLocks/>
            </p:cNvSpPr>
            <p:nvPr/>
          </p:nvSpPr>
          <p:spPr bwMode="auto">
            <a:xfrm>
              <a:off x="1683743" y="4104598"/>
              <a:ext cx="83674" cy="77674"/>
            </a:xfrm>
            <a:custGeom>
              <a:avLst/>
              <a:gdLst>
                <a:gd name="T0" fmla="*/ 0 w 89"/>
                <a:gd name="T1" fmla="*/ 0 h 89"/>
                <a:gd name="T2" fmla="*/ 0 w 89"/>
                <a:gd name="T3" fmla="*/ 0 h 89"/>
                <a:gd name="T4" fmla="*/ 89 w 89"/>
                <a:gd name="T5" fmla="*/ 0 h 89"/>
                <a:gd name="T6" fmla="*/ 89 w 89"/>
                <a:gd name="T7" fmla="*/ 89 h 89"/>
                <a:gd name="T8" fmla="*/ 0 w 89"/>
                <a:gd name="T9" fmla="*/ 89 h 89"/>
                <a:gd name="T10" fmla="*/ 0 w 89"/>
                <a:gd name="T11" fmla="*/ 0 h 89"/>
              </a:gdLst>
              <a:ahLst/>
              <a:cxnLst>
                <a:cxn ang="0">
                  <a:pos x="T0" y="T1"/>
                </a:cxn>
                <a:cxn ang="0">
                  <a:pos x="T2" y="T3"/>
                </a:cxn>
                <a:cxn ang="0">
                  <a:pos x="T4" y="T5"/>
                </a:cxn>
                <a:cxn ang="0">
                  <a:pos x="T6" y="T7"/>
                </a:cxn>
                <a:cxn ang="0">
                  <a:pos x="T8" y="T9"/>
                </a:cxn>
                <a:cxn ang="0">
                  <a:pos x="T10" y="T11"/>
                </a:cxn>
              </a:cxnLst>
              <a:rect l="0" t="0" r="r" b="b"/>
              <a:pathLst>
                <a:path w="89" h="89">
                  <a:moveTo>
                    <a:pt x="0" y="0"/>
                  </a:moveTo>
                  <a:lnTo>
                    <a:pt x="0" y="0"/>
                  </a:lnTo>
                  <a:lnTo>
                    <a:pt x="89" y="0"/>
                  </a:lnTo>
                  <a:lnTo>
                    <a:pt x="89"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511" name="Freeform 622"/>
            <p:cNvSpPr>
              <a:spLocks/>
            </p:cNvSpPr>
            <p:nvPr/>
          </p:nvSpPr>
          <p:spPr bwMode="auto">
            <a:xfrm>
              <a:off x="1789519" y="4104598"/>
              <a:ext cx="83674" cy="77674"/>
            </a:xfrm>
            <a:custGeom>
              <a:avLst/>
              <a:gdLst>
                <a:gd name="T0" fmla="*/ 0 w 88"/>
                <a:gd name="T1" fmla="*/ 0 h 89"/>
                <a:gd name="T2" fmla="*/ 0 w 88"/>
                <a:gd name="T3" fmla="*/ 0 h 89"/>
                <a:gd name="T4" fmla="*/ 88 w 88"/>
                <a:gd name="T5" fmla="*/ 0 h 89"/>
                <a:gd name="T6" fmla="*/ 88 w 88"/>
                <a:gd name="T7" fmla="*/ 89 h 89"/>
                <a:gd name="T8" fmla="*/ 0 w 88"/>
                <a:gd name="T9" fmla="*/ 89 h 89"/>
                <a:gd name="T10" fmla="*/ 0 w 88"/>
                <a:gd name="T11" fmla="*/ 0 h 89"/>
              </a:gdLst>
              <a:ahLst/>
              <a:cxnLst>
                <a:cxn ang="0">
                  <a:pos x="T0" y="T1"/>
                </a:cxn>
                <a:cxn ang="0">
                  <a:pos x="T2" y="T3"/>
                </a:cxn>
                <a:cxn ang="0">
                  <a:pos x="T4" y="T5"/>
                </a:cxn>
                <a:cxn ang="0">
                  <a:pos x="T6" y="T7"/>
                </a:cxn>
                <a:cxn ang="0">
                  <a:pos x="T8" y="T9"/>
                </a:cxn>
                <a:cxn ang="0">
                  <a:pos x="T10" y="T11"/>
                </a:cxn>
              </a:cxnLst>
              <a:rect l="0" t="0" r="r" b="b"/>
              <a:pathLst>
                <a:path w="88" h="89">
                  <a:moveTo>
                    <a:pt x="0" y="0"/>
                  </a:moveTo>
                  <a:lnTo>
                    <a:pt x="0" y="0"/>
                  </a:lnTo>
                  <a:lnTo>
                    <a:pt x="88" y="0"/>
                  </a:lnTo>
                  <a:lnTo>
                    <a:pt x="88" y="89"/>
                  </a:lnTo>
                  <a:lnTo>
                    <a:pt x="0" y="89"/>
                  </a:lnTo>
                  <a:lnTo>
                    <a:pt x="0" y="0"/>
                  </a:lnTo>
                  <a:close/>
                </a:path>
              </a:pathLst>
            </a:cu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defRPr/>
              </a:pPr>
              <a:endParaRPr lang="en-US" sz="1599" kern="0" dirty="0">
                <a:solidFill>
                  <a:schemeClr val="bg1"/>
                </a:solidFill>
                <a:latin typeface="EYInterstate Light" panose="02000506000000020004" pitchFamily="2" charset="0"/>
              </a:endParaRPr>
            </a:p>
          </p:txBody>
        </p:sp>
        <p:sp>
          <p:nvSpPr>
            <p:cNvPr id="463" name="Isosceles Triangle 462"/>
            <p:cNvSpPr/>
            <p:nvPr/>
          </p:nvSpPr>
          <p:spPr>
            <a:xfrm rot="5400000">
              <a:off x="1222788" y="3170075"/>
              <a:ext cx="3125822" cy="331304"/>
            </a:xfrm>
            <a:prstGeom prst="triangl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endParaRPr lang="en-US" sz="1200" dirty="0">
                <a:solidFill>
                  <a:schemeClr val="bg1"/>
                </a:solidFill>
                <a:latin typeface="EYInterstate Light" panose="02000506000000020004" pitchFamily="2" charset="0"/>
              </a:endParaRPr>
            </a:p>
          </p:txBody>
        </p:sp>
        <p:sp>
          <p:nvSpPr>
            <p:cNvPr id="464" name="Isosceles Triangle 463"/>
            <p:cNvSpPr/>
            <p:nvPr/>
          </p:nvSpPr>
          <p:spPr>
            <a:xfrm rot="5400000">
              <a:off x="3528385" y="3172583"/>
              <a:ext cx="3125824" cy="333989"/>
            </a:xfrm>
            <a:prstGeom prst="triangl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endParaRPr lang="en-US" sz="1200" dirty="0">
                <a:solidFill>
                  <a:schemeClr val="bg1"/>
                </a:solidFill>
                <a:latin typeface="EYInterstate Light" panose="02000506000000020004" pitchFamily="2" charset="0"/>
              </a:endParaRPr>
            </a:p>
          </p:txBody>
        </p:sp>
        <p:sp>
          <p:nvSpPr>
            <p:cNvPr id="465" name="Isosceles Triangle 464"/>
            <p:cNvSpPr/>
            <p:nvPr/>
          </p:nvSpPr>
          <p:spPr>
            <a:xfrm rot="5400000">
              <a:off x="5828158" y="3173215"/>
              <a:ext cx="3125822" cy="325024"/>
            </a:xfrm>
            <a:prstGeom prst="triangl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endParaRPr lang="en-US" sz="1200" dirty="0">
                <a:solidFill>
                  <a:schemeClr val="bg1"/>
                </a:solidFill>
                <a:latin typeface="EYInterstate Light" panose="02000506000000020004" pitchFamily="2" charset="0"/>
              </a:endParaRPr>
            </a:p>
          </p:txBody>
        </p:sp>
        <p:sp>
          <p:nvSpPr>
            <p:cNvPr id="466" name="Isosceles Triangle 465"/>
            <p:cNvSpPr/>
            <p:nvPr/>
          </p:nvSpPr>
          <p:spPr>
            <a:xfrm rot="5400000">
              <a:off x="8133756" y="3171872"/>
              <a:ext cx="3125822" cy="327710"/>
            </a:xfrm>
            <a:prstGeom prst="triangl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endParaRPr lang="en-US" sz="1200" dirty="0">
                <a:solidFill>
                  <a:schemeClr val="bg1"/>
                </a:solidFill>
                <a:latin typeface="EYInterstate Light" panose="02000506000000020004" pitchFamily="2" charset="0"/>
              </a:endParaRPr>
            </a:p>
          </p:txBody>
        </p:sp>
        <p:pic>
          <p:nvPicPr>
            <p:cNvPr id="4" name="Picture 3"/>
            <p:cNvPicPr>
              <a:picLocks noChangeAspect="1"/>
            </p:cNvPicPr>
            <p:nvPr/>
          </p:nvPicPr>
          <p:blipFill>
            <a:blip r:embed="rId3"/>
            <a:stretch>
              <a:fillRect/>
            </a:stretch>
          </p:blipFill>
          <p:spPr>
            <a:xfrm>
              <a:off x="8795617" y="4321711"/>
              <a:ext cx="687935" cy="503541"/>
            </a:xfrm>
            <a:prstGeom prst="rect">
              <a:avLst/>
            </a:prstGeom>
          </p:spPr>
        </p:pic>
        <p:sp>
          <p:nvSpPr>
            <p:cNvPr id="454" name="Right Arrow 453"/>
            <p:cNvSpPr/>
            <p:nvPr/>
          </p:nvSpPr>
          <p:spPr>
            <a:xfrm>
              <a:off x="10120326" y="3776969"/>
              <a:ext cx="1387678" cy="888229"/>
            </a:xfrm>
            <a:prstGeom prst="rightArrow">
              <a:avLst/>
            </a:prstGeom>
            <a:solidFill>
              <a:srgbClr val="8E9190"/>
            </a:solidFill>
            <a:ln w="0">
              <a:noFill/>
              <a:prstDash val="solid"/>
              <a:round/>
              <a:headEnd/>
              <a:tailEnd/>
            </a:ln>
          </p:spPr>
          <p:txBody>
            <a:bodyPr vert="horz" wrap="square" lIns="91392" tIns="45696" rIns="91392" bIns="45696" numCol="1" anchor="t" anchorCtr="0" compatLnSpc="1">
              <a:prstTxWarp prst="textNoShape">
                <a:avLst/>
              </a:prstTxWarp>
            </a:bodyPr>
            <a:lstStyle/>
            <a:p>
              <a:pPr algn="ctr" fontAlgn="base">
                <a:spcBef>
                  <a:spcPct val="0"/>
                </a:spcBef>
                <a:spcAft>
                  <a:spcPct val="0"/>
                </a:spcAft>
              </a:pPr>
              <a:endParaRPr lang="en-US" sz="1599" kern="0" dirty="0">
                <a:solidFill>
                  <a:schemeClr val="bg1"/>
                </a:solidFill>
                <a:latin typeface="EYInterstate Light" panose="02000506000000020004" pitchFamily="2" charset="0"/>
              </a:endParaRPr>
            </a:p>
          </p:txBody>
        </p:sp>
      </p:grpSp>
      <p:sp>
        <p:nvSpPr>
          <p:cNvPr id="452" name="Rectangle 451"/>
          <p:cNvSpPr/>
          <p:nvPr/>
        </p:nvSpPr>
        <p:spPr>
          <a:xfrm>
            <a:off x="612935" y="5423770"/>
            <a:ext cx="10978515" cy="686085"/>
          </a:xfrm>
          <a:prstGeom prst="rect">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base">
              <a:spcBef>
                <a:spcPct val="20000"/>
              </a:spcBef>
              <a:spcAft>
                <a:spcPct val="0"/>
              </a:spcAft>
              <a:buClr>
                <a:srgbClr val="646464">
                  <a:lumMod val="50000"/>
                </a:srgbClr>
              </a:buClr>
              <a:buSzPct val="70000"/>
            </a:pPr>
            <a:r>
              <a:rPr lang="en-US" sz="2000" dirty="0">
                <a:solidFill>
                  <a:srgbClr val="FFFFFF"/>
                </a:solidFill>
                <a:latin typeface="EYInterstate Light" panose="02000506000000020004" pitchFamily="2" charset="0"/>
              </a:rPr>
              <a:t>The ultimate competitor for analytics is instinct (gut feeling).</a:t>
            </a:r>
          </a:p>
        </p:txBody>
      </p:sp>
    </p:spTree>
    <p:extLst>
      <p:ext uri="{BB962C8B-B14F-4D97-AF65-F5344CB8AC3E}">
        <p14:creationId xmlns:p14="http://schemas.microsoft.com/office/powerpoint/2010/main" val="3400936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3175" y="1448851"/>
            <a:ext cx="12192000" cy="5849640"/>
            <a:chOff x="0" y="1448851"/>
            <a:chExt cx="12192000" cy="5849640"/>
          </a:xfrm>
        </p:grpSpPr>
        <p:sp>
          <p:nvSpPr>
            <p:cNvPr id="50" name="Flowchart: Document 3"/>
            <p:cNvSpPr/>
            <p:nvPr/>
          </p:nvSpPr>
          <p:spPr bwMode="auto">
            <a:xfrm flipH="1" flipV="1">
              <a:off x="0" y="1448851"/>
              <a:ext cx="12192000" cy="584964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667 h 22237"/>
                <a:gd name="connsiteX1" fmla="*/ 21600 w 21600"/>
                <a:gd name="connsiteY1" fmla="*/ 1667 h 22237"/>
                <a:gd name="connsiteX2" fmla="*/ 21578 w 21600"/>
                <a:gd name="connsiteY2" fmla="*/ 1666 h 22237"/>
                <a:gd name="connsiteX3" fmla="*/ 0 w 21600"/>
                <a:gd name="connsiteY3" fmla="*/ 21839 h 22237"/>
                <a:gd name="connsiteX4" fmla="*/ 0 w 21600"/>
                <a:gd name="connsiteY4" fmla="*/ 1667 h 22237"/>
                <a:gd name="connsiteX0" fmla="*/ 0 w 21600"/>
                <a:gd name="connsiteY0" fmla="*/ 1708 h 22278"/>
                <a:gd name="connsiteX1" fmla="*/ 21600 w 21600"/>
                <a:gd name="connsiteY1" fmla="*/ 1708 h 22278"/>
                <a:gd name="connsiteX2" fmla="*/ 21578 w 21600"/>
                <a:gd name="connsiteY2" fmla="*/ 1661 h 22278"/>
                <a:gd name="connsiteX3" fmla="*/ 0 w 21600"/>
                <a:gd name="connsiteY3" fmla="*/ 21880 h 22278"/>
                <a:gd name="connsiteX4" fmla="*/ 0 w 21600"/>
                <a:gd name="connsiteY4" fmla="*/ 1708 h 22278"/>
                <a:gd name="connsiteX0" fmla="*/ 0 w 21600"/>
                <a:gd name="connsiteY0" fmla="*/ 1668 h 22238"/>
                <a:gd name="connsiteX1" fmla="*/ 21600 w 21600"/>
                <a:gd name="connsiteY1" fmla="*/ 1668 h 22238"/>
                <a:gd name="connsiteX2" fmla="*/ 21578 w 21600"/>
                <a:gd name="connsiteY2" fmla="*/ 1667 h 22238"/>
                <a:gd name="connsiteX3" fmla="*/ 0 w 21600"/>
                <a:gd name="connsiteY3" fmla="*/ 21840 h 22238"/>
                <a:gd name="connsiteX4" fmla="*/ 0 w 21600"/>
                <a:gd name="connsiteY4" fmla="*/ 1668 h 22238"/>
                <a:gd name="connsiteX0" fmla="*/ 0 w 21600"/>
                <a:gd name="connsiteY0" fmla="*/ 1668 h 22238"/>
                <a:gd name="connsiteX1" fmla="*/ 21600 w 21600"/>
                <a:gd name="connsiteY1" fmla="*/ 1668 h 22238"/>
                <a:gd name="connsiteX2" fmla="*/ 21588 w 21600"/>
                <a:gd name="connsiteY2" fmla="*/ 1667 h 22238"/>
                <a:gd name="connsiteX3" fmla="*/ 0 w 21600"/>
                <a:gd name="connsiteY3" fmla="*/ 21840 h 22238"/>
                <a:gd name="connsiteX4" fmla="*/ 0 w 21600"/>
                <a:gd name="connsiteY4" fmla="*/ 1668 h 22238"/>
                <a:gd name="connsiteX0" fmla="*/ 0 w 21607"/>
                <a:gd name="connsiteY0" fmla="*/ 1648 h 22219"/>
                <a:gd name="connsiteX1" fmla="*/ 21600 w 21607"/>
                <a:gd name="connsiteY1" fmla="*/ 1648 h 22219"/>
                <a:gd name="connsiteX2" fmla="*/ 21607 w 21607"/>
                <a:gd name="connsiteY2" fmla="*/ 1670 h 22219"/>
                <a:gd name="connsiteX3" fmla="*/ 0 w 21607"/>
                <a:gd name="connsiteY3" fmla="*/ 21820 h 22219"/>
                <a:gd name="connsiteX4" fmla="*/ 0 w 21607"/>
                <a:gd name="connsiteY4" fmla="*/ 1648 h 22219"/>
                <a:gd name="connsiteX0" fmla="*/ 0 w 21600"/>
                <a:gd name="connsiteY0" fmla="*/ 1648 h 22219"/>
                <a:gd name="connsiteX1" fmla="*/ 21600 w 21600"/>
                <a:gd name="connsiteY1" fmla="*/ 1648 h 22219"/>
                <a:gd name="connsiteX2" fmla="*/ 21597 w 21600"/>
                <a:gd name="connsiteY2" fmla="*/ 1670 h 22219"/>
                <a:gd name="connsiteX3" fmla="*/ 0 w 21600"/>
                <a:gd name="connsiteY3" fmla="*/ 21820 h 22219"/>
                <a:gd name="connsiteX4" fmla="*/ 0 w 21600"/>
                <a:gd name="connsiteY4" fmla="*/ 1648 h 2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2219">
                  <a:moveTo>
                    <a:pt x="0" y="1648"/>
                  </a:moveTo>
                  <a:lnTo>
                    <a:pt x="21600" y="1648"/>
                  </a:lnTo>
                  <a:cubicBezTo>
                    <a:pt x="21600" y="7422"/>
                    <a:pt x="21597" y="-4104"/>
                    <a:pt x="21597" y="1670"/>
                  </a:cubicBezTo>
                  <a:cubicBezTo>
                    <a:pt x="10797" y="1670"/>
                    <a:pt x="10800" y="25570"/>
                    <a:pt x="0" y="21820"/>
                  </a:cubicBezTo>
                  <a:lnTo>
                    <a:pt x="0" y="1648"/>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53" name="Group 52"/>
            <p:cNvGrpSpPr/>
            <p:nvPr/>
          </p:nvGrpSpPr>
          <p:grpSpPr>
            <a:xfrm>
              <a:off x="9070849" y="1595305"/>
              <a:ext cx="2900486" cy="775330"/>
              <a:chOff x="9144795" y="1677837"/>
              <a:chExt cx="2900486" cy="775330"/>
            </a:xfrm>
            <a:solidFill>
              <a:srgbClr val="EDC30D"/>
            </a:solidFill>
          </p:grpSpPr>
          <p:sp>
            <p:nvSpPr>
              <p:cNvPr id="54" name="Freeform 13"/>
              <p:cNvSpPr>
                <a:spLocks noChangeAspect="1" noEditPoints="1"/>
              </p:cNvSpPr>
              <p:nvPr/>
            </p:nvSpPr>
            <p:spPr bwMode="auto">
              <a:xfrm>
                <a:off x="11387797" y="1748186"/>
                <a:ext cx="657484" cy="667042"/>
              </a:xfrm>
              <a:custGeom>
                <a:avLst/>
                <a:gdLst>
                  <a:gd name="T0" fmla="*/ 147 w 288"/>
                  <a:gd name="T1" fmla="*/ 116 h 293"/>
                  <a:gd name="T2" fmla="*/ 147 w 288"/>
                  <a:gd name="T3" fmla="*/ 116 h 293"/>
                  <a:gd name="T4" fmla="*/ 147 w 288"/>
                  <a:gd name="T5" fmla="*/ 116 h 293"/>
                  <a:gd name="T6" fmla="*/ 203 w 288"/>
                  <a:gd name="T7" fmla="*/ 58 h 293"/>
                  <a:gd name="T8" fmla="*/ 146 w 288"/>
                  <a:gd name="T9" fmla="*/ 1 h 293"/>
                  <a:gd name="T10" fmla="*/ 106 w 288"/>
                  <a:gd name="T11" fmla="*/ 18 h 293"/>
                  <a:gd name="T12" fmla="*/ 90 w 288"/>
                  <a:gd name="T13" fmla="*/ 59 h 293"/>
                  <a:gd name="T14" fmla="*/ 107 w 288"/>
                  <a:gd name="T15" fmla="*/ 99 h 293"/>
                  <a:gd name="T16" fmla="*/ 147 w 288"/>
                  <a:gd name="T17" fmla="*/ 116 h 293"/>
                  <a:gd name="T18" fmla="*/ 240 w 288"/>
                  <a:gd name="T19" fmla="*/ 293 h 293"/>
                  <a:gd name="T20" fmla="*/ 288 w 288"/>
                  <a:gd name="T21" fmla="*/ 292 h 293"/>
                  <a:gd name="T22" fmla="*/ 255 w 288"/>
                  <a:gd name="T23" fmla="*/ 185 h 293"/>
                  <a:gd name="T24" fmla="*/ 189 w 288"/>
                  <a:gd name="T25" fmla="*/ 135 h 293"/>
                  <a:gd name="T26" fmla="*/ 172 w 288"/>
                  <a:gd name="T27" fmla="*/ 135 h 293"/>
                  <a:gd name="T28" fmla="*/ 172 w 288"/>
                  <a:gd name="T29" fmla="*/ 136 h 293"/>
                  <a:gd name="T30" fmla="*/ 173 w 288"/>
                  <a:gd name="T31" fmla="*/ 137 h 293"/>
                  <a:gd name="T32" fmla="*/ 172 w 288"/>
                  <a:gd name="T33" fmla="*/ 139 h 293"/>
                  <a:gd name="T34" fmla="*/ 161 w 288"/>
                  <a:gd name="T35" fmla="*/ 155 h 293"/>
                  <a:gd name="T36" fmla="*/ 173 w 288"/>
                  <a:gd name="T37" fmla="*/ 232 h 293"/>
                  <a:gd name="T38" fmla="*/ 148 w 288"/>
                  <a:gd name="T39" fmla="*/ 263 h 293"/>
                  <a:gd name="T40" fmla="*/ 138 w 288"/>
                  <a:gd name="T41" fmla="*/ 250 h 293"/>
                  <a:gd name="T42" fmla="*/ 123 w 288"/>
                  <a:gd name="T43" fmla="*/ 233 h 293"/>
                  <a:gd name="T44" fmla="*/ 133 w 288"/>
                  <a:gd name="T45" fmla="*/ 155 h 293"/>
                  <a:gd name="T46" fmla="*/ 122 w 288"/>
                  <a:gd name="T47" fmla="*/ 139 h 293"/>
                  <a:gd name="T48" fmla="*/ 122 w 288"/>
                  <a:gd name="T49" fmla="*/ 138 h 293"/>
                  <a:gd name="T50" fmla="*/ 122 w 288"/>
                  <a:gd name="T51" fmla="*/ 136 h 293"/>
                  <a:gd name="T52" fmla="*/ 122 w 288"/>
                  <a:gd name="T53" fmla="*/ 135 h 293"/>
                  <a:gd name="T54" fmla="*/ 101 w 288"/>
                  <a:gd name="T55" fmla="*/ 135 h 293"/>
                  <a:gd name="T56" fmla="*/ 33 w 288"/>
                  <a:gd name="T57" fmla="*/ 185 h 293"/>
                  <a:gd name="T58" fmla="*/ 0 w 288"/>
                  <a:gd name="T59" fmla="*/ 293 h 293"/>
                  <a:gd name="T60" fmla="*/ 49 w 288"/>
                  <a:gd name="T61" fmla="*/ 293 h 293"/>
                  <a:gd name="T62" fmla="*/ 69 w 288"/>
                  <a:gd name="T63" fmla="*/ 222 h 293"/>
                  <a:gd name="T64" fmla="*/ 84 w 288"/>
                  <a:gd name="T65" fmla="*/ 222 h 293"/>
                  <a:gd name="T66" fmla="*/ 63 w 288"/>
                  <a:gd name="T67" fmla="*/ 293 h 293"/>
                  <a:gd name="T68" fmla="*/ 225 w 288"/>
                  <a:gd name="T69" fmla="*/ 293 h 293"/>
                  <a:gd name="T70" fmla="*/ 205 w 288"/>
                  <a:gd name="T71" fmla="*/ 221 h 293"/>
                  <a:gd name="T72" fmla="*/ 219 w 288"/>
                  <a:gd name="T73" fmla="*/ 221 h 293"/>
                  <a:gd name="T74" fmla="*/ 240 w 288"/>
                  <a:gd name="T75" fmla="*/ 293 h 293"/>
                  <a:gd name="T76" fmla="*/ 154 w 288"/>
                  <a:gd name="T77" fmla="*/ 150 h 293"/>
                  <a:gd name="T78" fmla="*/ 164 w 288"/>
                  <a:gd name="T79" fmla="*/ 138 h 293"/>
                  <a:gd name="T80" fmla="*/ 164 w 288"/>
                  <a:gd name="T81" fmla="*/ 137 h 293"/>
                  <a:gd name="T82" fmla="*/ 162 w 288"/>
                  <a:gd name="T83" fmla="*/ 135 h 293"/>
                  <a:gd name="T84" fmla="*/ 158 w 288"/>
                  <a:gd name="T85" fmla="*/ 132 h 293"/>
                  <a:gd name="T86" fmla="*/ 147 w 288"/>
                  <a:gd name="T87" fmla="*/ 130 h 293"/>
                  <a:gd name="T88" fmla="*/ 137 w 288"/>
                  <a:gd name="T89" fmla="*/ 132 h 293"/>
                  <a:gd name="T90" fmla="*/ 132 w 288"/>
                  <a:gd name="T91" fmla="*/ 135 h 293"/>
                  <a:gd name="T92" fmla="*/ 131 w 288"/>
                  <a:gd name="T93" fmla="*/ 138 h 293"/>
                  <a:gd name="T94" fmla="*/ 131 w 288"/>
                  <a:gd name="T95" fmla="*/ 138 h 293"/>
                  <a:gd name="T96" fmla="*/ 140 w 288"/>
                  <a:gd name="T97" fmla="*/ 150 h 293"/>
                  <a:gd name="T98" fmla="*/ 143 w 288"/>
                  <a:gd name="T99" fmla="*/ 152 h 293"/>
                  <a:gd name="T100" fmla="*/ 132 w 288"/>
                  <a:gd name="T101" fmla="*/ 230 h 293"/>
                  <a:gd name="T102" fmla="*/ 144 w 288"/>
                  <a:gd name="T103" fmla="*/ 244 h 293"/>
                  <a:gd name="T104" fmla="*/ 146 w 288"/>
                  <a:gd name="T105" fmla="*/ 247 h 293"/>
                  <a:gd name="T106" fmla="*/ 148 w 288"/>
                  <a:gd name="T107" fmla="*/ 249 h 293"/>
                  <a:gd name="T108" fmla="*/ 150 w 288"/>
                  <a:gd name="T109" fmla="*/ 247 h 293"/>
                  <a:gd name="T110" fmla="*/ 152 w 288"/>
                  <a:gd name="T111" fmla="*/ 244 h 293"/>
                  <a:gd name="T112" fmla="*/ 164 w 288"/>
                  <a:gd name="T113" fmla="*/ 230 h 293"/>
                  <a:gd name="T114" fmla="*/ 152 w 288"/>
                  <a:gd name="T115" fmla="*/ 152 h 293"/>
                  <a:gd name="T116" fmla="*/ 154 w 288"/>
                  <a:gd name="T117" fmla="*/ 15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293">
                    <a:moveTo>
                      <a:pt x="147" y="116"/>
                    </a:moveTo>
                    <a:cubicBezTo>
                      <a:pt x="147" y="116"/>
                      <a:pt x="147" y="116"/>
                      <a:pt x="147" y="116"/>
                    </a:cubicBezTo>
                    <a:cubicBezTo>
                      <a:pt x="147" y="116"/>
                      <a:pt x="147" y="116"/>
                      <a:pt x="147" y="116"/>
                    </a:cubicBezTo>
                    <a:cubicBezTo>
                      <a:pt x="178" y="115"/>
                      <a:pt x="203" y="89"/>
                      <a:pt x="203" y="58"/>
                    </a:cubicBezTo>
                    <a:cubicBezTo>
                      <a:pt x="202" y="26"/>
                      <a:pt x="177" y="0"/>
                      <a:pt x="146" y="1"/>
                    </a:cubicBezTo>
                    <a:cubicBezTo>
                      <a:pt x="131" y="1"/>
                      <a:pt x="117" y="7"/>
                      <a:pt x="106" y="18"/>
                    </a:cubicBezTo>
                    <a:cubicBezTo>
                      <a:pt x="96" y="29"/>
                      <a:pt x="90" y="43"/>
                      <a:pt x="90" y="59"/>
                    </a:cubicBezTo>
                    <a:cubicBezTo>
                      <a:pt x="90" y="74"/>
                      <a:pt x="96" y="89"/>
                      <a:pt x="107" y="99"/>
                    </a:cubicBezTo>
                    <a:cubicBezTo>
                      <a:pt x="118" y="110"/>
                      <a:pt x="132" y="116"/>
                      <a:pt x="147" y="116"/>
                    </a:cubicBezTo>
                    <a:close/>
                    <a:moveTo>
                      <a:pt x="240" y="293"/>
                    </a:moveTo>
                    <a:cubicBezTo>
                      <a:pt x="288" y="292"/>
                      <a:pt x="288" y="292"/>
                      <a:pt x="288" y="292"/>
                    </a:cubicBezTo>
                    <a:cubicBezTo>
                      <a:pt x="255" y="185"/>
                      <a:pt x="255" y="185"/>
                      <a:pt x="255" y="185"/>
                    </a:cubicBezTo>
                    <a:cubicBezTo>
                      <a:pt x="250" y="167"/>
                      <a:pt x="228" y="136"/>
                      <a:pt x="189" y="135"/>
                    </a:cubicBezTo>
                    <a:cubicBezTo>
                      <a:pt x="172" y="135"/>
                      <a:pt x="172" y="135"/>
                      <a:pt x="172" y="135"/>
                    </a:cubicBezTo>
                    <a:cubicBezTo>
                      <a:pt x="172" y="135"/>
                      <a:pt x="172" y="135"/>
                      <a:pt x="172" y="136"/>
                    </a:cubicBezTo>
                    <a:cubicBezTo>
                      <a:pt x="173" y="137"/>
                      <a:pt x="173" y="137"/>
                      <a:pt x="173" y="137"/>
                    </a:cubicBezTo>
                    <a:cubicBezTo>
                      <a:pt x="172" y="139"/>
                      <a:pt x="172" y="139"/>
                      <a:pt x="172" y="139"/>
                    </a:cubicBezTo>
                    <a:cubicBezTo>
                      <a:pt x="172" y="143"/>
                      <a:pt x="168" y="148"/>
                      <a:pt x="161" y="155"/>
                    </a:cubicBezTo>
                    <a:cubicBezTo>
                      <a:pt x="173" y="232"/>
                      <a:pt x="173" y="232"/>
                      <a:pt x="173" y="232"/>
                    </a:cubicBezTo>
                    <a:cubicBezTo>
                      <a:pt x="148" y="263"/>
                      <a:pt x="148" y="263"/>
                      <a:pt x="148" y="263"/>
                    </a:cubicBezTo>
                    <a:cubicBezTo>
                      <a:pt x="138" y="250"/>
                      <a:pt x="138" y="250"/>
                      <a:pt x="138" y="250"/>
                    </a:cubicBezTo>
                    <a:cubicBezTo>
                      <a:pt x="123" y="233"/>
                      <a:pt x="123" y="233"/>
                      <a:pt x="123" y="233"/>
                    </a:cubicBezTo>
                    <a:cubicBezTo>
                      <a:pt x="133" y="155"/>
                      <a:pt x="133" y="155"/>
                      <a:pt x="133" y="155"/>
                    </a:cubicBezTo>
                    <a:cubicBezTo>
                      <a:pt x="126" y="149"/>
                      <a:pt x="122" y="143"/>
                      <a:pt x="122" y="139"/>
                    </a:cubicBezTo>
                    <a:cubicBezTo>
                      <a:pt x="122" y="138"/>
                      <a:pt x="122" y="138"/>
                      <a:pt x="122" y="138"/>
                    </a:cubicBezTo>
                    <a:cubicBezTo>
                      <a:pt x="122" y="136"/>
                      <a:pt x="122" y="136"/>
                      <a:pt x="122" y="136"/>
                    </a:cubicBezTo>
                    <a:cubicBezTo>
                      <a:pt x="122" y="136"/>
                      <a:pt x="122" y="135"/>
                      <a:pt x="122" y="135"/>
                    </a:cubicBezTo>
                    <a:cubicBezTo>
                      <a:pt x="101" y="135"/>
                      <a:pt x="101" y="135"/>
                      <a:pt x="101" y="135"/>
                    </a:cubicBezTo>
                    <a:cubicBezTo>
                      <a:pt x="61" y="135"/>
                      <a:pt x="39" y="167"/>
                      <a:pt x="33" y="185"/>
                    </a:cubicBezTo>
                    <a:cubicBezTo>
                      <a:pt x="0" y="293"/>
                      <a:pt x="0" y="293"/>
                      <a:pt x="0" y="293"/>
                    </a:cubicBezTo>
                    <a:cubicBezTo>
                      <a:pt x="49" y="293"/>
                      <a:pt x="49" y="293"/>
                      <a:pt x="49" y="293"/>
                    </a:cubicBezTo>
                    <a:cubicBezTo>
                      <a:pt x="69" y="222"/>
                      <a:pt x="69" y="222"/>
                      <a:pt x="69" y="222"/>
                    </a:cubicBezTo>
                    <a:cubicBezTo>
                      <a:pt x="84" y="222"/>
                      <a:pt x="84" y="222"/>
                      <a:pt x="84" y="222"/>
                    </a:cubicBezTo>
                    <a:cubicBezTo>
                      <a:pt x="63" y="293"/>
                      <a:pt x="63" y="293"/>
                      <a:pt x="63" y="293"/>
                    </a:cubicBezTo>
                    <a:cubicBezTo>
                      <a:pt x="225" y="293"/>
                      <a:pt x="225" y="293"/>
                      <a:pt x="225" y="293"/>
                    </a:cubicBezTo>
                    <a:cubicBezTo>
                      <a:pt x="205" y="221"/>
                      <a:pt x="205" y="221"/>
                      <a:pt x="205" y="221"/>
                    </a:cubicBezTo>
                    <a:cubicBezTo>
                      <a:pt x="219" y="221"/>
                      <a:pt x="219" y="221"/>
                      <a:pt x="219" y="221"/>
                    </a:cubicBezTo>
                    <a:lnTo>
                      <a:pt x="240" y="293"/>
                    </a:lnTo>
                    <a:close/>
                    <a:moveTo>
                      <a:pt x="154" y="150"/>
                    </a:moveTo>
                    <a:cubicBezTo>
                      <a:pt x="163" y="142"/>
                      <a:pt x="164" y="138"/>
                      <a:pt x="164" y="138"/>
                    </a:cubicBezTo>
                    <a:cubicBezTo>
                      <a:pt x="164" y="137"/>
                      <a:pt x="164" y="137"/>
                      <a:pt x="164" y="137"/>
                    </a:cubicBezTo>
                    <a:cubicBezTo>
                      <a:pt x="164" y="137"/>
                      <a:pt x="163" y="136"/>
                      <a:pt x="162" y="135"/>
                    </a:cubicBezTo>
                    <a:cubicBezTo>
                      <a:pt x="161" y="134"/>
                      <a:pt x="160" y="133"/>
                      <a:pt x="158" y="132"/>
                    </a:cubicBezTo>
                    <a:cubicBezTo>
                      <a:pt x="155" y="131"/>
                      <a:pt x="151" y="130"/>
                      <a:pt x="147" y="130"/>
                    </a:cubicBezTo>
                    <a:cubicBezTo>
                      <a:pt x="144" y="130"/>
                      <a:pt x="140" y="131"/>
                      <a:pt x="137" y="132"/>
                    </a:cubicBezTo>
                    <a:cubicBezTo>
                      <a:pt x="135" y="133"/>
                      <a:pt x="133" y="134"/>
                      <a:pt x="132" y="135"/>
                    </a:cubicBezTo>
                    <a:cubicBezTo>
                      <a:pt x="131" y="136"/>
                      <a:pt x="131" y="137"/>
                      <a:pt x="131" y="138"/>
                    </a:cubicBezTo>
                    <a:cubicBezTo>
                      <a:pt x="131" y="138"/>
                      <a:pt x="131" y="138"/>
                      <a:pt x="131" y="138"/>
                    </a:cubicBezTo>
                    <a:cubicBezTo>
                      <a:pt x="131" y="138"/>
                      <a:pt x="131" y="142"/>
                      <a:pt x="140" y="150"/>
                    </a:cubicBezTo>
                    <a:cubicBezTo>
                      <a:pt x="143" y="152"/>
                      <a:pt x="143" y="152"/>
                      <a:pt x="143" y="152"/>
                    </a:cubicBezTo>
                    <a:cubicBezTo>
                      <a:pt x="132" y="230"/>
                      <a:pt x="132" y="230"/>
                      <a:pt x="132" y="230"/>
                    </a:cubicBezTo>
                    <a:cubicBezTo>
                      <a:pt x="144" y="244"/>
                      <a:pt x="144" y="244"/>
                      <a:pt x="144" y="244"/>
                    </a:cubicBezTo>
                    <a:cubicBezTo>
                      <a:pt x="146" y="247"/>
                      <a:pt x="146" y="247"/>
                      <a:pt x="146" y="247"/>
                    </a:cubicBezTo>
                    <a:cubicBezTo>
                      <a:pt x="148" y="249"/>
                      <a:pt x="148" y="249"/>
                      <a:pt x="148" y="249"/>
                    </a:cubicBezTo>
                    <a:cubicBezTo>
                      <a:pt x="150" y="247"/>
                      <a:pt x="150" y="247"/>
                      <a:pt x="150" y="247"/>
                    </a:cubicBezTo>
                    <a:cubicBezTo>
                      <a:pt x="152" y="244"/>
                      <a:pt x="152" y="244"/>
                      <a:pt x="152" y="244"/>
                    </a:cubicBezTo>
                    <a:cubicBezTo>
                      <a:pt x="164" y="230"/>
                      <a:pt x="164" y="230"/>
                      <a:pt x="164" y="230"/>
                    </a:cubicBezTo>
                    <a:cubicBezTo>
                      <a:pt x="152" y="152"/>
                      <a:pt x="152" y="152"/>
                      <a:pt x="152" y="152"/>
                    </a:cubicBezTo>
                    <a:lnTo>
                      <a:pt x="154" y="150"/>
                    </a:lnTo>
                    <a:close/>
                  </a:path>
                </a:pathLst>
              </a:custGeom>
              <a:grpFill/>
              <a:ln>
                <a:noFill/>
              </a:ln>
              <a:extLst/>
            </p:spPr>
            <p:txBody>
              <a:bodyPr vert="horz" wrap="square" lIns="91427" tIns="45713" rIns="91427" bIns="45713" numCol="1" anchor="t" anchorCtr="0" compatLnSpc="1">
                <a:prstTxWarp prst="textNoShape">
                  <a:avLst/>
                </a:prstTxWarp>
              </a:bodyPr>
              <a:lstStyle/>
              <a:p>
                <a:pPr algn="ctr" defTabSz="914225"/>
                <a:endParaRPr lang="en-US" dirty="0">
                  <a:solidFill>
                    <a:srgbClr val="505050"/>
                  </a:solidFill>
                </a:endParaRPr>
              </a:p>
            </p:txBody>
          </p:sp>
          <p:sp>
            <p:nvSpPr>
              <p:cNvPr id="55" name="Freeform 25"/>
              <p:cNvSpPr>
                <a:spLocks noChangeAspect="1" noEditPoints="1"/>
              </p:cNvSpPr>
              <p:nvPr/>
            </p:nvSpPr>
            <p:spPr bwMode="auto">
              <a:xfrm>
                <a:off x="10640907" y="1677837"/>
                <a:ext cx="637477" cy="685800"/>
              </a:xfrm>
              <a:custGeom>
                <a:avLst/>
                <a:gdLst>
                  <a:gd name="T0" fmla="*/ 106 w 287"/>
                  <a:gd name="T1" fmla="*/ 17 h 309"/>
                  <a:gd name="T2" fmla="*/ 147 w 287"/>
                  <a:gd name="T3" fmla="*/ 115 h 309"/>
                  <a:gd name="T4" fmla="*/ 107 w 287"/>
                  <a:gd name="T5" fmla="*/ 99 h 309"/>
                  <a:gd name="T6" fmla="*/ 195 w 287"/>
                  <a:gd name="T7" fmla="*/ 238 h 309"/>
                  <a:gd name="T8" fmla="*/ 207 w 287"/>
                  <a:gd name="T9" fmla="*/ 218 h 309"/>
                  <a:gd name="T10" fmla="*/ 226 w 287"/>
                  <a:gd name="T11" fmla="*/ 216 h 309"/>
                  <a:gd name="T12" fmla="*/ 243 w 287"/>
                  <a:gd name="T13" fmla="*/ 180 h 309"/>
                  <a:gd name="T14" fmla="*/ 241 w 287"/>
                  <a:gd name="T15" fmla="*/ 177 h 309"/>
                  <a:gd name="T16" fmla="*/ 229 w 287"/>
                  <a:gd name="T17" fmla="*/ 191 h 309"/>
                  <a:gd name="T18" fmla="*/ 217 w 287"/>
                  <a:gd name="T19" fmla="*/ 203 h 309"/>
                  <a:gd name="T20" fmla="*/ 208 w 287"/>
                  <a:gd name="T21" fmla="*/ 200 h 309"/>
                  <a:gd name="T22" fmla="*/ 198 w 287"/>
                  <a:gd name="T23" fmla="*/ 191 h 309"/>
                  <a:gd name="T24" fmla="*/ 204 w 287"/>
                  <a:gd name="T25" fmla="*/ 175 h 309"/>
                  <a:gd name="T26" fmla="*/ 217 w 287"/>
                  <a:gd name="T27" fmla="*/ 172 h 309"/>
                  <a:gd name="T28" fmla="*/ 211 w 287"/>
                  <a:gd name="T29" fmla="*/ 157 h 309"/>
                  <a:gd name="T30" fmla="*/ 191 w 287"/>
                  <a:gd name="T31" fmla="*/ 166 h 309"/>
                  <a:gd name="T32" fmla="*/ 189 w 287"/>
                  <a:gd name="T33" fmla="*/ 203 h 309"/>
                  <a:gd name="T34" fmla="*/ 159 w 287"/>
                  <a:gd name="T35" fmla="*/ 250 h 309"/>
                  <a:gd name="T36" fmla="*/ 144 w 287"/>
                  <a:gd name="T37" fmla="*/ 250 h 309"/>
                  <a:gd name="T38" fmla="*/ 128 w 287"/>
                  <a:gd name="T39" fmla="*/ 288 h 309"/>
                  <a:gd name="T40" fmla="*/ 140 w 287"/>
                  <a:gd name="T41" fmla="*/ 287 h 309"/>
                  <a:gd name="T42" fmla="*/ 142 w 287"/>
                  <a:gd name="T43" fmla="*/ 272 h 309"/>
                  <a:gd name="T44" fmla="*/ 163 w 287"/>
                  <a:gd name="T45" fmla="*/ 264 h 309"/>
                  <a:gd name="T46" fmla="*/ 171 w 287"/>
                  <a:gd name="T47" fmla="*/ 279 h 309"/>
                  <a:gd name="T48" fmla="*/ 164 w 287"/>
                  <a:gd name="T49" fmla="*/ 292 h 309"/>
                  <a:gd name="T50" fmla="*/ 154 w 287"/>
                  <a:gd name="T51" fmla="*/ 297 h 309"/>
                  <a:gd name="T52" fmla="*/ 158 w 287"/>
                  <a:gd name="T53" fmla="*/ 309 h 309"/>
                  <a:gd name="T54" fmla="*/ 183 w 287"/>
                  <a:gd name="T55" fmla="*/ 292 h 309"/>
                  <a:gd name="T56" fmla="*/ 187 w 287"/>
                  <a:gd name="T57" fmla="*/ 274 h 309"/>
                  <a:gd name="T58" fmla="*/ 189 w 287"/>
                  <a:gd name="T59" fmla="*/ 134 h 309"/>
                  <a:gd name="T60" fmla="*/ 122 w 287"/>
                  <a:gd name="T61" fmla="*/ 134 h 309"/>
                  <a:gd name="T62" fmla="*/ 109 w 287"/>
                  <a:gd name="T63" fmla="*/ 134 h 309"/>
                  <a:gd name="T64" fmla="*/ 0 w 287"/>
                  <a:gd name="T65" fmla="*/ 292 h 309"/>
                  <a:gd name="T66" fmla="*/ 83 w 287"/>
                  <a:gd name="T67" fmla="*/ 221 h 309"/>
                  <a:gd name="T68" fmla="*/ 119 w 287"/>
                  <a:gd name="T69" fmla="*/ 290 h 309"/>
                  <a:gd name="T70" fmla="*/ 121 w 287"/>
                  <a:gd name="T71" fmla="*/ 261 h 309"/>
                  <a:gd name="T72" fmla="*/ 145 w 287"/>
                  <a:gd name="T73" fmla="*/ 241 h 309"/>
                  <a:gd name="T74" fmla="*/ 181 w 287"/>
                  <a:gd name="T75" fmla="*/ 205 h 309"/>
                  <a:gd name="T76" fmla="*/ 176 w 287"/>
                  <a:gd name="T77" fmla="*/ 194 h 309"/>
                  <a:gd name="T78" fmla="*/ 175 w 287"/>
                  <a:gd name="T79" fmla="*/ 187 h 309"/>
                  <a:gd name="T80" fmla="*/ 207 w 287"/>
                  <a:gd name="T81" fmla="*/ 150 h 309"/>
                  <a:gd name="T82" fmla="*/ 211 w 287"/>
                  <a:gd name="T83" fmla="*/ 149 h 309"/>
                  <a:gd name="T84" fmla="*/ 222 w 287"/>
                  <a:gd name="T85" fmla="*/ 156 h 309"/>
                  <a:gd name="T86" fmla="*/ 225 w 287"/>
                  <a:gd name="T87" fmla="*/ 173 h 309"/>
                  <a:gd name="T88" fmla="*/ 241 w 287"/>
                  <a:gd name="T89" fmla="*/ 169 h 309"/>
                  <a:gd name="T90" fmla="*/ 251 w 287"/>
                  <a:gd name="T91" fmla="*/ 178 h 309"/>
                  <a:gd name="T92" fmla="*/ 254 w 287"/>
                  <a:gd name="T93" fmla="*/ 199 h 309"/>
                  <a:gd name="T94" fmla="*/ 250 w 287"/>
                  <a:gd name="T95" fmla="*/ 204 h 309"/>
                  <a:gd name="T96" fmla="*/ 225 w 287"/>
                  <a:gd name="T97" fmla="*/ 226 h 309"/>
                  <a:gd name="T98" fmla="*/ 220 w 287"/>
                  <a:gd name="T99" fmla="*/ 226 h 309"/>
                  <a:gd name="T100" fmla="*/ 255 w 287"/>
                  <a:gd name="T101" fmla="*/ 184 h 309"/>
                  <a:gd name="T102" fmla="*/ 194 w 287"/>
                  <a:gd name="T103" fmla="*/ 270 h 309"/>
                  <a:gd name="T104" fmla="*/ 195 w 287"/>
                  <a:gd name="T105" fmla="*/ 277 h 309"/>
                  <a:gd name="T106" fmla="*/ 191 w 287"/>
                  <a:gd name="T107" fmla="*/ 292 h 309"/>
                  <a:gd name="T108" fmla="*/ 188 w 287"/>
                  <a:gd name="T109" fmla="*/ 26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7" h="309">
                    <a:moveTo>
                      <a:pt x="107" y="99"/>
                    </a:moveTo>
                    <a:cubicBezTo>
                      <a:pt x="96" y="88"/>
                      <a:pt x="90" y="74"/>
                      <a:pt x="90" y="58"/>
                    </a:cubicBezTo>
                    <a:cubicBezTo>
                      <a:pt x="90" y="43"/>
                      <a:pt x="95" y="28"/>
                      <a:pt x="106" y="17"/>
                    </a:cubicBezTo>
                    <a:cubicBezTo>
                      <a:pt x="117" y="6"/>
                      <a:pt x="131" y="0"/>
                      <a:pt x="146" y="0"/>
                    </a:cubicBezTo>
                    <a:cubicBezTo>
                      <a:pt x="177" y="0"/>
                      <a:pt x="202" y="26"/>
                      <a:pt x="202" y="57"/>
                    </a:cubicBezTo>
                    <a:cubicBezTo>
                      <a:pt x="203" y="89"/>
                      <a:pt x="178" y="115"/>
                      <a:pt x="147" y="115"/>
                    </a:cubicBezTo>
                    <a:cubicBezTo>
                      <a:pt x="147" y="115"/>
                      <a:pt x="147" y="115"/>
                      <a:pt x="147" y="115"/>
                    </a:cubicBezTo>
                    <a:cubicBezTo>
                      <a:pt x="146" y="115"/>
                      <a:pt x="146" y="115"/>
                      <a:pt x="146" y="115"/>
                    </a:cubicBezTo>
                    <a:cubicBezTo>
                      <a:pt x="131" y="115"/>
                      <a:pt x="117" y="110"/>
                      <a:pt x="107" y="99"/>
                    </a:cubicBezTo>
                    <a:close/>
                    <a:moveTo>
                      <a:pt x="180" y="264"/>
                    </a:moveTo>
                    <a:cubicBezTo>
                      <a:pt x="180" y="264"/>
                      <a:pt x="179" y="262"/>
                      <a:pt x="180" y="260"/>
                    </a:cubicBezTo>
                    <a:cubicBezTo>
                      <a:pt x="186" y="251"/>
                      <a:pt x="191" y="244"/>
                      <a:pt x="195" y="238"/>
                    </a:cubicBezTo>
                    <a:cubicBezTo>
                      <a:pt x="205" y="221"/>
                      <a:pt x="207" y="219"/>
                      <a:pt x="207" y="219"/>
                    </a:cubicBezTo>
                    <a:cubicBezTo>
                      <a:pt x="207" y="218"/>
                      <a:pt x="207" y="218"/>
                      <a:pt x="207" y="218"/>
                    </a:cubicBezTo>
                    <a:cubicBezTo>
                      <a:pt x="207" y="218"/>
                      <a:pt x="207" y="218"/>
                      <a:pt x="207" y="218"/>
                    </a:cubicBezTo>
                    <a:cubicBezTo>
                      <a:pt x="209" y="217"/>
                      <a:pt x="210" y="216"/>
                      <a:pt x="210" y="216"/>
                    </a:cubicBezTo>
                    <a:cubicBezTo>
                      <a:pt x="224" y="218"/>
                      <a:pt x="224" y="218"/>
                      <a:pt x="224" y="218"/>
                    </a:cubicBezTo>
                    <a:cubicBezTo>
                      <a:pt x="224" y="218"/>
                      <a:pt x="225" y="218"/>
                      <a:pt x="226" y="216"/>
                    </a:cubicBezTo>
                    <a:cubicBezTo>
                      <a:pt x="244" y="199"/>
                      <a:pt x="244" y="199"/>
                      <a:pt x="244" y="199"/>
                    </a:cubicBezTo>
                    <a:cubicBezTo>
                      <a:pt x="245" y="197"/>
                      <a:pt x="245" y="197"/>
                      <a:pt x="245" y="197"/>
                    </a:cubicBezTo>
                    <a:cubicBezTo>
                      <a:pt x="243" y="180"/>
                      <a:pt x="243" y="180"/>
                      <a:pt x="243" y="180"/>
                    </a:cubicBezTo>
                    <a:cubicBezTo>
                      <a:pt x="243" y="178"/>
                      <a:pt x="243" y="178"/>
                      <a:pt x="243" y="178"/>
                    </a:cubicBezTo>
                    <a:cubicBezTo>
                      <a:pt x="243" y="178"/>
                      <a:pt x="242" y="177"/>
                      <a:pt x="241" y="177"/>
                    </a:cubicBezTo>
                    <a:cubicBezTo>
                      <a:pt x="241" y="177"/>
                      <a:pt x="241" y="177"/>
                      <a:pt x="241" y="177"/>
                    </a:cubicBezTo>
                    <a:cubicBezTo>
                      <a:pt x="230" y="179"/>
                      <a:pt x="230" y="179"/>
                      <a:pt x="230" y="179"/>
                    </a:cubicBezTo>
                    <a:cubicBezTo>
                      <a:pt x="228" y="179"/>
                      <a:pt x="229" y="181"/>
                      <a:pt x="229" y="183"/>
                    </a:cubicBezTo>
                    <a:cubicBezTo>
                      <a:pt x="229" y="191"/>
                      <a:pt x="229" y="191"/>
                      <a:pt x="229" y="191"/>
                    </a:cubicBezTo>
                    <a:cubicBezTo>
                      <a:pt x="229" y="192"/>
                      <a:pt x="228" y="194"/>
                      <a:pt x="228" y="194"/>
                    </a:cubicBezTo>
                    <a:cubicBezTo>
                      <a:pt x="220" y="203"/>
                      <a:pt x="220" y="203"/>
                      <a:pt x="220" y="203"/>
                    </a:cubicBezTo>
                    <a:cubicBezTo>
                      <a:pt x="220" y="203"/>
                      <a:pt x="219" y="203"/>
                      <a:pt x="217" y="203"/>
                    </a:cubicBezTo>
                    <a:cubicBezTo>
                      <a:pt x="212" y="203"/>
                      <a:pt x="212" y="203"/>
                      <a:pt x="212" y="203"/>
                    </a:cubicBezTo>
                    <a:cubicBezTo>
                      <a:pt x="212" y="203"/>
                      <a:pt x="212" y="203"/>
                      <a:pt x="211" y="203"/>
                    </a:cubicBezTo>
                    <a:cubicBezTo>
                      <a:pt x="210" y="203"/>
                      <a:pt x="209" y="202"/>
                      <a:pt x="208" y="200"/>
                    </a:cubicBezTo>
                    <a:cubicBezTo>
                      <a:pt x="205" y="199"/>
                      <a:pt x="205" y="199"/>
                      <a:pt x="205" y="199"/>
                    </a:cubicBezTo>
                    <a:cubicBezTo>
                      <a:pt x="203" y="198"/>
                      <a:pt x="203" y="197"/>
                      <a:pt x="201" y="195"/>
                    </a:cubicBezTo>
                    <a:cubicBezTo>
                      <a:pt x="198" y="191"/>
                      <a:pt x="198" y="191"/>
                      <a:pt x="198" y="191"/>
                    </a:cubicBezTo>
                    <a:cubicBezTo>
                      <a:pt x="198" y="191"/>
                      <a:pt x="198" y="189"/>
                      <a:pt x="199" y="188"/>
                    </a:cubicBezTo>
                    <a:cubicBezTo>
                      <a:pt x="202" y="179"/>
                      <a:pt x="202" y="179"/>
                      <a:pt x="202" y="179"/>
                    </a:cubicBezTo>
                    <a:cubicBezTo>
                      <a:pt x="202" y="177"/>
                      <a:pt x="203" y="175"/>
                      <a:pt x="204" y="175"/>
                    </a:cubicBezTo>
                    <a:cubicBezTo>
                      <a:pt x="214" y="173"/>
                      <a:pt x="214" y="173"/>
                      <a:pt x="214" y="173"/>
                    </a:cubicBezTo>
                    <a:cubicBezTo>
                      <a:pt x="215" y="172"/>
                      <a:pt x="215" y="172"/>
                      <a:pt x="215" y="172"/>
                    </a:cubicBezTo>
                    <a:cubicBezTo>
                      <a:pt x="215" y="172"/>
                      <a:pt x="215" y="172"/>
                      <a:pt x="217" y="172"/>
                    </a:cubicBezTo>
                    <a:cubicBezTo>
                      <a:pt x="217" y="172"/>
                      <a:pt x="216" y="171"/>
                      <a:pt x="216" y="169"/>
                    </a:cubicBezTo>
                    <a:cubicBezTo>
                      <a:pt x="214" y="158"/>
                      <a:pt x="214" y="158"/>
                      <a:pt x="214" y="158"/>
                    </a:cubicBezTo>
                    <a:cubicBezTo>
                      <a:pt x="214" y="158"/>
                      <a:pt x="212" y="157"/>
                      <a:pt x="211" y="157"/>
                    </a:cubicBezTo>
                    <a:cubicBezTo>
                      <a:pt x="211" y="157"/>
                      <a:pt x="210" y="157"/>
                      <a:pt x="210" y="157"/>
                    </a:cubicBezTo>
                    <a:cubicBezTo>
                      <a:pt x="194" y="164"/>
                      <a:pt x="194" y="164"/>
                      <a:pt x="194" y="164"/>
                    </a:cubicBezTo>
                    <a:cubicBezTo>
                      <a:pt x="192" y="164"/>
                      <a:pt x="191" y="165"/>
                      <a:pt x="191" y="166"/>
                    </a:cubicBezTo>
                    <a:cubicBezTo>
                      <a:pt x="183" y="189"/>
                      <a:pt x="183" y="189"/>
                      <a:pt x="183" y="189"/>
                    </a:cubicBezTo>
                    <a:cubicBezTo>
                      <a:pt x="183" y="189"/>
                      <a:pt x="183" y="191"/>
                      <a:pt x="184" y="193"/>
                    </a:cubicBezTo>
                    <a:cubicBezTo>
                      <a:pt x="189" y="203"/>
                      <a:pt x="189" y="203"/>
                      <a:pt x="189" y="203"/>
                    </a:cubicBezTo>
                    <a:cubicBezTo>
                      <a:pt x="191" y="204"/>
                      <a:pt x="190" y="206"/>
                      <a:pt x="190" y="206"/>
                    </a:cubicBezTo>
                    <a:cubicBezTo>
                      <a:pt x="162" y="250"/>
                      <a:pt x="162" y="250"/>
                      <a:pt x="162" y="250"/>
                    </a:cubicBezTo>
                    <a:cubicBezTo>
                      <a:pt x="162" y="250"/>
                      <a:pt x="160" y="250"/>
                      <a:pt x="159" y="250"/>
                    </a:cubicBezTo>
                    <a:cubicBezTo>
                      <a:pt x="147" y="250"/>
                      <a:pt x="147" y="250"/>
                      <a:pt x="147" y="250"/>
                    </a:cubicBezTo>
                    <a:cubicBezTo>
                      <a:pt x="146" y="249"/>
                      <a:pt x="145" y="249"/>
                      <a:pt x="145" y="249"/>
                    </a:cubicBezTo>
                    <a:cubicBezTo>
                      <a:pt x="144" y="249"/>
                      <a:pt x="144" y="249"/>
                      <a:pt x="144" y="250"/>
                    </a:cubicBezTo>
                    <a:cubicBezTo>
                      <a:pt x="126" y="267"/>
                      <a:pt x="126" y="267"/>
                      <a:pt x="126" y="267"/>
                    </a:cubicBezTo>
                    <a:cubicBezTo>
                      <a:pt x="125" y="268"/>
                      <a:pt x="125" y="269"/>
                      <a:pt x="125" y="271"/>
                    </a:cubicBezTo>
                    <a:cubicBezTo>
                      <a:pt x="128" y="288"/>
                      <a:pt x="128" y="288"/>
                      <a:pt x="128" y="288"/>
                    </a:cubicBezTo>
                    <a:cubicBezTo>
                      <a:pt x="126" y="289"/>
                      <a:pt x="127" y="290"/>
                      <a:pt x="129" y="290"/>
                    </a:cubicBezTo>
                    <a:cubicBezTo>
                      <a:pt x="129" y="290"/>
                      <a:pt x="129" y="290"/>
                      <a:pt x="129" y="290"/>
                    </a:cubicBezTo>
                    <a:cubicBezTo>
                      <a:pt x="140" y="287"/>
                      <a:pt x="140" y="287"/>
                      <a:pt x="140" y="287"/>
                    </a:cubicBezTo>
                    <a:cubicBezTo>
                      <a:pt x="142" y="287"/>
                      <a:pt x="142" y="285"/>
                      <a:pt x="142" y="285"/>
                    </a:cubicBezTo>
                    <a:cubicBezTo>
                      <a:pt x="141" y="275"/>
                      <a:pt x="141" y="275"/>
                      <a:pt x="141" y="275"/>
                    </a:cubicBezTo>
                    <a:cubicBezTo>
                      <a:pt x="141" y="274"/>
                      <a:pt x="140" y="272"/>
                      <a:pt x="142" y="272"/>
                    </a:cubicBezTo>
                    <a:cubicBezTo>
                      <a:pt x="149" y="266"/>
                      <a:pt x="149" y="266"/>
                      <a:pt x="149" y="266"/>
                    </a:cubicBezTo>
                    <a:cubicBezTo>
                      <a:pt x="150" y="264"/>
                      <a:pt x="152" y="263"/>
                      <a:pt x="153" y="263"/>
                    </a:cubicBezTo>
                    <a:cubicBezTo>
                      <a:pt x="163" y="264"/>
                      <a:pt x="163" y="264"/>
                      <a:pt x="163" y="264"/>
                    </a:cubicBezTo>
                    <a:cubicBezTo>
                      <a:pt x="164" y="266"/>
                      <a:pt x="165" y="265"/>
                      <a:pt x="165" y="267"/>
                    </a:cubicBezTo>
                    <a:cubicBezTo>
                      <a:pt x="171" y="276"/>
                      <a:pt x="171" y="276"/>
                      <a:pt x="171" y="276"/>
                    </a:cubicBezTo>
                    <a:cubicBezTo>
                      <a:pt x="173" y="277"/>
                      <a:pt x="171" y="279"/>
                      <a:pt x="171" y="279"/>
                    </a:cubicBezTo>
                    <a:cubicBezTo>
                      <a:pt x="169" y="289"/>
                      <a:pt x="169" y="289"/>
                      <a:pt x="169" y="289"/>
                    </a:cubicBezTo>
                    <a:cubicBezTo>
                      <a:pt x="167" y="289"/>
                      <a:pt x="167" y="291"/>
                      <a:pt x="166" y="291"/>
                    </a:cubicBezTo>
                    <a:cubicBezTo>
                      <a:pt x="165" y="292"/>
                      <a:pt x="165" y="292"/>
                      <a:pt x="164" y="292"/>
                    </a:cubicBezTo>
                    <a:cubicBezTo>
                      <a:pt x="157" y="295"/>
                      <a:pt x="157" y="295"/>
                      <a:pt x="157" y="295"/>
                    </a:cubicBezTo>
                    <a:cubicBezTo>
                      <a:pt x="155" y="295"/>
                      <a:pt x="154" y="296"/>
                      <a:pt x="154" y="296"/>
                    </a:cubicBezTo>
                    <a:cubicBezTo>
                      <a:pt x="154" y="296"/>
                      <a:pt x="154" y="296"/>
                      <a:pt x="154" y="297"/>
                    </a:cubicBezTo>
                    <a:cubicBezTo>
                      <a:pt x="156" y="308"/>
                      <a:pt x="156" y="308"/>
                      <a:pt x="156" y="308"/>
                    </a:cubicBezTo>
                    <a:cubicBezTo>
                      <a:pt x="157" y="309"/>
                      <a:pt x="157" y="309"/>
                      <a:pt x="158" y="309"/>
                    </a:cubicBezTo>
                    <a:cubicBezTo>
                      <a:pt x="158" y="309"/>
                      <a:pt x="158" y="309"/>
                      <a:pt x="158" y="309"/>
                    </a:cubicBezTo>
                    <a:cubicBezTo>
                      <a:pt x="177" y="304"/>
                      <a:pt x="177" y="304"/>
                      <a:pt x="177" y="304"/>
                    </a:cubicBezTo>
                    <a:cubicBezTo>
                      <a:pt x="177" y="304"/>
                      <a:pt x="178" y="302"/>
                      <a:pt x="180" y="302"/>
                    </a:cubicBezTo>
                    <a:cubicBezTo>
                      <a:pt x="181" y="298"/>
                      <a:pt x="182" y="295"/>
                      <a:pt x="183" y="292"/>
                    </a:cubicBezTo>
                    <a:cubicBezTo>
                      <a:pt x="187" y="280"/>
                      <a:pt x="188" y="279"/>
                      <a:pt x="188" y="278"/>
                    </a:cubicBezTo>
                    <a:cubicBezTo>
                      <a:pt x="188" y="278"/>
                      <a:pt x="188" y="278"/>
                      <a:pt x="188" y="278"/>
                    </a:cubicBezTo>
                    <a:cubicBezTo>
                      <a:pt x="187" y="277"/>
                      <a:pt x="187" y="275"/>
                      <a:pt x="187" y="274"/>
                    </a:cubicBezTo>
                    <a:cubicBezTo>
                      <a:pt x="180" y="264"/>
                      <a:pt x="180" y="264"/>
                      <a:pt x="180" y="264"/>
                    </a:cubicBezTo>
                    <a:close/>
                    <a:moveTo>
                      <a:pt x="255" y="184"/>
                    </a:moveTo>
                    <a:cubicBezTo>
                      <a:pt x="249" y="167"/>
                      <a:pt x="227" y="135"/>
                      <a:pt x="189" y="134"/>
                    </a:cubicBezTo>
                    <a:cubicBezTo>
                      <a:pt x="172" y="134"/>
                      <a:pt x="172" y="134"/>
                      <a:pt x="172" y="134"/>
                    </a:cubicBezTo>
                    <a:cubicBezTo>
                      <a:pt x="172" y="134"/>
                      <a:pt x="172" y="134"/>
                      <a:pt x="172" y="134"/>
                    </a:cubicBezTo>
                    <a:cubicBezTo>
                      <a:pt x="122" y="134"/>
                      <a:pt x="122" y="134"/>
                      <a:pt x="122" y="134"/>
                    </a:cubicBezTo>
                    <a:cubicBezTo>
                      <a:pt x="122" y="134"/>
                      <a:pt x="122" y="134"/>
                      <a:pt x="122" y="134"/>
                    </a:cubicBezTo>
                    <a:cubicBezTo>
                      <a:pt x="111" y="134"/>
                      <a:pt x="111" y="134"/>
                      <a:pt x="111" y="134"/>
                    </a:cubicBezTo>
                    <a:cubicBezTo>
                      <a:pt x="109" y="134"/>
                      <a:pt x="109" y="134"/>
                      <a:pt x="109" y="134"/>
                    </a:cubicBezTo>
                    <a:cubicBezTo>
                      <a:pt x="100" y="134"/>
                      <a:pt x="100" y="134"/>
                      <a:pt x="100" y="134"/>
                    </a:cubicBezTo>
                    <a:cubicBezTo>
                      <a:pt x="61" y="135"/>
                      <a:pt x="38" y="167"/>
                      <a:pt x="33" y="185"/>
                    </a:cubicBezTo>
                    <a:cubicBezTo>
                      <a:pt x="0" y="292"/>
                      <a:pt x="0" y="292"/>
                      <a:pt x="0" y="292"/>
                    </a:cubicBezTo>
                    <a:cubicBezTo>
                      <a:pt x="48" y="292"/>
                      <a:pt x="48" y="292"/>
                      <a:pt x="48" y="292"/>
                    </a:cubicBezTo>
                    <a:cubicBezTo>
                      <a:pt x="69" y="221"/>
                      <a:pt x="69" y="221"/>
                      <a:pt x="69" y="221"/>
                    </a:cubicBezTo>
                    <a:cubicBezTo>
                      <a:pt x="83" y="221"/>
                      <a:pt x="83" y="221"/>
                      <a:pt x="83" y="221"/>
                    </a:cubicBezTo>
                    <a:cubicBezTo>
                      <a:pt x="63" y="292"/>
                      <a:pt x="63" y="292"/>
                      <a:pt x="63" y="292"/>
                    </a:cubicBezTo>
                    <a:cubicBezTo>
                      <a:pt x="120" y="292"/>
                      <a:pt x="120" y="292"/>
                      <a:pt x="120" y="292"/>
                    </a:cubicBezTo>
                    <a:cubicBezTo>
                      <a:pt x="119" y="291"/>
                      <a:pt x="119" y="291"/>
                      <a:pt x="119" y="290"/>
                    </a:cubicBezTo>
                    <a:cubicBezTo>
                      <a:pt x="119" y="289"/>
                      <a:pt x="119" y="287"/>
                      <a:pt x="119" y="286"/>
                    </a:cubicBezTo>
                    <a:cubicBezTo>
                      <a:pt x="117" y="272"/>
                      <a:pt x="117" y="272"/>
                      <a:pt x="117" y="272"/>
                    </a:cubicBezTo>
                    <a:cubicBezTo>
                      <a:pt x="116" y="265"/>
                      <a:pt x="119" y="262"/>
                      <a:pt x="121" y="261"/>
                    </a:cubicBezTo>
                    <a:cubicBezTo>
                      <a:pt x="137" y="246"/>
                      <a:pt x="137" y="246"/>
                      <a:pt x="137" y="246"/>
                    </a:cubicBezTo>
                    <a:cubicBezTo>
                      <a:pt x="137" y="246"/>
                      <a:pt x="137" y="245"/>
                      <a:pt x="138" y="244"/>
                    </a:cubicBezTo>
                    <a:cubicBezTo>
                      <a:pt x="139" y="242"/>
                      <a:pt x="142" y="241"/>
                      <a:pt x="145" y="241"/>
                    </a:cubicBezTo>
                    <a:cubicBezTo>
                      <a:pt x="146" y="241"/>
                      <a:pt x="148" y="241"/>
                      <a:pt x="149" y="242"/>
                    </a:cubicBezTo>
                    <a:cubicBezTo>
                      <a:pt x="157" y="242"/>
                      <a:pt x="157" y="242"/>
                      <a:pt x="157" y="242"/>
                    </a:cubicBezTo>
                    <a:cubicBezTo>
                      <a:pt x="181" y="205"/>
                      <a:pt x="181" y="205"/>
                      <a:pt x="181" y="205"/>
                    </a:cubicBezTo>
                    <a:cubicBezTo>
                      <a:pt x="177" y="196"/>
                      <a:pt x="177" y="196"/>
                      <a:pt x="177" y="196"/>
                    </a:cubicBezTo>
                    <a:cubicBezTo>
                      <a:pt x="176" y="195"/>
                      <a:pt x="176" y="195"/>
                      <a:pt x="176" y="195"/>
                    </a:cubicBezTo>
                    <a:cubicBezTo>
                      <a:pt x="176" y="194"/>
                      <a:pt x="176" y="194"/>
                      <a:pt x="176" y="194"/>
                    </a:cubicBezTo>
                    <a:cubicBezTo>
                      <a:pt x="175" y="191"/>
                      <a:pt x="175" y="191"/>
                      <a:pt x="175" y="191"/>
                    </a:cubicBezTo>
                    <a:cubicBezTo>
                      <a:pt x="175" y="189"/>
                      <a:pt x="175" y="189"/>
                      <a:pt x="175" y="189"/>
                    </a:cubicBezTo>
                    <a:cubicBezTo>
                      <a:pt x="175" y="187"/>
                      <a:pt x="175" y="187"/>
                      <a:pt x="175" y="187"/>
                    </a:cubicBezTo>
                    <a:cubicBezTo>
                      <a:pt x="183" y="165"/>
                      <a:pt x="183" y="165"/>
                      <a:pt x="183" y="165"/>
                    </a:cubicBezTo>
                    <a:cubicBezTo>
                      <a:pt x="183" y="162"/>
                      <a:pt x="185" y="158"/>
                      <a:pt x="191" y="156"/>
                    </a:cubicBezTo>
                    <a:cubicBezTo>
                      <a:pt x="207" y="150"/>
                      <a:pt x="207" y="150"/>
                      <a:pt x="207" y="150"/>
                    </a:cubicBezTo>
                    <a:cubicBezTo>
                      <a:pt x="208" y="150"/>
                      <a:pt x="208" y="150"/>
                      <a:pt x="208" y="150"/>
                    </a:cubicBezTo>
                    <a:cubicBezTo>
                      <a:pt x="209" y="149"/>
                      <a:pt x="209" y="149"/>
                      <a:pt x="209" y="149"/>
                    </a:cubicBezTo>
                    <a:cubicBezTo>
                      <a:pt x="209" y="149"/>
                      <a:pt x="210" y="149"/>
                      <a:pt x="211" y="149"/>
                    </a:cubicBezTo>
                    <a:cubicBezTo>
                      <a:pt x="214" y="149"/>
                      <a:pt x="217" y="151"/>
                      <a:pt x="218" y="151"/>
                    </a:cubicBezTo>
                    <a:cubicBezTo>
                      <a:pt x="221" y="153"/>
                      <a:pt x="221" y="153"/>
                      <a:pt x="221" y="153"/>
                    </a:cubicBezTo>
                    <a:cubicBezTo>
                      <a:pt x="222" y="156"/>
                      <a:pt x="222" y="156"/>
                      <a:pt x="222" y="156"/>
                    </a:cubicBezTo>
                    <a:cubicBezTo>
                      <a:pt x="224" y="167"/>
                      <a:pt x="224" y="167"/>
                      <a:pt x="224" y="167"/>
                    </a:cubicBezTo>
                    <a:cubicBezTo>
                      <a:pt x="225" y="170"/>
                      <a:pt x="225" y="170"/>
                      <a:pt x="225" y="170"/>
                    </a:cubicBezTo>
                    <a:cubicBezTo>
                      <a:pt x="225" y="173"/>
                      <a:pt x="225" y="173"/>
                      <a:pt x="225" y="173"/>
                    </a:cubicBezTo>
                    <a:cubicBezTo>
                      <a:pt x="227" y="172"/>
                      <a:pt x="228" y="171"/>
                      <a:pt x="228" y="171"/>
                    </a:cubicBezTo>
                    <a:cubicBezTo>
                      <a:pt x="239" y="169"/>
                      <a:pt x="239" y="169"/>
                      <a:pt x="239" y="169"/>
                    </a:cubicBezTo>
                    <a:cubicBezTo>
                      <a:pt x="240" y="169"/>
                      <a:pt x="240" y="169"/>
                      <a:pt x="241" y="169"/>
                    </a:cubicBezTo>
                    <a:cubicBezTo>
                      <a:pt x="246" y="169"/>
                      <a:pt x="250" y="172"/>
                      <a:pt x="250" y="176"/>
                    </a:cubicBezTo>
                    <a:cubicBezTo>
                      <a:pt x="251" y="178"/>
                      <a:pt x="251" y="178"/>
                      <a:pt x="251" y="178"/>
                    </a:cubicBezTo>
                    <a:cubicBezTo>
                      <a:pt x="251" y="178"/>
                      <a:pt x="251" y="178"/>
                      <a:pt x="251" y="178"/>
                    </a:cubicBezTo>
                    <a:cubicBezTo>
                      <a:pt x="251" y="179"/>
                      <a:pt x="251" y="179"/>
                      <a:pt x="251" y="179"/>
                    </a:cubicBezTo>
                    <a:cubicBezTo>
                      <a:pt x="253" y="196"/>
                      <a:pt x="253" y="196"/>
                      <a:pt x="253" y="196"/>
                    </a:cubicBezTo>
                    <a:cubicBezTo>
                      <a:pt x="254" y="199"/>
                      <a:pt x="254" y="199"/>
                      <a:pt x="254" y="199"/>
                    </a:cubicBezTo>
                    <a:cubicBezTo>
                      <a:pt x="252" y="201"/>
                      <a:pt x="252" y="201"/>
                      <a:pt x="252" y="201"/>
                    </a:cubicBezTo>
                    <a:cubicBezTo>
                      <a:pt x="251" y="203"/>
                      <a:pt x="251" y="203"/>
                      <a:pt x="251" y="203"/>
                    </a:cubicBezTo>
                    <a:cubicBezTo>
                      <a:pt x="250" y="204"/>
                      <a:pt x="250" y="204"/>
                      <a:pt x="250" y="204"/>
                    </a:cubicBezTo>
                    <a:cubicBezTo>
                      <a:pt x="250" y="205"/>
                      <a:pt x="250" y="205"/>
                      <a:pt x="250" y="205"/>
                    </a:cubicBezTo>
                    <a:cubicBezTo>
                      <a:pt x="232" y="221"/>
                      <a:pt x="232" y="221"/>
                      <a:pt x="232" y="221"/>
                    </a:cubicBezTo>
                    <a:cubicBezTo>
                      <a:pt x="230" y="225"/>
                      <a:pt x="226" y="226"/>
                      <a:pt x="225" y="226"/>
                    </a:cubicBezTo>
                    <a:cubicBezTo>
                      <a:pt x="224" y="226"/>
                      <a:pt x="224" y="226"/>
                      <a:pt x="224" y="226"/>
                    </a:cubicBezTo>
                    <a:cubicBezTo>
                      <a:pt x="222" y="226"/>
                      <a:pt x="222" y="226"/>
                      <a:pt x="222" y="226"/>
                    </a:cubicBezTo>
                    <a:cubicBezTo>
                      <a:pt x="220" y="226"/>
                      <a:pt x="220" y="226"/>
                      <a:pt x="220" y="226"/>
                    </a:cubicBezTo>
                    <a:cubicBezTo>
                      <a:pt x="240" y="292"/>
                      <a:pt x="240" y="292"/>
                      <a:pt x="240" y="292"/>
                    </a:cubicBezTo>
                    <a:cubicBezTo>
                      <a:pt x="287" y="292"/>
                      <a:pt x="287" y="292"/>
                      <a:pt x="287" y="292"/>
                    </a:cubicBezTo>
                    <a:lnTo>
                      <a:pt x="255" y="184"/>
                    </a:lnTo>
                    <a:close/>
                    <a:moveTo>
                      <a:pt x="188" y="263"/>
                    </a:moveTo>
                    <a:cubicBezTo>
                      <a:pt x="193" y="269"/>
                      <a:pt x="193" y="269"/>
                      <a:pt x="193" y="269"/>
                    </a:cubicBezTo>
                    <a:cubicBezTo>
                      <a:pt x="194" y="270"/>
                      <a:pt x="194" y="270"/>
                      <a:pt x="194" y="270"/>
                    </a:cubicBezTo>
                    <a:cubicBezTo>
                      <a:pt x="194" y="272"/>
                      <a:pt x="194" y="272"/>
                      <a:pt x="194" y="272"/>
                    </a:cubicBezTo>
                    <a:cubicBezTo>
                      <a:pt x="195" y="275"/>
                      <a:pt x="195" y="275"/>
                      <a:pt x="195" y="275"/>
                    </a:cubicBezTo>
                    <a:cubicBezTo>
                      <a:pt x="195" y="277"/>
                      <a:pt x="195" y="277"/>
                      <a:pt x="195" y="277"/>
                    </a:cubicBezTo>
                    <a:cubicBezTo>
                      <a:pt x="196" y="279"/>
                      <a:pt x="196" y="279"/>
                      <a:pt x="196" y="279"/>
                    </a:cubicBezTo>
                    <a:cubicBezTo>
                      <a:pt x="195" y="281"/>
                      <a:pt x="195" y="281"/>
                      <a:pt x="195" y="281"/>
                    </a:cubicBezTo>
                    <a:cubicBezTo>
                      <a:pt x="191" y="292"/>
                      <a:pt x="191" y="292"/>
                      <a:pt x="191" y="292"/>
                    </a:cubicBezTo>
                    <a:cubicBezTo>
                      <a:pt x="225" y="292"/>
                      <a:pt x="225" y="292"/>
                      <a:pt x="225" y="292"/>
                    </a:cubicBezTo>
                    <a:cubicBezTo>
                      <a:pt x="208" y="233"/>
                      <a:pt x="208" y="233"/>
                      <a:pt x="208" y="233"/>
                    </a:cubicBezTo>
                    <a:lnTo>
                      <a:pt x="188" y="263"/>
                    </a:lnTo>
                    <a:close/>
                  </a:path>
                </a:pathLst>
              </a:custGeom>
              <a:grpFill/>
              <a:ln>
                <a:noFill/>
              </a:ln>
              <a:extLst/>
            </p:spPr>
            <p:txBody>
              <a:bodyPr vert="horz" wrap="square" lIns="91427" tIns="45713" rIns="91427" bIns="45713" numCol="1" anchor="t" anchorCtr="0" compatLnSpc="1">
                <a:prstTxWarp prst="textNoShape">
                  <a:avLst/>
                </a:prstTxWarp>
              </a:bodyPr>
              <a:lstStyle/>
              <a:p>
                <a:pPr algn="ctr" defTabSz="914225"/>
                <a:endParaRPr lang="en-US" dirty="0">
                  <a:solidFill>
                    <a:srgbClr val="505050"/>
                  </a:solidFill>
                </a:endParaRPr>
              </a:p>
            </p:txBody>
          </p:sp>
          <p:sp>
            <p:nvSpPr>
              <p:cNvPr id="56" name="Freeform 5"/>
              <p:cNvSpPr>
                <a:spLocks noChangeAspect="1" noEditPoints="1"/>
              </p:cNvSpPr>
              <p:nvPr/>
            </p:nvSpPr>
            <p:spPr bwMode="auto">
              <a:xfrm>
                <a:off x="9144795" y="1788243"/>
                <a:ext cx="633114" cy="664924"/>
              </a:xfrm>
              <a:custGeom>
                <a:avLst/>
                <a:gdLst>
                  <a:gd name="T0" fmla="*/ 81 w 258"/>
                  <a:gd name="T1" fmla="*/ 52 h 271"/>
                  <a:gd name="T2" fmla="*/ 131 w 258"/>
                  <a:gd name="T3" fmla="*/ 0 h 271"/>
                  <a:gd name="T4" fmla="*/ 132 w 258"/>
                  <a:gd name="T5" fmla="*/ 103 h 271"/>
                  <a:gd name="T6" fmla="*/ 96 w 258"/>
                  <a:gd name="T7" fmla="*/ 89 h 271"/>
                  <a:gd name="T8" fmla="*/ 217 w 258"/>
                  <a:gd name="T9" fmla="*/ 263 h 271"/>
                  <a:gd name="T10" fmla="*/ 118 w 258"/>
                  <a:gd name="T11" fmla="*/ 271 h 271"/>
                  <a:gd name="T12" fmla="*/ 110 w 258"/>
                  <a:gd name="T13" fmla="*/ 197 h 271"/>
                  <a:gd name="T14" fmla="*/ 209 w 258"/>
                  <a:gd name="T15" fmla="*/ 189 h 271"/>
                  <a:gd name="T16" fmla="*/ 203 w 258"/>
                  <a:gd name="T17" fmla="*/ 253 h 271"/>
                  <a:gd name="T18" fmla="*/ 124 w 258"/>
                  <a:gd name="T19" fmla="*/ 203 h 271"/>
                  <a:gd name="T20" fmla="*/ 203 w 258"/>
                  <a:gd name="T21" fmla="*/ 253 h 271"/>
                  <a:gd name="T22" fmla="*/ 164 w 258"/>
                  <a:gd name="T23" fmla="*/ 266 h 271"/>
                  <a:gd name="T24" fmla="*/ 160 w 258"/>
                  <a:gd name="T25" fmla="*/ 262 h 271"/>
                  <a:gd name="T26" fmla="*/ 164 w 258"/>
                  <a:gd name="T27" fmla="*/ 266 h 271"/>
                  <a:gd name="T28" fmla="*/ 164 w 258"/>
                  <a:gd name="T29" fmla="*/ 261 h 271"/>
                  <a:gd name="T30" fmla="*/ 160 w 258"/>
                  <a:gd name="T31" fmla="*/ 259 h 271"/>
                  <a:gd name="T32" fmla="*/ 164 w 258"/>
                  <a:gd name="T33" fmla="*/ 261 h 271"/>
                  <a:gd name="T34" fmla="*/ 170 w 258"/>
                  <a:gd name="T35" fmla="*/ 266 h 271"/>
                  <a:gd name="T36" fmla="*/ 164 w 258"/>
                  <a:gd name="T37" fmla="*/ 262 h 271"/>
                  <a:gd name="T38" fmla="*/ 170 w 258"/>
                  <a:gd name="T39" fmla="*/ 266 h 271"/>
                  <a:gd name="T40" fmla="*/ 170 w 258"/>
                  <a:gd name="T41" fmla="*/ 261 h 271"/>
                  <a:gd name="T42" fmla="*/ 164 w 258"/>
                  <a:gd name="T43" fmla="*/ 258 h 271"/>
                  <a:gd name="T44" fmla="*/ 170 w 258"/>
                  <a:gd name="T45" fmla="*/ 261 h 271"/>
                  <a:gd name="T46" fmla="*/ 62 w 258"/>
                  <a:gd name="T47" fmla="*/ 262 h 271"/>
                  <a:gd name="T48" fmla="*/ 75 w 258"/>
                  <a:gd name="T49" fmla="*/ 198 h 271"/>
                  <a:gd name="T50" fmla="*/ 43 w 258"/>
                  <a:gd name="T51" fmla="*/ 262 h 271"/>
                  <a:gd name="T52" fmla="*/ 0 w 258"/>
                  <a:gd name="T53" fmla="*/ 262 h 271"/>
                  <a:gd name="T54" fmla="*/ 88 w 258"/>
                  <a:gd name="T55" fmla="*/ 120 h 271"/>
                  <a:gd name="T56" fmla="*/ 168 w 258"/>
                  <a:gd name="T57" fmla="*/ 120 h 271"/>
                  <a:gd name="T58" fmla="*/ 229 w 258"/>
                  <a:gd name="T59" fmla="*/ 165 h 271"/>
                  <a:gd name="T60" fmla="*/ 223 w 258"/>
                  <a:gd name="T61" fmla="*/ 262 h 271"/>
                  <a:gd name="T62" fmla="*/ 209 w 258"/>
                  <a:gd name="T63" fmla="*/ 183 h 271"/>
                  <a:gd name="T64" fmla="*/ 104 w 258"/>
                  <a:gd name="T65" fmla="*/ 197 h 271"/>
                  <a:gd name="T66" fmla="*/ 223 w 258"/>
                  <a:gd name="T67" fmla="*/ 154 h 271"/>
                  <a:gd name="T68" fmla="*/ 223 w 258"/>
                  <a:gd name="T69" fmla="*/ 154 h 271"/>
                  <a:gd name="T70" fmla="*/ 33 w 258"/>
                  <a:gd name="T71" fmla="*/ 157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8" h="271">
                    <a:moveTo>
                      <a:pt x="96" y="89"/>
                    </a:moveTo>
                    <a:cubicBezTo>
                      <a:pt x="86" y="79"/>
                      <a:pt x="81" y="66"/>
                      <a:pt x="81" y="52"/>
                    </a:cubicBezTo>
                    <a:cubicBezTo>
                      <a:pt x="81" y="38"/>
                      <a:pt x="85" y="25"/>
                      <a:pt x="95" y="15"/>
                    </a:cubicBezTo>
                    <a:cubicBezTo>
                      <a:pt x="105" y="5"/>
                      <a:pt x="118" y="0"/>
                      <a:pt x="131" y="0"/>
                    </a:cubicBezTo>
                    <a:cubicBezTo>
                      <a:pt x="159" y="0"/>
                      <a:pt x="182" y="23"/>
                      <a:pt x="182" y="51"/>
                    </a:cubicBezTo>
                    <a:cubicBezTo>
                      <a:pt x="182" y="80"/>
                      <a:pt x="160" y="103"/>
                      <a:pt x="132" y="103"/>
                    </a:cubicBezTo>
                    <a:cubicBezTo>
                      <a:pt x="131" y="103"/>
                      <a:pt x="131" y="103"/>
                      <a:pt x="131" y="103"/>
                    </a:cubicBezTo>
                    <a:cubicBezTo>
                      <a:pt x="118" y="103"/>
                      <a:pt x="105" y="99"/>
                      <a:pt x="96" y="89"/>
                    </a:cubicBezTo>
                    <a:close/>
                    <a:moveTo>
                      <a:pt x="217" y="197"/>
                    </a:moveTo>
                    <a:cubicBezTo>
                      <a:pt x="217" y="263"/>
                      <a:pt x="217" y="263"/>
                      <a:pt x="217" y="263"/>
                    </a:cubicBezTo>
                    <a:cubicBezTo>
                      <a:pt x="217" y="267"/>
                      <a:pt x="213" y="271"/>
                      <a:pt x="209" y="271"/>
                    </a:cubicBezTo>
                    <a:cubicBezTo>
                      <a:pt x="118" y="271"/>
                      <a:pt x="118" y="271"/>
                      <a:pt x="118" y="271"/>
                    </a:cubicBezTo>
                    <a:cubicBezTo>
                      <a:pt x="114" y="271"/>
                      <a:pt x="110" y="267"/>
                      <a:pt x="110" y="263"/>
                    </a:cubicBezTo>
                    <a:cubicBezTo>
                      <a:pt x="110" y="197"/>
                      <a:pt x="110" y="197"/>
                      <a:pt x="110" y="197"/>
                    </a:cubicBezTo>
                    <a:cubicBezTo>
                      <a:pt x="110" y="193"/>
                      <a:pt x="113" y="189"/>
                      <a:pt x="118" y="189"/>
                    </a:cubicBezTo>
                    <a:cubicBezTo>
                      <a:pt x="209" y="189"/>
                      <a:pt x="209" y="189"/>
                      <a:pt x="209" y="189"/>
                    </a:cubicBezTo>
                    <a:cubicBezTo>
                      <a:pt x="214" y="189"/>
                      <a:pt x="217" y="193"/>
                      <a:pt x="217" y="197"/>
                    </a:cubicBezTo>
                    <a:close/>
                    <a:moveTo>
                      <a:pt x="203" y="253"/>
                    </a:moveTo>
                    <a:cubicBezTo>
                      <a:pt x="203" y="203"/>
                      <a:pt x="203" y="203"/>
                      <a:pt x="203" y="203"/>
                    </a:cubicBezTo>
                    <a:cubicBezTo>
                      <a:pt x="124" y="203"/>
                      <a:pt x="124" y="203"/>
                      <a:pt x="124" y="203"/>
                    </a:cubicBezTo>
                    <a:cubicBezTo>
                      <a:pt x="124" y="253"/>
                      <a:pt x="124" y="253"/>
                      <a:pt x="124" y="253"/>
                    </a:cubicBezTo>
                    <a:lnTo>
                      <a:pt x="203" y="253"/>
                    </a:lnTo>
                    <a:close/>
                    <a:moveTo>
                      <a:pt x="164" y="266"/>
                    </a:moveTo>
                    <a:cubicBezTo>
                      <a:pt x="164" y="266"/>
                      <a:pt x="164" y="266"/>
                      <a:pt x="164" y="266"/>
                    </a:cubicBezTo>
                    <a:cubicBezTo>
                      <a:pt x="164" y="262"/>
                      <a:pt x="164" y="262"/>
                      <a:pt x="164" y="262"/>
                    </a:cubicBezTo>
                    <a:cubicBezTo>
                      <a:pt x="164" y="262"/>
                      <a:pt x="164" y="262"/>
                      <a:pt x="160" y="262"/>
                    </a:cubicBezTo>
                    <a:cubicBezTo>
                      <a:pt x="160" y="262"/>
                      <a:pt x="160" y="262"/>
                      <a:pt x="160" y="265"/>
                    </a:cubicBezTo>
                    <a:cubicBezTo>
                      <a:pt x="160" y="265"/>
                      <a:pt x="160" y="265"/>
                      <a:pt x="164" y="266"/>
                    </a:cubicBezTo>
                    <a:close/>
                    <a:moveTo>
                      <a:pt x="164" y="261"/>
                    </a:moveTo>
                    <a:cubicBezTo>
                      <a:pt x="164" y="261"/>
                      <a:pt x="164" y="261"/>
                      <a:pt x="164" y="261"/>
                    </a:cubicBezTo>
                    <a:cubicBezTo>
                      <a:pt x="164" y="258"/>
                      <a:pt x="164" y="258"/>
                      <a:pt x="164" y="258"/>
                    </a:cubicBezTo>
                    <a:cubicBezTo>
                      <a:pt x="164" y="258"/>
                      <a:pt x="164" y="258"/>
                      <a:pt x="160" y="259"/>
                    </a:cubicBezTo>
                    <a:cubicBezTo>
                      <a:pt x="160" y="259"/>
                      <a:pt x="160" y="259"/>
                      <a:pt x="160" y="261"/>
                    </a:cubicBezTo>
                    <a:cubicBezTo>
                      <a:pt x="160" y="261"/>
                      <a:pt x="160" y="261"/>
                      <a:pt x="164" y="261"/>
                    </a:cubicBezTo>
                    <a:close/>
                    <a:moveTo>
                      <a:pt x="170" y="266"/>
                    </a:moveTo>
                    <a:cubicBezTo>
                      <a:pt x="170" y="266"/>
                      <a:pt x="170" y="266"/>
                      <a:pt x="170" y="266"/>
                    </a:cubicBezTo>
                    <a:cubicBezTo>
                      <a:pt x="170" y="262"/>
                      <a:pt x="170" y="262"/>
                      <a:pt x="170" y="262"/>
                    </a:cubicBezTo>
                    <a:cubicBezTo>
                      <a:pt x="170" y="262"/>
                      <a:pt x="170" y="262"/>
                      <a:pt x="164" y="262"/>
                    </a:cubicBezTo>
                    <a:cubicBezTo>
                      <a:pt x="164" y="262"/>
                      <a:pt x="164" y="262"/>
                      <a:pt x="164" y="266"/>
                    </a:cubicBezTo>
                    <a:cubicBezTo>
                      <a:pt x="164" y="266"/>
                      <a:pt x="164" y="266"/>
                      <a:pt x="170" y="266"/>
                    </a:cubicBezTo>
                    <a:close/>
                    <a:moveTo>
                      <a:pt x="170" y="261"/>
                    </a:moveTo>
                    <a:cubicBezTo>
                      <a:pt x="170" y="261"/>
                      <a:pt x="170" y="261"/>
                      <a:pt x="170" y="261"/>
                    </a:cubicBezTo>
                    <a:cubicBezTo>
                      <a:pt x="170" y="257"/>
                      <a:pt x="170" y="257"/>
                      <a:pt x="170" y="257"/>
                    </a:cubicBezTo>
                    <a:cubicBezTo>
                      <a:pt x="170" y="257"/>
                      <a:pt x="170" y="257"/>
                      <a:pt x="164" y="258"/>
                    </a:cubicBezTo>
                    <a:cubicBezTo>
                      <a:pt x="164" y="258"/>
                      <a:pt x="164" y="258"/>
                      <a:pt x="164" y="261"/>
                    </a:cubicBezTo>
                    <a:cubicBezTo>
                      <a:pt x="164" y="261"/>
                      <a:pt x="164" y="261"/>
                      <a:pt x="170" y="261"/>
                    </a:cubicBezTo>
                    <a:close/>
                    <a:moveTo>
                      <a:pt x="104" y="262"/>
                    </a:moveTo>
                    <a:cubicBezTo>
                      <a:pt x="62" y="262"/>
                      <a:pt x="62" y="262"/>
                      <a:pt x="62" y="262"/>
                    </a:cubicBezTo>
                    <a:cubicBezTo>
                      <a:pt x="57" y="262"/>
                      <a:pt x="57" y="262"/>
                      <a:pt x="57" y="262"/>
                    </a:cubicBezTo>
                    <a:cubicBezTo>
                      <a:pt x="57" y="262"/>
                      <a:pt x="57" y="262"/>
                      <a:pt x="75" y="198"/>
                    </a:cubicBezTo>
                    <a:cubicBezTo>
                      <a:pt x="75" y="198"/>
                      <a:pt x="75" y="198"/>
                      <a:pt x="62" y="198"/>
                    </a:cubicBezTo>
                    <a:cubicBezTo>
                      <a:pt x="62" y="198"/>
                      <a:pt x="62" y="198"/>
                      <a:pt x="43" y="262"/>
                    </a:cubicBezTo>
                    <a:cubicBezTo>
                      <a:pt x="43" y="262"/>
                      <a:pt x="43" y="262"/>
                      <a:pt x="42" y="262"/>
                    </a:cubicBezTo>
                    <a:cubicBezTo>
                      <a:pt x="40" y="262"/>
                      <a:pt x="31" y="262"/>
                      <a:pt x="0" y="262"/>
                    </a:cubicBezTo>
                    <a:cubicBezTo>
                      <a:pt x="29" y="165"/>
                      <a:pt x="29" y="165"/>
                      <a:pt x="29" y="165"/>
                    </a:cubicBezTo>
                    <a:cubicBezTo>
                      <a:pt x="34" y="150"/>
                      <a:pt x="54" y="121"/>
                      <a:pt x="88" y="120"/>
                    </a:cubicBezTo>
                    <a:cubicBezTo>
                      <a:pt x="89" y="120"/>
                      <a:pt x="89" y="120"/>
                      <a:pt x="90" y="120"/>
                    </a:cubicBezTo>
                    <a:cubicBezTo>
                      <a:pt x="90" y="120"/>
                      <a:pt x="165" y="120"/>
                      <a:pt x="168" y="120"/>
                    </a:cubicBezTo>
                    <a:cubicBezTo>
                      <a:pt x="169" y="120"/>
                      <a:pt x="169" y="120"/>
                      <a:pt x="170" y="120"/>
                    </a:cubicBezTo>
                    <a:cubicBezTo>
                      <a:pt x="204" y="121"/>
                      <a:pt x="224" y="150"/>
                      <a:pt x="229" y="165"/>
                    </a:cubicBezTo>
                    <a:cubicBezTo>
                      <a:pt x="258" y="262"/>
                      <a:pt x="258" y="262"/>
                      <a:pt x="258" y="262"/>
                    </a:cubicBezTo>
                    <a:cubicBezTo>
                      <a:pt x="258" y="262"/>
                      <a:pt x="258" y="262"/>
                      <a:pt x="223" y="262"/>
                    </a:cubicBezTo>
                    <a:cubicBezTo>
                      <a:pt x="223" y="197"/>
                      <a:pt x="223" y="197"/>
                      <a:pt x="223" y="197"/>
                    </a:cubicBezTo>
                    <a:cubicBezTo>
                      <a:pt x="223" y="190"/>
                      <a:pt x="217" y="183"/>
                      <a:pt x="209" y="183"/>
                    </a:cubicBezTo>
                    <a:cubicBezTo>
                      <a:pt x="118" y="183"/>
                      <a:pt x="118" y="183"/>
                      <a:pt x="118" y="183"/>
                    </a:cubicBezTo>
                    <a:cubicBezTo>
                      <a:pt x="110" y="183"/>
                      <a:pt x="104" y="190"/>
                      <a:pt x="104" y="197"/>
                    </a:cubicBezTo>
                    <a:lnTo>
                      <a:pt x="104" y="262"/>
                    </a:lnTo>
                    <a:close/>
                    <a:moveTo>
                      <a:pt x="223" y="154"/>
                    </a:moveTo>
                    <a:cubicBezTo>
                      <a:pt x="224" y="155"/>
                      <a:pt x="224" y="156"/>
                      <a:pt x="225" y="157"/>
                    </a:cubicBezTo>
                    <a:cubicBezTo>
                      <a:pt x="224" y="156"/>
                      <a:pt x="224" y="155"/>
                      <a:pt x="223" y="154"/>
                    </a:cubicBezTo>
                    <a:close/>
                    <a:moveTo>
                      <a:pt x="35" y="154"/>
                    </a:moveTo>
                    <a:cubicBezTo>
                      <a:pt x="34" y="155"/>
                      <a:pt x="34" y="156"/>
                      <a:pt x="33" y="157"/>
                    </a:cubicBezTo>
                    <a:cubicBezTo>
                      <a:pt x="34" y="156"/>
                      <a:pt x="34" y="155"/>
                      <a:pt x="35"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14225"/>
                <a:endParaRPr lang="en-US" dirty="0">
                  <a:solidFill>
                    <a:srgbClr val="505050"/>
                  </a:solidFill>
                </a:endParaRPr>
              </a:p>
            </p:txBody>
          </p:sp>
          <p:grpSp>
            <p:nvGrpSpPr>
              <p:cNvPr id="57" name="Group 4"/>
              <p:cNvGrpSpPr>
                <a:grpSpLocks/>
              </p:cNvGrpSpPr>
              <p:nvPr/>
            </p:nvGrpSpPr>
            <p:grpSpPr bwMode="auto">
              <a:xfrm>
                <a:off x="9890692" y="1712108"/>
                <a:ext cx="629033" cy="664924"/>
                <a:chOff x="3730" y="2047"/>
                <a:chExt cx="222" cy="226"/>
              </a:xfrm>
              <a:grpFill/>
            </p:grpSpPr>
            <p:sp>
              <p:nvSpPr>
                <p:cNvPr id="58" name="AutoShape 3"/>
                <p:cNvSpPr>
                  <a:spLocks noChangeAspect="1" noChangeArrowheads="1" noTextEdit="1"/>
                </p:cNvSpPr>
                <p:nvPr/>
              </p:nvSpPr>
              <p:spPr bwMode="auto">
                <a:xfrm>
                  <a:off x="3730" y="2047"/>
                  <a:ext cx="220" cy="22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algn="ctr" defTabSz="914225"/>
                  <a:endParaRPr lang="en-US" baseline="-25000" dirty="0">
                    <a:solidFill>
                      <a:srgbClr val="505050"/>
                    </a:solidFill>
                  </a:endParaRPr>
                </a:p>
              </p:txBody>
            </p:sp>
            <p:sp>
              <p:nvSpPr>
                <p:cNvPr id="59" name="Oval 5"/>
                <p:cNvSpPr>
                  <a:spLocks noChangeArrowheads="1"/>
                </p:cNvSpPr>
                <p:nvPr/>
              </p:nvSpPr>
              <p:spPr bwMode="auto">
                <a:xfrm>
                  <a:off x="3798" y="2049"/>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14225"/>
                  <a:endParaRPr lang="en-US" baseline="-25000" dirty="0">
                    <a:solidFill>
                      <a:srgbClr val="505050"/>
                    </a:solidFill>
                  </a:endParaRPr>
                </a:p>
              </p:txBody>
            </p:sp>
            <p:sp>
              <p:nvSpPr>
                <p:cNvPr id="60" name="Freeform 6"/>
                <p:cNvSpPr>
                  <a:spLocks noEditPoints="1"/>
                </p:cNvSpPr>
                <p:nvPr/>
              </p:nvSpPr>
              <p:spPr bwMode="auto">
                <a:xfrm>
                  <a:off x="3835" y="2181"/>
                  <a:ext cx="58" cy="41"/>
                </a:xfrm>
                <a:custGeom>
                  <a:avLst/>
                  <a:gdLst>
                    <a:gd name="T0" fmla="*/ 12 w 24"/>
                    <a:gd name="T1" fmla="*/ 0 h 17"/>
                    <a:gd name="T2" fmla="*/ 0 w 24"/>
                    <a:gd name="T3" fmla="*/ 12 h 17"/>
                    <a:gd name="T4" fmla="*/ 0 w 24"/>
                    <a:gd name="T5" fmla="*/ 15 h 17"/>
                    <a:gd name="T6" fmla="*/ 7 w 24"/>
                    <a:gd name="T7" fmla="*/ 15 h 17"/>
                    <a:gd name="T8" fmla="*/ 12 w 24"/>
                    <a:gd name="T9" fmla="*/ 17 h 17"/>
                    <a:gd name="T10" fmla="*/ 17 w 24"/>
                    <a:gd name="T11" fmla="*/ 15 h 17"/>
                    <a:gd name="T12" fmla="*/ 21 w 24"/>
                    <a:gd name="T13" fmla="*/ 15 h 17"/>
                    <a:gd name="T14" fmla="*/ 21 w 24"/>
                    <a:gd name="T15" fmla="*/ 14 h 17"/>
                    <a:gd name="T16" fmla="*/ 24 w 24"/>
                    <a:gd name="T17" fmla="*/ 14 h 17"/>
                    <a:gd name="T18" fmla="*/ 24 w 24"/>
                    <a:gd name="T19" fmla="*/ 12 h 17"/>
                    <a:gd name="T20" fmla="*/ 12 w 24"/>
                    <a:gd name="T21" fmla="*/ 0 h 17"/>
                    <a:gd name="T22" fmla="*/ 5 w 24"/>
                    <a:gd name="T23" fmla="*/ 12 h 17"/>
                    <a:gd name="T24" fmla="*/ 3 w 24"/>
                    <a:gd name="T25" fmla="*/ 12 h 17"/>
                    <a:gd name="T26" fmla="*/ 2 w 24"/>
                    <a:gd name="T27" fmla="*/ 12 h 17"/>
                    <a:gd name="T28" fmla="*/ 3 w 24"/>
                    <a:gd name="T29" fmla="*/ 11 h 17"/>
                    <a:gd name="T30" fmla="*/ 5 w 24"/>
                    <a:gd name="T31" fmla="*/ 11 h 17"/>
                    <a:gd name="T32" fmla="*/ 5 w 24"/>
                    <a:gd name="T33" fmla="*/ 12 h 17"/>
                    <a:gd name="T34" fmla="*/ 5 w 24"/>
                    <a:gd name="T35" fmla="*/ 12 h 17"/>
                    <a:gd name="T36" fmla="*/ 7 w 24"/>
                    <a:gd name="T37" fmla="*/ 9 h 17"/>
                    <a:gd name="T38" fmla="*/ 6 w 24"/>
                    <a:gd name="T39" fmla="*/ 9 h 17"/>
                    <a:gd name="T40" fmla="*/ 6 w 24"/>
                    <a:gd name="T41" fmla="*/ 9 h 17"/>
                    <a:gd name="T42" fmla="*/ 4 w 24"/>
                    <a:gd name="T43" fmla="*/ 8 h 17"/>
                    <a:gd name="T44" fmla="*/ 4 w 24"/>
                    <a:gd name="T45" fmla="*/ 7 h 17"/>
                    <a:gd name="T46" fmla="*/ 5 w 24"/>
                    <a:gd name="T47" fmla="*/ 7 h 17"/>
                    <a:gd name="T48" fmla="*/ 6 w 24"/>
                    <a:gd name="T49" fmla="*/ 8 h 17"/>
                    <a:gd name="T50" fmla="*/ 7 w 24"/>
                    <a:gd name="T51" fmla="*/ 9 h 17"/>
                    <a:gd name="T52" fmla="*/ 12 w 24"/>
                    <a:gd name="T53" fmla="*/ 4 h 17"/>
                    <a:gd name="T54" fmla="*/ 12 w 24"/>
                    <a:gd name="T55" fmla="*/ 3 h 17"/>
                    <a:gd name="T56" fmla="*/ 13 w 24"/>
                    <a:gd name="T57" fmla="*/ 4 h 17"/>
                    <a:gd name="T58" fmla="*/ 13 w 24"/>
                    <a:gd name="T59" fmla="*/ 5 h 17"/>
                    <a:gd name="T60" fmla="*/ 12 w 24"/>
                    <a:gd name="T61" fmla="*/ 6 h 17"/>
                    <a:gd name="T62" fmla="*/ 12 w 24"/>
                    <a:gd name="T63" fmla="*/ 5 h 17"/>
                    <a:gd name="T64" fmla="*/ 12 w 24"/>
                    <a:gd name="T65" fmla="*/ 4 h 17"/>
                    <a:gd name="T66" fmla="*/ 13 w 24"/>
                    <a:gd name="T67" fmla="*/ 14 h 17"/>
                    <a:gd name="T68" fmla="*/ 10 w 24"/>
                    <a:gd name="T69" fmla="*/ 13 h 17"/>
                    <a:gd name="T70" fmla="*/ 7 w 24"/>
                    <a:gd name="T71" fmla="*/ 4 h 17"/>
                    <a:gd name="T72" fmla="*/ 14 w 24"/>
                    <a:gd name="T73" fmla="*/ 11 h 17"/>
                    <a:gd name="T74" fmla="*/ 13 w 24"/>
                    <a:gd name="T75" fmla="*/ 14 h 17"/>
                    <a:gd name="T76" fmla="*/ 17 w 24"/>
                    <a:gd name="T77" fmla="*/ 5 h 17"/>
                    <a:gd name="T78" fmla="*/ 16 w 24"/>
                    <a:gd name="T79" fmla="*/ 6 h 17"/>
                    <a:gd name="T80" fmla="*/ 15 w 24"/>
                    <a:gd name="T81" fmla="*/ 7 h 17"/>
                    <a:gd name="T82" fmla="*/ 15 w 24"/>
                    <a:gd name="T83" fmla="*/ 7 h 17"/>
                    <a:gd name="T84" fmla="*/ 15 w 24"/>
                    <a:gd name="T85" fmla="*/ 6 h 17"/>
                    <a:gd name="T86" fmla="*/ 16 w 24"/>
                    <a:gd name="T87" fmla="*/ 4 h 17"/>
                    <a:gd name="T88" fmla="*/ 17 w 24"/>
                    <a:gd name="T89" fmla="*/ 4 h 17"/>
                    <a:gd name="T90" fmla="*/ 17 w 24"/>
                    <a:gd name="T91" fmla="*/ 5 h 17"/>
                    <a:gd name="T92" fmla="*/ 18 w 24"/>
                    <a:gd name="T93" fmla="*/ 9 h 17"/>
                    <a:gd name="T94" fmla="*/ 17 w 24"/>
                    <a:gd name="T95" fmla="*/ 9 h 17"/>
                    <a:gd name="T96" fmla="*/ 18 w 24"/>
                    <a:gd name="T97" fmla="*/ 8 h 17"/>
                    <a:gd name="T98" fmla="*/ 19 w 24"/>
                    <a:gd name="T99" fmla="*/ 7 h 17"/>
                    <a:gd name="T100" fmla="*/ 20 w 24"/>
                    <a:gd name="T101" fmla="*/ 7 h 17"/>
                    <a:gd name="T102" fmla="*/ 20 w 24"/>
                    <a:gd name="T103" fmla="*/ 8 h 17"/>
                    <a:gd name="T104" fmla="*/ 18 w 24"/>
                    <a:gd name="T105" fmla="*/ 9 h 17"/>
                    <a:gd name="T106" fmla="*/ 18 w 24"/>
                    <a:gd name="T107" fmla="*/ 9 h 17"/>
                    <a:gd name="T108" fmla="*/ 22 w 24"/>
                    <a:gd name="T109" fmla="*/ 12 h 17"/>
                    <a:gd name="T110" fmla="*/ 21 w 24"/>
                    <a:gd name="T111" fmla="*/ 12 h 17"/>
                    <a:gd name="T112" fmla="*/ 19 w 24"/>
                    <a:gd name="T113" fmla="*/ 12 h 17"/>
                    <a:gd name="T114" fmla="*/ 19 w 24"/>
                    <a:gd name="T115" fmla="*/ 12 h 17"/>
                    <a:gd name="T116" fmla="*/ 19 w 24"/>
                    <a:gd name="T117" fmla="*/ 11 h 17"/>
                    <a:gd name="T118" fmla="*/ 21 w 24"/>
                    <a:gd name="T119" fmla="*/ 11 h 17"/>
                    <a:gd name="T120" fmla="*/ 22 w 24"/>
                    <a:gd name="T12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17">
                      <a:moveTo>
                        <a:pt x="12" y="0"/>
                      </a:moveTo>
                      <a:cubicBezTo>
                        <a:pt x="6" y="0"/>
                        <a:pt x="0" y="6"/>
                        <a:pt x="0" y="12"/>
                      </a:cubicBezTo>
                      <a:cubicBezTo>
                        <a:pt x="0" y="13"/>
                        <a:pt x="0" y="14"/>
                        <a:pt x="0" y="15"/>
                      </a:cubicBezTo>
                      <a:cubicBezTo>
                        <a:pt x="0" y="15"/>
                        <a:pt x="0" y="15"/>
                        <a:pt x="7" y="15"/>
                      </a:cubicBezTo>
                      <a:cubicBezTo>
                        <a:pt x="8" y="16"/>
                        <a:pt x="10" y="17"/>
                        <a:pt x="12" y="17"/>
                      </a:cubicBezTo>
                      <a:cubicBezTo>
                        <a:pt x="14" y="17"/>
                        <a:pt x="16" y="16"/>
                        <a:pt x="17" y="15"/>
                      </a:cubicBezTo>
                      <a:cubicBezTo>
                        <a:pt x="17" y="15"/>
                        <a:pt x="17" y="15"/>
                        <a:pt x="21" y="15"/>
                      </a:cubicBezTo>
                      <a:cubicBezTo>
                        <a:pt x="21" y="14"/>
                        <a:pt x="21" y="14"/>
                        <a:pt x="21" y="14"/>
                      </a:cubicBezTo>
                      <a:cubicBezTo>
                        <a:pt x="22" y="14"/>
                        <a:pt x="23" y="14"/>
                        <a:pt x="24" y="14"/>
                      </a:cubicBezTo>
                      <a:cubicBezTo>
                        <a:pt x="24" y="14"/>
                        <a:pt x="24" y="13"/>
                        <a:pt x="24" y="12"/>
                      </a:cubicBezTo>
                      <a:cubicBezTo>
                        <a:pt x="24" y="6"/>
                        <a:pt x="19" y="0"/>
                        <a:pt x="12" y="0"/>
                      </a:cubicBezTo>
                      <a:close/>
                      <a:moveTo>
                        <a:pt x="5" y="12"/>
                      </a:moveTo>
                      <a:cubicBezTo>
                        <a:pt x="3" y="12"/>
                        <a:pt x="3" y="12"/>
                        <a:pt x="3" y="12"/>
                      </a:cubicBezTo>
                      <a:cubicBezTo>
                        <a:pt x="3" y="12"/>
                        <a:pt x="2" y="12"/>
                        <a:pt x="2" y="12"/>
                      </a:cubicBezTo>
                      <a:cubicBezTo>
                        <a:pt x="2" y="11"/>
                        <a:pt x="3" y="11"/>
                        <a:pt x="3" y="11"/>
                      </a:cubicBezTo>
                      <a:cubicBezTo>
                        <a:pt x="5" y="11"/>
                        <a:pt x="5" y="11"/>
                        <a:pt x="5" y="11"/>
                      </a:cubicBezTo>
                      <a:cubicBezTo>
                        <a:pt x="5" y="11"/>
                        <a:pt x="5" y="11"/>
                        <a:pt x="5" y="12"/>
                      </a:cubicBezTo>
                      <a:cubicBezTo>
                        <a:pt x="5" y="12"/>
                        <a:pt x="5" y="12"/>
                        <a:pt x="5" y="12"/>
                      </a:cubicBezTo>
                      <a:close/>
                      <a:moveTo>
                        <a:pt x="7" y="9"/>
                      </a:moveTo>
                      <a:cubicBezTo>
                        <a:pt x="7" y="9"/>
                        <a:pt x="6" y="9"/>
                        <a:pt x="6" y="9"/>
                      </a:cubicBezTo>
                      <a:cubicBezTo>
                        <a:pt x="6" y="9"/>
                        <a:pt x="6" y="9"/>
                        <a:pt x="6" y="9"/>
                      </a:cubicBezTo>
                      <a:cubicBezTo>
                        <a:pt x="4" y="8"/>
                        <a:pt x="4" y="8"/>
                        <a:pt x="4" y="8"/>
                      </a:cubicBezTo>
                      <a:cubicBezTo>
                        <a:pt x="4" y="8"/>
                        <a:pt x="4" y="8"/>
                        <a:pt x="4" y="7"/>
                      </a:cubicBezTo>
                      <a:cubicBezTo>
                        <a:pt x="4" y="7"/>
                        <a:pt x="5" y="7"/>
                        <a:pt x="5" y="7"/>
                      </a:cubicBezTo>
                      <a:cubicBezTo>
                        <a:pt x="6" y="8"/>
                        <a:pt x="6" y="8"/>
                        <a:pt x="6" y="8"/>
                      </a:cubicBezTo>
                      <a:cubicBezTo>
                        <a:pt x="7" y="8"/>
                        <a:pt x="7" y="9"/>
                        <a:pt x="7" y="9"/>
                      </a:cubicBezTo>
                      <a:close/>
                      <a:moveTo>
                        <a:pt x="12" y="4"/>
                      </a:moveTo>
                      <a:cubicBezTo>
                        <a:pt x="12" y="3"/>
                        <a:pt x="12" y="3"/>
                        <a:pt x="12" y="3"/>
                      </a:cubicBezTo>
                      <a:cubicBezTo>
                        <a:pt x="12" y="3"/>
                        <a:pt x="13" y="3"/>
                        <a:pt x="13" y="4"/>
                      </a:cubicBezTo>
                      <a:cubicBezTo>
                        <a:pt x="13" y="5"/>
                        <a:pt x="13" y="5"/>
                        <a:pt x="13" y="5"/>
                      </a:cubicBezTo>
                      <a:cubicBezTo>
                        <a:pt x="13" y="6"/>
                        <a:pt x="12" y="6"/>
                        <a:pt x="12" y="6"/>
                      </a:cubicBezTo>
                      <a:cubicBezTo>
                        <a:pt x="12" y="6"/>
                        <a:pt x="12" y="6"/>
                        <a:pt x="12" y="5"/>
                      </a:cubicBezTo>
                      <a:cubicBezTo>
                        <a:pt x="12" y="4"/>
                        <a:pt x="12" y="4"/>
                        <a:pt x="12" y="4"/>
                      </a:cubicBezTo>
                      <a:close/>
                      <a:moveTo>
                        <a:pt x="13" y="14"/>
                      </a:moveTo>
                      <a:cubicBezTo>
                        <a:pt x="12" y="15"/>
                        <a:pt x="11" y="14"/>
                        <a:pt x="10" y="13"/>
                      </a:cubicBezTo>
                      <a:cubicBezTo>
                        <a:pt x="9" y="12"/>
                        <a:pt x="7" y="4"/>
                        <a:pt x="7" y="4"/>
                      </a:cubicBezTo>
                      <a:cubicBezTo>
                        <a:pt x="7" y="4"/>
                        <a:pt x="13" y="10"/>
                        <a:pt x="14" y="11"/>
                      </a:cubicBezTo>
                      <a:cubicBezTo>
                        <a:pt x="14" y="12"/>
                        <a:pt x="14" y="14"/>
                        <a:pt x="13" y="14"/>
                      </a:cubicBezTo>
                      <a:close/>
                      <a:moveTo>
                        <a:pt x="17" y="5"/>
                      </a:moveTo>
                      <a:cubicBezTo>
                        <a:pt x="16" y="6"/>
                        <a:pt x="16" y="6"/>
                        <a:pt x="16" y="6"/>
                      </a:cubicBezTo>
                      <a:cubicBezTo>
                        <a:pt x="16" y="7"/>
                        <a:pt x="16" y="7"/>
                        <a:pt x="15" y="7"/>
                      </a:cubicBezTo>
                      <a:cubicBezTo>
                        <a:pt x="15" y="7"/>
                        <a:pt x="15" y="7"/>
                        <a:pt x="15" y="7"/>
                      </a:cubicBezTo>
                      <a:cubicBezTo>
                        <a:pt x="15" y="6"/>
                        <a:pt x="15" y="6"/>
                        <a:pt x="15" y="6"/>
                      </a:cubicBezTo>
                      <a:cubicBezTo>
                        <a:pt x="16" y="4"/>
                        <a:pt x="16" y="4"/>
                        <a:pt x="16" y="4"/>
                      </a:cubicBezTo>
                      <a:cubicBezTo>
                        <a:pt x="16" y="4"/>
                        <a:pt x="16" y="4"/>
                        <a:pt x="17" y="4"/>
                      </a:cubicBezTo>
                      <a:cubicBezTo>
                        <a:pt x="17" y="4"/>
                        <a:pt x="17" y="5"/>
                        <a:pt x="17" y="5"/>
                      </a:cubicBezTo>
                      <a:close/>
                      <a:moveTo>
                        <a:pt x="18" y="9"/>
                      </a:moveTo>
                      <a:cubicBezTo>
                        <a:pt x="18" y="9"/>
                        <a:pt x="18" y="9"/>
                        <a:pt x="17" y="9"/>
                      </a:cubicBezTo>
                      <a:cubicBezTo>
                        <a:pt x="17" y="8"/>
                        <a:pt x="17" y="8"/>
                        <a:pt x="18" y="8"/>
                      </a:cubicBezTo>
                      <a:cubicBezTo>
                        <a:pt x="19" y="7"/>
                        <a:pt x="19" y="7"/>
                        <a:pt x="19" y="7"/>
                      </a:cubicBezTo>
                      <a:cubicBezTo>
                        <a:pt x="19" y="7"/>
                        <a:pt x="20" y="7"/>
                        <a:pt x="20" y="7"/>
                      </a:cubicBezTo>
                      <a:cubicBezTo>
                        <a:pt x="20" y="7"/>
                        <a:pt x="20" y="8"/>
                        <a:pt x="20" y="8"/>
                      </a:cubicBezTo>
                      <a:cubicBezTo>
                        <a:pt x="18" y="9"/>
                        <a:pt x="18" y="9"/>
                        <a:pt x="18" y="9"/>
                      </a:cubicBezTo>
                      <a:cubicBezTo>
                        <a:pt x="18" y="9"/>
                        <a:pt x="18" y="9"/>
                        <a:pt x="18" y="9"/>
                      </a:cubicBezTo>
                      <a:close/>
                      <a:moveTo>
                        <a:pt x="22" y="12"/>
                      </a:moveTo>
                      <a:cubicBezTo>
                        <a:pt x="22" y="12"/>
                        <a:pt x="21" y="12"/>
                        <a:pt x="21" y="12"/>
                      </a:cubicBezTo>
                      <a:cubicBezTo>
                        <a:pt x="19" y="12"/>
                        <a:pt x="19" y="12"/>
                        <a:pt x="19" y="12"/>
                      </a:cubicBezTo>
                      <a:cubicBezTo>
                        <a:pt x="19" y="12"/>
                        <a:pt x="19" y="12"/>
                        <a:pt x="19" y="12"/>
                      </a:cubicBezTo>
                      <a:cubicBezTo>
                        <a:pt x="19" y="11"/>
                        <a:pt x="19" y="11"/>
                        <a:pt x="19" y="11"/>
                      </a:cubicBezTo>
                      <a:cubicBezTo>
                        <a:pt x="21" y="11"/>
                        <a:pt x="21" y="11"/>
                        <a:pt x="21" y="11"/>
                      </a:cubicBezTo>
                      <a:cubicBezTo>
                        <a:pt x="21" y="11"/>
                        <a:pt x="22" y="11"/>
                        <a:pt x="2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14225"/>
                  <a:endParaRPr lang="en-US" baseline="-25000" dirty="0">
                    <a:solidFill>
                      <a:srgbClr val="505050"/>
                    </a:solidFill>
                  </a:endParaRPr>
                </a:p>
              </p:txBody>
            </p:sp>
            <p:sp>
              <p:nvSpPr>
                <p:cNvPr id="61" name="Freeform 7"/>
                <p:cNvSpPr>
                  <a:spLocks/>
                </p:cNvSpPr>
                <p:nvPr/>
              </p:nvSpPr>
              <p:spPr bwMode="auto">
                <a:xfrm>
                  <a:off x="3730" y="2149"/>
                  <a:ext cx="222" cy="122"/>
                </a:xfrm>
                <a:custGeom>
                  <a:avLst/>
                  <a:gdLst>
                    <a:gd name="T0" fmla="*/ 76 w 91"/>
                    <a:gd name="T1" fmla="*/ 50 h 50"/>
                    <a:gd name="T2" fmla="*/ 91 w 91"/>
                    <a:gd name="T3" fmla="*/ 50 h 50"/>
                    <a:gd name="T4" fmla="*/ 81 w 91"/>
                    <a:gd name="T5" fmla="*/ 16 h 50"/>
                    <a:gd name="T6" fmla="*/ 60 w 91"/>
                    <a:gd name="T7" fmla="*/ 0 h 50"/>
                    <a:gd name="T8" fmla="*/ 32 w 91"/>
                    <a:gd name="T9" fmla="*/ 0 h 50"/>
                    <a:gd name="T10" fmla="*/ 10 w 91"/>
                    <a:gd name="T11" fmla="*/ 16 h 50"/>
                    <a:gd name="T12" fmla="*/ 0 w 91"/>
                    <a:gd name="T13" fmla="*/ 50 h 50"/>
                    <a:gd name="T14" fmla="*/ 15 w 91"/>
                    <a:gd name="T15" fmla="*/ 50 h 50"/>
                    <a:gd name="T16" fmla="*/ 22 w 91"/>
                    <a:gd name="T17" fmla="*/ 27 h 50"/>
                    <a:gd name="T18" fmla="*/ 27 w 91"/>
                    <a:gd name="T19" fmla="*/ 27 h 50"/>
                    <a:gd name="T20" fmla="*/ 20 w 91"/>
                    <a:gd name="T21" fmla="*/ 50 h 50"/>
                    <a:gd name="T22" fmla="*/ 72 w 91"/>
                    <a:gd name="T23" fmla="*/ 50 h 50"/>
                    <a:gd name="T24" fmla="*/ 68 w 91"/>
                    <a:gd name="T25" fmla="*/ 36 h 50"/>
                    <a:gd name="T26" fmla="*/ 56 w 91"/>
                    <a:gd name="T27" fmla="*/ 41 h 50"/>
                    <a:gd name="T28" fmla="*/ 40 w 91"/>
                    <a:gd name="T29" fmla="*/ 25 h 50"/>
                    <a:gd name="T30" fmla="*/ 56 w 91"/>
                    <a:gd name="T31" fmla="*/ 9 h 50"/>
                    <a:gd name="T32" fmla="*/ 72 w 91"/>
                    <a:gd name="T33" fmla="*/ 25 h 50"/>
                    <a:gd name="T34" fmla="*/ 71 w 91"/>
                    <a:gd name="T35" fmla="*/ 31 h 50"/>
                    <a:gd name="T36" fmla="*/ 76 w 91"/>
                    <a:gd name="T3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50">
                      <a:moveTo>
                        <a:pt x="76" y="50"/>
                      </a:moveTo>
                      <a:cubicBezTo>
                        <a:pt x="91" y="50"/>
                        <a:pt x="91" y="50"/>
                        <a:pt x="91" y="50"/>
                      </a:cubicBezTo>
                      <a:cubicBezTo>
                        <a:pt x="81" y="16"/>
                        <a:pt x="81" y="16"/>
                        <a:pt x="81" y="16"/>
                      </a:cubicBezTo>
                      <a:cubicBezTo>
                        <a:pt x="80" y="10"/>
                        <a:pt x="73" y="0"/>
                        <a:pt x="60" y="0"/>
                      </a:cubicBezTo>
                      <a:cubicBezTo>
                        <a:pt x="32" y="0"/>
                        <a:pt x="32" y="0"/>
                        <a:pt x="32" y="0"/>
                      </a:cubicBezTo>
                      <a:cubicBezTo>
                        <a:pt x="19" y="0"/>
                        <a:pt x="12" y="10"/>
                        <a:pt x="10" y="16"/>
                      </a:cubicBezTo>
                      <a:cubicBezTo>
                        <a:pt x="0" y="50"/>
                        <a:pt x="0" y="50"/>
                        <a:pt x="0" y="50"/>
                      </a:cubicBezTo>
                      <a:cubicBezTo>
                        <a:pt x="15" y="50"/>
                        <a:pt x="15" y="50"/>
                        <a:pt x="15" y="50"/>
                      </a:cubicBezTo>
                      <a:cubicBezTo>
                        <a:pt x="22" y="27"/>
                        <a:pt x="22" y="27"/>
                        <a:pt x="22" y="27"/>
                      </a:cubicBezTo>
                      <a:cubicBezTo>
                        <a:pt x="27" y="27"/>
                        <a:pt x="27" y="27"/>
                        <a:pt x="27" y="27"/>
                      </a:cubicBezTo>
                      <a:cubicBezTo>
                        <a:pt x="20" y="50"/>
                        <a:pt x="20" y="50"/>
                        <a:pt x="20" y="50"/>
                      </a:cubicBezTo>
                      <a:cubicBezTo>
                        <a:pt x="72" y="50"/>
                        <a:pt x="72" y="50"/>
                        <a:pt x="72" y="50"/>
                      </a:cubicBezTo>
                      <a:cubicBezTo>
                        <a:pt x="70" y="44"/>
                        <a:pt x="69" y="39"/>
                        <a:pt x="68" y="36"/>
                      </a:cubicBezTo>
                      <a:cubicBezTo>
                        <a:pt x="65" y="39"/>
                        <a:pt x="61" y="41"/>
                        <a:pt x="56" y="41"/>
                      </a:cubicBezTo>
                      <a:cubicBezTo>
                        <a:pt x="47" y="41"/>
                        <a:pt x="40" y="34"/>
                        <a:pt x="40" y="25"/>
                      </a:cubicBezTo>
                      <a:cubicBezTo>
                        <a:pt x="40" y="17"/>
                        <a:pt x="47" y="9"/>
                        <a:pt x="56" y="9"/>
                      </a:cubicBezTo>
                      <a:cubicBezTo>
                        <a:pt x="65" y="9"/>
                        <a:pt x="72" y="17"/>
                        <a:pt x="72" y="25"/>
                      </a:cubicBezTo>
                      <a:cubicBezTo>
                        <a:pt x="72" y="27"/>
                        <a:pt x="72" y="29"/>
                        <a:pt x="71" y="31"/>
                      </a:cubicBezTo>
                      <a:cubicBezTo>
                        <a:pt x="76" y="50"/>
                        <a:pt x="76" y="50"/>
                        <a:pt x="76"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14225"/>
                  <a:endParaRPr lang="en-US" baseline="-25000" dirty="0">
                    <a:solidFill>
                      <a:srgbClr val="505050"/>
                    </a:solidFill>
                  </a:endParaRPr>
                </a:p>
              </p:txBody>
            </p:sp>
          </p:grpSp>
        </p:grpSp>
        <p:sp>
          <p:nvSpPr>
            <p:cNvPr id="62" name="TextBox 61"/>
            <p:cNvSpPr txBox="1"/>
            <p:nvPr/>
          </p:nvSpPr>
          <p:spPr>
            <a:xfrm>
              <a:off x="9520328" y="2437059"/>
              <a:ext cx="2135353" cy="332399"/>
            </a:xfrm>
            <a:prstGeom prst="rect">
              <a:avLst/>
            </a:prstGeom>
            <a:noFill/>
          </p:spPr>
          <p:txBody>
            <a:bodyPr wrap="square" lIns="0" tIns="0" rIns="0" bIns="0" rtlCol="0">
              <a:spAutoFit/>
            </a:bodyPr>
            <a:lstStyle/>
            <a:p>
              <a:pPr algn="ctr" defTabSz="914192">
                <a:lnSpc>
                  <a:spcPct val="90000"/>
                </a:lnSpc>
                <a:spcAft>
                  <a:spcPts val="588"/>
                </a:spcAft>
              </a:pPr>
              <a:r>
                <a:rPr lang="en-US" sz="2400" spc="-100" dirty="0">
                  <a:ln w="3175">
                    <a:noFill/>
                  </a:ln>
                  <a:solidFill>
                    <a:srgbClr val="EDC30D"/>
                  </a:solidFill>
                  <a:cs typeface="Segoe UI Semibold" panose="020B0702040204020203" pitchFamily="34" charset="0"/>
                </a:rPr>
                <a:t>Everyone</a:t>
              </a:r>
            </a:p>
          </p:txBody>
        </p:sp>
        <p:grpSp>
          <p:nvGrpSpPr>
            <p:cNvPr id="81" name="Group 80"/>
            <p:cNvGrpSpPr/>
            <p:nvPr/>
          </p:nvGrpSpPr>
          <p:grpSpPr>
            <a:xfrm>
              <a:off x="5096777" y="1484640"/>
              <a:ext cx="3749042" cy="845808"/>
              <a:chOff x="5040505" y="1286370"/>
              <a:chExt cx="2479205" cy="869290"/>
            </a:xfrm>
            <a:solidFill>
              <a:srgbClr val="EDC30D"/>
            </a:solidFill>
          </p:grpSpPr>
          <p:sp>
            <p:nvSpPr>
              <p:cNvPr id="82" name="Title 1"/>
              <p:cNvSpPr txBox="1">
                <a:spLocks/>
              </p:cNvSpPr>
              <p:nvPr/>
            </p:nvSpPr>
            <p:spPr>
              <a:xfrm>
                <a:off x="5040505" y="1286370"/>
                <a:ext cx="1511710" cy="869290"/>
              </a:xfrm>
              <a:prstGeom prst="rect">
                <a:avLst/>
              </a:prstGeom>
              <a:solidFill>
                <a:srgbClr val="EDC30D"/>
              </a:solidFill>
            </p:spPr>
            <p:txBody>
              <a:bodyPr vert="horz" wrap="square" lIns="143407" tIns="89630" rIns="143407" bIns="89630" rtlCol="0" anchor="t">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67">
                  <a:spcBef>
                    <a:spcPct val="20000"/>
                  </a:spcBef>
                  <a:buSzPct val="90000"/>
                </a:pPr>
                <a:r>
                  <a:rPr lang="en-US" sz="2400" dirty="0">
                    <a:solidFill>
                      <a:schemeClr val="tx1"/>
                    </a:solidFill>
                    <a:latin typeface="Segoe UI Semibold" panose="020B0702040204020203" pitchFamily="34" charset="0"/>
                    <a:cs typeface="Segoe UI Semibold" panose="020B0702040204020203" pitchFamily="34" charset="0"/>
                  </a:rPr>
                  <a:t>3rd wave</a:t>
                </a:r>
                <a:br>
                  <a:rPr sz="2400" dirty="0">
                    <a:solidFill>
                      <a:schemeClr val="tx1"/>
                    </a:solidFill>
                    <a:latin typeface="Segoe UI Semibold" panose="020B0702040204020203" pitchFamily="34" charset="0"/>
                    <a:cs typeface="Segoe UI Semibold" panose="020B0702040204020203" pitchFamily="34" charset="0"/>
                  </a:rPr>
                </a:br>
                <a:r>
                  <a:rPr lang="en-US" sz="2400" spc="0" dirty="0">
                    <a:solidFill>
                      <a:schemeClr val="tx1"/>
                    </a:solidFill>
                    <a:latin typeface="+mn-lt"/>
                    <a:cs typeface="+mn-cs"/>
                  </a:rPr>
                  <a:t>End user BI</a:t>
                </a:r>
              </a:p>
            </p:txBody>
          </p:sp>
          <p:cxnSp>
            <p:nvCxnSpPr>
              <p:cNvPr id="83" name="Straight Connector 82"/>
              <p:cNvCxnSpPr/>
              <p:nvPr/>
            </p:nvCxnSpPr>
            <p:spPr>
              <a:xfrm flipV="1">
                <a:off x="5040505" y="2132178"/>
                <a:ext cx="2479205" cy="1813"/>
              </a:xfrm>
              <a:prstGeom prst="line">
                <a:avLst/>
              </a:prstGeom>
              <a:grpFill/>
              <a:ln w="3175">
                <a:solidFill>
                  <a:srgbClr val="EDC30D"/>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4" name="Title 3"/>
          <p:cNvSpPr>
            <a:spLocks noGrp="1"/>
          </p:cNvSpPr>
          <p:nvPr>
            <p:ph type="title"/>
          </p:nvPr>
        </p:nvSpPr>
        <p:spPr/>
        <p:txBody>
          <a:bodyPr/>
          <a:lstStyle/>
          <a:p>
            <a:r>
              <a:rPr lang="en-AU" dirty="0"/>
              <a:t>A new generation of BI</a:t>
            </a:r>
            <a:endParaRPr lang="en-US" dirty="0"/>
          </a:p>
        </p:txBody>
      </p:sp>
      <p:sp>
        <p:nvSpPr>
          <p:cNvPr id="5" name="Content Placeholder 4"/>
          <p:cNvSpPr>
            <a:spLocks noGrp="1"/>
          </p:cNvSpPr>
          <p:nvPr>
            <p:ph sz="quarter" idx="10"/>
          </p:nvPr>
        </p:nvSpPr>
        <p:spPr/>
        <p:txBody>
          <a:bodyPr/>
          <a:lstStyle/>
          <a:p>
            <a:r>
              <a:rPr lang="en-AU" dirty="0"/>
              <a:t>Today, BI extends to everyone</a:t>
            </a:r>
            <a:endParaRPr lang="en-US" dirty="0"/>
          </a:p>
        </p:txBody>
      </p:sp>
      <p:grpSp>
        <p:nvGrpSpPr>
          <p:cNvPr id="85" name="Group 84"/>
          <p:cNvGrpSpPr/>
          <p:nvPr/>
        </p:nvGrpSpPr>
        <p:grpSpPr>
          <a:xfrm>
            <a:off x="3175" y="2965568"/>
            <a:ext cx="12192000" cy="4214163"/>
            <a:chOff x="0" y="2965567"/>
            <a:chExt cx="12192000" cy="4214163"/>
          </a:xfrm>
        </p:grpSpPr>
        <p:sp>
          <p:nvSpPr>
            <p:cNvPr id="51" name="Flowchart: Document 3"/>
            <p:cNvSpPr/>
            <p:nvPr/>
          </p:nvSpPr>
          <p:spPr bwMode="auto">
            <a:xfrm flipH="1" flipV="1">
              <a:off x="0" y="2965567"/>
              <a:ext cx="12192000" cy="421416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667 h 22237"/>
                <a:gd name="connsiteX1" fmla="*/ 21600 w 21600"/>
                <a:gd name="connsiteY1" fmla="*/ 1667 h 22237"/>
                <a:gd name="connsiteX2" fmla="*/ 21578 w 21600"/>
                <a:gd name="connsiteY2" fmla="*/ 1666 h 22237"/>
                <a:gd name="connsiteX3" fmla="*/ 0 w 21600"/>
                <a:gd name="connsiteY3" fmla="*/ 21839 h 22237"/>
                <a:gd name="connsiteX4" fmla="*/ 0 w 21600"/>
                <a:gd name="connsiteY4" fmla="*/ 1667 h 22237"/>
                <a:gd name="connsiteX0" fmla="*/ 0 w 21600"/>
                <a:gd name="connsiteY0" fmla="*/ 1708 h 22278"/>
                <a:gd name="connsiteX1" fmla="*/ 21600 w 21600"/>
                <a:gd name="connsiteY1" fmla="*/ 1708 h 22278"/>
                <a:gd name="connsiteX2" fmla="*/ 21578 w 21600"/>
                <a:gd name="connsiteY2" fmla="*/ 1661 h 22278"/>
                <a:gd name="connsiteX3" fmla="*/ 0 w 21600"/>
                <a:gd name="connsiteY3" fmla="*/ 21880 h 22278"/>
                <a:gd name="connsiteX4" fmla="*/ 0 w 21600"/>
                <a:gd name="connsiteY4" fmla="*/ 1708 h 22278"/>
                <a:gd name="connsiteX0" fmla="*/ 0 w 21600"/>
                <a:gd name="connsiteY0" fmla="*/ 1668 h 22238"/>
                <a:gd name="connsiteX1" fmla="*/ 21600 w 21600"/>
                <a:gd name="connsiteY1" fmla="*/ 1668 h 22238"/>
                <a:gd name="connsiteX2" fmla="*/ 21578 w 21600"/>
                <a:gd name="connsiteY2" fmla="*/ 1667 h 22238"/>
                <a:gd name="connsiteX3" fmla="*/ 0 w 21600"/>
                <a:gd name="connsiteY3" fmla="*/ 21840 h 22238"/>
                <a:gd name="connsiteX4" fmla="*/ 0 w 21600"/>
                <a:gd name="connsiteY4" fmla="*/ 1668 h 22238"/>
                <a:gd name="connsiteX0" fmla="*/ 0 w 21600"/>
                <a:gd name="connsiteY0" fmla="*/ 1668 h 22238"/>
                <a:gd name="connsiteX1" fmla="*/ 21600 w 21600"/>
                <a:gd name="connsiteY1" fmla="*/ 1668 h 22238"/>
                <a:gd name="connsiteX2" fmla="*/ 21588 w 21600"/>
                <a:gd name="connsiteY2" fmla="*/ 1667 h 22238"/>
                <a:gd name="connsiteX3" fmla="*/ 0 w 21600"/>
                <a:gd name="connsiteY3" fmla="*/ 21840 h 22238"/>
                <a:gd name="connsiteX4" fmla="*/ 0 w 21600"/>
                <a:gd name="connsiteY4" fmla="*/ 1668 h 22238"/>
                <a:gd name="connsiteX0" fmla="*/ 0 w 21607"/>
                <a:gd name="connsiteY0" fmla="*/ 1648 h 22219"/>
                <a:gd name="connsiteX1" fmla="*/ 21600 w 21607"/>
                <a:gd name="connsiteY1" fmla="*/ 1648 h 22219"/>
                <a:gd name="connsiteX2" fmla="*/ 21607 w 21607"/>
                <a:gd name="connsiteY2" fmla="*/ 1670 h 22219"/>
                <a:gd name="connsiteX3" fmla="*/ 0 w 21607"/>
                <a:gd name="connsiteY3" fmla="*/ 21820 h 22219"/>
                <a:gd name="connsiteX4" fmla="*/ 0 w 21607"/>
                <a:gd name="connsiteY4" fmla="*/ 1648 h 22219"/>
                <a:gd name="connsiteX0" fmla="*/ 0 w 21600"/>
                <a:gd name="connsiteY0" fmla="*/ 1648 h 22219"/>
                <a:gd name="connsiteX1" fmla="*/ 21600 w 21600"/>
                <a:gd name="connsiteY1" fmla="*/ 1648 h 22219"/>
                <a:gd name="connsiteX2" fmla="*/ 21597 w 21600"/>
                <a:gd name="connsiteY2" fmla="*/ 1670 h 22219"/>
                <a:gd name="connsiteX3" fmla="*/ 0 w 21600"/>
                <a:gd name="connsiteY3" fmla="*/ 21820 h 22219"/>
                <a:gd name="connsiteX4" fmla="*/ 0 w 21600"/>
                <a:gd name="connsiteY4" fmla="*/ 1648 h 2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2219">
                  <a:moveTo>
                    <a:pt x="0" y="1648"/>
                  </a:moveTo>
                  <a:lnTo>
                    <a:pt x="21600" y="1648"/>
                  </a:lnTo>
                  <a:cubicBezTo>
                    <a:pt x="21600" y="7422"/>
                    <a:pt x="21597" y="-4104"/>
                    <a:pt x="21597" y="1670"/>
                  </a:cubicBezTo>
                  <a:cubicBezTo>
                    <a:pt x="10797" y="1670"/>
                    <a:pt x="10800" y="25570"/>
                    <a:pt x="0" y="21820"/>
                  </a:cubicBezTo>
                  <a:lnTo>
                    <a:pt x="0" y="1648"/>
                  </a:lnTo>
                  <a:close/>
                </a:path>
              </a:pathLst>
            </a:custGeom>
            <a:solidFill>
              <a:schemeClr val="tx1">
                <a:lumMod val="85000"/>
                <a:lumOff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63" name="Group 62"/>
            <p:cNvGrpSpPr/>
            <p:nvPr/>
          </p:nvGrpSpPr>
          <p:grpSpPr>
            <a:xfrm>
              <a:off x="9372283" y="3134790"/>
              <a:ext cx="2431443" cy="1071961"/>
              <a:chOff x="9372283" y="3156562"/>
              <a:chExt cx="2431443" cy="1071961"/>
            </a:xfrm>
            <a:solidFill>
              <a:srgbClr val="EDC30D"/>
            </a:solidFill>
          </p:grpSpPr>
          <p:sp>
            <p:nvSpPr>
              <p:cNvPr id="64" name="TextBox 15"/>
              <p:cNvSpPr txBox="1"/>
              <p:nvPr/>
            </p:nvSpPr>
            <p:spPr>
              <a:xfrm>
                <a:off x="9372283" y="3896124"/>
                <a:ext cx="2431443" cy="332399"/>
              </a:xfrm>
              <a:prstGeom prst="rect">
                <a:avLst/>
              </a:prstGeom>
              <a:noFill/>
            </p:spPr>
            <p:txBody>
              <a:bodyPr wrap="square" lIns="0" tIns="0" rIns="0" bIns="0" rtlCol="0">
                <a:spAutoFit/>
              </a:bodyPr>
              <a:lstStyle/>
              <a:p>
                <a:pPr algn="ctr" defTabSz="914192">
                  <a:lnSpc>
                    <a:spcPct val="90000"/>
                  </a:lnSpc>
                  <a:spcAft>
                    <a:spcPts val="588"/>
                  </a:spcAft>
                </a:pPr>
                <a:r>
                  <a:rPr lang="en-US" sz="2400" spc="-100" dirty="0">
                    <a:ln w="3175">
                      <a:noFill/>
                    </a:ln>
                    <a:solidFill>
                      <a:srgbClr val="EDC30D"/>
                    </a:solidFill>
                    <a:cs typeface="Segoe UI Semibold" panose="020B0702040204020203" pitchFamily="34" charset="0"/>
                  </a:rPr>
                  <a:t>Analyst to end user</a:t>
                </a:r>
              </a:p>
            </p:txBody>
          </p:sp>
          <p:sp>
            <p:nvSpPr>
              <p:cNvPr id="65" name="Freeform 13"/>
              <p:cNvSpPr>
                <a:spLocks noChangeAspect="1" noEditPoints="1"/>
              </p:cNvSpPr>
              <p:nvPr/>
            </p:nvSpPr>
            <p:spPr bwMode="auto">
              <a:xfrm>
                <a:off x="10640907" y="3160388"/>
                <a:ext cx="657484" cy="667042"/>
              </a:xfrm>
              <a:custGeom>
                <a:avLst/>
                <a:gdLst>
                  <a:gd name="T0" fmla="*/ 147 w 288"/>
                  <a:gd name="T1" fmla="*/ 116 h 293"/>
                  <a:gd name="T2" fmla="*/ 147 w 288"/>
                  <a:gd name="T3" fmla="*/ 116 h 293"/>
                  <a:gd name="T4" fmla="*/ 147 w 288"/>
                  <a:gd name="T5" fmla="*/ 116 h 293"/>
                  <a:gd name="T6" fmla="*/ 203 w 288"/>
                  <a:gd name="T7" fmla="*/ 58 h 293"/>
                  <a:gd name="T8" fmla="*/ 146 w 288"/>
                  <a:gd name="T9" fmla="*/ 1 h 293"/>
                  <a:gd name="T10" fmla="*/ 106 w 288"/>
                  <a:gd name="T11" fmla="*/ 18 h 293"/>
                  <a:gd name="T12" fmla="*/ 90 w 288"/>
                  <a:gd name="T13" fmla="*/ 59 h 293"/>
                  <a:gd name="T14" fmla="*/ 107 w 288"/>
                  <a:gd name="T15" fmla="*/ 99 h 293"/>
                  <a:gd name="T16" fmla="*/ 147 w 288"/>
                  <a:gd name="T17" fmla="*/ 116 h 293"/>
                  <a:gd name="T18" fmla="*/ 240 w 288"/>
                  <a:gd name="T19" fmla="*/ 293 h 293"/>
                  <a:gd name="T20" fmla="*/ 288 w 288"/>
                  <a:gd name="T21" fmla="*/ 292 h 293"/>
                  <a:gd name="T22" fmla="*/ 255 w 288"/>
                  <a:gd name="T23" fmla="*/ 185 h 293"/>
                  <a:gd name="T24" fmla="*/ 189 w 288"/>
                  <a:gd name="T25" fmla="*/ 135 h 293"/>
                  <a:gd name="T26" fmla="*/ 172 w 288"/>
                  <a:gd name="T27" fmla="*/ 135 h 293"/>
                  <a:gd name="T28" fmla="*/ 172 w 288"/>
                  <a:gd name="T29" fmla="*/ 136 h 293"/>
                  <a:gd name="T30" fmla="*/ 173 w 288"/>
                  <a:gd name="T31" fmla="*/ 137 h 293"/>
                  <a:gd name="T32" fmla="*/ 172 w 288"/>
                  <a:gd name="T33" fmla="*/ 139 h 293"/>
                  <a:gd name="T34" fmla="*/ 161 w 288"/>
                  <a:gd name="T35" fmla="*/ 155 h 293"/>
                  <a:gd name="T36" fmla="*/ 173 w 288"/>
                  <a:gd name="T37" fmla="*/ 232 h 293"/>
                  <a:gd name="T38" fmla="*/ 148 w 288"/>
                  <a:gd name="T39" fmla="*/ 263 h 293"/>
                  <a:gd name="T40" fmla="*/ 138 w 288"/>
                  <a:gd name="T41" fmla="*/ 250 h 293"/>
                  <a:gd name="T42" fmla="*/ 123 w 288"/>
                  <a:gd name="T43" fmla="*/ 233 h 293"/>
                  <a:gd name="T44" fmla="*/ 133 w 288"/>
                  <a:gd name="T45" fmla="*/ 155 h 293"/>
                  <a:gd name="T46" fmla="*/ 122 w 288"/>
                  <a:gd name="T47" fmla="*/ 139 h 293"/>
                  <a:gd name="T48" fmla="*/ 122 w 288"/>
                  <a:gd name="T49" fmla="*/ 138 h 293"/>
                  <a:gd name="T50" fmla="*/ 122 w 288"/>
                  <a:gd name="T51" fmla="*/ 136 h 293"/>
                  <a:gd name="T52" fmla="*/ 122 w 288"/>
                  <a:gd name="T53" fmla="*/ 135 h 293"/>
                  <a:gd name="T54" fmla="*/ 101 w 288"/>
                  <a:gd name="T55" fmla="*/ 135 h 293"/>
                  <a:gd name="T56" fmla="*/ 33 w 288"/>
                  <a:gd name="T57" fmla="*/ 185 h 293"/>
                  <a:gd name="T58" fmla="*/ 0 w 288"/>
                  <a:gd name="T59" fmla="*/ 293 h 293"/>
                  <a:gd name="T60" fmla="*/ 49 w 288"/>
                  <a:gd name="T61" fmla="*/ 293 h 293"/>
                  <a:gd name="T62" fmla="*/ 69 w 288"/>
                  <a:gd name="T63" fmla="*/ 222 h 293"/>
                  <a:gd name="T64" fmla="*/ 84 w 288"/>
                  <a:gd name="T65" fmla="*/ 222 h 293"/>
                  <a:gd name="T66" fmla="*/ 63 w 288"/>
                  <a:gd name="T67" fmla="*/ 293 h 293"/>
                  <a:gd name="T68" fmla="*/ 225 w 288"/>
                  <a:gd name="T69" fmla="*/ 293 h 293"/>
                  <a:gd name="T70" fmla="*/ 205 w 288"/>
                  <a:gd name="T71" fmla="*/ 221 h 293"/>
                  <a:gd name="T72" fmla="*/ 219 w 288"/>
                  <a:gd name="T73" fmla="*/ 221 h 293"/>
                  <a:gd name="T74" fmla="*/ 240 w 288"/>
                  <a:gd name="T75" fmla="*/ 293 h 293"/>
                  <a:gd name="T76" fmla="*/ 154 w 288"/>
                  <a:gd name="T77" fmla="*/ 150 h 293"/>
                  <a:gd name="T78" fmla="*/ 164 w 288"/>
                  <a:gd name="T79" fmla="*/ 138 h 293"/>
                  <a:gd name="T80" fmla="*/ 164 w 288"/>
                  <a:gd name="T81" fmla="*/ 137 h 293"/>
                  <a:gd name="T82" fmla="*/ 162 w 288"/>
                  <a:gd name="T83" fmla="*/ 135 h 293"/>
                  <a:gd name="T84" fmla="*/ 158 w 288"/>
                  <a:gd name="T85" fmla="*/ 132 h 293"/>
                  <a:gd name="T86" fmla="*/ 147 w 288"/>
                  <a:gd name="T87" fmla="*/ 130 h 293"/>
                  <a:gd name="T88" fmla="*/ 137 w 288"/>
                  <a:gd name="T89" fmla="*/ 132 h 293"/>
                  <a:gd name="T90" fmla="*/ 132 w 288"/>
                  <a:gd name="T91" fmla="*/ 135 h 293"/>
                  <a:gd name="T92" fmla="*/ 131 w 288"/>
                  <a:gd name="T93" fmla="*/ 138 h 293"/>
                  <a:gd name="T94" fmla="*/ 131 w 288"/>
                  <a:gd name="T95" fmla="*/ 138 h 293"/>
                  <a:gd name="T96" fmla="*/ 140 w 288"/>
                  <a:gd name="T97" fmla="*/ 150 h 293"/>
                  <a:gd name="T98" fmla="*/ 143 w 288"/>
                  <a:gd name="T99" fmla="*/ 152 h 293"/>
                  <a:gd name="T100" fmla="*/ 132 w 288"/>
                  <a:gd name="T101" fmla="*/ 230 h 293"/>
                  <a:gd name="T102" fmla="*/ 144 w 288"/>
                  <a:gd name="T103" fmla="*/ 244 h 293"/>
                  <a:gd name="T104" fmla="*/ 146 w 288"/>
                  <a:gd name="T105" fmla="*/ 247 h 293"/>
                  <a:gd name="T106" fmla="*/ 148 w 288"/>
                  <a:gd name="T107" fmla="*/ 249 h 293"/>
                  <a:gd name="T108" fmla="*/ 150 w 288"/>
                  <a:gd name="T109" fmla="*/ 247 h 293"/>
                  <a:gd name="T110" fmla="*/ 152 w 288"/>
                  <a:gd name="T111" fmla="*/ 244 h 293"/>
                  <a:gd name="T112" fmla="*/ 164 w 288"/>
                  <a:gd name="T113" fmla="*/ 230 h 293"/>
                  <a:gd name="T114" fmla="*/ 152 w 288"/>
                  <a:gd name="T115" fmla="*/ 152 h 293"/>
                  <a:gd name="T116" fmla="*/ 154 w 288"/>
                  <a:gd name="T117" fmla="*/ 15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293">
                    <a:moveTo>
                      <a:pt x="147" y="116"/>
                    </a:moveTo>
                    <a:cubicBezTo>
                      <a:pt x="147" y="116"/>
                      <a:pt x="147" y="116"/>
                      <a:pt x="147" y="116"/>
                    </a:cubicBezTo>
                    <a:cubicBezTo>
                      <a:pt x="147" y="116"/>
                      <a:pt x="147" y="116"/>
                      <a:pt x="147" y="116"/>
                    </a:cubicBezTo>
                    <a:cubicBezTo>
                      <a:pt x="178" y="115"/>
                      <a:pt x="203" y="89"/>
                      <a:pt x="203" y="58"/>
                    </a:cubicBezTo>
                    <a:cubicBezTo>
                      <a:pt x="202" y="26"/>
                      <a:pt x="177" y="0"/>
                      <a:pt x="146" y="1"/>
                    </a:cubicBezTo>
                    <a:cubicBezTo>
                      <a:pt x="131" y="1"/>
                      <a:pt x="117" y="7"/>
                      <a:pt x="106" y="18"/>
                    </a:cubicBezTo>
                    <a:cubicBezTo>
                      <a:pt x="96" y="29"/>
                      <a:pt x="90" y="43"/>
                      <a:pt x="90" y="59"/>
                    </a:cubicBezTo>
                    <a:cubicBezTo>
                      <a:pt x="90" y="74"/>
                      <a:pt x="96" y="89"/>
                      <a:pt x="107" y="99"/>
                    </a:cubicBezTo>
                    <a:cubicBezTo>
                      <a:pt x="118" y="110"/>
                      <a:pt x="132" y="116"/>
                      <a:pt x="147" y="116"/>
                    </a:cubicBezTo>
                    <a:close/>
                    <a:moveTo>
                      <a:pt x="240" y="293"/>
                    </a:moveTo>
                    <a:cubicBezTo>
                      <a:pt x="288" y="292"/>
                      <a:pt x="288" y="292"/>
                      <a:pt x="288" y="292"/>
                    </a:cubicBezTo>
                    <a:cubicBezTo>
                      <a:pt x="255" y="185"/>
                      <a:pt x="255" y="185"/>
                      <a:pt x="255" y="185"/>
                    </a:cubicBezTo>
                    <a:cubicBezTo>
                      <a:pt x="250" y="167"/>
                      <a:pt x="228" y="136"/>
                      <a:pt x="189" y="135"/>
                    </a:cubicBezTo>
                    <a:cubicBezTo>
                      <a:pt x="172" y="135"/>
                      <a:pt x="172" y="135"/>
                      <a:pt x="172" y="135"/>
                    </a:cubicBezTo>
                    <a:cubicBezTo>
                      <a:pt x="172" y="135"/>
                      <a:pt x="172" y="135"/>
                      <a:pt x="172" y="136"/>
                    </a:cubicBezTo>
                    <a:cubicBezTo>
                      <a:pt x="173" y="137"/>
                      <a:pt x="173" y="137"/>
                      <a:pt x="173" y="137"/>
                    </a:cubicBezTo>
                    <a:cubicBezTo>
                      <a:pt x="172" y="139"/>
                      <a:pt x="172" y="139"/>
                      <a:pt x="172" y="139"/>
                    </a:cubicBezTo>
                    <a:cubicBezTo>
                      <a:pt x="172" y="143"/>
                      <a:pt x="168" y="148"/>
                      <a:pt x="161" y="155"/>
                    </a:cubicBezTo>
                    <a:cubicBezTo>
                      <a:pt x="173" y="232"/>
                      <a:pt x="173" y="232"/>
                      <a:pt x="173" y="232"/>
                    </a:cubicBezTo>
                    <a:cubicBezTo>
                      <a:pt x="148" y="263"/>
                      <a:pt x="148" y="263"/>
                      <a:pt x="148" y="263"/>
                    </a:cubicBezTo>
                    <a:cubicBezTo>
                      <a:pt x="138" y="250"/>
                      <a:pt x="138" y="250"/>
                      <a:pt x="138" y="250"/>
                    </a:cubicBezTo>
                    <a:cubicBezTo>
                      <a:pt x="123" y="233"/>
                      <a:pt x="123" y="233"/>
                      <a:pt x="123" y="233"/>
                    </a:cubicBezTo>
                    <a:cubicBezTo>
                      <a:pt x="133" y="155"/>
                      <a:pt x="133" y="155"/>
                      <a:pt x="133" y="155"/>
                    </a:cubicBezTo>
                    <a:cubicBezTo>
                      <a:pt x="126" y="149"/>
                      <a:pt x="122" y="143"/>
                      <a:pt x="122" y="139"/>
                    </a:cubicBezTo>
                    <a:cubicBezTo>
                      <a:pt x="122" y="138"/>
                      <a:pt x="122" y="138"/>
                      <a:pt x="122" y="138"/>
                    </a:cubicBezTo>
                    <a:cubicBezTo>
                      <a:pt x="122" y="136"/>
                      <a:pt x="122" y="136"/>
                      <a:pt x="122" y="136"/>
                    </a:cubicBezTo>
                    <a:cubicBezTo>
                      <a:pt x="122" y="136"/>
                      <a:pt x="122" y="135"/>
                      <a:pt x="122" y="135"/>
                    </a:cubicBezTo>
                    <a:cubicBezTo>
                      <a:pt x="101" y="135"/>
                      <a:pt x="101" y="135"/>
                      <a:pt x="101" y="135"/>
                    </a:cubicBezTo>
                    <a:cubicBezTo>
                      <a:pt x="61" y="135"/>
                      <a:pt x="39" y="167"/>
                      <a:pt x="33" y="185"/>
                    </a:cubicBezTo>
                    <a:cubicBezTo>
                      <a:pt x="0" y="293"/>
                      <a:pt x="0" y="293"/>
                      <a:pt x="0" y="293"/>
                    </a:cubicBezTo>
                    <a:cubicBezTo>
                      <a:pt x="49" y="293"/>
                      <a:pt x="49" y="293"/>
                      <a:pt x="49" y="293"/>
                    </a:cubicBezTo>
                    <a:cubicBezTo>
                      <a:pt x="69" y="222"/>
                      <a:pt x="69" y="222"/>
                      <a:pt x="69" y="222"/>
                    </a:cubicBezTo>
                    <a:cubicBezTo>
                      <a:pt x="84" y="222"/>
                      <a:pt x="84" y="222"/>
                      <a:pt x="84" y="222"/>
                    </a:cubicBezTo>
                    <a:cubicBezTo>
                      <a:pt x="63" y="293"/>
                      <a:pt x="63" y="293"/>
                      <a:pt x="63" y="293"/>
                    </a:cubicBezTo>
                    <a:cubicBezTo>
                      <a:pt x="225" y="293"/>
                      <a:pt x="225" y="293"/>
                      <a:pt x="225" y="293"/>
                    </a:cubicBezTo>
                    <a:cubicBezTo>
                      <a:pt x="205" y="221"/>
                      <a:pt x="205" y="221"/>
                      <a:pt x="205" y="221"/>
                    </a:cubicBezTo>
                    <a:cubicBezTo>
                      <a:pt x="219" y="221"/>
                      <a:pt x="219" y="221"/>
                      <a:pt x="219" y="221"/>
                    </a:cubicBezTo>
                    <a:lnTo>
                      <a:pt x="240" y="293"/>
                    </a:lnTo>
                    <a:close/>
                    <a:moveTo>
                      <a:pt x="154" y="150"/>
                    </a:moveTo>
                    <a:cubicBezTo>
                      <a:pt x="163" y="142"/>
                      <a:pt x="164" y="138"/>
                      <a:pt x="164" y="138"/>
                    </a:cubicBezTo>
                    <a:cubicBezTo>
                      <a:pt x="164" y="137"/>
                      <a:pt x="164" y="137"/>
                      <a:pt x="164" y="137"/>
                    </a:cubicBezTo>
                    <a:cubicBezTo>
                      <a:pt x="164" y="137"/>
                      <a:pt x="163" y="136"/>
                      <a:pt x="162" y="135"/>
                    </a:cubicBezTo>
                    <a:cubicBezTo>
                      <a:pt x="161" y="134"/>
                      <a:pt x="160" y="133"/>
                      <a:pt x="158" y="132"/>
                    </a:cubicBezTo>
                    <a:cubicBezTo>
                      <a:pt x="155" y="131"/>
                      <a:pt x="151" y="130"/>
                      <a:pt x="147" y="130"/>
                    </a:cubicBezTo>
                    <a:cubicBezTo>
                      <a:pt x="144" y="130"/>
                      <a:pt x="140" y="131"/>
                      <a:pt x="137" y="132"/>
                    </a:cubicBezTo>
                    <a:cubicBezTo>
                      <a:pt x="135" y="133"/>
                      <a:pt x="133" y="134"/>
                      <a:pt x="132" y="135"/>
                    </a:cubicBezTo>
                    <a:cubicBezTo>
                      <a:pt x="131" y="136"/>
                      <a:pt x="131" y="137"/>
                      <a:pt x="131" y="138"/>
                    </a:cubicBezTo>
                    <a:cubicBezTo>
                      <a:pt x="131" y="138"/>
                      <a:pt x="131" y="138"/>
                      <a:pt x="131" y="138"/>
                    </a:cubicBezTo>
                    <a:cubicBezTo>
                      <a:pt x="131" y="138"/>
                      <a:pt x="131" y="142"/>
                      <a:pt x="140" y="150"/>
                    </a:cubicBezTo>
                    <a:cubicBezTo>
                      <a:pt x="143" y="152"/>
                      <a:pt x="143" y="152"/>
                      <a:pt x="143" y="152"/>
                    </a:cubicBezTo>
                    <a:cubicBezTo>
                      <a:pt x="132" y="230"/>
                      <a:pt x="132" y="230"/>
                      <a:pt x="132" y="230"/>
                    </a:cubicBezTo>
                    <a:cubicBezTo>
                      <a:pt x="144" y="244"/>
                      <a:pt x="144" y="244"/>
                      <a:pt x="144" y="244"/>
                    </a:cubicBezTo>
                    <a:cubicBezTo>
                      <a:pt x="146" y="247"/>
                      <a:pt x="146" y="247"/>
                      <a:pt x="146" y="247"/>
                    </a:cubicBezTo>
                    <a:cubicBezTo>
                      <a:pt x="148" y="249"/>
                      <a:pt x="148" y="249"/>
                      <a:pt x="148" y="249"/>
                    </a:cubicBezTo>
                    <a:cubicBezTo>
                      <a:pt x="150" y="247"/>
                      <a:pt x="150" y="247"/>
                      <a:pt x="150" y="247"/>
                    </a:cubicBezTo>
                    <a:cubicBezTo>
                      <a:pt x="152" y="244"/>
                      <a:pt x="152" y="244"/>
                      <a:pt x="152" y="244"/>
                    </a:cubicBezTo>
                    <a:cubicBezTo>
                      <a:pt x="164" y="230"/>
                      <a:pt x="164" y="230"/>
                      <a:pt x="164" y="230"/>
                    </a:cubicBezTo>
                    <a:cubicBezTo>
                      <a:pt x="152" y="152"/>
                      <a:pt x="152" y="152"/>
                      <a:pt x="152" y="152"/>
                    </a:cubicBezTo>
                    <a:lnTo>
                      <a:pt x="154" y="150"/>
                    </a:lnTo>
                    <a:close/>
                  </a:path>
                </a:pathLst>
              </a:custGeom>
              <a:grpFill/>
              <a:ln>
                <a:noFill/>
              </a:ln>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endParaRPr>
              </a:p>
            </p:txBody>
          </p:sp>
          <p:grpSp>
            <p:nvGrpSpPr>
              <p:cNvPr id="66" name="Group 4"/>
              <p:cNvGrpSpPr>
                <a:grpSpLocks/>
              </p:cNvGrpSpPr>
              <p:nvPr/>
            </p:nvGrpSpPr>
            <p:grpSpPr bwMode="auto">
              <a:xfrm>
                <a:off x="9890692" y="3156562"/>
                <a:ext cx="629033" cy="664924"/>
                <a:chOff x="3730" y="2047"/>
                <a:chExt cx="222" cy="226"/>
              </a:xfrm>
              <a:grpFill/>
            </p:grpSpPr>
            <p:sp>
              <p:nvSpPr>
                <p:cNvPr id="67" name="AutoShape 3"/>
                <p:cNvSpPr>
                  <a:spLocks noChangeAspect="1" noChangeArrowheads="1" noTextEdit="1"/>
                </p:cNvSpPr>
                <p:nvPr/>
              </p:nvSpPr>
              <p:spPr bwMode="auto">
                <a:xfrm>
                  <a:off x="3730" y="2047"/>
                  <a:ext cx="220" cy="22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baseline="-25000" dirty="0">
                    <a:solidFill>
                      <a:srgbClr val="505050"/>
                    </a:solidFill>
                  </a:endParaRPr>
                </a:p>
              </p:txBody>
            </p:sp>
            <p:sp>
              <p:nvSpPr>
                <p:cNvPr id="68" name="Oval 5"/>
                <p:cNvSpPr>
                  <a:spLocks noChangeArrowheads="1"/>
                </p:cNvSpPr>
                <p:nvPr/>
              </p:nvSpPr>
              <p:spPr bwMode="auto">
                <a:xfrm>
                  <a:off x="3798" y="2049"/>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baseline="-25000" dirty="0">
                    <a:solidFill>
                      <a:srgbClr val="505050"/>
                    </a:solidFill>
                  </a:endParaRPr>
                </a:p>
              </p:txBody>
            </p:sp>
            <p:sp>
              <p:nvSpPr>
                <p:cNvPr id="69" name="Freeform 6"/>
                <p:cNvSpPr>
                  <a:spLocks noEditPoints="1"/>
                </p:cNvSpPr>
                <p:nvPr/>
              </p:nvSpPr>
              <p:spPr bwMode="auto">
                <a:xfrm>
                  <a:off x="3835" y="2181"/>
                  <a:ext cx="58" cy="41"/>
                </a:xfrm>
                <a:custGeom>
                  <a:avLst/>
                  <a:gdLst>
                    <a:gd name="T0" fmla="*/ 12 w 24"/>
                    <a:gd name="T1" fmla="*/ 0 h 17"/>
                    <a:gd name="T2" fmla="*/ 0 w 24"/>
                    <a:gd name="T3" fmla="*/ 12 h 17"/>
                    <a:gd name="T4" fmla="*/ 0 w 24"/>
                    <a:gd name="T5" fmla="*/ 15 h 17"/>
                    <a:gd name="T6" fmla="*/ 7 w 24"/>
                    <a:gd name="T7" fmla="*/ 15 h 17"/>
                    <a:gd name="T8" fmla="*/ 12 w 24"/>
                    <a:gd name="T9" fmla="*/ 17 h 17"/>
                    <a:gd name="T10" fmla="*/ 17 w 24"/>
                    <a:gd name="T11" fmla="*/ 15 h 17"/>
                    <a:gd name="T12" fmla="*/ 21 w 24"/>
                    <a:gd name="T13" fmla="*/ 15 h 17"/>
                    <a:gd name="T14" fmla="*/ 21 w 24"/>
                    <a:gd name="T15" fmla="*/ 14 h 17"/>
                    <a:gd name="T16" fmla="*/ 24 w 24"/>
                    <a:gd name="T17" fmla="*/ 14 h 17"/>
                    <a:gd name="T18" fmla="*/ 24 w 24"/>
                    <a:gd name="T19" fmla="*/ 12 h 17"/>
                    <a:gd name="T20" fmla="*/ 12 w 24"/>
                    <a:gd name="T21" fmla="*/ 0 h 17"/>
                    <a:gd name="T22" fmla="*/ 5 w 24"/>
                    <a:gd name="T23" fmla="*/ 12 h 17"/>
                    <a:gd name="T24" fmla="*/ 3 w 24"/>
                    <a:gd name="T25" fmla="*/ 12 h 17"/>
                    <a:gd name="T26" fmla="*/ 2 w 24"/>
                    <a:gd name="T27" fmla="*/ 12 h 17"/>
                    <a:gd name="T28" fmla="*/ 3 w 24"/>
                    <a:gd name="T29" fmla="*/ 11 h 17"/>
                    <a:gd name="T30" fmla="*/ 5 w 24"/>
                    <a:gd name="T31" fmla="*/ 11 h 17"/>
                    <a:gd name="T32" fmla="*/ 5 w 24"/>
                    <a:gd name="T33" fmla="*/ 12 h 17"/>
                    <a:gd name="T34" fmla="*/ 5 w 24"/>
                    <a:gd name="T35" fmla="*/ 12 h 17"/>
                    <a:gd name="T36" fmla="*/ 7 w 24"/>
                    <a:gd name="T37" fmla="*/ 9 h 17"/>
                    <a:gd name="T38" fmla="*/ 6 w 24"/>
                    <a:gd name="T39" fmla="*/ 9 h 17"/>
                    <a:gd name="T40" fmla="*/ 6 w 24"/>
                    <a:gd name="T41" fmla="*/ 9 h 17"/>
                    <a:gd name="T42" fmla="*/ 4 w 24"/>
                    <a:gd name="T43" fmla="*/ 8 h 17"/>
                    <a:gd name="T44" fmla="*/ 4 w 24"/>
                    <a:gd name="T45" fmla="*/ 7 h 17"/>
                    <a:gd name="T46" fmla="*/ 5 w 24"/>
                    <a:gd name="T47" fmla="*/ 7 h 17"/>
                    <a:gd name="T48" fmla="*/ 6 w 24"/>
                    <a:gd name="T49" fmla="*/ 8 h 17"/>
                    <a:gd name="T50" fmla="*/ 7 w 24"/>
                    <a:gd name="T51" fmla="*/ 9 h 17"/>
                    <a:gd name="T52" fmla="*/ 12 w 24"/>
                    <a:gd name="T53" fmla="*/ 4 h 17"/>
                    <a:gd name="T54" fmla="*/ 12 w 24"/>
                    <a:gd name="T55" fmla="*/ 3 h 17"/>
                    <a:gd name="T56" fmla="*/ 13 w 24"/>
                    <a:gd name="T57" fmla="*/ 4 h 17"/>
                    <a:gd name="T58" fmla="*/ 13 w 24"/>
                    <a:gd name="T59" fmla="*/ 5 h 17"/>
                    <a:gd name="T60" fmla="*/ 12 w 24"/>
                    <a:gd name="T61" fmla="*/ 6 h 17"/>
                    <a:gd name="T62" fmla="*/ 12 w 24"/>
                    <a:gd name="T63" fmla="*/ 5 h 17"/>
                    <a:gd name="T64" fmla="*/ 12 w 24"/>
                    <a:gd name="T65" fmla="*/ 4 h 17"/>
                    <a:gd name="T66" fmla="*/ 13 w 24"/>
                    <a:gd name="T67" fmla="*/ 14 h 17"/>
                    <a:gd name="T68" fmla="*/ 10 w 24"/>
                    <a:gd name="T69" fmla="*/ 13 h 17"/>
                    <a:gd name="T70" fmla="*/ 7 w 24"/>
                    <a:gd name="T71" fmla="*/ 4 h 17"/>
                    <a:gd name="T72" fmla="*/ 14 w 24"/>
                    <a:gd name="T73" fmla="*/ 11 h 17"/>
                    <a:gd name="T74" fmla="*/ 13 w 24"/>
                    <a:gd name="T75" fmla="*/ 14 h 17"/>
                    <a:gd name="T76" fmla="*/ 17 w 24"/>
                    <a:gd name="T77" fmla="*/ 5 h 17"/>
                    <a:gd name="T78" fmla="*/ 16 w 24"/>
                    <a:gd name="T79" fmla="*/ 6 h 17"/>
                    <a:gd name="T80" fmla="*/ 15 w 24"/>
                    <a:gd name="T81" fmla="*/ 7 h 17"/>
                    <a:gd name="T82" fmla="*/ 15 w 24"/>
                    <a:gd name="T83" fmla="*/ 7 h 17"/>
                    <a:gd name="T84" fmla="*/ 15 w 24"/>
                    <a:gd name="T85" fmla="*/ 6 h 17"/>
                    <a:gd name="T86" fmla="*/ 16 w 24"/>
                    <a:gd name="T87" fmla="*/ 4 h 17"/>
                    <a:gd name="T88" fmla="*/ 17 w 24"/>
                    <a:gd name="T89" fmla="*/ 4 h 17"/>
                    <a:gd name="T90" fmla="*/ 17 w 24"/>
                    <a:gd name="T91" fmla="*/ 5 h 17"/>
                    <a:gd name="T92" fmla="*/ 18 w 24"/>
                    <a:gd name="T93" fmla="*/ 9 h 17"/>
                    <a:gd name="T94" fmla="*/ 17 w 24"/>
                    <a:gd name="T95" fmla="*/ 9 h 17"/>
                    <a:gd name="T96" fmla="*/ 18 w 24"/>
                    <a:gd name="T97" fmla="*/ 8 h 17"/>
                    <a:gd name="T98" fmla="*/ 19 w 24"/>
                    <a:gd name="T99" fmla="*/ 7 h 17"/>
                    <a:gd name="T100" fmla="*/ 20 w 24"/>
                    <a:gd name="T101" fmla="*/ 7 h 17"/>
                    <a:gd name="T102" fmla="*/ 20 w 24"/>
                    <a:gd name="T103" fmla="*/ 8 h 17"/>
                    <a:gd name="T104" fmla="*/ 18 w 24"/>
                    <a:gd name="T105" fmla="*/ 9 h 17"/>
                    <a:gd name="T106" fmla="*/ 18 w 24"/>
                    <a:gd name="T107" fmla="*/ 9 h 17"/>
                    <a:gd name="T108" fmla="*/ 22 w 24"/>
                    <a:gd name="T109" fmla="*/ 12 h 17"/>
                    <a:gd name="T110" fmla="*/ 21 w 24"/>
                    <a:gd name="T111" fmla="*/ 12 h 17"/>
                    <a:gd name="T112" fmla="*/ 19 w 24"/>
                    <a:gd name="T113" fmla="*/ 12 h 17"/>
                    <a:gd name="T114" fmla="*/ 19 w 24"/>
                    <a:gd name="T115" fmla="*/ 12 h 17"/>
                    <a:gd name="T116" fmla="*/ 19 w 24"/>
                    <a:gd name="T117" fmla="*/ 11 h 17"/>
                    <a:gd name="T118" fmla="*/ 21 w 24"/>
                    <a:gd name="T119" fmla="*/ 11 h 17"/>
                    <a:gd name="T120" fmla="*/ 22 w 24"/>
                    <a:gd name="T12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17">
                      <a:moveTo>
                        <a:pt x="12" y="0"/>
                      </a:moveTo>
                      <a:cubicBezTo>
                        <a:pt x="6" y="0"/>
                        <a:pt x="0" y="6"/>
                        <a:pt x="0" y="12"/>
                      </a:cubicBezTo>
                      <a:cubicBezTo>
                        <a:pt x="0" y="13"/>
                        <a:pt x="0" y="14"/>
                        <a:pt x="0" y="15"/>
                      </a:cubicBezTo>
                      <a:cubicBezTo>
                        <a:pt x="0" y="15"/>
                        <a:pt x="0" y="15"/>
                        <a:pt x="7" y="15"/>
                      </a:cubicBezTo>
                      <a:cubicBezTo>
                        <a:pt x="8" y="16"/>
                        <a:pt x="10" y="17"/>
                        <a:pt x="12" y="17"/>
                      </a:cubicBezTo>
                      <a:cubicBezTo>
                        <a:pt x="14" y="17"/>
                        <a:pt x="16" y="16"/>
                        <a:pt x="17" y="15"/>
                      </a:cubicBezTo>
                      <a:cubicBezTo>
                        <a:pt x="17" y="15"/>
                        <a:pt x="17" y="15"/>
                        <a:pt x="21" y="15"/>
                      </a:cubicBezTo>
                      <a:cubicBezTo>
                        <a:pt x="21" y="14"/>
                        <a:pt x="21" y="14"/>
                        <a:pt x="21" y="14"/>
                      </a:cubicBezTo>
                      <a:cubicBezTo>
                        <a:pt x="22" y="14"/>
                        <a:pt x="23" y="14"/>
                        <a:pt x="24" y="14"/>
                      </a:cubicBezTo>
                      <a:cubicBezTo>
                        <a:pt x="24" y="14"/>
                        <a:pt x="24" y="13"/>
                        <a:pt x="24" y="12"/>
                      </a:cubicBezTo>
                      <a:cubicBezTo>
                        <a:pt x="24" y="6"/>
                        <a:pt x="19" y="0"/>
                        <a:pt x="12" y="0"/>
                      </a:cubicBezTo>
                      <a:close/>
                      <a:moveTo>
                        <a:pt x="5" y="12"/>
                      </a:moveTo>
                      <a:cubicBezTo>
                        <a:pt x="3" y="12"/>
                        <a:pt x="3" y="12"/>
                        <a:pt x="3" y="12"/>
                      </a:cubicBezTo>
                      <a:cubicBezTo>
                        <a:pt x="3" y="12"/>
                        <a:pt x="2" y="12"/>
                        <a:pt x="2" y="12"/>
                      </a:cubicBezTo>
                      <a:cubicBezTo>
                        <a:pt x="2" y="11"/>
                        <a:pt x="3" y="11"/>
                        <a:pt x="3" y="11"/>
                      </a:cubicBezTo>
                      <a:cubicBezTo>
                        <a:pt x="5" y="11"/>
                        <a:pt x="5" y="11"/>
                        <a:pt x="5" y="11"/>
                      </a:cubicBezTo>
                      <a:cubicBezTo>
                        <a:pt x="5" y="11"/>
                        <a:pt x="5" y="11"/>
                        <a:pt x="5" y="12"/>
                      </a:cubicBezTo>
                      <a:cubicBezTo>
                        <a:pt x="5" y="12"/>
                        <a:pt x="5" y="12"/>
                        <a:pt x="5" y="12"/>
                      </a:cubicBezTo>
                      <a:close/>
                      <a:moveTo>
                        <a:pt x="7" y="9"/>
                      </a:moveTo>
                      <a:cubicBezTo>
                        <a:pt x="7" y="9"/>
                        <a:pt x="6" y="9"/>
                        <a:pt x="6" y="9"/>
                      </a:cubicBezTo>
                      <a:cubicBezTo>
                        <a:pt x="6" y="9"/>
                        <a:pt x="6" y="9"/>
                        <a:pt x="6" y="9"/>
                      </a:cubicBezTo>
                      <a:cubicBezTo>
                        <a:pt x="4" y="8"/>
                        <a:pt x="4" y="8"/>
                        <a:pt x="4" y="8"/>
                      </a:cubicBezTo>
                      <a:cubicBezTo>
                        <a:pt x="4" y="8"/>
                        <a:pt x="4" y="8"/>
                        <a:pt x="4" y="7"/>
                      </a:cubicBezTo>
                      <a:cubicBezTo>
                        <a:pt x="4" y="7"/>
                        <a:pt x="5" y="7"/>
                        <a:pt x="5" y="7"/>
                      </a:cubicBezTo>
                      <a:cubicBezTo>
                        <a:pt x="6" y="8"/>
                        <a:pt x="6" y="8"/>
                        <a:pt x="6" y="8"/>
                      </a:cubicBezTo>
                      <a:cubicBezTo>
                        <a:pt x="7" y="8"/>
                        <a:pt x="7" y="9"/>
                        <a:pt x="7" y="9"/>
                      </a:cubicBezTo>
                      <a:close/>
                      <a:moveTo>
                        <a:pt x="12" y="4"/>
                      </a:moveTo>
                      <a:cubicBezTo>
                        <a:pt x="12" y="3"/>
                        <a:pt x="12" y="3"/>
                        <a:pt x="12" y="3"/>
                      </a:cubicBezTo>
                      <a:cubicBezTo>
                        <a:pt x="12" y="3"/>
                        <a:pt x="13" y="3"/>
                        <a:pt x="13" y="4"/>
                      </a:cubicBezTo>
                      <a:cubicBezTo>
                        <a:pt x="13" y="5"/>
                        <a:pt x="13" y="5"/>
                        <a:pt x="13" y="5"/>
                      </a:cubicBezTo>
                      <a:cubicBezTo>
                        <a:pt x="13" y="6"/>
                        <a:pt x="12" y="6"/>
                        <a:pt x="12" y="6"/>
                      </a:cubicBezTo>
                      <a:cubicBezTo>
                        <a:pt x="12" y="6"/>
                        <a:pt x="12" y="6"/>
                        <a:pt x="12" y="5"/>
                      </a:cubicBezTo>
                      <a:cubicBezTo>
                        <a:pt x="12" y="4"/>
                        <a:pt x="12" y="4"/>
                        <a:pt x="12" y="4"/>
                      </a:cubicBezTo>
                      <a:close/>
                      <a:moveTo>
                        <a:pt x="13" y="14"/>
                      </a:moveTo>
                      <a:cubicBezTo>
                        <a:pt x="12" y="15"/>
                        <a:pt x="11" y="14"/>
                        <a:pt x="10" y="13"/>
                      </a:cubicBezTo>
                      <a:cubicBezTo>
                        <a:pt x="9" y="12"/>
                        <a:pt x="7" y="4"/>
                        <a:pt x="7" y="4"/>
                      </a:cubicBezTo>
                      <a:cubicBezTo>
                        <a:pt x="7" y="4"/>
                        <a:pt x="13" y="10"/>
                        <a:pt x="14" y="11"/>
                      </a:cubicBezTo>
                      <a:cubicBezTo>
                        <a:pt x="14" y="12"/>
                        <a:pt x="14" y="14"/>
                        <a:pt x="13" y="14"/>
                      </a:cubicBezTo>
                      <a:close/>
                      <a:moveTo>
                        <a:pt x="17" y="5"/>
                      </a:moveTo>
                      <a:cubicBezTo>
                        <a:pt x="16" y="6"/>
                        <a:pt x="16" y="6"/>
                        <a:pt x="16" y="6"/>
                      </a:cubicBezTo>
                      <a:cubicBezTo>
                        <a:pt x="16" y="7"/>
                        <a:pt x="16" y="7"/>
                        <a:pt x="15" y="7"/>
                      </a:cubicBezTo>
                      <a:cubicBezTo>
                        <a:pt x="15" y="7"/>
                        <a:pt x="15" y="7"/>
                        <a:pt x="15" y="7"/>
                      </a:cubicBezTo>
                      <a:cubicBezTo>
                        <a:pt x="15" y="6"/>
                        <a:pt x="15" y="6"/>
                        <a:pt x="15" y="6"/>
                      </a:cubicBezTo>
                      <a:cubicBezTo>
                        <a:pt x="16" y="4"/>
                        <a:pt x="16" y="4"/>
                        <a:pt x="16" y="4"/>
                      </a:cubicBezTo>
                      <a:cubicBezTo>
                        <a:pt x="16" y="4"/>
                        <a:pt x="16" y="4"/>
                        <a:pt x="17" y="4"/>
                      </a:cubicBezTo>
                      <a:cubicBezTo>
                        <a:pt x="17" y="4"/>
                        <a:pt x="17" y="5"/>
                        <a:pt x="17" y="5"/>
                      </a:cubicBezTo>
                      <a:close/>
                      <a:moveTo>
                        <a:pt x="18" y="9"/>
                      </a:moveTo>
                      <a:cubicBezTo>
                        <a:pt x="18" y="9"/>
                        <a:pt x="18" y="9"/>
                        <a:pt x="17" y="9"/>
                      </a:cubicBezTo>
                      <a:cubicBezTo>
                        <a:pt x="17" y="8"/>
                        <a:pt x="17" y="8"/>
                        <a:pt x="18" y="8"/>
                      </a:cubicBezTo>
                      <a:cubicBezTo>
                        <a:pt x="19" y="7"/>
                        <a:pt x="19" y="7"/>
                        <a:pt x="19" y="7"/>
                      </a:cubicBezTo>
                      <a:cubicBezTo>
                        <a:pt x="19" y="7"/>
                        <a:pt x="20" y="7"/>
                        <a:pt x="20" y="7"/>
                      </a:cubicBezTo>
                      <a:cubicBezTo>
                        <a:pt x="20" y="7"/>
                        <a:pt x="20" y="8"/>
                        <a:pt x="20" y="8"/>
                      </a:cubicBezTo>
                      <a:cubicBezTo>
                        <a:pt x="18" y="9"/>
                        <a:pt x="18" y="9"/>
                        <a:pt x="18" y="9"/>
                      </a:cubicBezTo>
                      <a:cubicBezTo>
                        <a:pt x="18" y="9"/>
                        <a:pt x="18" y="9"/>
                        <a:pt x="18" y="9"/>
                      </a:cubicBezTo>
                      <a:close/>
                      <a:moveTo>
                        <a:pt x="22" y="12"/>
                      </a:moveTo>
                      <a:cubicBezTo>
                        <a:pt x="22" y="12"/>
                        <a:pt x="21" y="12"/>
                        <a:pt x="21" y="12"/>
                      </a:cubicBezTo>
                      <a:cubicBezTo>
                        <a:pt x="19" y="12"/>
                        <a:pt x="19" y="12"/>
                        <a:pt x="19" y="12"/>
                      </a:cubicBezTo>
                      <a:cubicBezTo>
                        <a:pt x="19" y="12"/>
                        <a:pt x="19" y="12"/>
                        <a:pt x="19" y="12"/>
                      </a:cubicBezTo>
                      <a:cubicBezTo>
                        <a:pt x="19" y="11"/>
                        <a:pt x="19" y="11"/>
                        <a:pt x="19" y="11"/>
                      </a:cubicBezTo>
                      <a:cubicBezTo>
                        <a:pt x="21" y="11"/>
                        <a:pt x="21" y="11"/>
                        <a:pt x="21" y="11"/>
                      </a:cubicBezTo>
                      <a:cubicBezTo>
                        <a:pt x="21" y="11"/>
                        <a:pt x="22" y="11"/>
                        <a:pt x="2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baseline="-25000" dirty="0">
                    <a:solidFill>
                      <a:srgbClr val="505050"/>
                    </a:solidFill>
                  </a:endParaRPr>
                </a:p>
              </p:txBody>
            </p:sp>
            <p:sp>
              <p:nvSpPr>
                <p:cNvPr id="70" name="Freeform 7"/>
                <p:cNvSpPr>
                  <a:spLocks/>
                </p:cNvSpPr>
                <p:nvPr/>
              </p:nvSpPr>
              <p:spPr bwMode="auto">
                <a:xfrm>
                  <a:off x="3730" y="2149"/>
                  <a:ext cx="222" cy="122"/>
                </a:xfrm>
                <a:custGeom>
                  <a:avLst/>
                  <a:gdLst>
                    <a:gd name="T0" fmla="*/ 76 w 91"/>
                    <a:gd name="T1" fmla="*/ 50 h 50"/>
                    <a:gd name="T2" fmla="*/ 91 w 91"/>
                    <a:gd name="T3" fmla="*/ 50 h 50"/>
                    <a:gd name="T4" fmla="*/ 81 w 91"/>
                    <a:gd name="T5" fmla="*/ 16 h 50"/>
                    <a:gd name="T6" fmla="*/ 60 w 91"/>
                    <a:gd name="T7" fmla="*/ 0 h 50"/>
                    <a:gd name="T8" fmla="*/ 32 w 91"/>
                    <a:gd name="T9" fmla="*/ 0 h 50"/>
                    <a:gd name="T10" fmla="*/ 10 w 91"/>
                    <a:gd name="T11" fmla="*/ 16 h 50"/>
                    <a:gd name="T12" fmla="*/ 0 w 91"/>
                    <a:gd name="T13" fmla="*/ 50 h 50"/>
                    <a:gd name="T14" fmla="*/ 15 w 91"/>
                    <a:gd name="T15" fmla="*/ 50 h 50"/>
                    <a:gd name="T16" fmla="*/ 22 w 91"/>
                    <a:gd name="T17" fmla="*/ 27 h 50"/>
                    <a:gd name="T18" fmla="*/ 27 w 91"/>
                    <a:gd name="T19" fmla="*/ 27 h 50"/>
                    <a:gd name="T20" fmla="*/ 20 w 91"/>
                    <a:gd name="T21" fmla="*/ 50 h 50"/>
                    <a:gd name="T22" fmla="*/ 72 w 91"/>
                    <a:gd name="T23" fmla="*/ 50 h 50"/>
                    <a:gd name="T24" fmla="*/ 68 w 91"/>
                    <a:gd name="T25" fmla="*/ 36 h 50"/>
                    <a:gd name="T26" fmla="*/ 56 w 91"/>
                    <a:gd name="T27" fmla="*/ 41 h 50"/>
                    <a:gd name="T28" fmla="*/ 40 w 91"/>
                    <a:gd name="T29" fmla="*/ 25 h 50"/>
                    <a:gd name="T30" fmla="*/ 56 w 91"/>
                    <a:gd name="T31" fmla="*/ 9 h 50"/>
                    <a:gd name="T32" fmla="*/ 72 w 91"/>
                    <a:gd name="T33" fmla="*/ 25 h 50"/>
                    <a:gd name="T34" fmla="*/ 71 w 91"/>
                    <a:gd name="T35" fmla="*/ 31 h 50"/>
                    <a:gd name="T36" fmla="*/ 76 w 91"/>
                    <a:gd name="T3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50">
                      <a:moveTo>
                        <a:pt x="76" y="50"/>
                      </a:moveTo>
                      <a:cubicBezTo>
                        <a:pt x="91" y="50"/>
                        <a:pt x="91" y="50"/>
                        <a:pt x="91" y="50"/>
                      </a:cubicBezTo>
                      <a:cubicBezTo>
                        <a:pt x="81" y="16"/>
                        <a:pt x="81" y="16"/>
                        <a:pt x="81" y="16"/>
                      </a:cubicBezTo>
                      <a:cubicBezTo>
                        <a:pt x="80" y="10"/>
                        <a:pt x="73" y="0"/>
                        <a:pt x="60" y="0"/>
                      </a:cubicBezTo>
                      <a:cubicBezTo>
                        <a:pt x="32" y="0"/>
                        <a:pt x="32" y="0"/>
                        <a:pt x="32" y="0"/>
                      </a:cubicBezTo>
                      <a:cubicBezTo>
                        <a:pt x="19" y="0"/>
                        <a:pt x="12" y="10"/>
                        <a:pt x="10" y="16"/>
                      </a:cubicBezTo>
                      <a:cubicBezTo>
                        <a:pt x="0" y="50"/>
                        <a:pt x="0" y="50"/>
                        <a:pt x="0" y="50"/>
                      </a:cubicBezTo>
                      <a:cubicBezTo>
                        <a:pt x="15" y="50"/>
                        <a:pt x="15" y="50"/>
                        <a:pt x="15" y="50"/>
                      </a:cubicBezTo>
                      <a:cubicBezTo>
                        <a:pt x="22" y="27"/>
                        <a:pt x="22" y="27"/>
                        <a:pt x="22" y="27"/>
                      </a:cubicBezTo>
                      <a:cubicBezTo>
                        <a:pt x="27" y="27"/>
                        <a:pt x="27" y="27"/>
                        <a:pt x="27" y="27"/>
                      </a:cubicBezTo>
                      <a:cubicBezTo>
                        <a:pt x="20" y="50"/>
                        <a:pt x="20" y="50"/>
                        <a:pt x="20" y="50"/>
                      </a:cubicBezTo>
                      <a:cubicBezTo>
                        <a:pt x="72" y="50"/>
                        <a:pt x="72" y="50"/>
                        <a:pt x="72" y="50"/>
                      </a:cubicBezTo>
                      <a:cubicBezTo>
                        <a:pt x="70" y="44"/>
                        <a:pt x="69" y="39"/>
                        <a:pt x="68" y="36"/>
                      </a:cubicBezTo>
                      <a:cubicBezTo>
                        <a:pt x="65" y="39"/>
                        <a:pt x="61" y="41"/>
                        <a:pt x="56" y="41"/>
                      </a:cubicBezTo>
                      <a:cubicBezTo>
                        <a:pt x="47" y="41"/>
                        <a:pt x="40" y="34"/>
                        <a:pt x="40" y="25"/>
                      </a:cubicBezTo>
                      <a:cubicBezTo>
                        <a:pt x="40" y="17"/>
                        <a:pt x="47" y="9"/>
                        <a:pt x="56" y="9"/>
                      </a:cubicBezTo>
                      <a:cubicBezTo>
                        <a:pt x="65" y="9"/>
                        <a:pt x="72" y="17"/>
                        <a:pt x="72" y="25"/>
                      </a:cubicBezTo>
                      <a:cubicBezTo>
                        <a:pt x="72" y="27"/>
                        <a:pt x="72" y="29"/>
                        <a:pt x="71" y="31"/>
                      </a:cubicBezTo>
                      <a:cubicBezTo>
                        <a:pt x="76" y="50"/>
                        <a:pt x="76" y="50"/>
                        <a:pt x="76" y="50"/>
                      </a:cubicBezTo>
                      <a:close/>
                    </a:path>
                  </a:pathLst>
                </a:custGeom>
                <a:solidFill>
                  <a:srgbClr val="EDC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baseline="-25000" dirty="0">
                    <a:solidFill>
                      <a:srgbClr val="505050"/>
                    </a:solidFill>
                  </a:endParaRPr>
                </a:p>
              </p:txBody>
            </p:sp>
          </p:grpSp>
        </p:grpSp>
        <p:grpSp>
          <p:nvGrpSpPr>
            <p:cNvPr id="75" name="Group 74"/>
            <p:cNvGrpSpPr/>
            <p:nvPr/>
          </p:nvGrpSpPr>
          <p:grpSpPr>
            <a:xfrm>
              <a:off x="3280900" y="3184584"/>
              <a:ext cx="5508645" cy="845808"/>
              <a:chOff x="3533313" y="3141063"/>
              <a:chExt cx="5508645" cy="845808"/>
            </a:xfrm>
            <a:solidFill>
              <a:srgbClr val="EDC30D"/>
            </a:solidFill>
          </p:grpSpPr>
          <p:sp>
            <p:nvSpPr>
              <p:cNvPr id="76" name="Title 1"/>
              <p:cNvSpPr txBox="1">
                <a:spLocks/>
              </p:cNvSpPr>
              <p:nvPr/>
            </p:nvSpPr>
            <p:spPr>
              <a:xfrm>
                <a:off x="3533313" y="3141063"/>
                <a:ext cx="2286000" cy="845808"/>
              </a:xfrm>
              <a:prstGeom prst="rect">
                <a:avLst/>
              </a:prstGeom>
              <a:solidFill>
                <a:srgbClr val="EDC30D"/>
              </a:solidFill>
            </p:spPr>
            <p:txBody>
              <a:bodyPr vert="horz" wrap="square" lIns="143407" tIns="89630" rIns="143407" bIns="89630" rtlCol="0" anchor="t">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67">
                  <a:spcBef>
                    <a:spcPct val="20000"/>
                  </a:spcBef>
                  <a:buSzPct val="90000"/>
                </a:pPr>
                <a:r>
                  <a:rPr sz="2400" dirty="0">
                    <a:solidFill>
                      <a:schemeClr val="tx1"/>
                    </a:solidFill>
                    <a:latin typeface="Segoe UI Semibold" panose="020B0702040204020203" pitchFamily="34" charset="0"/>
                    <a:cs typeface="Segoe UI Semibold" panose="020B0702040204020203" pitchFamily="34" charset="0"/>
                  </a:rPr>
                  <a:t>2</a:t>
                </a:r>
                <a:r>
                  <a:rPr sz="2400" baseline="30000" dirty="0">
                    <a:solidFill>
                      <a:schemeClr val="tx1"/>
                    </a:solidFill>
                    <a:latin typeface="Segoe UI Semibold" panose="020B0702040204020203" pitchFamily="34" charset="0"/>
                    <a:cs typeface="Segoe UI Semibold" panose="020B0702040204020203" pitchFamily="34" charset="0"/>
                  </a:rPr>
                  <a:t>nd</a:t>
                </a:r>
                <a:r>
                  <a:rPr sz="2400" dirty="0">
                    <a:solidFill>
                      <a:schemeClr val="tx1"/>
                    </a:solidFill>
                    <a:latin typeface="Segoe UI Semibold" panose="020B0702040204020203" pitchFamily="34" charset="0"/>
                    <a:cs typeface="Segoe UI Semibold" panose="020B0702040204020203" pitchFamily="34" charset="0"/>
                  </a:rPr>
                  <a:t> wave</a:t>
                </a:r>
                <a:br>
                  <a:rPr sz="2400" dirty="0">
                    <a:solidFill>
                      <a:schemeClr val="tx1"/>
                    </a:solidFill>
                    <a:latin typeface="Segoe UI Semibold" panose="020B0702040204020203" pitchFamily="34" charset="0"/>
                    <a:cs typeface="Segoe UI Semibold" panose="020B0702040204020203" pitchFamily="34" charset="0"/>
                  </a:rPr>
                </a:br>
                <a:r>
                  <a:rPr lang="en-US" sz="2400" spc="0" dirty="0">
                    <a:solidFill>
                      <a:schemeClr val="tx1"/>
                    </a:solidFill>
                    <a:latin typeface="+mn-lt"/>
                    <a:cs typeface="+mn-cs"/>
                  </a:rPr>
                  <a:t>Self-service BI</a:t>
                </a:r>
              </a:p>
            </p:txBody>
          </p:sp>
          <p:cxnSp>
            <p:nvCxnSpPr>
              <p:cNvPr id="77" name="Straight Connector 76"/>
              <p:cNvCxnSpPr/>
              <p:nvPr/>
            </p:nvCxnSpPr>
            <p:spPr>
              <a:xfrm>
                <a:off x="3533314" y="3924477"/>
                <a:ext cx="5508644" cy="58485"/>
              </a:xfrm>
              <a:prstGeom prst="line">
                <a:avLst/>
              </a:prstGeom>
              <a:grpFill/>
              <a:ln w="3175">
                <a:solidFill>
                  <a:srgbClr val="EDC30D"/>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84" name="Group 83"/>
          <p:cNvGrpSpPr/>
          <p:nvPr/>
        </p:nvGrpSpPr>
        <p:grpSpPr>
          <a:xfrm>
            <a:off x="3175" y="4323238"/>
            <a:ext cx="12192000" cy="2752476"/>
            <a:chOff x="0" y="4323238"/>
            <a:chExt cx="12192000" cy="2752476"/>
          </a:xfrm>
        </p:grpSpPr>
        <p:sp>
          <p:nvSpPr>
            <p:cNvPr id="52" name="Flowchart: Document 3"/>
            <p:cNvSpPr/>
            <p:nvPr/>
          </p:nvSpPr>
          <p:spPr bwMode="auto">
            <a:xfrm flipH="1" flipV="1">
              <a:off x="0" y="4323238"/>
              <a:ext cx="12192000" cy="275247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667 h 22237"/>
                <a:gd name="connsiteX1" fmla="*/ 21600 w 21600"/>
                <a:gd name="connsiteY1" fmla="*/ 1667 h 22237"/>
                <a:gd name="connsiteX2" fmla="*/ 21578 w 21600"/>
                <a:gd name="connsiteY2" fmla="*/ 1666 h 22237"/>
                <a:gd name="connsiteX3" fmla="*/ 0 w 21600"/>
                <a:gd name="connsiteY3" fmla="*/ 21839 h 22237"/>
                <a:gd name="connsiteX4" fmla="*/ 0 w 21600"/>
                <a:gd name="connsiteY4" fmla="*/ 1667 h 22237"/>
                <a:gd name="connsiteX0" fmla="*/ 0 w 21600"/>
                <a:gd name="connsiteY0" fmla="*/ 1708 h 22278"/>
                <a:gd name="connsiteX1" fmla="*/ 21600 w 21600"/>
                <a:gd name="connsiteY1" fmla="*/ 1708 h 22278"/>
                <a:gd name="connsiteX2" fmla="*/ 21578 w 21600"/>
                <a:gd name="connsiteY2" fmla="*/ 1661 h 22278"/>
                <a:gd name="connsiteX3" fmla="*/ 0 w 21600"/>
                <a:gd name="connsiteY3" fmla="*/ 21880 h 22278"/>
                <a:gd name="connsiteX4" fmla="*/ 0 w 21600"/>
                <a:gd name="connsiteY4" fmla="*/ 1708 h 22278"/>
                <a:gd name="connsiteX0" fmla="*/ 0 w 21600"/>
                <a:gd name="connsiteY0" fmla="*/ 1668 h 22238"/>
                <a:gd name="connsiteX1" fmla="*/ 21600 w 21600"/>
                <a:gd name="connsiteY1" fmla="*/ 1668 h 22238"/>
                <a:gd name="connsiteX2" fmla="*/ 21578 w 21600"/>
                <a:gd name="connsiteY2" fmla="*/ 1667 h 22238"/>
                <a:gd name="connsiteX3" fmla="*/ 0 w 21600"/>
                <a:gd name="connsiteY3" fmla="*/ 21840 h 22238"/>
                <a:gd name="connsiteX4" fmla="*/ 0 w 21600"/>
                <a:gd name="connsiteY4" fmla="*/ 1668 h 22238"/>
                <a:gd name="connsiteX0" fmla="*/ 0 w 21600"/>
                <a:gd name="connsiteY0" fmla="*/ 1668 h 22238"/>
                <a:gd name="connsiteX1" fmla="*/ 21600 w 21600"/>
                <a:gd name="connsiteY1" fmla="*/ 1668 h 22238"/>
                <a:gd name="connsiteX2" fmla="*/ 21588 w 21600"/>
                <a:gd name="connsiteY2" fmla="*/ 1667 h 22238"/>
                <a:gd name="connsiteX3" fmla="*/ 0 w 21600"/>
                <a:gd name="connsiteY3" fmla="*/ 21840 h 22238"/>
                <a:gd name="connsiteX4" fmla="*/ 0 w 21600"/>
                <a:gd name="connsiteY4" fmla="*/ 1668 h 22238"/>
                <a:gd name="connsiteX0" fmla="*/ 0 w 21607"/>
                <a:gd name="connsiteY0" fmla="*/ 1648 h 22219"/>
                <a:gd name="connsiteX1" fmla="*/ 21600 w 21607"/>
                <a:gd name="connsiteY1" fmla="*/ 1648 h 22219"/>
                <a:gd name="connsiteX2" fmla="*/ 21607 w 21607"/>
                <a:gd name="connsiteY2" fmla="*/ 1670 h 22219"/>
                <a:gd name="connsiteX3" fmla="*/ 0 w 21607"/>
                <a:gd name="connsiteY3" fmla="*/ 21820 h 22219"/>
                <a:gd name="connsiteX4" fmla="*/ 0 w 21607"/>
                <a:gd name="connsiteY4" fmla="*/ 1648 h 22219"/>
                <a:gd name="connsiteX0" fmla="*/ 0 w 21600"/>
                <a:gd name="connsiteY0" fmla="*/ 1648 h 22219"/>
                <a:gd name="connsiteX1" fmla="*/ 21600 w 21600"/>
                <a:gd name="connsiteY1" fmla="*/ 1648 h 22219"/>
                <a:gd name="connsiteX2" fmla="*/ 21597 w 21600"/>
                <a:gd name="connsiteY2" fmla="*/ 1670 h 22219"/>
                <a:gd name="connsiteX3" fmla="*/ 0 w 21600"/>
                <a:gd name="connsiteY3" fmla="*/ 21820 h 22219"/>
                <a:gd name="connsiteX4" fmla="*/ 0 w 21600"/>
                <a:gd name="connsiteY4" fmla="*/ 1648 h 2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2219">
                  <a:moveTo>
                    <a:pt x="0" y="1648"/>
                  </a:moveTo>
                  <a:lnTo>
                    <a:pt x="21600" y="1648"/>
                  </a:lnTo>
                  <a:cubicBezTo>
                    <a:pt x="21600" y="7422"/>
                    <a:pt x="21597" y="-4104"/>
                    <a:pt x="21597" y="1670"/>
                  </a:cubicBezTo>
                  <a:cubicBezTo>
                    <a:pt x="10797" y="1670"/>
                    <a:pt x="10800" y="25570"/>
                    <a:pt x="0" y="21820"/>
                  </a:cubicBezTo>
                  <a:lnTo>
                    <a:pt x="0" y="1648"/>
                  </a:lnTo>
                  <a:close/>
                </a:path>
              </a:pathLst>
            </a:cu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71" name="Group 70"/>
            <p:cNvGrpSpPr/>
            <p:nvPr/>
          </p:nvGrpSpPr>
          <p:grpSpPr>
            <a:xfrm>
              <a:off x="9440040" y="4940049"/>
              <a:ext cx="2167592" cy="1126120"/>
              <a:chOff x="9504208" y="4624939"/>
              <a:chExt cx="2167592" cy="1126120"/>
            </a:xfrm>
            <a:solidFill>
              <a:srgbClr val="EDC30D"/>
            </a:solidFill>
          </p:grpSpPr>
          <p:sp>
            <p:nvSpPr>
              <p:cNvPr id="72" name="TextBox 4"/>
              <p:cNvSpPr txBox="1"/>
              <p:nvPr/>
            </p:nvSpPr>
            <p:spPr>
              <a:xfrm>
                <a:off x="9504208" y="5418660"/>
                <a:ext cx="2167592" cy="332399"/>
              </a:xfrm>
              <a:prstGeom prst="rect">
                <a:avLst/>
              </a:prstGeom>
              <a:noFill/>
            </p:spPr>
            <p:txBody>
              <a:bodyPr wrap="square" lIns="0" tIns="0" rIns="0" bIns="0" rtlCol="0">
                <a:spAutoFit/>
              </a:bodyPr>
              <a:lstStyle/>
              <a:p>
                <a:pPr algn="ctr" defTabSz="914192">
                  <a:lnSpc>
                    <a:spcPct val="90000"/>
                  </a:lnSpc>
                  <a:spcAft>
                    <a:spcPts val="588"/>
                  </a:spcAft>
                </a:pPr>
                <a:r>
                  <a:rPr lang="en-US" sz="2400" spc="-100" dirty="0">
                    <a:ln w="3175">
                      <a:noFill/>
                    </a:ln>
                    <a:solidFill>
                      <a:srgbClr val="EDC30D"/>
                    </a:solidFill>
                    <a:cs typeface="Segoe UI Semibold" panose="020B0702040204020203" pitchFamily="34" charset="0"/>
                  </a:rPr>
                  <a:t>IT to end user</a:t>
                </a:r>
              </a:p>
            </p:txBody>
          </p:sp>
          <p:sp>
            <p:nvSpPr>
              <p:cNvPr id="73" name="Freeform 13"/>
              <p:cNvSpPr>
                <a:spLocks noChangeAspect="1" noEditPoints="1"/>
              </p:cNvSpPr>
              <p:nvPr/>
            </p:nvSpPr>
            <p:spPr bwMode="auto">
              <a:xfrm>
                <a:off x="10640907" y="4624939"/>
                <a:ext cx="657484" cy="667042"/>
              </a:xfrm>
              <a:custGeom>
                <a:avLst/>
                <a:gdLst>
                  <a:gd name="T0" fmla="*/ 147 w 288"/>
                  <a:gd name="T1" fmla="*/ 116 h 293"/>
                  <a:gd name="T2" fmla="*/ 147 w 288"/>
                  <a:gd name="T3" fmla="*/ 116 h 293"/>
                  <a:gd name="T4" fmla="*/ 147 w 288"/>
                  <a:gd name="T5" fmla="*/ 116 h 293"/>
                  <a:gd name="T6" fmla="*/ 203 w 288"/>
                  <a:gd name="T7" fmla="*/ 58 h 293"/>
                  <a:gd name="T8" fmla="*/ 146 w 288"/>
                  <a:gd name="T9" fmla="*/ 1 h 293"/>
                  <a:gd name="T10" fmla="*/ 106 w 288"/>
                  <a:gd name="T11" fmla="*/ 18 h 293"/>
                  <a:gd name="T12" fmla="*/ 90 w 288"/>
                  <a:gd name="T13" fmla="*/ 59 h 293"/>
                  <a:gd name="T14" fmla="*/ 107 w 288"/>
                  <a:gd name="T15" fmla="*/ 99 h 293"/>
                  <a:gd name="T16" fmla="*/ 147 w 288"/>
                  <a:gd name="T17" fmla="*/ 116 h 293"/>
                  <a:gd name="T18" fmla="*/ 240 w 288"/>
                  <a:gd name="T19" fmla="*/ 293 h 293"/>
                  <a:gd name="T20" fmla="*/ 288 w 288"/>
                  <a:gd name="T21" fmla="*/ 292 h 293"/>
                  <a:gd name="T22" fmla="*/ 255 w 288"/>
                  <a:gd name="T23" fmla="*/ 185 h 293"/>
                  <a:gd name="T24" fmla="*/ 189 w 288"/>
                  <a:gd name="T25" fmla="*/ 135 h 293"/>
                  <a:gd name="T26" fmla="*/ 172 w 288"/>
                  <a:gd name="T27" fmla="*/ 135 h 293"/>
                  <a:gd name="T28" fmla="*/ 172 w 288"/>
                  <a:gd name="T29" fmla="*/ 136 h 293"/>
                  <a:gd name="T30" fmla="*/ 173 w 288"/>
                  <a:gd name="T31" fmla="*/ 137 h 293"/>
                  <a:gd name="T32" fmla="*/ 172 w 288"/>
                  <a:gd name="T33" fmla="*/ 139 h 293"/>
                  <a:gd name="T34" fmla="*/ 161 w 288"/>
                  <a:gd name="T35" fmla="*/ 155 h 293"/>
                  <a:gd name="T36" fmla="*/ 173 w 288"/>
                  <a:gd name="T37" fmla="*/ 232 h 293"/>
                  <a:gd name="T38" fmla="*/ 148 w 288"/>
                  <a:gd name="T39" fmla="*/ 263 h 293"/>
                  <a:gd name="T40" fmla="*/ 138 w 288"/>
                  <a:gd name="T41" fmla="*/ 250 h 293"/>
                  <a:gd name="T42" fmla="*/ 123 w 288"/>
                  <a:gd name="T43" fmla="*/ 233 h 293"/>
                  <a:gd name="T44" fmla="*/ 133 w 288"/>
                  <a:gd name="T45" fmla="*/ 155 h 293"/>
                  <a:gd name="T46" fmla="*/ 122 w 288"/>
                  <a:gd name="T47" fmla="*/ 139 h 293"/>
                  <a:gd name="T48" fmla="*/ 122 w 288"/>
                  <a:gd name="T49" fmla="*/ 138 h 293"/>
                  <a:gd name="T50" fmla="*/ 122 w 288"/>
                  <a:gd name="T51" fmla="*/ 136 h 293"/>
                  <a:gd name="T52" fmla="*/ 122 w 288"/>
                  <a:gd name="T53" fmla="*/ 135 h 293"/>
                  <a:gd name="T54" fmla="*/ 101 w 288"/>
                  <a:gd name="T55" fmla="*/ 135 h 293"/>
                  <a:gd name="T56" fmla="*/ 33 w 288"/>
                  <a:gd name="T57" fmla="*/ 185 h 293"/>
                  <a:gd name="T58" fmla="*/ 0 w 288"/>
                  <a:gd name="T59" fmla="*/ 293 h 293"/>
                  <a:gd name="T60" fmla="*/ 49 w 288"/>
                  <a:gd name="T61" fmla="*/ 293 h 293"/>
                  <a:gd name="T62" fmla="*/ 69 w 288"/>
                  <a:gd name="T63" fmla="*/ 222 h 293"/>
                  <a:gd name="T64" fmla="*/ 84 w 288"/>
                  <a:gd name="T65" fmla="*/ 222 h 293"/>
                  <a:gd name="T66" fmla="*/ 63 w 288"/>
                  <a:gd name="T67" fmla="*/ 293 h 293"/>
                  <a:gd name="T68" fmla="*/ 225 w 288"/>
                  <a:gd name="T69" fmla="*/ 293 h 293"/>
                  <a:gd name="T70" fmla="*/ 205 w 288"/>
                  <a:gd name="T71" fmla="*/ 221 h 293"/>
                  <a:gd name="T72" fmla="*/ 219 w 288"/>
                  <a:gd name="T73" fmla="*/ 221 h 293"/>
                  <a:gd name="T74" fmla="*/ 240 w 288"/>
                  <a:gd name="T75" fmla="*/ 293 h 293"/>
                  <a:gd name="T76" fmla="*/ 154 w 288"/>
                  <a:gd name="T77" fmla="*/ 150 h 293"/>
                  <a:gd name="T78" fmla="*/ 164 w 288"/>
                  <a:gd name="T79" fmla="*/ 138 h 293"/>
                  <a:gd name="T80" fmla="*/ 164 w 288"/>
                  <a:gd name="T81" fmla="*/ 137 h 293"/>
                  <a:gd name="T82" fmla="*/ 162 w 288"/>
                  <a:gd name="T83" fmla="*/ 135 h 293"/>
                  <a:gd name="T84" fmla="*/ 158 w 288"/>
                  <a:gd name="T85" fmla="*/ 132 h 293"/>
                  <a:gd name="T86" fmla="*/ 147 w 288"/>
                  <a:gd name="T87" fmla="*/ 130 h 293"/>
                  <a:gd name="T88" fmla="*/ 137 w 288"/>
                  <a:gd name="T89" fmla="*/ 132 h 293"/>
                  <a:gd name="T90" fmla="*/ 132 w 288"/>
                  <a:gd name="T91" fmla="*/ 135 h 293"/>
                  <a:gd name="T92" fmla="*/ 131 w 288"/>
                  <a:gd name="T93" fmla="*/ 138 h 293"/>
                  <a:gd name="T94" fmla="*/ 131 w 288"/>
                  <a:gd name="T95" fmla="*/ 138 h 293"/>
                  <a:gd name="T96" fmla="*/ 140 w 288"/>
                  <a:gd name="T97" fmla="*/ 150 h 293"/>
                  <a:gd name="T98" fmla="*/ 143 w 288"/>
                  <a:gd name="T99" fmla="*/ 152 h 293"/>
                  <a:gd name="T100" fmla="*/ 132 w 288"/>
                  <a:gd name="T101" fmla="*/ 230 h 293"/>
                  <a:gd name="T102" fmla="*/ 144 w 288"/>
                  <a:gd name="T103" fmla="*/ 244 h 293"/>
                  <a:gd name="T104" fmla="*/ 146 w 288"/>
                  <a:gd name="T105" fmla="*/ 247 h 293"/>
                  <a:gd name="T106" fmla="*/ 148 w 288"/>
                  <a:gd name="T107" fmla="*/ 249 h 293"/>
                  <a:gd name="T108" fmla="*/ 150 w 288"/>
                  <a:gd name="T109" fmla="*/ 247 h 293"/>
                  <a:gd name="T110" fmla="*/ 152 w 288"/>
                  <a:gd name="T111" fmla="*/ 244 h 293"/>
                  <a:gd name="T112" fmla="*/ 164 w 288"/>
                  <a:gd name="T113" fmla="*/ 230 h 293"/>
                  <a:gd name="T114" fmla="*/ 152 w 288"/>
                  <a:gd name="T115" fmla="*/ 152 h 293"/>
                  <a:gd name="T116" fmla="*/ 154 w 288"/>
                  <a:gd name="T117" fmla="*/ 15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293">
                    <a:moveTo>
                      <a:pt x="147" y="116"/>
                    </a:moveTo>
                    <a:cubicBezTo>
                      <a:pt x="147" y="116"/>
                      <a:pt x="147" y="116"/>
                      <a:pt x="147" y="116"/>
                    </a:cubicBezTo>
                    <a:cubicBezTo>
                      <a:pt x="147" y="116"/>
                      <a:pt x="147" y="116"/>
                      <a:pt x="147" y="116"/>
                    </a:cubicBezTo>
                    <a:cubicBezTo>
                      <a:pt x="178" y="115"/>
                      <a:pt x="203" y="89"/>
                      <a:pt x="203" y="58"/>
                    </a:cubicBezTo>
                    <a:cubicBezTo>
                      <a:pt x="202" y="26"/>
                      <a:pt x="177" y="0"/>
                      <a:pt x="146" y="1"/>
                    </a:cubicBezTo>
                    <a:cubicBezTo>
                      <a:pt x="131" y="1"/>
                      <a:pt x="117" y="7"/>
                      <a:pt x="106" y="18"/>
                    </a:cubicBezTo>
                    <a:cubicBezTo>
                      <a:pt x="96" y="29"/>
                      <a:pt x="90" y="43"/>
                      <a:pt x="90" y="59"/>
                    </a:cubicBezTo>
                    <a:cubicBezTo>
                      <a:pt x="90" y="74"/>
                      <a:pt x="96" y="89"/>
                      <a:pt x="107" y="99"/>
                    </a:cubicBezTo>
                    <a:cubicBezTo>
                      <a:pt x="118" y="110"/>
                      <a:pt x="132" y="116"/>
                      <a:pt x="147" y="116"/>
                    </a:cubicBezTo>
                    <a:close/>
                    <a:moveTo>
                      <a:pt x="240" y="293"/>
                    </a:moveTo>
                    <a:cubicBezTo>
                      <a:pt x="288" y="292"/>
                      <a:pt x="288" y="292"/>
                      <a:pt x="288" y="292"/>
                    </a:cubicBezTo>
                    <a:cubicBezTo>
                      <a:pt x="255" y="185"/>
                      <a:pt x="255" y="185"/>
                      <a:pt x="255" y="185"/>
                    </a:cubicBezTo>
                    <a:cubicBezTo>
                      <a:pt x="250" y="167"/>
                      <a:pt x="228" y="136"/>
                      <a:pt x="189" y="135"/>
                    </a:cubicBezTo>
                    <a:cubicBezTo>
                      <a:pt x="172" y="135"/>
                      <a:pt x="172" y="135"/>
                      <a:pt x="172" y="135"/>
                    </a:cubicBezTo>
                    <a:cubicBezTo>
                      <a:pt x="172" y="135"/>
                      <a:pt x="172" y="135"/>
                      <a:pt x="172" y="136"/>
                    </a:cubicBezTo>
                    <a:cubicBezTo>
                      <a:pt x="173" y="137"/>
                      <a:pt x="173" y="137"/>
                      <a:pt x="173" y="137"/>
                    </a:cubicBezTo>
                    <a:cubicBezTo>
                      <a:pt x="172" y="139"/>
                      <a:pt x="172" y="139"/>
                      <a:pt x="172" y="139"/>
                    </a:cubicBezTo>
                    <a:cubicBezTo>
                      <a:pt x="172" y="143"/>
                      <a:pt x="168" y="148"/>
                      <a:pt x="161" y="155"/>
                    </a:cubicBezTo>
                    <a:cubicBezTo>
                      <a:pt x="173" y="232"/>
                      <a:pt x="173" y="232"/>
                      <a:pt x="173" y="232"/>
                    </a:cubicBezTo>
                    <a:cubicBezTo>
                      <a:pt x="148" y="263"/>
                      <a:pt x="148" y="263"/>
                      <a:pt x="148" y="263"/>
                    </a:cubicBezTo>
                    <a:cubicBezTo>
                      <a:pt x="138" y="250"/>
                      <a:pt x="138" y="250"/>
                      <a:pt x="138" y="250"/>
                    </a:cubicBezTo>
                    <a:cubicBezTo>
                      <a:pt x="123" y="233"/>
                      <a:pt x="123" y="233"/>
                      <a:pt x="123" y="233"/>
                    </a:cubicBezTo>
                    <a:cubicBezTo>
                      <a:pt x="133" y="155"/>
                      <a:pt x="133" y="155"/>
                      <a:pt x="133" y="155"/>
                    </a:cubicBezTo>
                    <a:cubicBezTo>
                      <a:pt x="126" y="149"/>
                      <a:pt x="122" y="143"/>
                      <a:pt x="122" y="139"/>
                    </a:cubicBezTo>
                    <a:cubicBezTo>
                      <a:pt x="122" y="138"/>
                      <a:pt x="122" y="138"/>
                      <a:pt x="122" y="138"/>
                    </a:cubicBezTo>
                    <a:cubicBezTo>
                      <a:pt x="122" y="136"/>
                      <a:pt x="122" y="136"/>
                      <a:pt x="122" y="136"/>
                    </a:cubicBezTo>
                    <a:cubicBezTo>
                      <a:pt x="122" y="136"/>
                      <a:pt x="122" y="135"/>
                      <a:pt x="122" y="135"/>
                    </a:cubicBezTo>
                    <a:cubicBezTo>
                      <a:pt x="101" y="135"/>
                      <a:pt x="101" y="135"/>
                      <a:pt x="101" y="135"/>
                    </a:cubicBezTo>
                    <a:cubicBezTo>
                      <a:pt x="61" y="135"/>
                      <a:pt x="39" y="167"/>
                      <a:pt x="33" y="185"/>
                    </a:cubicBezTo>
                    <a:cubicBezTo>
                      <a:pt x="0" y="293"/>
                      <a:pt x="0" y="293"/>
                      <a:pt x="0" y="293"/>
                    </a:cubicBezTo>
                    <a:cubicBezTo>
                      <a:pt x="49" y="293"/>
                      <a:pt x="49" y="293"/>
                      <a:pt x="49" y="293"/>
                    </a:cubicBezTo>
                    <a:cubicBezTo>
                      <a:pt x="69" y="222"/>
                      <a:pt x="69" y="222"/>
                      <a:pt x="69" y="222"/>
                    </a:cubicBezTo>
                    <a:cubicBezTo>
                      <a:pt x="84" y="222"/>
                      <a:pt x="84" y="222"/>
                      <a:pt x="84" y="222"/>
                    </a:cubicBezTo>
                    <a:cubicBezTo>
                      <a:pt x="63" y="293"/>
                      <a:pt x="63" y="293"/>
                      <a:pt x="63" y="293"/>
                    </a:cubicBezTo>
                    <a:cubicBezTo>
                      <a:pt x="225" y="293"/>
                      <a:pt x="225" y="293"/>
                      <a:pt x="225" y="293"/>
                    </a:cubicBezTo>
                    <a:cubicBezTo>
                      <a:pt x="205" y="221"/>
                      <a:pt x="205" y="221"/>
                      <a:pt x="205" y="221"/>
                    </a:cubicBezTo>
                    <a:cubicBezTo>
                      <a:pt x="219" y="221"/>
                      <a:pt x="219" y="221"/>
                      <a:pt x="219" y="221"/>
                    </a:cubicBezTo>
                    <a:lnTo>
                      <a:pt x="240" y="293"/>
                    </a:lnTo>
                    <a:close/>
                    <a:moveTo>
                      <a:pt x="154" y="150"/>
                    </a:moveTo>
                    <a:cubicBezTo>
                      <a:pt x="163" y="142"/>
                      <a:pt x="164" y="138"/>
                      <a:pt x="164" y="138"/>
                    </a:cubicBezTo>
                    <a:cubicBezTo>
                      <a:pt x="164" y="137"/>
                      <a:pt x="164" y="137"/>
                      <a:pt x="164" y="137"/>
                    </a:cubicBezTo>
                    <a:cubicBezTo>
                      <a:pt x="164" y="137"/>
                      <a:pt x="163" y="136"/>
                      <a:pt x="162" y="135"/>
                    </a:cubicBezTo>
                    <a:cubicBezTo>
                      <a:pt x="161" y="134"/>
                      <a:pt x="160" y="133"/>
                      <a:pt x="158" y="132"/>
                    </a:cubicBezTo>
                    <a:cubicBezTo>
                      <a:pt x="155" y="131"/>
                      <a:pt x="151" y="130"/>
                      <a:pt x="147" y="130"/>
                    </a:cubicBezTo>
                    <a:cubicBezTo>
                      <a:pt x="144" y="130"/>
                      <a:pt x="140" y="131"/>
                      <a:pt x="137" y="132"/>
                    </a:cubicBezTo>
                    <a:cubicBezTo>
                      <a:pt x="135" y="133"/>
                      <a:pt x="133" y="134"/>
                      <a:pt x="132" y="135"/>
                    </a:cubicBezTo>
                    <a:cubicBezTo>
                      <a:pt x="131" y="136"/>
                      <a:pt x="131" y="137"/>
                      <a:pt x="131" y="138"/>
                    </a:cubicBezTo>
                    <a:cubicBezTo>
                      <a:pt x="131" y="138"/>
                      <a:pt x="131" y="138"/>
                      <a:pt x="131" y="138"/>
                    </a:cubicBezTo>
                    <a:cubicBezTo>
                      <a:pt x="131" y="138"/>
                      <a:pt x="131" y="142"/>
                      <a:pt x="140" y="150"/>
                    </a:cubicBezTo>
                    <a:cubicBezTo>
                      <a:pt x="143" y="152"/>
                      <a:pt x="143" y="152"/>
                      <a:pt x="143" y="152"/>
                    </a:cubicBezTo>
                    <a:cubicBezTo>
                      <a:pt x="132" y="230"/>
                      <a:pt x="132" y="230"/>
                      <a:pt x="132" y="230"/>
                    </a:cubicBezTo>
                    <a:cubicBezTo>
                      <a:pt x="144" y="244"/>
                      <a:pt x="144" y="244"/>
                      <a:pt x="144" y="244"/>
                    </a:cubicBezTo>
                    <a:cubicBezTo>
                      <a:pt x="146" y="247"/>
                      <a:pt x="146" y="247"/>
                      <a:pt x="146" y="247"/>
                    </a:cubicBezTo>
                    <a:cubicBezTo>
                      <a:pt x="148" y="249"/>
                      <a:pt x="148" y="249"/>
                      <a:pt x="148" y="249"/>
                    </a:cubicBezTo>
                    <a:cubicBezTo>
                      <a:pt x="150" y="247"/>
                      <a:pt x="150" y="247"/>
                      <a:pt x="150" y="247"/>
                    </a:cubicBezTo>
                    <a:cubicBezTo>
                      <a:pt x="152" y="244"/>
                      <a:pt x="152" y="244"/>
                      <a:pt x="152" y="244"/>
                    </a:cubicBezTo>
                    <a:cubicBezTo>
                      <a:pt x="164" y="230"/>
                      <a:pt x="164" y="230"/>
                      <a:pt x="164" y="230"/>
                    </a:cubicBezTo>
                    <a:cubicBezTo>
                      <a:pt x="152" y="152"/>
                      <a:pt x="152" y="152"/>
                      <a:pt x="152" y="152"/>
                    </a:cubicBezTo>
                    <a:lnTo>
                      <a:pt x="154" y="150"/>
                    </a:lnTo>
                    <a:close/>
                  </a:path>
                </a:pathLst>
              </a:custGeom>
              <a:grpFill/>
              <a:ln>
                <a:noFill/>
              </a:ln>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endParaRPr>
              </a:p>
            </p:txBody>
          </p:sp>
          <p:sp>
            <p:nvSpPr>
              <p:cNvPr id="74" name="Freeform 25"/>
              <p:cNvSpPr>
                <a:spLocks noChangeAspect="1" noEditPoints="1"/>
              </p:cNvSpPr>
              <p:nvPr/>
            </p:nvSpPr>
            <p:spPr bwMode="auto">
              <a:xfrm>
                <a:off x="9890691" y="4646581"/>
                <a:ext cx="637477" cy="685800"/>
              </a:xfrm>
              <a:custGeom>
                <a:avLst/>
                <a:gdLst>
                  <a:gd name="T0" fmla="*/ 106 w 287"/>
                  <a:gd name="T1" fmla="*/ 17 h 309"/>
                  <a:gd name="T2" fmla="*/ 147 w 287"/>
                  <a:gd name="T3" fmla="*/ 115 h 309"/>
                  <a:gd name="T4" fmla="*/ 107 w 287"/>
                  <a:gd name="T5" fmla="*/ 99 h 309"/>
                  <a:gd name="T6" fmla="*/ 195 w 287"/>
                  <a:gd name="T7" fmla="*/ 238 h 309"/>
                  <a:gd name="T8" fmla="*/ 207 w 287"/>
                  <a:gd name="T9" fmla="*/ 218 h 309"/>
                  <a:gd name="T10" fmla="*/ 226 w 287"/>
                  <a:gd name="T11" fmla="*/ 216 h 309"/>
                  <a:gd name="T12" fmla="*/ 243 w 287"/>
                  <a:gd name="T13" fmla="*/ 180 h 309"/>
                  <a:gd name="T14" fmla="*/ 241 w 287"/>
                  <a:gd name="T15" fmla="*/ 177 h 309"/>
                  <a:gd name="T16" fmla="*/ 229 w 287"/>
                  <a:gd name="T17" fmla="*/ 191 h 309"/>
                  <a:gd name="T18" fmla="*/ 217 w 287"/>
                  <a:gd name="T19" fmla="*/ 203 h 309"/>
                  <a:gd name="T20" fmla="*/ 208 w 287"/>
                  <a:gd name="T21" fmla="*/ 200 h 309"/>
                  <a:gd name="T22" fmla="*/ 198 w 287"/>
                  <a:gd name="T23" fmla="*/ 191 h 309"/>
                  <a:gd name="T24" fmla="*/ 204 w 287"/>
                  <a:gd name="T25" fmla="*/ 175 h 309"/>
                  <a:gd name="T26" fmla="*/ 217 w 287"/>
                  <a:gd name="T27" fmla="*/ 172 h 309"/>
                  <a:gd name="T28" fmla="*/ 211 w 287"/>
                  <a:gd name="T29" fmla="*/ 157 h 309"/>
                  <a:gd name="T30" fmla="*/ 191 w 287"/>
                  <a:gd name="T31" fmla="*/ 166 h 309"/>
                  <a:gd name="T32" fmla="*/ 189 w 287"/>
                  <a:gd name="T33" fmla="*/ 203 h 309"/>
                  <a:gd name="T34" fmla="*/ 159 w 287"/>
                  <a:gd name="T35" fmla="*/ 250 h 309"/>
                  <a:gd name="T36" fmla="*/ 144 w 287"/>
                  <a:gd name="T37" fmla="*/ 250 h 309"/>
                  <a:gd name="T38" fmla="*/ 128 w 287"/>
                  <a:gd name="T39" fmla="*/ 288 h 309"/>
                  <a:gd name="T40" fmla="*/ 140 w 287"/>
                  <a:gd name="T41" fmla="*/ 287 h 309"/>
                  <a:gd name="T42" fmla="*/ 142 w 287"/>
                  <a:gd name="T43" fmla="*/ 272 h 309"/>
                  <a:gd name="T44" fmla="*/ 163 w 287"/>
                  <a:gd name="T45" fmla="*/ 264 h 309"/>
                  <a:gd name="T46" fmla="*/ 171 w 287"/>
                  <a:gd name="T47" fmla="*/ 279 h 309"/>
                  <a:gd name="T48" fmla="*/ 164 w 287"/>
                  <a:gd name="T49" fmla="*/ 292 h 309"/>
                  <a:gd name="T50" fmla="*/ 154 w 287"/>
                  <a:gd name="T51" fmla="*/ 297 h 309"/>
                  <a:gd name="T52" fmla="*/ 158 w 287"/>
                  <a:gd name="T53" fmla="*/ 309 h 309"/>
                  <a:gd name="T54" fmla="*/ 183 w 287"/>
                  <a:gd name="T55" fmla="*/ 292 h 309"/>
                  <a:gd name="T56" fmla="*/ 187 w 287"/>
                  <a:gd name="T57" fmla="*/ 274 h 309"/>
                  <a:gd name="T58" fmla="*/ 189 w 287"/>
                  <a:gd name="T59" fmla="*/ 134 h 309"/>
                  <a:gd name="T60" fmla="*/ 122 w 287"/>
                  <a:gd name="T61" fmla="*/ 134 h 309"/>
                  <a:gd name="T62" fmla="*/ 109 w 287"/>
                  <a:gd name="T63" fmla="*/ 134 h 309"/>
                  <a:gd name="T64" fmla="*/ 0 w 287"/>
                  <a:gd name="T65" fmla="*/ 292 h 309"/>
                  <a:gd name="T66" fmla="*/ 83 w 287"/>
                  <a:gd name="T67" fmla="*/ 221 h 309"/>
                  <a:gd name="T68" fmla="*/ 119 w 287"/>
                  <a:gd name="T69" fmla="*/ 290 h 309"/>
                  <a:gd name="T70" fmla="*/ 121 w 287"/>
                  <a:gd name="T71" fmla="*/ 261 h 309"/>
                  <a:gd name="T72" fmla="*/ 145 w 287"/>
                  <a:gd name="T73" fmla="*/ 241 h 309"/>
                  <a:gd name="T74" fmla="*/ 181 w 287"/>
                  <a:gd name="T75" fmla="*/ 205 h 309"/>
                  <a:gd name="T76" fmla="*/ 176 w 287"/>
                  <a:gd name="T77" fmla="*/ 194 h 309"/>
                  <a:gd name="T78" fmla="*/ 175 w 287"/>
                  <a:gd name="T79" fmla="*/ 187 h 309"/>
                  <a:gd name="T80" fmla="*/ 207 w 287"/>
                  <a:gd name="T81" fmla="*/ 150 h 309"/>
                  <a:gd name="T82" fmla="*/ 211 w 287"/>
                  <a:gd name="T83" fmla="*/ 149 h 309"/>
                  <a:gd name="T84" fmla="*/ 222 w 287"/>
                  <a:gd name="T85" fmla="*/ 156 h 309"/>
                  <a:gd name="T86" fmla="*/ 225 w 287"/>
                  <a:gd name="T87" fmla="*/ 173 h 309"/>
                  <a:gd name="T88" fmla="*/ 241 w 287"/>
                  <a:gd name="T89" fmla="*/ 169 h 309"/>
                  <a:gd name="T90" fmla="*/ 251 w 287"/>
                  <a:gd name="T91" fmla="*/ 178 h 309"/>
                  <a:gd name="T92" fmla="*/ 254 w 287"/>
                  <a:gd name="T93" fmla="*/ 199 h 309"/>
                  <a:gd name="T94" fmla="*/ 250 w 287"/>
                  <a:gd name="T95" fmla="*/ 204 h 309"/>
                  <a:gd name="T96" fmla="*/ 225 w 287"/>
                  <a:gd name="T97" fmla="*/ 226 h 309"/>
                  <a:gd name="T98" fmla="*/ 220 w 287"/>
                  <a:gd name="T99" fmla="*/ 226 h 309"/>
                  <a:gd name="T100" fmla="*/ 255 w 287"/>
                  <a:gd name="T101" fmla="*/ 184 h 309"/>
                  <a:gd name="T102" fmla="*/ 194 w 287"/>
                  <a:gd name="T103" fmla="*/ 270 h 309"/>
                  <a:gd name="T104" fmla="*/ 195 w 287"/>
                  <a:gd name="T105" fmla="*/ 277 h 309"/>
                  <a:gd name="T106" fmla="*/ 191 w 287"/>
                  <a:gd name="T107" fmla="*/ 292 h 309"/>
                  <a:gd name="T108" fmla="*/ 188 w 287"/>
                  <a:gd name="T109" fmla="*/ 26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7" h="309">
                    <a:moveTo>
                      <a:pt x="107" y="99"/>
                    </a:moveTo>
                    <a:cubicBezTo>
                      <a:pt x="96" y="88"/>
                      <a:pt x="90" y="74"/>
                      <a:pt x="90" y="58"/>
                    </a:cubicBezTo>
                    <a:cubicBezTo>
                      <a:pt x="90" y="43"/>
                      <a:pt x="95" y="28"/>
                      <a:pt x="106" y="17"/>
                    </a:cubicBezTo>
                    <a:cubicBezTo>
                      <a:pt x="117" y="6"/>
                      <a:pt x="131" y="0"/>
                      <a:pt x="146" y="0"/>
                    </a:cubicBezTo>
                    <a:cubicBezTo>
                      <a:pt x="177" y="0"/>
                      <a:pt x="202" y="26"/>
                      <a:pt x="202" y="57"/>
                    </a:cubicBezTo>
                    <a:cubicBezTo>
                      <a:pt x="203" y="89"/>
                      <a:pt x="178" y="115"/>
                      <a:pt x="147" y="115"/>
                    </a:cubicBezTo>
                    <a:cubicBezTo>
                      <a:pt x="147" y="115"/>
                      <a:pt x="147" y="115"/>
                      <a:pt x="147" y="115"/>
                    </a:cubicBezTo>
                    <a:cubicBezTo>
                      <a:pt x="146" y="115"/>
                      <a:pt x="146" y="115"/>
                      <a:pt x="146" y="115"/>
                    </a:cubicBezTo>
                    <a:cubicBezTo>
                      <a:pt x="131" y="115"/>
                      <a:pt x="117" y="110"/>
                      <a:pt x="107" y="99"/>
                    </a:cubicBezTo>
                    <a:close/>
                    <a:moveTo>
                      <a:pt x="180" y="264"/>
                    </a:moveTo>
                    <a:cubicBezTo>
                      <a:pt x="180" y="264"/>
                      <a:pt x="179" y="262"/>
                      <a:pt x="180" y="260"/>
                    </a:cubicBezTo>
                    <a:cubicBezTo>
                      <a:pt x="186" y="251"/>
                      <a:pt x="191" y="244"/>
                      <a:pt x="195" y="238"/>
                    </a:cubicBezTo>
                    <a:cubicBezTo>
                      <a:pt x="205" y="221"/>
                      <a:pt x="207" y="219"/>
                      <a:pt x="207" y="219"/>
                    </a:cubicBezTo>
                    <a:cubicBezTo>
                      <a:pt x="207" y="218"/>
                      <a:pt x="207" y="218"/>
                      <a:pt x="207" y="218"/>
                    </a:cubicBezTo>
                    <a:cubicBezTo>
                      <a:pt x="207" y="218"/>
                      <a:pt x="207" y="218"/>
                      <a:pt x="207" y="218"/>
                    </a:cubicBezTo>
                    <a:cubicBezTo>
                      <a:pt x="209" y="217"/>
                      <a:pt x="210" y="216"/>
                      <a:pt x="210" y="216"/>
                    </a:cubicBezTo>
                    <a:cubicBezTo>
                      <a:pt x="224" y="218"/>
                      <a:pt x="224" y="218"/>
                      <a:pt x="224" y="218"/>
                    </a:cubicBezTo>
                    <a:cubicBezTo>
                      <a:pt x="224" y="218"/>
                      <a:pt x="225" y="218"/>
                      <a:pt x="226" y="216"/>
                    </a:cubicBezTo>
                    <a:cubicBezTo>
                      <a:pt x="244" y="199"/>
                      <a:pt x="244" y="199"/>
                      <a:pt x="244" y="199"/>
                    </a:cubicBezTo>
                    <a:cubicBezTo>
                      <a:pt x="245" y="197"/>
                      <a:pt x="245" y="197"/>
                      <a:pt x="245" y="197"/>
                    </a:cubicBezTo>
                    <a:cubicBezTo>
                      <a:pt x="243" y="180"/>
                      <a:pt x="243" y="180"/>
                      <a:pt x="243" y="180"/>
                    </a:cubicBezTo>
                    <a:cubicBezTo>
                      <a:pt x="243" y="178"/>
                      <a:pt x="243" y="178"/>
                      <a:pt x="243" y="178"/>
                    </a:cubicBezTo>
                    <a:cubicBezTo>
                      <a:pt x="243" y="178"/>
                      <a:pt x="242" y="177"/>
                      <a:pt x="241" y="177"/>
                    </a:cubicBezTo>
                    <a:cubicBezTo>
                      <a:pt x="241" y="177"/>
                      <a:pt x="241" y="177"/>
                      <a:pt x="241" y="177"/>
                    </a:cubicBezTo>
                    <a:cubicBezTo>
                      <a:pt x="230" y="179"/>
                      <a:pt x="230" y="179"/>
                      <a:pt x="230" y="179"/>
                    </a:cubicBezTo>
                    <a:cubicBezTo>
                      <a:pt x="228" y="179"/>
                      <a:pt x="229" y="181"/>
                      <a:pt x="229" y="183"/>
                    </a:cubicBezTo>
                    <a:cubicBezTo>
                      <a:pt x="229" y="191"/>
                      <a:pt x="229" y="191"/>
                      <a:pt x="229" y="191"/>
                    </a:cubicBezTo>
                    <a:cubicBezTo>
                      <a:pt x="229" y="192"/>
                      <a:pt x="228" y="194"/>
                      <a:pt x="228" y="194"/>
                    </a:cubicBezTo>
                    <a:cubicBezTo>
                      <a:pt x="220" y="203"/>
                      <a:pt x="220" y="203"/>
                      <a:pt x="220" y="203"/>
                    </a:cubicBezTo>
                    <a:cubicBezTo>
                      <a:pt x="220" y="203"/>
                      <a:pt x="219" y="203"/>
                      <a:pt x="217" y="203"/>
                    </a:cubicBezTo>
                    <a:cubicBezTo>
                      <a:pt x="212" y="203"/>
                      <a:pt x="212" y="203"/>
                      <a:pt x="212" y="203"/>
                    </a:cubicBezTo>
                    <a:cubicBezTo>
                      <a:pt x="212" y="203"/>
                      <a:pt x="212" y="203"/>
                      <a:pt x="211" y="203"/>
                    </a:cubicBezTo>
                    <a:cubicBezTo>
                      <a:pt x="210" y="203"/>
                      <a:pt x="209" y="202"/>
                      <a:pt x="208" y="200"/>
                    </a:cubicBezTo>
                    <a:cubicBezTo>
                      <a:pt x="205" y="199"/>
                      <a:pt x="205" y="199"/>
                      <a:pt x="205" y="199"/>
                    </a:cubicBezTo>
                    <a:cubicBezTo>
                      <a:pt x="203" y="198"/>
                      <a:pt x="203" y="197"/>
                      <a:pt x="201" y="195"/>
                    </a:cubicBezTo>
                    <a:cubicBezTo>
                      <a:pt x="198" y="191"/>
                      <a:pt x="198" y="191"/>
                      <a:pt x="198" y="191"/>
                    </a:cubicBezTo>
                    <a:cubicBezTo>
                      <a:pt x="198" y="191"/>
                      <a:pt x="198" y="189"/>
                      <a:pt x="199" y="188"/>
                    </a:cubicBezTo>
                    <a:cubicBezTo>
                      <a:pt x="202" y="179"/>
                      <a:pt x="202" y="179"/>
                      <a:pt x="202" y="179"/>
                    </a:cubicBezTo>
                    <a:cubicBezTo>
                      <a:pt x="202" y="177"/>
                      <a:pt x="203" y="175"/>
                      <a:pt x="204" y="175"/>
                    </a:cubicBezTo>
                    <a:cubicBezTo>
                      <a:pt x="214" y="173"/>
                      <a:pt x="214" y="173"/>
                      <a:pt x="214" y="173"/>
                    </a:cubicBezTo>
                    <a:cubicBezTo>
                      <a:pt x="215" y="172"/>
                      <a:pt x="215" y="172"/>
                      <a:pt x="215" y="172"/>
                    </a:cubicBezTo>
                    <a:cubicBezTo>
                      <a:pt x="215" y="172"/>
                      <a:pt x="215" y="172"/>
                      <a:pt x="217" y="172"/>
                    </a:cubicBezTo>
                    <a:cubicBezTo>
                      <a:pt x="217" y="172"/>
                      <a:pt x="216" y="171"/>
                      <a:pt x="216" y="169"/>
                    </a:cubicBezTo>
                    <a:cubicBezTo>
                      <a:pt x="214" y="158"/>
                      <a:pt x="214" y="158"/>
                      <a:pt x="214" y="158"/>
                    </a:cubicBezTo>
                    <a:cubicBezTo>
                      <a:pt x="214" y="158"/>
                      <a:pt x="212" y="157"/>
                      <a:pt x="211" y="157"/>
                    </a:cubicBezTo>
                    <a:cubicBezTo>
                      <a:pt x="211" y="157"/>
                      <a:pt x="210" y="157"/>
                      <a:pt x="210" y="157"/>
                    </a:cubicBezTo>
                    <a:cubicBezTo>
                      <a:pt x="194" y="164"/>
                      <a:pt x="194" y="164"/>
                      <a:pt x="194" y="164"/>
                    </a:cubicBezTo>
                    <a:cubicBezTo>
                      <a:pt x="192" y="164"/>
                      <a:pt x="191" y="165"/>
                      <a:pt x="191" y="166"/>
                    </a:cubicBezTo>
                    <a:cubicBezTo>
                      <a:pt x="183" y="189"/>
                      <a:pt x="183" y="189"/>
                      <a:pt x="183" y="189"/>
                    </a:cubicBezTo>
                    <a:cubicBezTo>
                      <a:pt x="183" y="189"/>
                      <a:pt x="183" y="191"/>
                      <a:pt x="184" y="193"/>
                    </a:cubicBezTo>
                    <a:cubicBezTo>
                      <a:pt x="189" y="203"/>
                      <a:pt x="189" y="203"/>
                      <a:pt x="189" y="203"/>
                    </a:cubicBezTo>
                    <a:cubicBezTo>
                      <a:pt x="191" y="204"/>
                      <a:pt x="190" y="206"/>
                      <a:pt x="190" y="206"/>
                    </a:cubicBezTo>
                    <a:cubicBezTo>
                      <a:pt x="162" y="250"/>
                      <a:pt x="162" y="250"/>
                      <a:pt x="162" y="250"/>
                    </a:cubicBezTo>
                    <a:cubicBezTo>
                      <a:pt x="162" y="250"/>
                      <a:pt x="160" y="250"/>
                      <a:pt x="159" y="250"/>
                    </a:cubicBezTo>
                    <a:cubicBezTo>
                      <a:pt x="147" y="250"/>
                      <a:pt x="147" y="250"/>
                      <a:pt x="147" y="250"/>
                    </a:cubicBezTo>
                    <a:cubicBezTo>
                      <a:pt x="146" y="249"/>
                      <a:pt x="145" y="249"/>
                      <a:pt x="145" y="249"/>
                    </a:cubicBezTo>
                    <a:cubicBezTo>
                      <a:pt x="144" y="249"/>
                      <a:pt x="144" y="249"/>
                      <a:pt x="144" y="250"/>
                    </a:cubicBezTo>
                    <a:cubicBezTo>
                      <a:pt x="126" y="267"/>
                      <a:pt x="126" y="267"/>
                      <a:pt x="126" y="267"/>
                    </a:cubicBezTo>
                    <a:cubicBezTo>
                      <a:pt x="125" y="268"/>
                      <a:pt x="125" y="269"/>
                      <a:pt x="125" y="271"/>
                    </a:cubicBezTo>
                    <a:cubicBezTo>
                      <a:pt x="128" y="288"/>
                      <a:pt x="128" y="288"/>
                      <a:pt x="128" y="288"/>
                    </a:cubicBezTo>
                    <a:cubicBezTo>
                      <a:pt x="126" y="289"/>
                      <a:pt x="127" y="290"/>
                      <a:pt x="129" y="290"/>
                    </a:cubicBezTo>
                    <a:cubicBezTo>
                      <a:pt x="129" y="290"/>
                      <a:pt x="129" y="290"/>
                      <a:pt x="129" y="290"/>
                    </a:cubicBezTo>
                    <a:cubicBezTo>
                      <a:pt x="140" y="287"/>
                      <a:pt x="140" y="287"/>
                      <a:pt x="140" y="287"/>
                    </a:cubicBezTo>
                    <a:cubicBezTo>
                      <a:pt x="142" y="287"/>
                      <a:pt x="142" y="285"/>
                      <a:pt x="142" y="285"/>
                    </a:cubicBezTo>
                    <a:cubicBezTo>
                      <a:pt x="141" y="275"/>
                      <a:pt x="141" y="275"/>
                      <a:pt x="141" y="275"/>
                    </a:cubicBezTo>
                    <a:cubicBezTo>
                      <a:pt x="141" y="274"/>
                      <a:pt x="140" y="272"/>
                      <a:pt x="142" y="272"/>
                    </a:cubicBezTo>
                    <a:cubicBezTo>
                      <a:pt x="149" y="266"/>
                      <a:pt x="149" y="266"/>
                      <a:pt x="149" y="266"/>
                    </a:cubicBezTo>
                    <a:cubicBezTo>
                      <a:pt x="150" y="264"/>
                      <a:pt x="152" y="263"/>
                      <a:pt x="153" y="263"/>
                    </a:cubicBezTo>
                    <a:cubicBezTo>
                      <a:pt x="163" y="264"/>
                      <a:pt x="163" y="264"/>
                      <a:pt x="163" y="264"/>
                    </a:cubicBezTo>
                    <a:cubicBezTo>
                      <a:pt x="164" y="266"/>
                      <a:pt x="165" y="265"/>
                      <a:pt x="165" y="267"/>
                    </a:cubicBezTo>
                    <a:cubicBezTo>
                      <a:pt x="171" y="276"/>
                      <a:pt x="171" y="276"/>
                      <a:pt x="171" y="276"/>
                    </a:cubicBezTo>
                    <a:cubicBezTo>
                      <a:pt x="173" y="277"/>
                      <a:pt x="171" y="279"/>
                      <a:pt x="171" y="279"/>
                    </a:cubicBezTo>
                    <a:cubicBezTo>
                      <a:pt x="169" y="289"/>
                      <a:pt x="169" y="289"/>
                      <a:pt x="169" y="289"/>
                    </a:cubicBezTo>
                    <a:cubicBezTo>
                      <a:pt x="167" y="289"/>
                      <a:pt x="167" y="291"/>
                      <a:pt x="166" y="291"/>
                    </a:cubicBezTo>
                    <a:cubicBezTo>
                      <a:pt x="165" y="292"/>
                      <a:pt x="165" y="292"/>
                      <a:pt x="164" y="292"/>
                    </a:cubicBezTo>
                    <a:cubicBezTo>
                      <a:pt x="157" y="295"/>
                      <a:pt x="157" y="295"/>
                      <a:pt x="157" y="295"/>
                    </a:cubicBezTo>
                    <a:cubicBezTo>
                      <a:pt x="155" y="295"/>
                      <a:pt x="154" y="296"/>
                      <a:pt x="154" y="296"/>
                    </a:cubicBezTo>
                    <a:cubicBezTo>
                      <a:pt x="154" y="296"/>
                      <a:pt x="154" y="296"/>
                      <a:pt x="154" y="297"/>
                    </a:cubicBezTo>
                    <a:cubicBezTo>
                      <a:pt x="156" y="308"/>
                      <a:pt x="156" y="308"/>
                      <a:pt x="156" y="308"/>
                    </a:cubicBezTo>
                    <a:cubicBezTo>
                      <a:pt x="157" y="309"/>
                      <a:pt x="157" y="309"/>
                      <a:pt x="158" y="309"/>
                    </a:cubicBezTo>
                    <a:cubicBezTo>
                      <a:pt x="158" y="309"/>
                      <a:pt x="158" y="309"/>
                      <a:pt x="158" y="309"/>
                    </a:cubicBezTo>
                    <a:cubicBezTo>
                      <a:pt x="177" y="304"/>
                      <a:pt x="177" y="304"/>
                      <a:pt x="177" y="304"/>
                    </a:cubicBezTo>
                    <a:cubicBezTo>
                      <a:pt x="177" y="304"/>
                      <a:pt x="178" y="302"/>
                      <a:pt x="180" y="302"/>
                    </a:cubicBezTo>
                    <a:cubicBezTo>
                      <a:pt x="181" y="298"/>
                      <a:pt x="182" y="295"/>
                      <a:pt x="183" y="292"/>
                    </a:cubicBezTo>
                    <a:cubicBezTo>
                      <a:pt x="187" y="280"/>
                      <a:pt x="188" y="279"/>
                      <a:pt x="188" y="278"/>
                    </a:cubicBezTo>
                    <a:cubicBezTo>
                      <a:pt x="188" y="278"/>
                      <a:pt x="188" y="278"/>
                      <a:pt x="188" y="278"/>
                    </a:cubicBezTo>
                    <a:cubicBezTo>
                      <a:pt x="187" y="277"/>
                      <a:pt x="187" y="275"/>
                      <a:pt x="187" y="274"/>
                    </a:cubicBezTo>
                    <a:cubicBezTo>
                      <a:pt x="180" y="264"/>
                      <a:pt x="180" y="264"/>
                      <a:pt x="180" y="264"/>
                    </a:cubicBezTo>
                    <a:close/>
                    <a:moveTo>
                      <a:pt x="255" y="184"/>
                    </a:moveTo>
                    <a:cubicBezTo>
                      <a:pt x="249" y="167"/>
                      <a:pt x="227" y="135"/>
                      <a:pt x="189" y="134"/>
                    </a:cubicBezTo>
                    <a:cubicBezTo>
                      <a:pt x="172" y="134"/>
                      <a:pt x="172" y="134"/>
                      <a:pt x="172" y="134"/>
                    </a:cubicBezTo>
                    <a:cubicBezTo>
                      <a:pt x="172" y="134"/>
                      <a:pt x="172" y="134"/>
                      <a:pt x="172" y="134"/>
                    </a:cubicBezTo>
                    <a:cubicBezTo>
                      <a:pt x="122" y="134"/>
                      <a:pt x="122" y="134"/>
                      <a:pt x="122" y="134"/>
                    </a:cubicBezTo>
                    <a:cubicBezTo>
                      <a:pt x="122" y="134"/>
                      <a:pt x="122" y="134"/>
                      <a:pt x="122" y="134"/>
                    </a:cubicBezTo>
                    <a:cubicBezTo>
                      <a:pt x="111" y="134"/>
                      <a:pt x="111" y="134"/>
                      <a:pt x="111" y="134"/>
                    </a:cubicBezTo>
                    <a:cubicBezTo>
                      <a:pt x="109" y="134"/>
                      <a:pt x="109" y="134"/>
                      <a:pt x="109" y="134"/>
                    </a:cubicBezTo>
                    <a:cubicBezTo>
                      <a:pt x="100" y="134"/>
                      <a:pt x="100" y="134"/>
                      <a:pt x="100" y="134"/>
                    </a:cubicBezTo>
                    <a:cubicBezTo>
                      <a:pt x="61" y="135"/>
                      <a:pt x="38" y="167"/>
                      <a:pt x="33" y="185"/>
                    </a:cubicBezTo>
                    <a:cubicBezTo>
                      <a:pt x="0" y="292"/>
                      <a:pt x="0" y="292"/>
                      <a:pt x="0" y="292"/>
                    </a:cubicBezTo>
                    <a:cubicBezTo>
                      <a:pt x="48" y="292"/>
                      <a:pt x="48" y="292"/>
                      <a:pt x="48" y="292"/>
                    </a:cubicBezTo>
                    <a:cubicBezTo>
                      <a:pt x="69" y="221"/>
                      <a:pt x="69" y="221"/>
                      <a:pt x="69" y="221"/>
                    </a:cubicBezTo>
                    <a:cubicBezTo>
                      <a:pt x="83" y="221"/>
                      <a:pt x="83" y="221"/>
                      <a:pt x="83" y="221"/>
                    </a:cubicBezTo>
                    <a:cubicBezTo>
                      <a:pt x="63" y="292"/>
                      <a:pt x="63" y="292"/>
                      <a:pt x="63" y="292"/>
                    </a:cubicBezTo>
                    <a:cubicBezTo>
                      <a:pt x="120" y="292"/>
                      <a:pt x="120" y="292"/>
                      <a:pt x="120" y="292"/>
                    </a:cubicBezTo>
                    <a:cubicBezTo>
                      <a:pt x="119" y="291"/>
                      <a:pt x="119" y="291"/>
                      <a:pt x="119" y="290"/>
                    </a:cubicBezTo>
                    <a:cubicBezTo>
                      <a:pt x="119" y="289"/>
                      <a:pt x="119" y="287"/>
                      <a:pt x="119" y="286"/>
                    </a:cubicBezTo>
                    <a:cubicBezTo>
                      <a:pt x="117" y="272"/>
                      <a:pt x="117" y="272"/>
                      <a:pt x="117" y="272"/>
                    </a:cubicBezTo>
                    <a:cubicBezTo>
                      <a:pt x="116" y="265"/>
                      <a:pt x="119" y="262"/>
                      <a:pt x="121" y="261"/>
                    </a:cubicBezTo>
                    <a:cubicBezTo>
                      <a:pt x="137" y="246"/>
                      <a:pt x="137" y="246"/>
                      <a:pt x="137" y="246"/>
                    </a:cubicBezTo>
                    <a:cubicBezTo>
                      <a:pt x="137" y="246"/>
                      <a:pt x="137" y="245"/>
                      <a:pt x="138" y="244"/>
                    </a:cubicBezTo>
                    <a:cubicBezTo>
                      <a:pt x="139" y="242"/>
                      <a:pt x="142" y="241"/>
                      <a:pt x="145" y="241"/>
                    </a:cubicBezTo>
                    <a:cubicBezTo>
                      <a:pt x="146" y="241"/>
                      <a:pt x="148" y="241"/>
                      <a:pt x="149" y="242"/>
                    </a:cubicBezTo>
                    <a:cubicBezTo>
                      <a:pt x="157" y="242"/>
                      <a:pt x="157" y="242"/>
                      <a:pt x="157" y="242"/>
                    </a:cubicBezTo>
                    <a:cubicBezTo>
                      <a:pt x="181" y="205"/>
                      <a:pt x="181" y="205"/>
                      <a:pt x="181" y="205"/>
                    </a:cubicBezTo>
                    <a:cubicBezTo>
                      <a:pt x="177" y="196"/>
                      <a:pt x="177" y="196"/>
                      <a:pt x="177" y="196"/>
                    </a:cubicBezTo>
                    <a:cubicBezTo>
                      <a:pt x="176" y="195"/>
                      <a:pt x="176" y="195"/>
                      <a:pt x="176" y="195"/>
                    </a:cubicBezTo>
                    <a:cubicBezTo>
                      <a:pt x="176" y="194"/>
                      <a:pt x="176" y="194"/>
                      <a:pt x="176" y="194"/>
                    </a:cubicBezTo>
                    <a:cubicBezTo>
                      <a:pt x="175" y="191"/>
                      <a:pt x="175" y="191"/>
                      <a:pt x="175" y="191"/>
                    </a:cubicBezTo>
                    <a:cubicBezTo>
                      <a:pt x="175" y="189"/>
                      <a:pt x="175" y="189"/>
                      <a:pt x="175" y="189"/>
                    </a:cubicBezTo>
                    <a:cubicBezTo>
                      <a:pt x="175" y="187"/>
                      <a:pt x="175" y="187"/>
                      <a:pt x="175" y="187"/>
                    </a:cubicBezTo>
                    <a:cubicBezTo>
                      <a:pt x="183" y="165"/>
                      <a:pt x="183" y="165"/>
                      <a:pt x="183" y="165"/>
                    </a:cubicBezTo>
                    <a:cubicBezTo>
                      <a:pt x="183" y="162"/>
                      <a:pt x="185" y="158"/>
                      <a:pt x="191" y="156"/>
                    </a:cubicBezTo>
                    <a:cubicBezTo>
                      <a:pt x="207" y="150"/>
                      <a:pt x="207" y="150"/>
                      <a:pt x="207" y="150"/>
                    </a:cubicBezTo>
                    <a:cubicBezTo>
                      <a:pt x="208" y="150"/>
                      <a:pt x="208" y="150"/>
                      <a:pt x="208" y="150"/>
                    </a:cubicBezTo>
                    <a:cubicBezTo>
                      <a:pt x="209" y="149"/>
                      <a:pt x="209" y="149"/>
                      <a:pt x="209" y="149"/>
                    </a:cubicBezTo>
                    <a:cubicBezTo>
                      <a:pt x="209" y="149"/>
                      <a:pt x="210" y="149"/>
                      <a:pt x="211" y="149"/>
                    </a:cubicBezTo>
                    <a:cubicBezTo>
                      <a:pt x="214" y="149"/>
                      <a:pt x="217" y="151"/>
                      <a:pt x="218" y="151"/>
                    </a:cubicBezTo>
                    <a:cubicBezTo>
                      <a:pt x="221" y="153"/>
                      <a:pt x="221" y="153"/>
                      <a:pt x="221" y="153"/>
                    </a:cubicBezTo>
                    <a:cubicBezTo>
                      <a:pt x="222" y="156"/>
                      <a:pt x="222" y="156"/>
                      <a:pt x="222" y="156"/>
                    </a:cubicBezTo>
                    <a:cubicBezTo>
                      <a:pt x="224" y="167"/>
                      <a:pt x="224" y="167"/>
                      <a:pt x="224" y="167"/>
                    </a:cubicBezTo>
                    <a:cubicBezTo>
                      <a:pt x="225" y="170"/>
                      <a:pt x="225" y="170"/>
                      <a:pt x="225" y="170"/>
                    </a:cubicBezTo>
                    <a:cubicBezTo>
                      <a:pt x="225" y="173"/>
                      <a:pt x="225" y="173"/>
                      <a:pt x="225" y="173"/>
                    </a:cubicBezTo>
                    <a:cubicBezTo>
                      <a:pt x="227" y="172"/>
                      <a:pt x="228" y="171"/>
                      <a:pt x="228" y="171"/>
                    </a:cubicBezTo>
                    <a:cubicBezTo>
                      <a:pt x="239" y="169"/>
                      <a:pt x="239" y="169"/>
                      <a:pt x="239" y="169"/>
                    </a:cubicBezTo>
                    <a:cubicBezTo>
                      <a:pt x="240" y="169"/>
                      <a:pt x="240" y="169"/>
                      <a:pt x="241" y="169"/>
                    </a:cubicBezTo>
                    <a:cubicBezTo>
                      <a:pt x="246" y="169"/>
                      <a:pt x="250" y="172"/>
                      <a:pt x="250" y="176"/>
                    </a:cubicBezTo>
                    <a:cubicBezTo>
                      <a:pt x="251" y="178"/>
                      <a:pt x="251" y="178"/>
                      <a:pt x="251" y="178"/>
                    </a:cubicBezTo>
                    <a:cubicBezTo>
                      <a:pt x="251" y="178"/>
                      <a:pt x="251" y="178"/>
                      <a:pt x="251" y="178"/>
                    </a:cubicBezTo>
                    <a:cubicBezTo>
                      <a:pt x="251" y="179"/>
                      <a:pt x="251" y="179"/>
                      <a:pt x="251" y="179"/>
                    </a:cubicBezTo>
                    <a:cubicBezTo>
                      <a:pt x="253" y="196"/>
                      <a:pt x="253" y="196"/>
                      <a:pt x="253" y="196"/>
                    </a:cubicBezTo>
                    <a:cubicBezTo>
                      <a:pt x="254" y="199"/>
                      <a:pt x="254" y="199"/>
                      <a:pt x="254" y="199"/>
                    </a:cubicBezTo>
                    <a:cubicBezTo>
                      <a:pt x="252" y="201"/>
                      <a:pt x="252" y="201"/>
                      <a:pt x="252" y="201"/>
                    </a:cubicBezTo>
                    <a:cubicBezTo>
                      <a:pt x="251" y="203"/>
                      <a:pt x="251" y="203"/>
                      <a:pt x="251" y="203"/>
                    </a:cubicBezTo>
                    <a:cubicBezTo>
                      <a:pt x="250" y="204"/>
                      <a:pt x="250" y="204"/>
                      <a:pt x="250" y="204"/>
                    </a:cubicBezTo>
                    <a:cubicBezTo>
                      <a:pt x="250" y="205"/>
                      <a:pt x="250" y="205"/>
                      <a:pt x="250" y="205"/>
                    </a:cubicBezTo>
                    <a:cubicBezTo>
                      <a:pt x="232" y="221"/>
                      <a:pt x="232" y="221"/>
                      <a:pt x="232" y="221"/>
                    </a:cubicBezTo>
                    <a:cubicBezTo>
                      <a:pt x="230" y="225"/>
                      <a:pt x="226" y="226"/>
                      <a:pt x="225" y="226"/>
                    </a:cubicBezTo>
                    <a:cubicBezTo>
                      <a:pt x="224" y="226"/>
                      <a:pt x="224" y="226"/>
                      <a:pt x="224" y="226"/>
                    </a:cubicBezTo>
                    <a:cubicBezTo>
                      <a:pt x="222" y="226"/>
                      <a:pt x="222" y="226"/>
                      <a:pt x="222" y="226"/>
                    </a:cubicBezTo>
                    <a:cubicBezTo>
                      <a:pt x="220" y="226"/>
                      <a:pt x="220" y="226"/>
                      <a:pt x="220" y="226"/>
                    </a:cubicBezTo>
                    <a:cubicBezTo>
                      <a:pt x="240" y="292"/>
                      <a:pt x="240" y="292"/>
                      <a:pt x="240" y="292"/>
                    </a:cubicBezTo>
                    <a:cubicBezTo>
                      <a:pt x="287" y="292"/>
                      <a:pt x="287" y="292"/>
                      <a:pt x="287" y="292"/>
                    </a:cubicBezTo>
                    <a:lnTo>
                      <a:pt x="255" y="184"/>
                    </a:lnTo>
                    <a:close/>
                    <a:moveTo>
                      <a:pt x="188" y="263"/>
                    </a:moveTo>
                    <a:cubicBezTo>
                      <a:pt x="193" y="269"/>
                      <a:pt x="193" y="269"/>
                      <a:pt x="193" y="269"/>
                    </a:cubicBezTo>
                    <a:cubicBezTo>
                      <a:pt x="194" y="270"/>
                      <a:pt x="194" y="270"/>
                      <a:pt x="194" y="270"/>
                    </a:cubicBezTo>
                    <a:cubicBezTo>
                      <a:pt x="194" y="272"/>
                      <a:pt x="194" y="272"/>
                      <a:pt x="194" y="272"/>
                    </a:cubicBezTo>
                    <a:cubicBezTo>
                      <a:pt x="195" y="275"/>
                      <a:pt x="195" y="275"/>
                      <a:pt x="195" y="275"/>
                    </a:cubicBezTo>
                    <a:cubicBezTo>
                      <a:pt x="195" y="277"/>
                      <a:pt x="195" y="277"/>
                      <a:pt x="195" y="277"/>
                    </a:cubicBezTo>
                    <a:cubicBezTo>
                      <a:pt x="196" y="279"/>
                      <a:pt x="196" y="279"/>
                      <a:pt x="196" y="279"/>
                    </a:cubicBezTo>
                    <a:cubicBezTo>
                      <a:pt x="195" y="281"/>
                      <a:pt x="195" y="281"/>
                      <a:pt x="195" y="281"/>
                    </a:cubicBezTo>
                    <a:cubicBezTo>
                      <a:pt x="191" y="292"/>
                      <a:pt x="191" y="292"/>
                      <a:pt x="191" y="292"/>
                    </a:cubicBezTo>
                    <a:cubicBezTo>
                      <a:pt x="225" y="292"/>
                      <a:pt x="225" y="292"/>
                      <a:pt x="225" y="292"/>
                    </a:cubicBezTo>
                    <a:cubicBezTo>
                      <a:pt x="208" y="233"/>
                      <a:pt x="208" y="233"/>
                      <a:pt x="208" y="233"/>
                    </a:cubicBezTo>
                    <a:lnTo>
                      <a:pt x="188" y="263"/>
                    </a:lnTo>
                    <a:close/>
                  </a:path>
                </a:pathLst>
              </a:custGeom>
              <a:grpFill/>
              <a:ln>
                <a:noFill/>
              </a:ln>
              <a:extLst/>
            </p:spPr>
            <p:txBody>
              <a:bodyPr vert="horz" wrap="square" lIns="91427" tIns="45713" rIns="91427" bIns="45713" numCol="1" anchor="t" anchorCtr="0" compatLnSpc="1">
                <a:prstTxWarp prst="textNoShape">
                  <a:avLst/>
                </a:prstTxWarp>
              </a:bodyPr>
              <a:lstStyle/>
              <a:p>
                <a:pPr algn="ctr" defTabSz="914225"/>
                <a:endParaRPr lang="en-US" dirty="0">
                  <a:solidFill>
                    <a:srgbClr val="505050"/>
                  </a:solidFill>
                </a:endParaRPr>
              </a:p>
            </p:txBody>
          </p:sp>
        </p:grpSp>
        <p:grpSp>
          <p:nvGrpSpPr>
            <p:cNvPr id="78" name="Group 77"/>
            <p:cNvGrpSpPr/>
            <p:nvPr/>
          </p:nvGrpSpPr>
          <p:grpSpPr>
            <a:xfrm>
              <a:off x="1014866" y="5011141"/>
              <a:ext cx="7845019" cy="859876"/>
              <a:chOff x="1449351" y="4995756"/>
              <a:chExt cx="7845019" cy="859876"/>
            </a:xfrm>
          </p:grpSpPr>
          <p:sp>
            <p:nvSpPr>
              <p:cNvPr id="79" name="Title 1"/>
              <p:cNvSpPr txBox="1">
                <a:spLocks/>
              </p:cNvSpPr>
              <p:nvPr/>
            </p:nvSpPr>
            <p:spPr>
              <a:xfrm>
                <a:off x="1449351" y="4995756"/>
                <a:ext cx="2286000" cy="845808"/>
              </a:xfrm>
              <a:prstGeom prst="rect">
                <a:avLst/>
              </a:prstGeom>
              <a:solidFill>
                <a:srgbClr val="EDC30D"/>
              </a:solidFill>
            </p:spPr>
            <p:txBody>
              <a:bodyPr vert="horz" wrap="square" lIns="143407" tIns="89630" rIns="143407" bIns="89630" rtlCol="0" anchor="t">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67">
                  <a:spcBef>
                    <a:spcPct val="20000"/>
                  </a:spcBef>
                  <a:buSzPct val="90000"/>
                </a:pPr>
                <a:r>
                  <a:rPr lang="en-US" sz="2400" dirty="0">
                    <a:solidFill>
                      <a:schemeClr val="tx1"/>
                    </a:solidFill>
                    <a:latin typeface="Segoe UI Semibold" panose="020B0702040204020203" pitchFamily="34" charset="0"/>
                    <a:cs typeface="Segoe UI Semibold" panose="020B0702040204020203" pitchFamily="34" charset="0"/>
                  </a:rPr>
                  <a:t>1st wave</a:t>
                </a:r>
                <a:br>
                  <a:rPr sz="2400" dirty="0">
                    <a:solidFill>
                      <a:schemeClr val="tx1"/>
                    </a:solidFill>
                    <a:latin typeface="Segoe UI Semibold" panose="020B0702040204020203" pitchFamily="34" charset="0"/>
                    <a:cs typeface="Segoe UI Semibold" panose="020B0702040204020203" pitchFamily="34" charset="0"/>
                  </a:rPr>
                </a:br>
                <a:r>
                  <a:rPr lang="en-US" sz="2400" spc="0" dirty="0">
                    <a:solidFill>
                      <a:schemeClr val="tx1"/>
                    </a:solidFill>
                    <a:latin typeface="+mn-lt"/>
                    <a:cs typeface="+mn-cs"/>
                  </a:rPr>
                  <a:t>Technical BI</a:t>
                </a:r>
              </a:p>
            </p:txBody>
          </p:sp>
          <p:cxnSp>
            <p:nvCxnSpPr>
              <p:cNvPr id="80" name="Straight Connector 79"/>
              <p:cNvCxnSpPr/>
              <p:nvPr/>
            </p:nvCxnSpPr>
            <p:spPr>
              <a:xfrm>
                <a:off x="2026123" y="5799862"/>
                <a:ext cx="7268247" cy="55770"/>
              </a:xfrm>
              <a:prstGeom prst="line">
                <a:avLst/>
              </a:prstGeom>
              <a:ln w="3175">
                <a:solidFill>
                  <a:srgbClr val="EDC30D"/>
                </a:solidFill>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5119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799" dirty="0">
                <a:latin typeface="EYInterstate Light" panose="02000506000000020004" pitchFamily="2" charset="0"/>
              </a:rPr>
              <a:t>We divide Data &amp; Analytics into Three capabilities</a:t>
            </a:r>
          </a:p>
        </p:txBody>
      </p:sp>
      <p:sp>
        <p:nvSpPr>
          <p:cNvPr id="97" name="Oval 96"/>
          <p:cNvSpPr>
            <a:spLocks noChangeAspect="1"/>
          </p:cNvSpPr>
          <p:nvPr/>
        </p:nvSpPr>
        <p:spPr bwMode="auto">
          <a:xfrm rot="10800000" flipV="1">
            <a:off x="4319868" y="1679217"/>
            <a:ext cx="3584515" cy="3413825"/>
          </a:xfrm>
          <a:prstGeom prst="ellipse">
            <a:avLst/>
          </a:prstGeom>
          <a:solidFill>
            <a:schemeClr val="tx2"/>
          </a:solidFill>
          <a:ln w="57150" cap="flat" cmpd="sng" algn="ctr">
            <a:solidFill>
              <a:schemeClr val="accent2"/>
            </a:solidFill>
            <a:prstDash val="solid"/>
            <a:round/>
            <a:headEnd type="none" w="med" len="med"/>
            <a:tailEnd type="triangle" w="med" len="med"/>
          </a:ln>
          <a:effectLst>
            <a:outerShdw blurRad="50800" dist="38100" dir="2700000" algn="tl" rotWithShape="0">
              <a:prstClr val="black">
                <a:alpha val="40000"/>
              </a:prstClr>
            </a:outerShdw>
          </a:effectLst>
        </p:spPr>
        <p:txBody>
          <a:bodyPr vert="horz" wrap="none" lIns="0" tIns="0" rIns="0" bIns="720000" numCol="1" rtlCol="0" anchor="ctr" anchorCtr="0" compatLnSpc="1">
            <a:prstTxWarp prst="textNoShape">
              <a:avLst/>
            </a:prstTxWarp>
          </a:bodyPr>
          <a:lstStyle/>
          <a:p>
            <a:pPr algn="ctr">
              <a:defRPr/>
            </a:pPr>
            <a:endParaRPr lang="en-US" sz="2800" kern="0" dirty="0">
              <a:solidFill>
                <a:srgbClr val="646464"/>
              </a:solidFill>
              <a:latin typeface="EYInterstate Light" panose="02000506000000020004" pitchFamily="2" charset="0"/>
              <a:cs typeface="Calibri" panose="020F0502020204030204" pitchFamily="34" charset="0"/>
            </a:endParaRPr>
          </a:p>
        </p:txBody>
      </p:sp>
      <p:sp>
        <p:nvSpPr>
          <p:cNvPr id="102" name="TextBox 101"/>
          <p:cNvSpPr txBox="1"/>
          <p:nvPr/>
        </p:nvSpPr>
        <p:spPr>
          <a:xfrm>
            <a:off x="4933813" y="5693186"/>
            <a:ext cx="2356625" cy="400110"/>
          </a:xfrm>
          <a:prstGeom prst="rect">
            <a:avLst/>
          </a:prstGeom>
          <a:noFill/>
        </p:spPr>
        <p:txBody>
          <a:bodyPr wrap="square" rtlCol="0">
            <a:spAutoFit/>
          </a:bodyPr>
          <a:lstStyle/>
          <a:p>
            <a:pPr algn="ctr" fontAlgn="base">
              <a:spcBef>
                <a:spcPct val="0"/>
              </a:spcBef>
              <a:spcAft>
                <a:spcPct val="0"/>
              </a:spcAft>
            </a:pPr>
            <a:r>
              <a:rPr lang="en-US" sz="2000" dirty="0">
                <a:solidFill>
                  <a:srgbClr val="646464"/>
                </a:solidFill>
                <a:latin typeface="EYInterstate Light" panose="02000506000000020004" pitchFamily="2" charset="0"/>
                <a:cs typeface="Calibri" panose="020F0502020204030204" pitchFamily="34" charset="0"/>
              </a:rPr>
              <a:t>Data Science</a:t>
            </a:r>
          </a:p>
        </p:txBody>
      </p:sp>
      <p:sp>
        <p:nvSpPr>
          <p:cNvPr id="101" name="TextBox 100"/>
          <p:cNvSpPr txBox="1"/>
          <p:nvPr/>
        </p:nvSpPr>
        <p:spPr>
          <a:xfrm>
            <a:off x="2162967" y="1577732"/>
            <a:ext cx="2356625" cy="400110"/>
          </a:xfrm>
          <a:prstGeom prst="rect">
            <a:avLst/>
          </a:prstGeom>
          <a:noFill/>
        </p:spPr>
        <p:txBody>
          <a:bodyPr wrap="square" rtlCol="0">
            <a:spAutoFit/>
          </a:bodyPr>
          <a:lstStyle/>
          <a:p>
            <a:pPr algn="ctr" fontAlgn="base">
              <a:spcBef>
                <a:spcPct val="0"/>
              </a:spcBef>
              <a:spcAft>
                <a:spcPct val="0"/>
              </a:spcAft>
            </a:pPr>
            <a:r>
              <a:rPr lang="en-US" sz="2000" dirty="0">
                <a:solidFill>
                  <a:srgbClr val="646464"/>
                </a:solidFill>
                <a:latin typeface="EYInterstate Light" panose="02000506000000020004" pitchFamily="2" charset="0"/>
                <a:cs typeface="Calibri" panose="020F0502020204030204" pitchFamily="34" charset="0"/>
              </a:rPr>
              <a:t>Data Visualization</a:t>
            </a:r>
          </a:p>
        </p:txBody>
      </p:sp>
      <p:sp>
        <p:nvSpPr>
          <p:cNvPr id="98" name="TextBox 97"/>
          <p:cNvSpPr txBox="1"/>
          <p:nvPr/>
        </p:nvSpPr>
        <p:spPr>
          <a:xfrm>
            <a:off x="7630983" y="1577732"/>
            <a:ext cx="2356625" cy="400110"/>
          </a:xfrm>
          <a:prstGeom prst="rect">
            <a:avLst/>
          </a:prstGeom>
          <a:noFill/>
        </p:spPr>
        <p:txBody>
          <a:bodyPr wrap="square" rtlCol="0">
            <a:spAutoFit/>
          </a:bodyPr>
          <a:lstStyle/>
          <a:p>
            <a:pPr algn="ctr" fontAlgn="base">
              <a:spcBef>
                <a:spcPct val="0"/>
              </a:spcBef>
              <a:spcAft>
                <a:spcPct val="0"/>
              </a:spcAft>
            </a:pPr>
            <a:r>
              <a:rPr lang="en-US" sz="2000" dirty="0">
                <a:solidFill>
                  <a:srgbClr val="646464"/>
                </a:solidFill>
                <a:latin typeface="EYInterstate Light" panose="02000506000000020004" pitchFamily="2" charset="0"/>
                <a:cs typeface="Calibri" panose="020F0502020204030204" pitchFamily="34" charset="0"/>
              </a:rPr>
              <a:t>Data Engineering</a:t>
            </a:r>
          </a:p>
        </p:txBody>
      </p:sp>
      <p:grpSp>
        <p:nvGrpSpPr>
          <p:cNvPr id="104" name="Group 103"/>
          <p:cNvGrpSpPr/>
          <p:nvPr/>
        </p:nvGrpSpPr>
        <p:grpSpPr>
          <a:xfrm>
            <a:off x="5438849" y="4429104"/>
            <a:ext cx="1346550" cy="1160819"/>
            <a:chOff x="6474316" y="1230359"/>
            <a:chExt cx="1346550" cy="1160819"/>
          </a:xfrm>
        </p:grpSpPr>
        <p:sp>
          <p:nvSpPr>
            <p:cNvPr id="128" name="Hexagon 127"/>
            <p:cNvSpPr>
              <a:spLocks noChangeAspect="1"/>
            </p:cNvSpPr>
            <p:nvPr/>
          </p:nvSpPr>
          <p:spPr bwMode="auto">
            <a:xfrm>
              <a:off x="6474316" y="1230359"/>
              <a:ext cx="1346550" cy="1160819"/>
            </a:xfrm>
            <a:prstGeom prst="hexagon">
              <a:avLst/>
            </a:prstGeom>
            <a:solidFill>
              <a:srgbClr val="646464"/>
            </a:solidFill>
            <a:ln w="9525" cap="flat" cmpd="sng" algn="ctr">
              <a:noFill/>
              <a:prstDash val="solid"/>
              <a:round/>
              <a:headEnd type="none" w="med" len="med"/>
              <a:tailEnd type="triangle" w="med" len="med"/>
            </a:ln>
            <a:effectLst>
              <a:outerShdw blurRad="50800" dist="508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lgn="ctr">
                <a:defRPr/>
              </a:pPr>
              <a:endParaRPr lang="en-US" kern="0" dirty="0">
                <a:solidFill>
                  <a:srgbClr val="646464"/>
                </a:solidFill>
                <a:latin typeface="EYInterstate Light" panose="02000506000000020004" pitchFamily="2" charset="0"/>
                <a:cs typeface="Calibri" panose="020F0502020204030204" pitchFamily="34" charset="0"/>
              </a:endParaRPr>
            </a:p>
          </p:txBody>
        </p:sp>
        <p:grpSp>
          <p:nvGrpSpPr>
            <p:cNvPr id="129" name="Group 128"/>
            <p:cNvGrpSpPr>
              <a:grpSpLocks noChangeAspect="1"/>
            </p:cNvGrpSpPr>
            <p:nvPr/>
          </p:nvGrpSpPr>
          <p:grpSpPr>
            <a:xfrm>
              <a:off x="6841506" y="1509871"/>
              <a:ext cx="612170" cy="601795"/>
              <a:chOff x="12198647" y="4172483"/>
              <a:chExt cx="468313" cy="460375"/>
            </a:xfrm>
            <a:solidFill>
              <a:sysClr val="window" lastClr="FFFFFF"/>
            </a:solidFill>
          </p:grpSpPr>
          <p:sp>
            <p:nvSpPr>
              <p:cNvPr id="130" name="Freeform 246"/>
              <p:cNvSpPr>
                <a:spLocks noEditPoints="1"/>
              </p:cNvSpPr>
              <p:nvPr/>
            </p:nvSpPr>
            <p:spPr bwMode="auto">
              <a:xfrm>
                <a:off x="12254210" y="4264558"/>
                <a:ext cx="358775" cy="185738"/>
              </a:xfrm>
              <a:custGeom>
                <a:avLst/>
                <a:gdLst>
                  <a:gd name="T0" fmla="*/ 88 w 226"/>
                  <a:gd name="T1" fmla="*/ 95 h 117"/>
                  <a:gd name="T2" fmla="*/ 107 w 226"/>
                  <a:gd name="T3" fmla="*/ 103 h 117"/>
                  <a:gd name="T4" fmla="*/ 118 w 226"/>
                  <a:gd name="T5" fmla="*/ 95 h 117"/>
                  <a:gd name="T6" fmla="*/ 121 w 226"/>
                  <a:gd name="T7" fmla="*/ 82 h 117"/>
                  <a:gd name="T8" fmla="*/ 107 w 226"/>
                  <a:gd name="T9" fmla="*/ 67 h 117"/>
                  <a:gd name="T10" fmla="*/ 94 w 226"/>
                  <a:gd name="T11" fmla="*/ 70 h 117"/>
                  <a:gd name="T12" fmla="*/ 85 w 226"/>
                  <a:gd name="T13" fmla="*/ 89 h 117"/>
                  <a:gd name="T14" fmla="*/ 168 w 226"/>
                  <a:gd name="T15" fmla="*/ 41 h 117"/>
                  <a:gd name="T16" fmla="*/ 176 w 226"/>
                  <a:gd name="T17" fmla="*/ 55 h 117"/>
                  <a:gd name="T18" fmla="*/ 193 w 226"/>
                  <a:gd name="T19" fmla="*/ 59 h 117"/>
                  <a:gd name="T20" fmla="*/ 200 w 226"/>
                  <a:gd name="T21" fmla="*/ 55 h 117"/>
                  <a:gd name="T22" fmla="*/ 209 w 226"/>
                  <a:gd name="T23" fmla="*/ 38 h 117"/>
                  <a:gd name="T24" fmla="*/ 208 w 226"/>
                  <a:gd name="T25" fmla="*/ 29 h 117"/>
                  <a:gd name="T26" fmla="*/ 193 w 226"/>
                  <a:gd name="T27" fmla="*/ 16 h 117"/>
                  <a:gd name="T28" fmla="*/ 184 w 226"/>
                  <a:gd name="T29" fmla="*/ 16 h 117"/>
                  <a:gd name="T30" fmla="*/ 171 w 226"/>
                  <a:gd name="T31" fmla="*/ 26 h 117"/>
                  <a:gd name="T32" fmla="*/ 168 w 226"/>
                  <a:gd name="T33" fmla="*/ 41 h 117"/>
                  <a:gd name="T34" fmla="*/ 28 w 226"/>
                  <a:gd name="T35" fmla="*/ 69 h 117"/>
                  <a:gd name="T36" fmla="*/ 39 w 226"/>
                  <a:gd name="T37" fmla="*/ 58 h 117"/>
                  <a:gd name="T38" fmla="*/ 36 w 226"/>
                  <a:gd name="T39" fmla="*/ 47 h 117"/>
                  <a:gd name="T40" fmla="*/ 22 w 226"/>
                  <a:gd name="T41" fmla="*/ 41 h 117"/>
                  <a:gd name="T42" fmla="*/ 13 w 226"/>
                  <a:gd name="T43" fmla="*/ 47 h 117"/>
                  <a:gd name="T44" fmla="*/ 11 w 226"/>
                  <a:gd name="T45" fmla="*/ 58 h 117"/>
                  <a:gd name="T46" fmla="*/ 22 w 226"/>
                  <a:gd name="T47" fmla="*/ 69 h 117"/>
                  <a:gd name="T48" fmla="*/ 77 w 226"/>
                  <a:gd name="T49" fmla="*/ 69 h 117"/>
                  <a:gd name="T50" fmla="*/ 85 w 226"/>
                  <a:gd name="T51" fmla="*/ 59 h 117"/>
                  <a:gd name="T52" fmla="*/ 98 w 226"/>
                  <a:gd name="T53" fmla="*/ 55 h 117"/>
                  <a:gd name="T54" fmla="*/ 121 w 226"/>
                  <a:gd name="T55" fmla="*/ 60 h 117"/>
                  <a:gd name="T56" fmla="*/ 154 w 226"/>
                  <a:gd name="T57" fmla="*/ 51 h 117"/>
                  <a:gd name="T58" fmla="*/ 151 w 226"/>
                  <a:gd name="T59" fmla="*/ 37 h 117"/>
                  <a:gd name="T60" fmla="*/ 158 w 226"/>
                  <a:gd name="T61" fmla="*/ 16 h 117"/>
                  <a:gd name="T62" fmla="*/ 175 w 226"/>
                  <a:gd name="T63" fmla="*/ 3 h 117"/>
                  <a:gd name="T64" fmla="*/ 189 w 226"/>
                  <a:gd name="T65" fmla="*/ 0 h 117"/>
                  <a:gd name="T66" fmla="*/ 209 w 226"/>
                  <a:gd name="T67" fmla="*/ 7 h 117"/>
                  <a:gd name="T68" fmla="*/ 223 w 226"/>
                  <a:gd name="T69" fmla="*/ 23 h 117"/>
                  <a:gd name="T70" fmla="*/ 226 w 226"/>
                  <a:gd name="T71" fmla="*/ 38 h 117"/>
                  <a:gd name="T72" fmla="*/ 219 w 226"/>
                  <a:gd name="T73" fmla="*/ 58 h 117"/>
                  <a:gd name="T74" fmla="*/ 202 w 226"/>
                  <a:gd name="T75" fmla="*/ 71 h 117"/>
                  <a:gd name="T76" fmla="*/ 184 w 226"/>
                  <a:gd name="T77" fmla="*/ 74 h 117"/>
                  <a:gd name="T78" fmla="*/ 160 w 226"/>
                  <a:gd name="T79" fmla="*/ 60 h 117"/>
                  <a:gd name="T80" fmla="*/ 135 w 226"/>
                  <a:gd name="T81" fmla="*/ 79 h 117"/>
                  <a:gd name="T82" fmla="*/ 135 w 226"/>
                  <a:gd name="T83" fmla="*/ 92 h 117"/>
                  <a:gd name="T84" fmla="*/ 125 w 226"/>
                  <a:gd name="T85" fmla="*/ 107 h 117"/>
                  <a:gd name="T86" fmla="*/ 110 w 226"/>
                  <a:gd name="T87" fmla="*/ 115 h 117"/>
                  <a:gd name="T88" fmla="*/ 98 w 226"/>
                  <a:gd name="T89" fmla="*/ 115 h 117"/>
                  <a:gd name="T90" fmla="*/ 81 w 226"/>
                  <a:gd name="T91" fmla="*/ 107 h 117"/>
                  <a:gd name="T92" fmla="*/ 73 w 226"/>
                  <a:gd name="T93" fmla="*/ 90 h 117"/>
                  <a:gd name="T94" fmla="*/ 73 w 226"/>
                  <a:gd name="T95" fmla="*/ 79 h 117"/>
                  <a:gd name="T96" fmla="*/ 43 w 226"/>
                  <a:gd name="T97" fmla="*/ 73 h 117"/>
                  <a:gd name="T98" fmla="*/ 29 w 226"/>
                  <a:gd name="T99" fmla="*/ 79 h 117"/>
                  <a:gd name="T100" fmla="*/ 20 w 226"/>
                  <a:gd name="T101" fmla="*/ 79 h 117"/>
                  <a:gd name="T102" fmla="*/ 7 w 226"/>
                  <a:gd name="T103" fmla="*/ 73 h 117"/>
                  <a:gd name="T104" fmla="*/ 0 w 226"/>
                  <a:gd name="T105" fmla="*/ 59 h 117"/>
                  <a:gd name="T106" fmla="*/ 0 w 226"/>
                  <a:gd name="T107" fmla="*/ 49 h 117"/>
                  <a:gd name="T108" fmla="*/ 7 w 226"/>
                  <a:gd name="T109" fmla="*/ 37 h 117"/>
                  <a:gd name="T110" fmla="*/ 21 w 226"/>
                  <a:gd name="T111" fmla="*/ 31 h 117"/>
                  <a:gd name="T112" fmla="*/ 31 w 226"/>
                  <a:gd name="T113" fmla="*/ 31 h 117"/>
                  <a:gd name="T114" fmla="*/ 43 w 226"/>
                  <a:gd name="T115" fmla="*/ 38 h 117"/>
                  <a:gd name="T116" fmla="*/ 48 w 226"/>
                  <a:gd name="T117" fmla="*/ 51 h 117"/>
                  <a:gd name="T118" fmla="*/ 77 w 226"/>
                  <a:gd name="T119" fmla="*/ 6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117">
                    <a:moveTo>
                      <a:pt x="85" y="89"/>
                    </a:moveTo>
                    <a:lnTo>
                      <a:pt x="85" y="89"/>
                    </a:lnTo>
                    <a:lnTo>
                      <a:pt x="88" y="95"/>
                    </a:lnTo>
                    <a:lnTo>
                      <a:pt x="94" y="100"/>
                    </a:lnTo>
                    <a:lnTo>
                      <a:pt x="101" y="103"/>
                    </a:lnTo>
                    <a:lnTo>
                      <a:pt x="107" y="103"/>
                    </a:lnTo>
                    <a:lnTo>
                      <a:pt x="107" y="103"/>
                    </a:lnTo>
                    <a:lnTo>
                      <a:pt x="114" y="100"/>
                    </a:lnTo>
                    <a:lnTo>
                      <a:pt x="118" y="95"/>
                    </a:lnTo>
                    <a:lnTo>
                      <a:pt x="121" y="89"/>
                    </a:lnTo>
                    <a:lnTo>
                      <a:pt x="121" y="82"/>
                    </a:lnTo>
                    <a:lnTo>
                      <a:pt x="121" y="82"/>
                    </a:lnTo>
                    <a:lnTo>
                      <a:pt x="118" y="75"/>
                    </a:lnTo>
                    <a:lnTo>
                      <a:pt x="114" y="70"/>
                    </a:lnTo>
                    <a:lnTo>
                      <a:pt x="107" y="67"/>
                    </a:lnTo>
                    <a:lnTo>
                      <a:pt x="101" y="67"/>
                    </a:lnTo>
                    <a:lnTo>
                      <a:pt x="101" y="67"/>
                    </a:lnTo>
                    <a:lnTo>
                      <a:pt x="94" y="70"/>
                    </a:lnTo>
                    <a:lnTo>
                      <a:pt x="90" y="75"/>
                    </a:lnTo>
                    <a:lnTo>
                      <a:pt x="87" y="81"/>
                    </a:lnTo>
                    <a:lnTo>
                      <a:pt x="85" y="89"/>
                    </a:lnTo>
                    <a:lnTo>
                      <a:pt x="85" y="89"/>
                    </a:lnTo>
                    <a:close/>
                    <a:moveTo>
                      <a:pt x="168" y="41"/>
                    </a:moveTo>
                    <a:lnTo>
                      <a:pt x="168" y="41"/>
                    </a:lnTo>
                    <a:lnTo>
                      <a:pt x="168" y="45"/>
                    </a:lnTo>
                    <a:lnTo>
                      <a:pt x="171" y="49"/>
                    </a:lnTo>
                    <a:lnTo>
                      <a:pt x="176" y="55"/>
                    </a:lnTo>
                    <a:lnTo>
                      <a:pt x="184" y="58"/>
                    </a:lnTo>
                    <a:lnTo>
                      <a:pt x="189" y="59"/>
                    </a:lnTo>
                    <a:lnTo>
                      <a:pt x="193" y="59"/>
                    </a:lnTo>
                    <a:lnTo>
                      <a:pt x="193" y="59"/>
                    </a:lnTo>
                    <a:lnTo>
                      <a:pt x="197" y="58"/>
                    </a:lnTo>
                    <a:lnTo>
                      <a:pt x="200" y="55"/>
                    </a:lnTo>
                    <a:lnTo>
                      <a:pt x="206" y="49"/>
                    </a:lnTo>
                    <a:lnTo>
                      <a:pt x="209" y="42"/>
                    </a:lnTo>
                    <a:lnTo>
                      <a:pt x="209" y="38"/>
                    </a:lnTo>
                    <a:lnTo>
                      <a:pt x="209" y="33"/>
                    </a:lnTo>
                    <a:lnTo>
                      <a:pt x="209" y="33"/>
                    </a:lnTo>
                    <a:lnTo>
                      <a:pt x="208" y="29"/>
                    </a:lnTo>
                    <a:lnTo>
                      <a:pt x="206" y="26"/>
                    </a:lnTo>
                    <a:lnTo>
                      <a:pt x="201" y="19"/>
                    </a:lnTo>
                    <a:lnTo>
                      <a:pt x="193" y="16"/>
                    </a:lnTo>
                    <a:lnTo>
                      <a:pt x="189" y="16"/>
                    </a:lnTo>
                    <a:lnTo>
                      <a:pt x="184" y="16"/>
                    </a:lnTo>
                    <a:lnTo>
                      <a:pt x="184" y="16"/>
                    </a:lnTo>
                    <a:lnTo>
                      <a:pt x="180" y="18"/>
                    </a:lnTo>
                    <a:lnTo>
                      <a:pt x="176" y="19"/>
                    </a:lnTo>
                    <a:lnTo>
                      <a:pt x="171" y="26"/>
                    </a:lnTo>
                    <a:lnTo>
                      <a:pt x="168" y="33"/>
                    </a:lnTo>
                    <a:lnTo>
                      <a:pt x="167" y="37"/>
                    </a:lnTo>
                    <a:lnTo>
                      <a:pt x="168" y="41"/>
                    </a:lnTo>
                    <a:lnTo>
                      <a:pt x="168" y="41"/>
                    </a:lnTo>
                    <a:close/>
                    <a:moveTo>
                      <a:pt x="28" y="69"/>
                    </a:moveTo>
                    <a:lnTo>
                      <a:pt x="28" y="69"/>
                    </a:lnTo>
                    <a:lnTo>
                      <a:pt x="33" y="67"/>
                    </a:lnTo>
                    <a:lnTo>
                      <a:pt x="36" y="63"/>
                    </a:lnTo>
                    <a:lnTo>
                      <a:pt x="39" y="58"/>
                    </a:lnTo>
                    <a:lnTo>
                      <a:pt x="39" y="52"/>
                    </a:lnTo>
                    <a:lnTo>
                      <a:pt x="39" y="52"/>
                    </a:lnTo>
                    <a:lnTo>
                      <a:pt x="36" y="47"/>
                    </a:lnTo>
                    <a:lnTo>
                      <a:pt x="33" y="44"/>
                    </a:lnTo>
                    <a:lnTo>
                      <a:pt x="28" y="41"/>
                    </a:lnTo>
                    <a:lnTo>
                      <a:pt x="22" y="41"/>
                    </a:lnTo>
                    <a:lnTo>
                      <a:pt x="22" y="41"/>
                    </a:lnTo>
                    <a:lnTo>
                      <a:pt x="17" y="44"/>
                    </a:lnTo>
                    <a:lnTo>
                      <a:pt x="13" y="47"/>
                    </a:lnTo>
                    <a:lnTo>
                      <a:pt x="11" y="52"/>
                    </a:lnTo>
                    <a:lnTo>
                      <a:pt x="11" y="58"/>
                    </a:lnTo>
                    <a:lnTo>
                      <a:pt x="11" y="58"/>
                    </a:lnTo>
                    <a:lnTo>
                      <a:pt x="13" y="63"/>
                    </a:lnTo>
                    <a:lnTo>
                      <a:pt x="17" y="67"/>
                    </a:lnTo>
                    <a:lnTo>
                      <a:pt x="22" y="69"/>
                    </a:lnTo>
                    <a:lnTo>
                      <a:pt x="28" y="69"/>
                    </a:lnTo>
                    <a:lnTo>
                      <a:pt x="28" y="69"/>
                    </a:lnTo>
                    <a:close/>
                    <a:moveTo>
                      <a:pt x="77" y="69"/>
                    </a:moveTo>
                    <a:lnTo>
                      <a:pt x="77" y="69"/>
                    </a:lnTo>
                    <a:lnTo>
                      <a:pt x="81" y="64"/>
                    </a:lnTo>
                    <a:lnTo>
                      <a:pt x="85" y="59"/>
                    </a:lnTo>
                    <a:lnTo>
                      <a:pt x="91" y="56"/>
                    </a:lnTo>
                    <a:lnTo>
                      <a:pt x="98" y="55"/>
                    </a:lnTo>
                    <a:lnTo>
                      <a:pt x="98" y="55"/>
                    </a:lnTo>
                    <a:lnTo>
                      <a:pt x="106" y="53"/>
                    </a:lnTo>
                    <a:lnTo>
                      <a:pt x="114" y="56"/>
                    </a:lnTo>
                    <a:lnTo>
                      <a:pt x="121" y="60"/>
                    </a:lnTo>
                    <a:lnTo>
                      <a:pt x="128" y="66"/>
                    </a:lnTo>
                    <a:lnTo>
                      <a:pt x="154" y="51"/>
                    </a:lnTo>
                    <a:lnTo>
                      <a:pt x="154" y="51"/>
                    </a:lnTo>
                    <a:lnTo>
                      <a:pt x="151" y="44"/>
                    </a:lnTo>
                    <a:lnTo>
                      <a:pt x="151" y="44"/>
                    </a:lnTo>
                    <a:lnTo>
                      <a:pt x="151" y="37"/>
                    </a:lnTo>
                    <a:lnTo>
                      <a:pt x="151" y="30"/>
                    </a:lnTo>
                    <a:lnTo>
                      <a:pt x="154" y="23"/>
                    </a:lnTo>
                    <a:lnTo>
                      <a:pt x="158" y="16"/>
                    </a:lnTo>
                    <a:lnTo>
                      <a:pt x="162" y="11"/>
                    </a:lnTo>
                    <a:lnTo>
                      <a:pt x="168" y="7"/>
                    </a:lnTo>
                    <a:lnTo>
                      <a:pt x="175" y="3"/>
                    </a:lnTo>
                    <a:lnTo>
                      <a:pt x="182" y="1"/>
                    </a:lnTo>
                    <a:lnTo>
                      <a:pt x="182" y="1"/>
                    </a:lnTo>
                    <a:lnTo>
                      <a:pt x="189" y="0"/>
                    </a:lnTo>
                    <a:lnTo>
                      <a:pt x="197" y="1"/>
                    </a:lnTo>
                    <a:lnTo>
                      <a:pt x="202" y="4"/>
                    </a:lnTo>
                    <a:lnTo>
                      <a:pt x="209" y="7"/>
                    </a:lnTo>
                    <a:lnTo>
                      <a:pt x="215" y="11"/>
                    </a:lnTo>
                    <a:lnTo>
                      <a:pt x="219" y="16"/>
                    </a:lnTo>
                    <a:lnTo>
                      <a:pt x="223" y="23"/>
                    </a:lnTo>
                    <a:lnTo>
                      <a:pt x="224" y="30"/>
                    </a:lnTo>
                    <a:lnTo>
                      <a:pt x="224" y="30"/>
                    </a:lnTo>
                    <a:lnTo>
                      <a:pt x="226" y="38"/>
                    </a:lnTo>
                    <a:lnTo>
                      <a:pt x="224" y="45"/>
                    </a:lnTo>
                    <a:lnTo>
                      <a:pt x="223" y="52"/>
                    </a:lnTo>
                    <a:lnTo>
                      <a:pt x="219" y="58"/>
                    </a:lnTo>
                    <a:lnTo>
                      <a:pt x="215" y="63"/>
                    </a:lnTo>
                    <a:lnTo>
                      <a:pt x="209" y="69"/>
                    </a:lnTo>
                    <a:lnTo>
                      <a:pt x="202" y="71"/>
                    </a:lnTo>
                    <a:lnTo>
                      <a:pt x="195" y="74"/>
                    </a:lnTo>
                    <a:lnTo>
                      <a:pt x="195" y="74"/>
                    </a:lnTo>
                    <a:lnTo>
                      <a:pt x="184" y="74"/>
                    </a:lnTo>
                    <a:lnTo>
                      <a:pt x="175" y="71"/>
                    </a:lnTo>
                    <a:lnTo>
                      <a:pt x="167" y="67"/>
                    </a:lnTo>
                    <a:lnTo>
                      <a:pt x="160" y="60"/>
                    </a:lnTo>
                    <a:lnTo>
                      <a:pt x="134" y="74"/>
                    </a:lnTo>
                    <a:lnTo>
                      <a:pt x="134" y="74"/>
                    </a:lnTo>
                    <a:lnTo>
                      <a:pt x="135" y="79"/>
                    </a:lnTo>
                    <a:lnTo>
                      <a:pt x="135" y="79"/>
                    </a:lnTo>
                    <a:lnTo>
                      <a:pt x="135" y="85"/>
                    </a:lnTo>
                    <a:lnTo>
                      <a:pt x="135" y="92"/>
                    </a:lnTo>
                    <a:lnTo>
                      <a:pt x="132" y="97"/>
                    </a:lnTo>
                    <a:lnTo>
                      <a:pt x="129" y="103"/>
                    </a:lnTo>
                    <a:lnTo>
                      <a:pt x="125" y="107"/>
                    </a:lnTo>
                    <a:lnTo>
                      <a:pt x="121" y="111"/>
                    </a:lnTo>
                    <a:lnTo>
                      <a:pt x="116" y="114"/>
                    </a:lnTo>
                    <a:lnTo>
                      <a:pt x="110" y="115"/>
                    </a:lnTo>
                    <a:lnTo>
                      <a:pt x="110" y="115"/>
                    </a:lnTo>
                    <a:lnTo>
                      <a:pt x="103" y="117"/>
                    </a:lnTo>
                    <a:lnTo>
                      <a:pt x="98" y="115"/>
                    </a:lnTo>
                    <a:lnTo>
                      <a:pt x="91" y="114"/>
                    </a:lnTo>
                    <a:lnTo>
                      <a:pt x="85" y="111"/>
                    </a:lnTo>
                    <a:lnTo>
                      <a:pt x="81" y="107"/>
                    </a:lnTo>
                    <a:lnTo>
                      <a:pt x="77" y="103"/>
                    </a:lnTo>
                    <a:lnTo>
                      <a:pt x="74" y="97"/>
                    </a:lnTo>
                    <a:lnTo>
                      <a:pt x="73" y="90"/>
                    </a:lnTo>
                    <a:lnTo>
                      <a:pt x="73" y="90"/>
                    </a:lnTo>
                    <a:lnTo>
                      <a:pt x="73" y="85"/>
                    </a:lnTo>
                    <a:lnTo>
                      <a:pt x="73" y="79"/>
                    </a:lnTo>
                    <a:lnTo>
                      <a:pt x="46" y="69"/>
                    </a:lnTo>
                    <a:lnTo>
                      <a:pt x="46" y="69"/>
                    </a:lnTo>
                    <a:lnTo>
                      <a:pt x="43" y="73"/>
                    </a:lnTo>
                    <a:lnTo>
                      <a:pt x="39" y="75"/>
                    </a:lnTo>
                    <a:lnTo>
                      <a:pt x="35" y="78"/>
                    </a:lnTo>
                    <a:lnTo>
                      <a:pt x="29" y="79"/>
                    </a:lnTo>
                    <a:lnTo>
                      <a:pt x="29" y="79"/>
                    </a:lnTo>
                    <a:lnTo>
                      <a:pt x="25" y="79"/>
                    </a:lnTo>
                    <a:lnTo>
                      <a:pt x="20" y="79"/>
                    </a:lnTo>
                    <a:lnTo>
                      <a:pt x="15" y="78"/>
                    </a:lnTo>
                    <a:lnTo>
                      <a:pt x="11" y="75"/>
                    </a:lnTo>
                    <a:lnTo>
                      <a:pt x="7" y="73"/>
                    </a:lnTo>
                    <a:lnTo>
                      <a:pt x="4" y="69"/>
                    </a:lnTo>
                    <a:lnTo>
                      <a:pt x="2" y="64"/>
                    </a:lnTo>
                    <a:lnTo>
                      <a:pt x="0" y="59"/>
                    </a:lnTo>
                    <a:lnTo>
                      <a:pt x="0" y="59"/>
                    </a:lnTo>
                    <a:lnTo>
                      <a:pt x="0" y="55"/>
                    </a:lnTo>
                    <a:lnTo>
                      <a:pt x="0" y="49"/>
                    </a:lnTo>
                    <a:lnTo>
                      <a:pt x="3" y="45"/>
                    </a:lnTo>
                    <a:lnTo>
                      <a:pt x="4" y="41"/>
                    </a:lnTo>
                    <a:lnTo>
                      <a:pt x="7" y="37"/>
                    </a:lnTo>
                    <a:lnTo>
                      <a:pt x="11" y="34"/>
                    </a:lnTo>
                    <a:lnTo>
                      <a:pt x="15" y="33"/>
                    </a:lnTo>
                    <a:lnTo>
                      <a:pt x="21" y="31"/>
                    </a:lnTo>
                    <a:lnTo>
                      <a:pt x="21" y="31"/>
                    </a:lnTo>
                    <a:lnTo>
                      <a:pt x="25" y="30"/>
                    </a:lnTo>
                    <a:lnTo>
                      <a:pt x="31" y="31"/>
                    </a:lnTo>
                    <a:lnTo>
                      <a:pt x="35" y="33"/>
                    </a:lnTo>
                    <a:lnTo>
                      <a:pt x="39" y="34"/>
                    </a:lnTo>
                    <a:lnTo>
                      <a:pt x="43" y="38"/>
                    </a:lnTo>
                    <a:lnTo>
                      <a:pt x="46" y="41"/>
                    </a:lnTo>
                    <a:lnTo>
                      <a:pt x="47" y="45"/>
                    </a:lnTo>
                    <a:lnTo>
                      <a:pt x="48" y="51"/>
                    </a:lnTo>
                    <a:lnTo>
                      <a:pt x="48" y="51"/>
                    </a:lnTo>
                    <a:lnTo>
                      <a:pt x="50" y="59"/>
                    </a:lnTo>
                    <a:lnTo>
                      <a:pt x="77" y="69"/>
                    </a:lnTo>
                    <a:close/>
                  </a:path>
                </a:pathLst>
              </a:custGeom>
              <a:grpFill/>
              <a:ln>
                <a:noFill/>
              </a:ln>
            </p:spPr>
            <p:txBody>
              <a:bodyPr vert="horz" wrap="square" lIns="78191" tIns="39095" rIns="78191" bIns="39095" numCol="1" anchor="t" anchorCtr="0" compatLnSpc="1">
                <a:prstTxWarp prst="textNoShape">
                  <a:avLst/>
                </a:prstTxWarp>
              </a:bodyPr>
              <a:lstStyle/>
              <a:p>
                <a:pPr algn="ctr">
                  <a:defRPr/>
                </a:pPr>
                <a:endParaRPr lang="en-US" sz="1368" kern="0" dirty="0">
                  <a:solidFill>
                    <a:srgbClr val="646464"/>
                  </a:solidFill>
                  <a:latin typeface="EYInterstate Light" panose="02000506000000020004" pitchFamily="2" charset="0"/>
                  <a:cs typeface="Calibri" panose="020F0502020204030204" pitchFamily="34" charset="0"/>
                </a:endParaRPr>
              </a:p>
            </p:txBody>
          </p:sp>
          <p:sp>
            <p:nvSpPr>
              <p:cNvPr id="131" name="Rectangle 247"/>
              <p:cNvSpPr>
                <a:spLocks noChangeArrowheads="1"/>
              </p:cNvSpPr>
              <p:nvPr/>
            </p:nvSpPr>
            <p:spPr bwMode="auto">
              <a:xfrm>
                <a:off x="12362160" y="4561420"/>
                <a:ext cx="141288" cy="23813"/>
              </a:xfrm>
              <a:prstGeom prst="rect">
                <a:avLst/>
              </a:prstGeom>
              <a:grpFill/>
              <a:ln>
                <a:noFill/>
              </a:ln>
            </p:spPr>
            <p:txBody>
              <a:bodyPr vert="horz" wrap="square" lIns="78191" tIns="39095" rIns="78191" bIns="39095" numCol="1" anchor="t" anchorCtr="0" compatLnSpc="1">
                <a:prstTxWarp prst="textNoShape">
                  <a:avLst/>
                </a:prstTxWarp>
              </a:bodyPr>
              <a:lstStyle/>
              <a:p>
                <a:pPr algn="ctr">
                  <a:defRPr/>
                </a:pPr>
                <a:endParaRPr lang="en-US" sz="1368" kern="0" dirty="0">
                  <a:solidFill>
                    <a:srgbClr val="646464"/>
                  </a:solidFill>
                  <a:latin typeface="EYInterstate Light" panose="02000506000000020004" pitchFamily="2" charset="0"/>
                  <a:cs typeface="Calibri" panose="020F0502020204030204" pitchFamily="34" charset="0"/>
                </a:endParaRPr>
              </a:p>
            </p:txBody>
          </p:sp>
          <p:sp>
            <p:nvSpPr>
              <p:cNvPr id="132" name="Freeform 248"/>
              <p:cNvSpPr>
                <a:spLocks/>
              </p:cNvSpPr>
              <p:nvPr/>
            </p:nvSpPr>
            <p:spPr bwMode="auto">
              <a:xfrm>
                <a:off x="12322472" y="4593170"/>
                <a:ext cx="220663" cy="39688"/>
              </a:xfrm>
              <a:custGeom>
                <a:avLst/>
                <a:gdLst>
                  <a:gd name="T0" fmla="*/ 117 w 139"/>
                  <a:gd name="T1" fmla="*/ 25 h 25"/>
                  <a:gd name="T2" fmla="*/ 22 w 139"/>
                  <a:gd name="T3" fmla="*/ 25 h 25"/>
                  <a:gd name="T4" fmla="*/ 22 w 139"/>
                  <a:gd name="T5" fmla="*/ 25 h 25"/>
                  <a:gd name="T6" fmla="*/ 14 w 139"/>
                  <a:gd name="T7" fmla="*/ 24 h 25"/>
                  <a:gd name="T8" fmla="*/ 7 w 139"/>
                  <a:gd name="T9" fmla="*/ 21 h 25"/>
                  <a:gd name="T10" fmla="*/ 3 w 139"/>
                  <a:gd name="T11" fmla="*/ 17 h 25"/>
                  <a:gd name="T12" fmla="*/ 1 w 139"/>
                  <a:gd name="T13" fmla="*/ 14 h 25"/>
                  <a:gd name="T14" fmla="*/ 0 w 139"/>
                  <a:gd name="T15" fmla="*/ 11 h 25"/>
                  <a:gd name="T16" fmla="*/ 0 w 139"/>
                  <a:gd name="T17" fmla="*/ 0 h 25"/>
                  <a:gd name="T18" fmla="*/ 139 w 139"/>
                  <a:gd name="T19" fmla="*/ 0 h 25"/>
                  <a:gd name="T20" fmla="*/ 139 w 139"/>
                  <a:gd name="T21" fmla="*/ 11 h 25"/>
                  <a:gd name="T22" fmla="*/ 139 w 139"/>
                  <a:gd name="T23" fmla="*/ 11 h 25"/>
                  <a:gd name="T24" fmla="*/ 137 w 139"/>
                  <a:gd name="T25" fmla="*/ 14 h 25"/>
                  <a:gd name="T26" fmla="*/ 136 w 139"/>
                  <a:gd name="T27" fmla="*/ 17 h 25"/>
                  <a:gd name="T28" fmla="*/ 132 w 139"/>
                  <a:gd name="T29" fmla="*/ 21 h 25"/>
                  <a:gd name="T30" fmla="*/ 125 w 139"/>
                  <a:gd name="T31" fmla="*/ 24 h 25"/>
                  <a:gd name="T32" fmla="*/ 117 w 139"/>
                  <a:gd name="T33" fmla="*/ 25 h 25"/>
                  <a:gd name="T34" fmla="*/ 117 w 139"/>
                  <a:gd name="T3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25">
                    <a:moveTo>
                      <a:pt x="117" y="25"/>
                    </a:moveTo>
                    <a:lnTo>
                      <a:pt x="22" y="25"/>
                    </a:lnTo>
                    <a:lnTo>
                      <a:pt x="22" y="25"/>
                    </a:lnTo>
                    <a:lnTo>
                      <a:pt x="14" y="24"/>
                    </a:lnTo>
                    <a:lnTo>
                      <a:pt x="7" y="21"/>
                    </a:lnTo>
                    <a:lnTo>
                      <a:pt x="3" y="17"/>
                    </a:lnTo>
                    <a:lnTo>
                      <a:pt x="1" y="14"/>
                    </a:lnTo>
                    <a:lnTo>
                      <a:pt x="0" y="11"/>
                    </a:lnTo>
                    <a:lnTo>
                      <a:pt x="0" y="0"/>
                    </a:lnTo>
                    <a:lnTo>
                      <a:pt x="139" y="0"/>
                    </a:lnTo>
                    <a:lnTo>
                      <a:pt x="139" y="11"/>
                    </a:lnTo>
                    <a:lnTo>
                      <a:pt x="139" y="11"/>
                    </a:lnTo>
                    <a:lnTo>
                      <a:pt x="137" y="14"/>
                    </a:lnTo>
                    <a:lnTo>
                      <a:pt x="136" y="17"/>
                    </a:lnTo>
                    <a:lnTo>
                      <a:pt x="132" y="21"/>
                    </a:lnTo>
                    <a:lnTo>
                      <a:pt x="125" y="24"/>
                    </a:lnTo>
                    <a:lnTo>
                      <a:pt x="117" y="25"/>
                    </a:lnTo>
                    <a:lnTo>
                      <a:pt x="117" y="25"/>
                    </a:lnTo>
                    <a:close/>
                  </a:path>
                </a:pathLst>
              </a:custGeom>
              <a:grpFill/>
              <a:ln>
                <a:noFill/>
              </a:ln>
            </p:spPr>
            <p:txBody>
              <a:bodyPr vert="horz" wrap="square" lIns="78191" tIns="39095" rIns="78191" bIns="39095" numCol="1" anchor="t" anchorCtr="0" compatLnSpc="1">
                <a:prstTxWarp prst="textNoShape">
                  <a:avLst/>
                </a:prstTxWarp>
              </a:bodyPr>
              <a:lstStyle/>
              <a:p>
                <a:pPr algn="ctr">
                  <a:defRPr/>
                </a:pPr>
                <a:endParaRPr lang="en-US" sz="1368" kern="0" dirty="0">
                  <a:solidFill>
                    <a:srgbClr val="646464"/>
                  </a:solidFill>
                  <a:latin typeface="EYInterstate Light" panose="02000506000000020004" pitchFamily="2" charset="0"/>
                  <a:cs typeface="Calibri" panose="020F0502020204030204" pitchFamily="34" charset="0"/>
                </a:endParaRPr>
              </a:p>
            </p:txBody>
          </p:sp>
          <p:sp>
            <p:nvSpPr>
              <p:cNvPr id="133" name="Freeform 249"/>
              <p:cNvSpPr>
                <a:spLocks noEditPoints="1"/>
              </p:cNvSpPr>
              <p:nvPr/>
            </p:nvSpPr>
            <p:spPr bwMode="auto">
              <a:xfrm>
                <a:off x="12198647" y="4172483"/>
                <a:ext cx="468313" cy="379413"/>
              </a:xfrm>
              <a:custGeom>
                <a:avLst/>
                <a:gdLst>
                  <a:gd name="T0" fmla="*/ 160 w 295"/>
                  <a:gd name="T1" fmla="*/ 230 h 239"/>
                  <a:gd name="T2" fmla="*/ 160 w 295"/>
                  <a:gd name="T3" fmla="*/ 230 h 239"/>
                  <a:gd name="T4" fmla="*/ 163 w 295"/>
                  <a:gd name="T5" fmla="*/ 228 h 239"/>
                  <a:gd name="T6" fmla="*/ 164 w 295"/>
                  <a:gd name="T7" fmla="*/ 227 h 239"/>
                  <a:gd name="T8" fmla="*/ 166 w 295"/>
                  <a:gd name="T9" fmla="*/ 225 h 239"/>
                  <a:gd name="T10" fmla="*/ 167 w 295"/>
                  <a:gd name="T11" fmla="*/ 223 h 239"/>
                  <a:gd name="T12" fmla="*/ 167 w 295"/>
                  <a:gd name="T13" fmla="*/ 223 h 239"/>
                  <a:gd name="T14" fmla="*/ 166 w 295"/>
                  <a:gd name="T15" fmla="*/ 220 h 239"/>
                  <a:gd name="T16" fmla="*/ 164 w 295"/>
                  <a:gd name="T17" fmla="*/ 217 h 239"/>
                  <a:gd name="T18" fmla="*/ 163 w 295"/>
                  <a:gd name="T19" fmla="*/ 216 h 239"/>
                  <a:gd name="T20" fmla="*/ 160 w 295"/>
                  <a:gd name="T21" fmla="*/ 216 h 239"/>
                  <a:gd name="T22" fmla="*/ 134 w 295"/>
                  <a:gd name="T23" fmla="*/ 216 h 239"/>
                  <a:gd name="T24" fmla="*/ 134 w 295"/>
                  <a:gd name="T25" fmla="*/ 216 h 239"/>
                  <a:gd name="T26" fmla="*/ 131 w 295"/>
                  <a:gd name="T27" fmla="*/ 216 h 239"/>
                  <a:gd name="T28" fmla="*/ 130 w 295"/>
                  <a:gd name="T29" fmla="*/ 217 h 239"/>
                  <a:gd name="T30" fmla="*/ 130 w 295"/>
                  <a:gd name="T31" fmla="*/ 217 h 239"/>
                  <a:gd name="T32" fmla="*/ 129 w 295"/>
                  <a:gd name="T33" fmla="*/ 220 h 239"/>
                  <a:gd name="T34" fmla="*/ 127 w 295"/>
                  <a:gd name="T35" fmla="*/ 223 h 239"/>
                  <a:gd name="T36" fmla="*/ 127 w 295"/>
                  <a:gd name="T37" fmla="*/ 223 h 239"/>
                  <a:gd name="T38" fmla="*/ 129 w 295"/>
                  <a:gd name="T39" fmla="*/ 225 h 239"/>
                  <a:gd name="T40" fmla="*/ 130 w 295"/>
                  <a:gd name="T41" fmla="*/ 227 h 239"/>
                  <a:gd name="T42" fmla="*/ 131 w 295"/>
                  <a:gd name="T43" fmla="*/ 228 h 239"/>
                  <a:gd name="T44" fmla="*/ 134 w 295"/>
                  <a:gd name="T45" fmla="*/ 230 h 239"/>
                  <a:gd name="T46" fmla="*/ 160 w 295"/>
                  <a:gd name="T47" fmla="*/ 230 h 239"/>
                  <a:gd name="T48" fmla="*/ 0 w 295"/>
                  <a:gd name="T49" fmla="*/ 0 h 239"/>
                  <a:gd name="T50" fmla="*/ 295 w 295"/>
                  <a:gd name="T51" fmla="*/ 0 h 239"/>
                  <a:gd name="T52" fmla="*/ 295 w 295"/>
                  <a:gd name="T53" fmla="*/ 239 h 239"/>
                  <a:gd name="T54" fmla="*/ 0 w 295"/>
                  <a:gd name="T55" fmla="*/ 239 h 239"/>
                  <a:gd name="T56" fmla="*/ 0 w 295"/>
                  <a:gd name="T57" fmla="*/ 0 h 239"/>
                  <a:gd name="T58" fmla="*/ 284 w 295"/>
                  <a:gd name="T59" fmla="*/ 10 h 239"/>
                  <a:gd name="T60" fmla="*/ 11 w 295"/>
                  <a:gd name="T61" fmla="*/ 10 h 239"/>
                  <a:gd name="T62" fmla="*/ 11 w 295"/>
                  <a:gd name="T63" fmla="*/ 205 h 239"/>
                  <a:gd name="T64" fmla="*/ 284 w 295"/>
                  <a:gd name="T65" fmla="*/ 205 h 239"/>
                  <a:gd name="T66" fmla="*/ 284 w 295"/>
                  <a:gd name="T67" fmla="*/ 1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239">
                    <a:moveTo>
                      <a:pt x="160" y="230"/>
                    </a:moveTo>
                    <a:lnTo>
                      <a:pt x="160" y="230"/>
                    </a:lnTo>
                    <a:lnTo>
                      <a:pt x="163" y="228"/>
                    </a:lnTo>
                    <a:lnTo>
                      <a:pt x="164" y="227"/>
                    </a:lnTo>
                    <a:lnTo>
                      <a:pt x="166" y="225"/>
                    </a:lnTo>
                    <a:lnTo>
                      <a:pt x="167" y="223"/>
                    </a:lnTo>
                    <a:lnTo>
                      <a:pt x="167" y="223"/>
                    </a:lnTo>
                    <a:lnTo>
                      <a:pt x="166" y="220"/>
                    </a:lnTo>
                    <a:lnTo>
                      <a:pt x="164" y="217"/>
                    </a:lnTo>
                    <a:lnTo>
                      <a:pt x="163" y="216"/>
                    </a:lnTo>
                    <a:lnTo>
                      <a:pt x="160" y="216"/>
                    </a:lnTo>
                    <a:lnTo>
                      <a:pt x="134" y="216"/>
                    </a:lnTo>
                    <a:lnTo>
                      <a:pt x="134" y="216"/>
                    </a:lnTo>
                    <a:lnTo>
                      <a:pt x="131" y="216"/>
                    </a:lnTo>
                    <a:lnTo>
                      <a:pt x="130" y="217"/>
                    </a:lnTo>
                    <a:lnTo>
                      <a:pt x="130" y="217"/>
                    </a:lnTo>
                    <a:lnTo>
                      <a:pt x="129" y="220"/>
                    </a:lnTo>
                    <a:lnTo>
                      <a:pt x="127" y="223"/>
                    </a:lnTo>
                    <a:lnTo>
                      <a:pt x="127" y="223"/>
                    </a:lnTo>
                    <a:lnTo>
                      <a:pt x="129" y="225"/>
                    </a:lnTo>
                    <a:lnTo>
                      <a:pt x="130" y="227"/>
                    </a:lnTo>
                    <a:lnTo>
                      <a:pt x="131" y="228"/>
                    </a:lnTo>
                    <a:lnTo>
                      <a:pt x="134" y="230"/>
                    </a:lnTo>
                    <a:lnTo>
                      <a:pt x="160" y="230"/>
                    </a:lnTo>
                    <a:close/>
                    <a:moveTo>
                      <a:pt x="0" y="0"/>
                    </a:moveTo>
                    <a:lnTo>
                      <a:pt x="295" y="0"/>
                    </a:lnTo>
                    <a:lnTo>
                      <a:pt x="295" y="239"/>
                    </a:lnTo>
                    <a:lnTo>
                      <a:pt x="0" y="239"/>
                    </a:lnTo>
                    <a:lnTo>
                      <a:pt x="0" y="0"/>
                    </a:lnTo>
                    <a:close/>
                    <a:moveTo>
                      <a:pt x="284" y="10"/>
                    </a:moveTo>
                    <a:lnTo>
                      <a:pt x="11" y="10"/>
                    </a:lnTo>
                    <a:lnTo>
                      <a:pt x="11" y="205"/>
                    </a:lnTo>
                    <a:lnTo>
                      <a:pt x="284" y="205"/>
                    </a:lnTo>
                    <a:lnTo>
                      <a:pt x="284" y="10"/>
                    </a:lnTo>
                    <a:close/>
                  </a:path>
                </a:pathLst>
              </a:custGeom>
              <a:grpFill/>
              <a:ln>
                <a:noFill/>
              </a:ln>
            </p:spPr>
            <p:txBody>
              <a:bodyPr vert="horz" wrap="square" lIns="78191" tIns="39095" rIns="78191" bIns="39095" numCol="1" anchor="t" anchorCtr="0" compatLnSpc="1">
                <a:prstTxWarp prst="textNoShape">
                  <a:avLst/>
                </a:prstTxWarp>
              </a:bodyPr>
              <a:lstStyle/>
              <a:p>
                <a:pPr algn="ctr">
                  <a:defRPr/>
                </a:pPr>
                <a:endParaRPr lang="en-US" sz="1368" kern="0" dirty="0">
                  <a:solidFill>
                    <a:srgbClr val="646464"/>
                  </a:solidFill>
                  <a:latin typeface="EYInterstate Light" panose="02000506000000020004" pitchFamily="2" charset="0"/>
                  <a:cs typeface="Calibri" panose="020F0502020204030204" pitchFamily="34" charset="0"/>
                </a:endParaRPr>
              </a:p>
            </p:txBody>
          </p:sp>
        </p:grpSp>
      </p:grpSp>
      <p:grpSp>
        <p:nvGrpSpPr>
          <p:cNvPr id="106" name="Group 105"/>
          <p:cNvGrpSpPr/>
          <p:nvPr/>
        </p:nvGrpSpPr>
        <p:grpSpPr>
          <a:xfrm>
            <a:off x="6490441" y="1192639"/>
            <a:ext cx="1346550" cy="1160819"/>
            <a:chOff x="5422724" y="4466824"/>
            <a:chExt cx="1346550" cy="1160819"/>
          </a:xfrm>
        </p:grpSpPr>
        <p:sp>
          <p:nvSpPr>
            <p:cNvPr id="120" name="Hexagon 119"/>
            <p:cNvSpPr>
              <a:spLocks noChangeAspect="1"/>
            </p:cNvSpPr>
            <p:nvPr/>
          </p:nvSpPr>
          <p:spPr bwMode="auto">
            <a:xfrm>
              <a:off x="5422724" y="4466824"/>
              <a:ext cx="1346550" cy="1160819"/>
            </a:xfrm>
            <a:prstGeom prst="hexagon">
              <a:avLst/>
            </a:prstGeom>
            <a:solidFill>
              <a:schemeClr val="bg2"/>
            </a:solidFill>
            <a:ln w="9525" cap="flat" cmpd="sng" algn="ctr">
              <a:noFill/>
              <a:prstDash val="solid"/>
              <a:round/>
              <a:headEnd type="none" w="med" len="med"/>
              <a:tailEnd type="triangle" w="med" len="med"/>
            </a:ln>
            <a:effectLst>
              <a:outerShdw blurRad="50800" dist="508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lgn="ctr">
                <a:defRPr/>
              </a:pPr>
              <a:endParaRPr lang="en-US" kern="0" dirty="0">
                <a:solidFill>
                  <a:srgbClr val="646464"/>
                </a:solidFill>
                <a:latin typeface="EYInterstate Light" panose="02000506000000020004" pitchFamily="2" charset="0"/>
                <a:cs typeface="Calibri" panose="020F0502020204030204" pitchFamily="34" charset="0"/>
              </a:endParaRPr>
            </a:p>
          </p:txBody>
        </p:sp>
        <p:sp>
          <p:nvSpPr>
            <p:cNvPr id="121" name="Freeform 51"/>
            <p:cNvSpPr>
              <a:spLocks noChangeAspect="1" noEditPoints="1"/>
            </p:cNvSpPr>
            <p:nvPr/>
          </p:nvSpPr>
          <p:spPr bwMode="auto">
            <a:xfrm>
              <a:off x="5735960" y="4783872"/>
              <a:ext cx="747597" cy="620534"/>
            </a:xfrm>
            <a:custGeom>
              <a:avLst/>
              <a:gdLst>
                <a:gd name="T0" fmla="*/ 2147483647 w 5744"/>
                <a:gd name="T1" fmla="*/ 2147483647 h 4763"/>
                <a:gd name="T2" fmla="*/ 2147483647 w 5744"/>
                <a:gd name="T3" fmla="*/ 2147483647 h 4763"/>
                <a:gd name="T4" fmla="*/ 2147483647 w 5744"/>
                <a:gd name="T5" fmla="*/ 2147483647 h 4763"/>
                <a:gd name="T6" fmla="*/ 2147483647 w 5744"/>
                <a:gd name="T7" fmla="*/ 2147483647 h 4763"/>
                <a:gd name="T8" fmla="*/ 2147483647 w 5744"/>
                <a:gd name="T9" fmla="*/ 2147483647 h 4763"/>
                <a:gd name="T10" fmla="*/ 2147483647 w 5744"/>
                <a:gd name="T11" fmla="*/ 2147483647 h 4763"/>
                <a:gd name="T12" fmla="*/ 2147483647 w 5744"/>
                <a:gd name="T13" fmla="*/ 2147483647 h 4763"/>
                <a:gd name="T14" fmla="*/ 2147483647 w 5744"/>
                <a:gd name="T15" fmla="*/ 2147483647 h 4763"/>
                <a:gd name="T16" fmla="*/ 2147483647 w 5744"/>
                <a:gd name="T17" fmla="*/ 2147483647 h 4763"/>
                <a:gd name="T18" fmla="*/ 2147483647 w 5744"/>
                <a:gd name="T19" fmla="*/ 2147483647 h 4763"/>
                <a:gd name="T20" fmla="*/ 2147483647 w 5744"/>
                <a:gd name="T21" fmla="*/ 2147483647 h 4763"/>
                <a:gd name="T22" fmla="*/ 2147483647 w 5744"/>
                <a:gd name="T23" fmla="*/ 2147483647 h 4763"/>
                <a:gd name="T24" fmla="*/ 2147483647 w 5744"/>
                <a:gd name="T25" fmla="*/ 2147483647 h 4763"/>
                <a:gd name="T26" fmla="*/ 2147483647 w 5744"/>
                <a:gd name="T27" fmla="*/ 2147483647 h 4763"/>
                <a:gd name="T28" fmla="*/ 2147483647 w 5744"/>
                <a:gd name="T29" fmla="*/ 2147483647 h 4763"/>
                <a:gd name="T30" fmla="*/ 2147483647 w 5744"/>
                <a:gd name="T31" fmla="*/ 2147483647 h 4763"/>
                <a:gd name="T32" fmla="*/ 2147483647 w 5744"/>
                <a:gd name="T33" fmla="*/ 2147483647 h 4763"/>
                <a:gd name="T34" fmla="*/ 2147483647 w 5744"/>
                <a:gd name="T35" fmla="*/ 2147483647 h 4763"/>
                <a:gd name="T36" fmla="*/ 2147483647 w 5744"/>
                <a:gd name="T37" fmla="*/ 2147483647 h 4763"/>
                <a:gd name="T38" fmla="*/ 2147483647 w 5744"/>
                <a:gd name="T39" fmla="*/ 2147483647 h 4763"/>
                <a:gd name="T40" fmla="*/ 2147483647 w 5744"/>
                <a:gd name="T41" fmla="*/ 2147483647 h 4763"/>
                <a:gd name="T42" fmla="*/ 2147483647 w 5744"/>
                <a:gd name="T43" fmla="*/ 2147483647 h 4763"/>
                <a:gd name="T44" fmla="*/ 2147483647 w 5744"/>
                <a:gd name="T45" fmla="*/ 2147483647 h 4763"/>
                <a:gd name="T46" fmla="*/ 2147483647 w 5744"/>
                <a:gd name="T47" fmla="*/ 2147483647 h 4763"/>
                <a:gd name="T48" fmla="*/ 2147483647 w 5744"/>
                <a:gd name="T49" fmla="*/ 2147483647 h 4763"/>
                <a:gd name="T50" fmla="*/ 2147483647 w 5744"/>
                <a:gd name="T51" fmla="*/ 2147483647 h 4763"/>
                <a:gd name="T52" fmla="*/ 2147483647 w 5744"/>
                <a:gd name="T53" fmla="*/ 2147483647 h 4763"/>
                <a:gd name="T54" fmla="*/ 2147483647 w 5744"/>
                <a:gd name="T55" fmla="*/ 2147483647 h 4763"/>
                <a:gd name="T56" fmla="*/ 2147483647 w 5744"/>
                <a:gd name="T57" fmla="*/ 2147483647 h 4763"/>
                <a:gd name="T58" fmla="*/ 2147483647 w 5744"/>
                <a:gd name="T59" fmla="*/ 2147483647 h 4763"/>
                <a:gd name="T60" fmla="*/ 2147483647 w 5744"/>
                <a:gd name="T61" fmla="*/ 2147483647 h 4763"/>
                <a:gd name="T62" fmla="*/ 2147483647 w 5744"/>
                <a:gd name="T63" fmla="*/ 2147483647 h 4763"/>
                <a:gd name="T64" fmla="*/ 2147483647 w 5744"/>
                <a:gd name="T65" fmla="*/ 2147483647 h 4763"/>
                <a:gd name="T66" fmla="*/ 2147483647 w 5744"/>
                <a:gd name="T67" fmla="*/ 2147483647 h 4763"/>
                <a:gd name="T68" fmla="*/ 2147483647 w 5744"/>
                <a:gd name="T69" fmla="*/ 2147483647 h 4763"/>
                <a:gd name="T70" fmla="*/ 2147483647 w 5744"/>
                <a:gd name="T71" fmla="*/ 2147483647 h 4763"/>
                <a:gd name="T72" fmla="*/ 2147483647 w 5744"/>
                <a:gd name="T73" fmla="*/ 2147483647 h 4763"/>
                <a:gd name="T74" fmla="*/ 2147483647 w 5744"/>
                <a:gd name="T75" fmla="*/ 2147483647 h 4763"/>
                <a:gd name="T76" fmla="*/ 2147483647 w 5744"/>
                <a:gd name="T77" fmla="*/ 2147483647 h 4763"/>
                <a:gd name="T78" fmla="*/ 2147483647 w 5744"/>
                <a:gd name="T79" fmla="*/ 2147483647 h 4763"/>
                <a:gd name="T80" fmla="*/ 2147483647 w 5744"/>
                <a:gd name="T81" fmla="*/ 2147483647 h 4763"/>
                <a:gd name="T82" fmla="*/ 2147483647 w 5744"/>
                <a:gd name="T83" fmla="*/ 2147483647 h 4763"/>
                <a:gd name="T84" fmla="*/ 2147483647 w 5744"/>
                <a:gd name="T85" fmla="*/ 2147483647 h 4763"/>
                <a:gd name="T86" fmla="*/ 2147483647 w 5744"/>
                <a:gd name="T87" fmla="*/ 2147483647 h 4763"/>
                <a:gd name="T88" fmla="*/ 2147483647 w 5744"/>
                <a:gd name="T89" fmla="*/ 2147483647 h 4763"/>
                <a:gd name="T90" fmla="*/ 2147483647 w 5744"/>
                <a:gd name="T91" fmla="*/ 2147483647 h 4763"/>
                <a:gd name="T92" fmla="*/ 2147483647 w 5744"/>
                <a:gd name="T93" fmla="*/ 2147483647 h 4763"/>
                <a:gd name="T94" fmla="*/ 2147483647 w 5744"/>
                <a:gd name="T95" fmla="*/ 2147483647 h 4763"/>
                <a:gd name="T96" fmla="*/ 2147483647 w 5744"/>
                <a:gd name="T97" fmla="*/ 2147483647 h 4763"/>
                <a:gd name="T98" fmla="*/ 2147483647 w 5744"/>
                <a:gd name="T99" fmla="*/ 2147483647 h 4763"/>
                <a:gd name="T100" fmla="*/ 2147483647 w 5744"/>
                <a:gd name="T101" fmla="*/ 2147483647 h 4763"/>
                <a:gd name="T102" fmla="*/ 2147483647 w 5744"/>
                <a:gd name="T103" fmla="*/ 2147483647 h 4763"/>
                <a:gd name="T104" fmla="*/ 2147483647 w 5744"/>
                <a:gd name="T105" fmla="*/ 2147483647 h 4763"/>
                <a:gd name="T106" fmla="*/ 2147483647 w 5744"/>
                <a:gd name="T107" fmla="*/ 2147483647 h 4763"/>
                <a:gd name="T108" fmla="*/ 2147483647 w 5744"/>
                <a:gd name="T109" fmla="*/ 2147483647 h 4763"/>
                <a:gd name="T110" fmla="*/ 2147483647 w 5744"/>
                <a:gd name="T111" fmla="*/ 2147483647 h 4763"/>
                <a:gd name="T112" fmla="*/ 2147483647 w 5744"/>
                <a:gd name="T113" fmla="*/ 2147483647 h 4763"/>
                <a:gd name="T114" fmla="*/ 2147483647 w 5744"/>
                <a:gd name="T115" fmla="*/ 2147483647 h 4763"/>
                <a:gd name="T116" fmla="*/ 2147483647 w 5744"/>
                <a:gd name="T117" fmla="*/ 2147483647 h 4763"/>
                <a:gd name="T118" fmla="*/ 2147483647 w 5744"/>
                <a:gd name="T119" fmla="*/ 2147483647 h 4763"/>
                <a:gd name="T120" fmla="*/ 2147483647 w 5744"/>
                <a:gd name="T121" fmla="*/ 2147483647 h 47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44"/>
                <a:gd name="T184" fmla="*/ 0 h 4763"/>
                <a:gd name="T185" fmla="*/ 5744 w 5744"/>
                <a:gd name="T186" fmla="*/ 4763 h 47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44" h="4763">
                  <a:moveTo>
                    <a:pt x="354" y="1386"/>
                  </a:moveTo>
                  <a:lnTo>
                    <a:pt x="258" y="1581"/>
                  </a:lnTo>
                  <a:lnTo>
                    <a:pt x="507" y="1764"/>
                  </a:lnTo>
                  <a:lnTo>
                    <a:pt x="671" y="1608"/>
                  </a:lnTo>
                  <a:lnTo>
                    <a:pt x="701" y="1618"/>
                  </a:lnTo>
                  <a:lnTo>
                    <a:pt x="731" y="1627"/>
                  </a:lnTo>
                  <a:lnTo>
                    <a:pt x="762" y="1634"/>
                  </a:lnTo>
                  <a:lnTo>
                    <a:pt x="793" y="1640"/>
                  </a:lnTo>
                  <a:lnTo>
                    <a:pt x="824" y="1644"/>
                  </a:lnTo>
                  <a:lnTo>
                    <a:pt x="856" y="1647"/>
                  </a:lnTo>
                  <a:lnTo>
                    <a:pt x="887" y="1648"/>
                  </a:lnTo>
                  <a:lnTo>
                    <a:pt x="919" y="1648"/>
                  </a:lnTo>
                  <a:lnTo>
                    <a:pt x="1018" y="1858"/>
                  </a:lnTo>
                  <a:lnTo>
                    <a:pt x="1316" y="1776"/>
                  </a:lnTo>
                  <a:lnTo>
                    <a:pt x="1294" y="1538"/>
                  </a:lnTo>
                  <a:lnTo>
                    <a:pt x="1317" y="1524"/>
                  </a:lnTo>
                  <a:lnTo>
                    <a:pt x="1340" y="1506"/>
                  </a:lnTo>
                  <a:lnTo>
                    <a:pt x="1361" y="1491"/>
                  </a:lnTo>
                  <a:lnTo>
                    <a:pt x="1383" y="1472"/>
                  </a:lnTo>
                  <a:lnTo>
                    <a:pt x="1407" y="1451"/>
                  </a:lnTo>
                  <a:lnTo>
                    <a:pt x="1430" y="1428"/>
                  </a:lnTo>
                  <a:lnTo>
                    <a:pt x="1452" y="1405"/>
                  </a:lnTo>
                  <a:lnTo>
                    <a:pt x="1472" y="1380"/>
                  </a:lnTo>
                  <a:lnTo>
                    <a:pt x="1707" y="1436"/>
                  </a:lnTo>
                  <a:lnTo>
                    <a:pt x="1830" y="1152"/>
                  </a:lnTo>
                  <a:lnTo>
                    <a:pt x="1625" y="1018"/>
                  </a:lnTo>
                  <a:lnTo>
                    <a:pt x="1628" y="989"/>
                  </a:lnTo>
                  <a:lnTo>
                    <a:pt x="1631" y="959"/>
                  </a:lnTo>
                  <a:lnTo>
                    <a:pt x="1631" y="930"/>
                  </a:lnTo>
                  <a:lnTo>
                    <a:pt x="1631" y="902"/>
                  </a:lnTo>
                  <a:lnTo>
                    <a:pt x="1629" y="871"/>
                  </a:lnTo>
                  <a:lnTo>
                    <a:pt x="1627" y="843"/>
                  </a:lnTo>
                  <a:lnTo>
                    <a:pt x="1622" y="813"/>
                  </a:lnTo>
                  <a:lnTo>
                    <a:pt x="1617" y="784"/>
                  </a:lnTo>
                  <a:lnTo>
                    <a:pt x="1807" y="634"/>
                  </a:lnTo>
                  <a:lnTo>
                    <a:pt x="1662" y="361"/>
                  </a:lnTo>
                  <a:lnTo>
                    <a:pt x="1436" y="436"/>
                  </a:lnTo>
                  <a:lnTo>
                    <a:pt x="1415" y="413"/>
                  </a:lnTo>
                  <a:lnTo>
                    <a:pt x="1392" y="391"/>
                  </a:lnTo>
                  <a:lnTo>
                    <a:pt x="1369" y="371"/>
                  </a:lnTo>
                  <a:lnTo>
                    <a:pt x="1344" y="353"/>
                  </a:lnTo>
                  <a:lnTo>
                    <a:pt x="1320" y="334"/>
                  </a:lnTo>
                  <a:lnTo>
                    <a:pt x="1294" y="318"/>
                  </a:lnTo>
                  <a:lnTo>
                    <a:pt x="1268" y="302"/>
                  </a:lnTo>
                  <a:lnTo>
                    <a:pt x="1241" y="288"/>
                  </a:lnTo>
                  <a:lnTo>
                    <a:pt x="1244" y="56"/>
                  </a:lnTo>
                  <a:lnTo>
                    <a:pt x="939" y="0"/>
                  </a:lnTo>
                  <a:lnTo>
                    <a:pt x="861" y="209"/>
                  </a:lnTo>
                  <a:lnTo>
                    <a:pt x="828" y="212"/>
                  </a:lnTo>
                  <a:lnTo>
                    <a:pt x="797" y="216"/>
                  </a:lnTo>
                  <a:lnTo>
                    <a:pt x="764" y="222"/>
                  </a:lnTo>
                  <a:lnTo>
                    <a:pt x="732" y="229"/>
                  </a:lnTo>
                  <a:lnTo>
                    <a:pt x="701" y="238"/>
                  </a:lnTo>
                  <a:lnTo>
                    <a:pt x="669" y="248"/>
                  </a:lnTo>
                  <a:lnTo>
                    <a:pt x="639" y="259"/>
                  </a:lnTo>
                  <a:lnTo>
                    <a:pt x="609" y="274"/>
                  </a:lnTo>
                  <a:lnTo>
                    <a:pt x="439" y="136"/>
                  </a:lnTo>
                  <a:lnTo>
                    <a:pt x="205" y="340"/>
                  </a:lnTo>
                  <a:lnTo>
                    <a:pt x="315" y="522"/>
                  </a:lnTo>
                  <a:lnTo>
                    <a:pt x="297" y="550"/>
                  </a:lnTo>
                  <a:lnTo>
                    <a:pt x="279" y="581"/>
                  </a:lnTo>
                  <a:lnTo>
                    <a:pt x="264" y="611"/>
                  </a:lnTo>
                  <a:lnTo>
                    <a:pt x="249" y="641"/>
                  </a:lnTo>
                  <a:lnTo>
                    <a:pt x="236" y="672"/>
                  </a:lnTo>
                  <a:lnTo>
                    <a:pt x="225" y="705"/>
                  </a:lnTo>
                  <a:lnTo>
                    <a:pt x="215" y="737"/>
                  </a:lnTo>
                  <a:lnTo>
                    <a:pt x="208" y="770"/>
                  </a:lnTo>
                  <a:lnTo>
                    <a:pt x="0" y="816"/>
                  </a:lnTo>
                  <a:lnTo>
                    <a:pt x="13" y="1125"/>
                  </a:lnTo>
                  <a:lnTo>
                    <a:pt x="225" y="1152"/>
                  </a:lnTo>
                  <a:lnTo>
                    <a:pt x="236" y="1184"/>
                  </a:lnTo>
                  <a:lnTo>
                    <a:pt x="248" y="1214"/>
                  </a:lnTo>
                  <a:lnTo>
                    <a:pt x="262" y="1244"/>
                  </a:lnTo>
                  <a:lnTo>
                    <a:pt x="278" y="1274"/>
                  </a:lnTo>
                  <a:lnTo>
                    <a:pt x="295" y="1303"/>
                  </a:lnTo>
                  <a:lnTo>
                    <a:pt x="312" y="1332"/>
                  </a:lnTo>
                  <a:lnTo>
                    <a:pt x="332" y="1359"/>
                  </a:lnTo>
                  <a:lnTo>
                    <a:pt x="354" y="1386"/>
                  </a:lnTo>
                  <a:close/>
                  <a:moveTo>
                    <a:pt x="565" y="530"/>
                  </a:moveTo>
                  <a:lnTo>
                    <a:pt x="565" y="530"/>
                  </a:lnTo>
                  <a:lnTo>
                    <a:pt x="586" y="513"/>
                  </a:lnTo>
                  <a:lnTo>
                    <a:pt x="608" y="497"/>
                  </a:lnTo>
                  <a:lnTo>
                    <a:pt x="629" y="482"/>
                  </a:lnTo>
                  <a:lnTo>
                    <a:pt x="652" y="469"/>
                  </a:lnTo>
                  <a:lnTo>
                    <a:pt x="675" y="456"/>
                  </a:lnTo>
                  <a:lnTo>
                    <a:pt x="698" y="446"/>
                  </a:lnTo>
                  <a:lnTo>
                    <a:pt x="722" y="436"/>
                  </a:lnTo>
                  <a:lnTo>
                    <a:pt x="745" y="427"/>
                  </a:lnTo>
                  <a:lnTo>
                    <a:pt x="771" y="420"/>
                  </a:lnTo>
                  <a:lnTo>
                    <a:pt x="795" y="414"/>
                  </a:lnTo>
                  <a:lnTo>
                    <a:pt x="820" y="409"/>
                  </a:lnTo>
                  <a:lnTo>
                    <a:pt x="846" y="406"/>
                  </a:lnTo>
                  <a:lnTo>
                    <a:pt x="870" y="403"/>
                  </a:lnTo>
                  <a:lnTo>
                    <a:pt x="896" y="401"/>
                  </a:lnTo>
                  <a:lnTo>
                    <a:pt x="920" y="401"/>
                  </a:lnTo>
                  <a:lnTo>
                    <a:pt x="946" y="403"/>
                  </a:lnTo>
                  <a:lnTo>
                    <a:pt x="970" y="404"/>
                  </a:lnTo>
                  <a:lnTo>
                    <a:pt x="996" y="409"/>
                  </a:lnTo>
                  <a:lnTo>
                    <a:pt x="1020" y="413"/>
                  </a:lnTo>
                  <a:lnTo>
                    <a:pt x="1045" y="419"/>
                  </a:lnTo>
                  <a:lnTo>
                    <a:pt x="1069" y="426"/>
                  </a:lnTo>
                  <a:lnTo>
                    <a:pt x="1093" y="434"/>
                  </a:lnTo>
                  <a:lnTo>
                    <a:pt x="1116" y="444"/>
                  </a:lnTo>
                  <a:lnTo>
                    <a:pt x="1139" y="454"/>
                  </a:lnTo>
                  <a:lnTo>
                    <a:pt x="1162" y="466"/>
                  </a:lnTo>
                  <a:lnTo>
                    <a:pt x="1185" y="479"/>
                  </a:lnTo>
                  <a:lnTo>
                    <a:pt x="1207" y="493"/>
                  </a:lnTo>
                  <a:lnTo>
                    <a:pt x="1228" y="509"/>
                  </a:lnTo>
                  <a:lnTo>
                    <a:pt x="1248" y="525"/>
                  </a:lnTo>
                  <a:lnTo>
                    <a:pt x="1268" y="543"/>
                  </a:lnTo>
                  <a:lnTo>
                    <a:pt x="1287" y="562"/>
                  </a:lnTo>
                  <a:lnTo>
                    <a:pt x="1306" y="582"/>
                  </a:lnTo>
                  <a:lnTo>
                    <a:pt x="1323" y="602"/>
                  </a:lnTo>
                  <a:lnTo>
                    <a:pt x="1339" y="624"/>
                  </a:lnTo>
                  <a:lnTo>
                    <a:pt x="1353" y="646"/>
                  </a:lnTo>
                  <a:lnTo>
                    <a:pt x="1366" y="668"/>
                  </a:lnTo>
                  <a:lnTo>
                    <a:pt x="1379" y="691"/>
                  </a:lnTo>
                  <a:lnTo>
                    <a:pt x="1390" y="715"/>
                  </a:lnTo>
                  <a:lnTo>
                    <a:pt x="1399" y="738"/>
                  </a:lnTo>
                  <a:lnTo>
                    <a:pt x="1407" y="763"/>
                  </a:lnTo>
                  <a:lnTo>
                    <a:pt x="1415" y="787"/>
                  </a:lnTo>
                  <a:lnTo>
                    <a:pt x="1422" y="811"/>
                  </a:lnTo>
                  <a:lnTo>
                    <a:pt x="1426" y="837"/>
                  </a:lnTo>
                  <a:lnTo>
                    <a:pt x="1430" y="861"/>
                  </a:lnTo>
                  <a:lnTo>
                    <a:pt x="1432" y="887"/>
                  </a:lnTo>
                  <a:lnTo>
                    <a:pt x="1433" y="912"/>
                  </a:lnTo>
                  <a:lnTo>
                    <a:pt x="1433" y="937"/>
                  </a:lnTo>
                  <a:lnTo>
                    <a:pt x="1432" y="962"/>
                  </a:lnTo>
                  <a:lnTo>
                    <a:pt x="1430" y="988"/>
                  </a:lnTo>
                  <a:lnTo>
                    <a:pt x="1426" y="1012"/>
                  </a:lnTo>
                  <a:lnTo>
                    <a:pt x="1422" y="1038"/>
                  </a:lnTo>
                  <a:lnTo>
                    <a:pt x="1416" y="1062"/>
                  </a:lnTo>
                  <a:lnTo>
                    <a:pt x="1409" y="1086"/>
                  </a:lnTo>
                  <a:lnTo>
                    <a:pt x="1400" y="1109"/>
                  </a:lnTo>
                  <a:lnTo>
                    <a:pt x="1392" y="1134"/>
                  </a:lnTo>
                  <a:lnTo>
                    <a:pt x="1380" y="1157"/>
                  </a:lnTo>
                  <a:lnTo>
                    <a:pt x="1369" y="1180"/>
                  </a:lnTo>
                  <a:lnTo>
                    <a:pt x="1356" y="1201"/>
                  </a:lnTo>
                  <a:lnTo>
                    <a:pt x="1341" y="1223"/>
                  </a:lnTo>
                  <a:lnTo>
                    <a:pt x="1326" y="1244"/>
                  </a:lnTo>
                  <a:lnTo>
                    <a:pt x="1310" y="1264"/>
                  </a:lnTo>
                  <a:lnTo>
                    <a:pt x="1291" y="1284"/>
                  </a:lnTo>
                  <a:lnTo>
                    <a:pt x="1273" y="1303"/>
                  </a:lnTo>
                  <a:lnTo>
                    <a:pt x="1253" y="1322"/>
                  </a:lnTo>
                  <a:lnTo>
                    <a:pt x="1232" y="1339"/>
                  </a:lnTo>
                  <a:lnTo>
                    <a:pt x="1211" y="1355"/>
                  </a:lnTo>
                  <a:lnTo>
                    <a:pt x="1190" y="1370"/>
                  </a:lnTo>
                  <a:lnTo>
                    <a:pt x="1167" y="1383"/>
                  </a:lnTo>
                  <a:lnTo>
                    <a:pt x="1144" y="1396"/>
                  </a:lnTo>
                  <a:lnTo>
                    <a:pt x="1121" y="1406"/>
                  </a:lnTo>
                  <a:lnTo>
                    <a:pt x="1096" y="1416"/>
                  </a:lnTo>
                  <a:lnTo>
                    <a:pt x="1072" y="1425"/>
                  </a:lnTo>
                  <a:lnTo>
                    <a:pt x="1048" y="1432"/>
                  </a:lnTo>
                  <a:lnTo>
                    <a:pt x="1023" y="1438"/>
                  </a:lnTo>
                  <a:lnTo>
                    <a:pt x="997" y="1443"/>
                  </a:lnTo>
                  <a:lnTo>
                    <a:pt x="973" y="1446"/>
                  </a:lnTo>
                  <a:lnTo>
                    <a:pt x="947" y="1449"/>
                  </a:lnTo>
                  <a:lnTo>
                    <a:pt x="923" y="1451"/>
                  </a:lnTo>
                  <a:lnTo>
                    <a:pt x="897" y="1451"/>
                  </a:lnTo>
                  <a:lnTo>
                    <a:pt x="873" y="1449"/>
                  </a:lnTo>
                  <a:lnTo>
                    <a:pt x="847" y="1446"/>
                  </a:lnTo>
                  <a:lnTo>
                    <a:pt x="823" y="1443"/>
                  </a:lnTo>
                  <a:lnTo>
                    <a:pt x="798" y="1439"/>
                  </a:lnTo>
                  <a:lnTo>
                    <a:pt x="772" y="1433"/>
                  </a:lnTo>
                  <a:lnTo>
                    <a:pt x="750" y="1426"/>
                  </a:lnTo>
                  <a:lnTo>
                    <a:pt x="725" y="1418"/>
                  </a:lnTo>
                  <a:lnTo>
                    <a:pt x="701" y="1408"/>
                  </a:lnTo>
                  <a:lnTo>
                    <a:pt x="678" y="1398"/>
                  </a:lnTo>
                  <a:lnTo>
                    <a:pt x="655" y="1386"/>
                  </a:lnTo>
                  <a:lnTo>
                    <a:pt x="633" y="1372"/>
                  </a:lnTo>
                  <a:lnTo>
                    <a:pt x="612" y="1359"/>
                  </a:lnTo>
                  <a:lnTo>
                    <a:pt x="590" y="1343"/>
                  </a:lnTo>
                  <a:lnTo>
                    <a:pt x="570" y="1326"/>
                  </a:lnTo>
                  <a:lnTo>
                    <a:pt x="550" y="1309"/>
                  </a:lnTo>
                  <a:lnTo>
                    <a:pt x="532" y="1290"/>
                  </a:lnTo>
                  <a:lnTo>
                    <a:pt x="513" y="1270"/>
                  </a:lnTo>
                  <a:lnTo>
                    <a:pt x="496" y="1250"/>
                  </a:lnTo>
                  <a:lnTo>
                    <a:pt x="480" y="1228"/>
                  </a:lnTo>
                  <a:lnTo>
                    <a:pt x="466" y="1205"/>
                  </a:lnTo>
                  <a:lnTo>
                    <a:pt x="451" y="1184"/>
                  </a:lnTo>
                  <a:lnTo>
                    <a:pt x="440" y="1161"/>
                  </a:lnTo>
                  <a:lnTo>
                    <a:pt x="429" y="1137"/>
                  </a:lnTo>
                  <a:lnTo>
                    <a:pt x="418" y="1114"/>
                  </a:lnTo>
                  <a:lnTo>
                    <a:pt x="410" y="1089"/>
                  </a:lnTo>
                  <a:lnTo>
                    <a:pt x="403" y="1065"/>
                  </a:lnTo>
                  <a:lnTo>
                    <a:pt x="397" y="1039"/>
                  </a:lnTo>
                  <a:lnTo>
                    <a:pt x="391" y="1015"/>
                  </a:lnTo>
                  <a:lnTo>
                    <a:pt x="388" y="990"/>
                  </a:lnTo>
                  <a:lnTo>
                    <a:pt x="386" y="965"/>
                  </a:lnTo>
                  <a:lnTo>
                    <a:pt x="384" y="940"/>
                  </a:lnTo>
                  <a:lnTo>
                    <a:pt x="384" y="914"/>
                  </a:lnTo>
                  <a:lnTo>
                    <a:pt x="386" y="889"/>
                  </a:lnTo>
                  <a:lnTo>
                    <a:pt x="388" y="864"/>
                  </a:lnTo>
                  <a:lnTo>
                    <a:pt x="391" y="840"/>
                  </a:lnTo>
                  <a:lnTo>
                    <a:pt x="396" y="814"/>
                  </a:lnTo>
                  <a:lnTo>
                    <a:pt x="403" y="790"/>
                  </a:lnTo>
                  <a:lnTo>
                    <a:pt x="410" y="765"/>
                  </a:lnTo>
                  <a:lnTo>
                    <a:pt x="417" y="742"/>
                  </a:lnTo>
                  <a:lnTo>
                    <a:pt x="427" y="718"/>
                  </a:lnTo>
                  <a:lnTo>
                    <a:pt x="437" y="695"/>
                  </a:lnTo>
                  <a:lnTo>
                    <a:pt x="450" y="672"/>
                  </a:lnTo>
                  <a:lnTo>
                    <a:pt x="463" y="651"/>
                  </a:lnTo>
                  <a:lnTo>
                    <a:pt x="477" y="628"/>
                  </a:lnTo>
                  <a:lnTo>
                    <a:pt x="492" y="608"/>
                  </a:lnTo>
                  <a:lnTo>
                    <a:pt x="509" y="586"/>
                  </a:lnTo>
                  <a:lnTo>
                    <a:pt x="526" y="568"/>
                  </a:lnTo>
                  <a:lnTo>
                    <a:pt x="545" y="548"/>
                  </a:lnTo>
                  <a:lnTo>
                    <a:pt x="565" y="530"/>
                  </a:lnTo>
                  <a:close/>
                  <a:moveTo>
                    <a:pt x="1102" y="1148"/>
                  </a:moveTo>
                  <a:lnTo>
                    <a:pt x="1102" y="1148"/>
                  </a:lnTo>
                  <a:lnTo>
                    <a:pt x="1125" y="1128"/>
                  </a:lnTo>
                  <a:lnTo>
                    <a:pt x="1144" y="1105"/>
                  </a:lnTo>
                  <a:lnTo>
                    <a:pt x="1161" y="1081"/>
                  </a:lnTo>
                  <a:lnTo>
                    <a:pt x="1174" y="1056"/>
                  </a:lnTo>
                  <a:lnTo>
                    <a:pt x="1185" y="1029"/>
                  </a:lnTo>
                  <a:lnTo>
                    <a:pt x="1194" y="1002"/>
                  </a:lnTo>
                  <a:lnTo>
                    <a:pt x="1201" y="975"/>
                  </a:lnTo>
                  <a:lnTo>
                    <a:pt x="1204" y="946"/>
                  </a:lnTo>
                  <a:lnTo>
                    <a:pt x="1204" y="919"/>
                  </a:lnTo>
                  <a:lnTo>
                    <a:pt x="1202" y="890"/>
                  </a:lnTo>
                  <a:lnTo>
                    <a:pt x="1197" y="861"/>
                  </a:lnTo>
                  <a:lnTo>
                    <a:pt x="1190" y="834"/>
                  </a:lnTo>
                  <a:lnTo>
                    <a:pt x="1179" y="807"/>
                  </a:lnTo>
                  <a:lnTo>
                    <a:pt x="1167" y="781"/>
                  </a:lnTo>
                  <a:lnTo>
                    <a:pt x="1151" y="755"/>
                  </a:lnTo>
                  <a:lnTo>
                    <a:pt x="1132" y="732"/>
                  </a:lnTo>
                  <a:lnTo>
                    <a:pt x="1111" y="711"/>
                  </a:lnTo>
                  <a:lnTo>
                    <a:pt x="1088" y="691"/>
                  </a:lnTo>
                  <a:lnTo>
                    <a:pt x="1065" y="675"/>
                  </a:lnTo>
                  <a:lnTo>
                    <a:pt x="1039" y="661"/>
                  </a:lnTo>
                  <a:lnTo>
                    <a:pt x="1013" y="649"/>
                  </a:lnTo>
                  <a:lnTo>
                    <a:pt x="986" y="641"/>
                  </a:lnTo>
                  <a:lnTo>
                    <a:pt x="957" y="635"/>
                  </a:lnTo>
                  <a:lnTo>
                    <a:pt x="930" y="631"/>
                  </a:lnTo>
                  <a:lnTo>
                    <a:pt x="901" y="631"/>
                  </a:lnTo>
                  <a:lnTo>
                    <a:pt x="873" y="632"/>
                  </a:lnTo>
                  <a:lnTo>
                    <a:pt x="844" y="638"/>
                  </a:lnTo>
                  <a:lnTo>
                    <a:pt x="817" y="645"/>
                  </a:lnTo>
                  <a:lnTo>
                    <a:pt x="790" y="655"/>
                  </a:lnTo>
                  <a:lnTo>
                    <a:pt x="764" y="668"/>
                  </a:lnTo>
                  <a:lnTo>
                    <a:pt x="739" y="684"/>
                  </a:lnTo>
                  <a:lnTo>
                    <a:pt x="715" y="702"/>
                  </a:lnTo>
                  <a:lnTo>
                    <a:pt x="694" y="724"/>
                  </a:lnTo>
                  <a:lnTo>
                    <a:pt x="674" y="747"/>
                  </a:lnTo>
                  <a:lnTo>
                    <a:pt x="658" y="771"/>
                  </a:lnTo>
                  <a:lnTo>
                    <a:pt x="643" y="796"/>
                  </a:lnTo>
                  <a:lnTo>
                    <a:pt x="632" y="823"/>
                  </a:lnTo>
                  <a:lnTo>
                    <a:pt x="623" y="850"/>
                  </a:lnTo>
                  <a:lnTo>
                    <a:pt x="618" y="877"/>
                  </a:lnTo>
                  <a:lnTo>
                    <a:pt x="615" y="906"/>
                  </a:lnTo>
                  <a:lnTo>
                    <a:pt x="613" y="933"/>
                  </a:lnTo>
                  <a:lnTo>
                    <a:pt x="616" y="962"/>
                  </a:lnTo>
                  <a:lnTo>
                    <a:pt x="621" y="990"/>
                  </a:lnTo>
                  <a:lnTo>
                    <a:pt x="628" y="1018"/>
                  </a:lnTo>
                  <a:lnTo>
                    <a:pt x="639" y="1045"/>
                  </a:lnTo>
                  <a:lnTo>
                    <a:pt x="652" y="1071"/>
                  </a:lnTo>
                  <a:lnTo>
                    <a:pt x="668" y="1097"/>
                  </a:lnTo>
                  <a:lnTo>
                    <a:pt x="686" y="1119"/>
                  </a:lnTo>
                  <a:lnTo>
                    <a:pt x="707" y="1141"/>
                  </a:lnTo>
                  <a:lnTo>
                    <a:pt x="729" y="1161"/>
                  </a:lnTo>
                  <a:lnTo>
                    <a:pt x="754" y="1177"/>
                  </a:lnTo>
                  <a:lnTo>
                    <a:pt x="780" y="1191"/>
                  </a:lnTo>
                  <a:lnTo>
                    <a:pt x="805" y="1203"/>
                  </a:lnTo>
                  <a:lnTo>
                    <a:pt x="833" y="1211"/>
                  </a:lnTo>
                  <a:lnTo>
                    <a:pt x="860" y="1217"/>
                  </a:lnTo>
                  <a:lnTo>
                    <a:pt x="889" y="1221"/>
                  </a:lnTo>
                  <a:lnTo>
                    <a:pt x="917" y="1221"/>
                  </a:lnTo>
                  <a:lnTo>
                    <a:pt x="944" y="1218"/>
                  </a:lnTo>
                  <a:lnTo>
                    <a:pt x="973" y="1214"/>
                  </a:lnTo>
                  <a:lnTo>
                    <a:pt x="1000" y="1207"/>
                  </a:lnTo>
                  <a:lnTo>
                    <a:pt x="1028" y="1197"/>
                  </a:lnTo>
                  <a:lnTo>
                    <a:pt x="1053" y="1184"/>
                  </a:lnTo>
                  <a:lnTo>
                    <a:pt x="1079" y="1167"/>
                  </a:lnTo>
                  <a:lnTo>
                    <a:pt x="1102" y="1148"/>
                  </a:lnTo>
                  <a:close/>
                  <a:moveTo>
                    <a:pt x="1595" y="2571"/>
                  </a:moveTo>
                  <a:lnTo>
                    <a:pt x="1595" y="2571"/>
                  </a:lnTo>
                  <a:lnTo>
                    <a:pt x="1559" y="2573"/>
                  </a:lnTo>
                  <a:lnTo>
                    <a:pt x="1523" y="2576"/>
                  </a:lnTo>
                  <a:lnTo>
                    <a:pt x="1489" y="2580"/>
                  </a:lnTo>
                  <a:lnTo>
                    <a:pt x="1455" y="2586"/>
                  </a:lnTo>
                  <a:lnTo>
                    <a:pt x="1420" y="2594"/>
                  </a:lnTo>
                  <a:lnTo>
                    <a:pt x="1387" y="2603"/>
                  </a:lnTo>
                  <a:lnTo>
                    <a:pt x="1356" y="2614"/>
                  </a:lnTo>
                  <a:lnTo>
                    <a:pt x="1324" y="2627"/>
                  </a:lnTo>
                  <a:lnTo>
                    <a:pt x="1293" y="2640"/>
                  </a:lnTo>
                  <a:lnTo>
                    <a:pt x="1263" y="2656"/>
                  </a:lnTo>
                  <a:lnTo>
                    <a:pt x="1234" y="2673"/>
                  </a:lnTo>
                  <a:lnTo>
                    <a:pt x="1205" y="2690"/>
                  </a:lnTo>
                  <a:lnTo>
                    <a:pt x="1178" y="2710"/>
                  </a:lnTo>
                  <a:lnTo>
                    <a:pt x="1152" y="2731"/>
                  </a:lnTo>
                  <a:lnTo>
                    <a:pt x="1126" y="2753"/>
                  </a:lnTo>
                  <a:lnTo>
                    <a:pt x="1102" y="2776"/>
                  </a:lnTo>
                  <a:lnTo>
                    <a:pt x="1079" y="2801"/>
                  </a:lnTo>
                  <a:lnTo>
                    <a:pt x="1058" y="2825"/>
                  </a:lnTo>
                  <a:lnTo>
                    <a:pt x="1038" y="2851"/>
                  </a:lnTo>
                  <a:lnTo>
                    <a:pt x="1018" y="2880"/>
                  </a:lnTo>
                  <a:lnTo>
                    <a:pt x="1000" y="2907"/>
                  </a:lnTo>
                  <a:lnTo>
                    <a:pt x="983" y="2937"/>
                  </a:lnTo>
                  <a:lnTo>
                    <a:pt x="967" y="2966"/>
                  </a:lnTo>
                  <a:lnTo>
                    <a:pt x="953" y="2997"/>
                  </a:lnTo>
                  <a:lnTo>
                    <a:pt x="942" y="3029"/>
                  </a:lnTo>
                  <a:lnTo>
                    <a:pt x="930" y="3062"/>
                  </a:lnTo>
                  <a:lnTo>
                    <a:pt x="922" y="3095"/>
                  </a:lnTo>
                  <a:lnTo>
                    <a:pt x="913" y="3128"/>
                  </a:lnTo>
                  <a:lnTo>
                    <a:pt x="907" y="3162"/>
                  </a:lnTo>
                  <a:lnTo>
                    <a:pt x="903" y="3196"/>
                  </a:lnTo>
                  <a:lnTo>
                    <a:pt x="900" y="3232"/>
                  </a:lnTo>
                  <a:lnTo>
                    <a:pt x="899" y="3268"/>
                  </a:lnTo>
                  <a:lnTo>
                    <a:pt x="900" y="3304"/>
                  </a:lnTo>
                  <a:lnTo>
                    <a:pt x="903" y="3340"/>
                  </a:lnTo>
                  <a:lnTo>
                    <a:pt x="907" y="3374"/>
                  </a:lnTo>
                  <a:lnTo>
                    <a:pt x="913" y="3408"/>
                  </a:lnTo>
                  <a:lnTo>
                    <a:pt x="922" y="3441"/>
                  </a:lnTo>
                  <a:lnTo>
                    <a:pt x="930" y="3474"/>
                  </a:lnTo>
                  <a:lnTo>
                    <a:pt x="942" y="3507"/>
                  </a:lnTo>
                  <a:lnTo>
                    <a:pt x="953" y="3539"/>
                  </a:lnTo>
                  <a:lnTo>
                    <a:pt x="967" y="3569"/>
                  </a:lnTo>
                  <a:lnTo>
                    <a:pt x="983" y="3599"/>
                  </a:lnTo>
                  <a:lnTo>
                    <a:pt x="1000" y="3629"/>
                  </a:lnTo>
                  <a:lnTo>
                    <a:pt x="1018" y="3656"/>
                  </a:lnTo>
                  <a:lnTo>
                    <a:pt x="1038" y="3684"/>
                  </a:lnTo>
                  <a:lnTo>
                    <a:pt x="1058" y="3711"/>
                  </a:lnTo>
                  <a:lnTo>
                    <a:pt x="1079" y="3735"/>
                  </a:lnTo>
                  <a:lnTo>
                    <a:pt x="1102" y="3760"/>
                  </a:lnTo>
                  <a:lnTo>
                    <a:pt x="1126" y="3783"/>
                  </a:lnTo>
                  <a:lnTo>
                    <a:pt x="1152" y="3806"/>
                  </a:lnTo>
                  <a:lnTo>
                    <a:pt x="1178" y="3826"/>
                  </a:lnTo>
                  <a:lnTo>
                    <a:pt x="1205" y="3846"/>
                  </a:lnTo>
                  <a:lnTo>
                    <a:pt x="1234" y="3863"/>
                  </a:lnTo>
                  <a:lnTo>
                    <a:pt x="1263" y="3880"/>
                  </a:lnTo>
                  <a:lnTo>
                    <a:pt x="1293" y="3896"/>
                  </a:lnTo>
                  <a:lnTo>
                    <a:pt x="1324" y="3909"/>
                  </a:lnTo>
                  <a:lnTo>
                    <a:pt x="1356" y="3922"/>
                  </a:lnTo>
                  <a:lnTo>
                    <a:pt x="1387" y="3933"/>
                  </a:lnTo>
                  <a:lnTo>
                    <a:pt x="1420" y="3942"/>
                  </a:lnTo>
                  <a:lnTo>
                    <a:pt x="1455" y="3950"/>
                  </a:lnTo>
                  <a:lnTo>
                    <a:pt x="1489" y="3956"/>
                  </a:lnTo>
                  <a:lnTo>
                    <a:pt x="1523" y="3960"/>
                  </a:lnTo>
                  <a:lnTo>
                    <a:pt x="1559" y="3963"/>
                  </a:lnTo>
                  <a:lnTo>
                    <a:pt x="1595" y="3965"/>
                  </a:lnTo>
                  <a:lnTo>
                    <a:pt x="1631" y="3963"/>
                  </a:lnTo>
                  <a:lnTo>
                    <a:pt x="1665" y="3960"/>
                  </a:lnTo>
                  <a:lnTo>
                    <a:pt x="1701" y="3956"/>
                  </a:lnTo>
                  <a:lnTo>
                    <a:pt x="1736" y="3950"/>
                  </a:lnTo>
                  <a:lnTo>
                    <a:pt x="1768" y="3942"/>
                  </a:lnTo>
                  <a:lnTo>
                    <a:pt x="1801" y="3933"/>
                  </a:lnTo>
                  <a:lnTo>
                    <a:pt x="1834" y="3922"/>
                  </a:lnTo>
                  <a:lnTo>
                    <a:pt x="1866" y="3909"/>
                  </a:lnTo>
                  <a:lnTo>
                    <a:pt x="1896" y="3896"/>
                  </a:lnTo>
                  <a:lnTo>
                    <a:pt x="1926" y="3880"/>
                  </a:lnTo>
                  <a:lnTo>
                    <a:pt x="1956" y="3863"/>
                  </a:lnTo>
                  <a:lnTo>
                    <a:pt x="1983" y="3846"/>
                  </a:lnTo>
                  <a:lnTo>
                    <a:pt x="2011" y="3826"/>
                  </a:lnTo>
                  <a:lnTo>
                    <a:pt x="2038" y="3806"/>
                  </a:lnTo>
                  <a:lnTo>
                    <a:pt x="2062" y="3783"/>
                  </a:lnTo>
                  <a:lnTo>
                    <a:pt x="2087" y="3760"/>
                  </a:lnTo>
                  <a:lnTo>
                    <a:pt x="2110" y="3735"/>
                  </a:lnTo>
                  <a:lnTo>
                    <a:pt x="2131" y="3711"/>
                  </a:lnTo>
                  <a:lnTo>
                    <a:pt x="2153" y="3684"/>
                  </a:lnTo>
                  <a:lnTo>
                    <a:pt x="2171" y="3656"/>
                  </a:lnTo>
                  <a:lnTo>
                    <a:pt x="2190" y="3629"/>
                  </a:lnTo>
                  <a:lnTo>
                    <a:pt x="2207" y="3599"/>
                  </a:lnTo>
                  <a:lnTo>
                    <a:pt x="2221" y="3569"/>
                  </a:lnTo>
                  <a:lnTo>
                    <a:pt x="2236" y="3539"/>
                  </a:lnTo>
                  <a:lnTo>
                    <a:pt x="2249" y="3507"/>
                  </a:lnTo>
                  <a:lnTo>
                    <a:pt x="2259" y="3474"/>
                  </a:lnTo>
                  <a:lnTo>
                    <a:pt x="2269" y="3441"/>
                  </a:lnTo>
                  <a:lnTo>
                    <a:pt x="2276" y="3408"/>
                  </a:lnTo>
                  <a:lnTo>
                    <a:pt x="2283" y="3374"/>
                  </a:lnTo>
                  <a:lnTo>
                    <a:pt x="2287" y="3340"/>
                  </a:lnTo>
                  <a:lnTo>
                    <a:pt x="2290" y="3304"/>
                  </a:lnTo>
                  <a:lnTo>
                    <a:pt x="2290" y="3268"/>
                  </a:lnTo>
                  <a:lnTo>
                    <a:pt x="2290" y="3232"/>
                  </a:lnTo>
                  <a:lnTo>
                    <a:pt x="2287" y="3196"/>
                  </a:lnTo>
                  <a:lnTo>
                    <a:pt x="2283" y="3162"/>
                  </a:lnTo>
                  <a:lnTo>
                    <a:pt x="2276" y="3128"/>
                  </a:lnTo>
                  <a:lnTo>
                    <a:pt x="2269" y="3095"/>
                  </a:lnTo>
                  <a:lnTo>
                    <a:pt x="2259" y="3062"/>
                  </a:lnTo>
                  <a:lnTo>
                    <a:pt x="2249" y="3029"/>
                  </a:lnTo>
                  <a:lnTo>
                    <a:pt x="2236" y="2997"/>
                  </a:lnTo>
                  <a:lnTo>
                    <a:pt x="2221" y="2966"/>
                  </a:lnTo>
                  <a:lnTo>
                    <a:pt x="2207" y="2937"/>
                  </a:lnTo>
                  <a:lnTo>
                    <a:pt x="2190" y="2907"/>
                  </a:lnTo>
                  <a:lnTo>
                    <a:pt x="2171" y="2880"/>
                  </a:lnTo>
                  <a:lnTo>
                    <a:pt x="2153" y="2851"/>
                  </a:lnTo>
                  <a:lnTo>
                    <a:pt x="2131" y="2825"/>
                  </a:lnTo>
                  <a:lnTo>
                    <a:pt x="2110" y="2801"/>
                  </a:lnTo>
                  <a:lnTo>
                    <a:pt x="2087" y="2776"/>
                  </a:lnTo>
                  <a:lnTo>
                    <a:pt x="2062" y="2753"/>
                  </a:lnTo>
                  <a:lnTo>
                    <a:pt x="2038" y="2731"/>
                  </a:lnTo>
                  <a:lnTo>
                    <a:pt x="2011" y="2710"/>
                  </a:lnTo>
                  <a:lnTo>
                    <a:pt x="1983" y="2690"/>
                  </a:lnTo>
                  <a:lnTo>
                    <a:pt x="1956" y="2673"/>
                  </a:lnTo>
                  <a:lnTo>
                    <a:pt x="1926" y="2656"/>
                  </a:lnTo>
                  <a:lnTo>
                    <a:pt x="1896" y="2640"/>
                  </a:lnTo>
                  <a:lnTo>
                    <a:pt x="1866" y="2627"/>
                  </a:lnTo>
                  <a:lnTo>
                    <a:pt x="1834" y="2614"/>
                  </a:lnTo>
                  <a:lnTo>
                    <a:pt x="1801" y="2603"/>
                  </a:lnTo>
                  <a:lnTo>
                    <a:pt x="1768" y="2594"/>
                  </a:lnTo>
                  <a:lnTo>
                    <a:pt x="1736" y="2586"/>
                  </a:lnTo>
                  <a:lnTo>
                    <a:pt x="1701" y="2580"/>
                  </a:lnTo>
                  <a:lnTo>
                    <a:pt x="1665" y="2576"/>
                  </a:lnTo>
                  <a:lnTo>
                    <a:pt x="1631" y="2573"/>
                  </a:lnTo>
                  <a:lnTo>
                    <a:pt x="1595" y="2571"/>
                  </a:lnTo>
                  <a:close/>
                  <a:moveTo>
                    <a:pt x="1595" y="3761"/>
                  </a:moveTo>
                  <a:lnTo>
                    <a:pt x="1595" y="3761"/>
                  </a:lnTo>
                  <a:lnTo>
                    <a:pt x="1569" y="3761"/>
                  </a:lnTo>
                  <a:lnTo>
                    <a:pt x="1545" y="3758"/>
                  </a:lnTo>
                  <a:lnTo>
                    <a:pt x="1519" y="3755"/>
                  </a:lnTo>
                  <a:lnTo>
                    <a:pt x="1495" y="3751"/>
                  </a:lnTo>
                  <a:lnTo>
                    <a:pt x="1472" y="3745"/>
                  </a:lnTo>
                  <a:lnTo>
                    <a:pt x="1447" y="3740"/>
                  </a:lnTo>
                  <a:lnTo>
                    <a:pt x="1425" y="3731"/>
                  </a:lnTo>
                  <a:lnTo>
                    <a:pt x="1403" y="3722"/>
                  </a:lnTo>
                  <a:lnTo>
                    <a:pt x="1382" y="3712"/>
                  </a:lnTo>
                  <a:lnTo>
                    <a:pt x="1360" y="3701"/>
                  </a:lnTo>
                  <a:lnTo>
                    <a:pt x="1339" y="3689"/>
                  </a:lnTo>
                  <a:lnTo>
                    <a:pt x="1318" y="3677"/>
                  </a:lnTo>
                  <a:lnTo>
                    <a:pt x="1300" y="3664"/>
                  </a:lnTo>
                  <a:lnTo>
                    <a:pt x="1281" y="3648"/>
                  </a:lnTo>
                  <a:lnTo>
                    <a:pt x="1263" y="3634"/>
                  </a:lnTo>
                  <a:lnTo>
                    <a:pt x="1245" y="3616"/>
                  </a:lnTo>
                  <a:lnTo>
                    <a:pt x="1230" y="3599"/>
                  </a:lnTo>
                  <a:lnTo>
                    <a:pt x="1214" y="3582"/>
                  </a:lnTo>
                  <a:lnTo>
                    <a:pt x="1200" y="3563"/>
                  </a:lnTo>
                  <a:lnTo>
                    <a:pt x="1185" y="3543"/>
                  </a:lnTo>
                  <a:lnTo>
                    <a:pt x="1174" y="3523"/>
                  </a:lnTo>
                  <a:lnTo>
                    <a:pt x="1161" y="3503"/>
                  </a:lnTo>
                  <a:lnTo>
                    <a:pt x="1151" y="3482"/>
                  </a:lnTo>
                  <a:lnTo>
                    <a:pt x="1141" y="3460"/>
                  </a:lnTo>
                  <a:lnTo>
                    <a:pt x="1132" y="3437"/>
                  </a:lnTo>
                  <a:lnTo>
                    <a:pt x="1124" y="3414"/>
                  </a:lnTo>
                  <a:lnTo>
                    <a:pt x="1118" y="3391"/>
                  </a:lnTo>
                  <a:lnTo>
                    <a:pt x="1112" y="3367"/>
                  </a:lnTo>
                  <a:lnTo>
                    <a:pt x="1108" y="3343"/>
                  </a:lnTo>
                  <a:lnTo>
                    <a:pt x="1105" y="3318"/>
                  </a:lnTo>
                  <a:lnTo>
                    <a:pt x="1102" y="3294"/>
                  </a:lnTo>
                  <a:lnTo>
                    <a:pt x="1102" y="3268"/>
                  </a:lnTo>
                  <a:lnTo>
                    <a:pt x="1102" y="3242"/>
                  </a:lnTo>
                  <a:lnTo>
                    <a:pt x="1105" y="3218"/>
                  </a:lnTo>
                  <a:lnTo>
                    <a:pt x="1108" y="3193"/>
                  </a:lnTo>
                  <a:lnTo>
                    <a:pt x="1112" y="3169"/>
                  </a:lnTo>
                  <a:lnTo>
                    <a:pt x="1118" y="3145"/>
                  </a:lnTo>
                  <a:lnTo>
                    <a:pt x="1124" y="3122"/>
                  </a:lnTo>
                  <a:lnTo>
                    <a:pt x="1132" y="3099"/>
                  </a:lnTo>
                  <a:lnTo>
                    <a:pt x="1141" y="3076"/>
                  </a:lnTo>
                  <a:lnTo>
                    <a:pt x="1151" y="3054"/>
                  </a:lnTo>
                  <a:lnTo>
                    <a:pt x="1161" y="3033"/>
                  </a:lnTo>
                  <a:lnTo>
                    <a:pt x="1174" y="3013"/>
                  </a:lnTo>
                  <a:lnTo>
                    <a:pt x="1185" y="2993"/>
                  </a:lnTo>
                  <a:lnTo>
                    <a:pt x="1200" y="2973"/>
                  </a:lnTo>
                  <a:lnTo>
                    <a:pt x="1214" y="2954"/>
                  </a:lnTo>
                  <a:lnTo>
                    <a:pt x="1230" y="2937"/>
                  </a:lnTo>
                  <a:lnTo>
                    <a:pt x="1245" y="2920"/>
                  </a:lnTo>
                  <a:lnTo>
                    <a:pt x="1263" y="2903"/>
                  </a:lnTo>
                  <a:lnTo>
                    <a:pt x="1281" y="2888"/>
                  </a:lnTo>
                  <a:lnTo>
                    <a:pt x="1300" y="2872"/>
                  </a:lnTo>
                  <a:lnTo>
                    <a:pt x="1318" y="2860"/>
                  </a:lnTo>
                  <a:lnTo>
                    <a:pt x="1339" y="2847"/>
                  </a:lnTo>
                  <a:lnTo>
                    <a:pt x="1360" y="2834"/>
                  </a:lnTo>
                  <a:lnTo>
                    <a:pt x="1382" y="2824"/>
                  </a:lnTo>
                  <a:lnTo>
                    <a:pt x="1403" y="2814"/>
                  </a:lnTo>
                  <a:lnTo>
                    <a:pt x="1425" y="2805"/>
                  </a:lnTo>
                  <a:lnTo>
                    <a:pt x="1447" y="2796"/>
                  </a:lnTo>
                  <a:lnTo>
                    <a:pt x="1472" y="2791"/>
                  </a:lnTo>
                  <a:lnTo>
                    <a:pt x="1495" y="2785"/>
                  </a:lnTo>
                  <a:lnTo>
                    <a:pt x="1519" y="2781"/>
                  </a:lnTo>
                  <a:lnTo>
                    <a:pt x="1545" y="2778"/>
                  </a:lnTo>
                  <a:lnTo>
                    <a:pt x="1569" y="2775"/>
                  </a:lnTo>
                  <a:lnTo>
                    <a:pt x="1595" y="2775"/>
                  </a:lnTo>
                  <a:lnTo>
                    <a:pt x="1619" y="2775"/>
                  </a:lnTo>
                  <a:lnTo>
                    <a:pt x="1645" y="2778"/>
                  </a:lnTo>
                  <a:lnTo>
                    <a:pt x="1670" y="2781"/>
                  </a:lnTo>
                  <a:lnTo>
                    <a:pt x="1694" y="2785"/>
                  </a:lnTo>
                  <a:lnTo>
                    <a:pt x="1718" y="2791"/>
                  </a:lnTo>
                  <a:lnTo>
                    <a:pt x="1741" y="2796"/>
                  </a:lnTo>
                  <a:lnTo>
                    <a:pt x="1764" y="2805"/>
                  </a:lnTo>
                  <a:lnTo>
                    <a:pt x="1787" y="2814"/>
                  </a:lnTo>
                  <a:lnTo>
                    <a:pt x="1809" y="2824"/>
                  </a:lnTo>
                  <a:lnTo>
                    <a:pt x="1830" y="2834"/>
                  </a:lnTo>
                  <a:lnTo>
                    <a:pt x="1850" y="2847"/>
                  </a:lnTo>
                  <a:lnTo>
                    <a:pt x="1870" y="2860"/>
                  </a:lnTo>
                  <a:lnTo>
                    <a:pt x="1890" y="2872"/>
                  </a:lnTo>
                  <a:lnTo>
                    <a:pt x="1909" y="2888"/>
                  </a:lnTo>
                  <a:lnTo>
                    <a:pt x="1926" y="2903"/>
                  </a:lnTo>
                  <a:lnTo>
                    <a:pt x="1943" y="2920"/>
                  </a:lnTo>
                  <a:lnTo>
                    <a:pt x="1959" y="2937"/>
                  </a:lnTo>
                  <a:lnTo>
                    <a:pt x="1975" y="2954"/>
                  </a:lnTo>
                  <a:lnTo>
                    <a:pt x="1989" y="2973"/>
                  </a:lnTo>
                  <a:lnTo>
                    <a:pt x="2004" y="2993"/>
                  </a:lnTo>
                  <a:lnTo>
                    <a:pt x="2016" y="3013"/>
                  </a:lnTo>
                  <a:lnTo>
                    <a:pt x="2028" y="3033"/>
                  </a:lnTo>
                  <a:lnTo>
                    <a:pt x="2039" y="3054"/>
                  </a:lnTo>
                  <a:lnTo>
                    <a:pt x="2049" y="3076"/>
                  </a:lnTo>
                  <a:lnTo>
                    <a:pt x="2058" y="3099"/>
                  </a:lnTo>
                  <a:lnTo>
                    <a:pt x="2065" y="3122"/>
                  </a:lnTo>
                  <a:lnTo>
                    <a:pt x="2072" y="3145"/>
                  </a:lnTo>
                  <a:lnTo>
                    <a:pt x="2078" y="3169"/>
                  </a:lnTo>
                  <a:lnTo>
                    <a:pt x="2082" y="3193"/>
                  </a:lnTo>
                  <a:lnTo>
                    <a:pt x="2085" y="3218"/>
                  </a:lnTo>
                  <a:lnTo>
                    <a:pt x="2087" y="3242"/>
                  </a:lnTo>
                  <a:lnTo>
                    <a:pt x="2088" y="3268"/>
                  </a:lnTo>
                  <a:lnTo>
                    <a:pt x="2087" y="3294"/>
                  </a:lnTo>
                  <a:lnTo>
                    <a:pt x="2085" y="3318"/>
                  </a:lnTo>
                  <a:lnTo>
                    <a:pt x="2082" y="3343"/>
                  </a:lnTo>
                  <a:lnTo>
                    <a:pt x="2078" y="3367"/>
                  </a:lnTo>
                  <a:lnTo>
                    <a:pt x="2072" y="3391"/>
                  </a:lnTo>
                  <a:lnTo>
                    <a:pt x="2065" y="3414"/>
                  </a:lnTo>
                  <a:lnTo>
                    <a:pt x="2058" y="3437"/>
                  </a:lnTo>
                  <a:lnTo>
                    <a:pt x="2049" y="3460"/>
                  </a:lnTo>
                  <a:lnTo>
                    <a:pt x="2039" y="3482"/>
                  </a:lnTo>
                  <a:lnTo>
                    <a:pt x="2028" y="3503"/>
                  </a:lnTo>
                  <a:lnTo>
                    <a:pt x="2016" y="3523"/>
                  </a:lnTo>
                  <a:lnTo>
                    <a:pt x="2004" y="3543"/>
                  </a:lnTo>
                  <a:lnTo>
                    <a:pt x="1989" y="3563"/>
                  </a:lnTo>
                  <a:lnTo>
                    <a:pt x="1975" y="3582"/>
                  </a:lnTo>
                  <a:lnTo>
                    <a:pt x="1959" y="3599"/>
                  </a:lnTo>
                  <a:lnTo>
                    <a:pt x="1943" y="3616"/>
                  </a:lnTo>
                  <a:lnTo>
                    <a:pt x="1926" y="3634"/>
                  </a:lnTo>
                  <a:lnTo>
                    <a:pt x="1909" y="3648"/>
                  </a:lnTo>
                  <a:lnTo>
                    <a:pt x="1890" y="3664"/>
                  </a:lnTo>
                  <a:lnTo>
                    <a:pt x="1870" y="3677"/>
                  </a:lnTo>
                  <a:lnTo>
                    <a:pt x="1850" y="3689"/>
                  </a:lnTo>
                  <a:lnTo>
                    <a:pt x="1830" y="3701"/>
                  </a:lnTo>
                  <a:lnTo>
                    <a:pt x="1809" y="3712"/>
                  </a:lnTo>
                  <a:lnTo>
                    <a:pt x="1787" y="3722"/>
                  </a:lnTo>
                  <a:lnTo>
                    <a:pt x="1764" y="3731"/>
                  </a:lnTo>
                  <a:lnTo>
                    <a:pt x="1741" y="3740"/>
                  </a:lnTo>
                  <a:lnTo>
                    <a:pt x="1718" y="3745"/>
                  </a:lnTo>
                  <a:lnTo>
                    <a:pt x="1694" y="3751"/>
                  </a:lnTo>
                  <a:lnTo>
                    <a:pt x="1670" y="3755"/>
                  </a:lnTo>
                  <a:lnTo>
                    <a:pt x="1645" y="3758"/>
                  </a:lnTo>
                  <a:lnTo>
                    <a:pt x="1619" y="3761"/>
                  </a:lnTo>
                  <a:lnTo>
                    <a:pt x="1595" y="3761"/>
                  </a:lnTo>
                  <a:close/>
                  <a:moveTo>
                    <a:pt x="2699" y="2845"/>
                  </a:moveTo>
                  <a:lnTo>
                    <a:pt x="2954" y="2632"/>
                  </a:lnTo>
                  <a:lnTo>
                    <a:pt x="2796" y="2359"/>
                  </a:lnTo>
                  <a:lnTo>
                    <a:pt x="2472" y="2477"/>
                  </a:lnTo>
                  <a:lnTo>
                    <a:pt x="2441" y="2444"/>
                  </a:lnTo>
                  <a:lnTo>
                    <a:pt x="2408" y="2411"/>
                  </a:lnTo>
                  <a:lnTo>
                    <a:pt x="2375" y="2379"/>
                  </a:lnTo>
                  <a:lnTo>
                    <a:pt x="2339" y="2351"/>
                  </a:lnTo>
                  <a:lnTo>
                    <a:pt x="2454" y="2037"/>
                  </a:lnTo>
                  <a:lnTo>
                    <a:pt x="2181" y="1881"/>
                  </a:lnTo>
                  <a:lnTo>
                    <a:pt x="1959" y="2144"/>
                  </a:lnTo>
                  <a:lnTo>
                    <a:pt x="1916" y="2130"/>
                  </a:lnTo>
                  <a:lnTo>
                    <a:pt x="1872" y="2118"/>
                  </a:lnTo>
                  <a:lnTo>
                    <a:pt x="1826" y="2108"/>
                  </a:lnTo>
                  <a:lnTo>
                    <a:pt x="1780" y="2101"/>
                  </a:lnTo>
                  <a:lnTo>
                    <a:pt x="1723" y="1773"/>
                  </a:lnTo>
                  <a:lnTo>
                    <a:pt x="1409" y="1773"/>
                  </a:lnTo>
                  <a:lnTo>
                    <a:pt x="1349" y="2113"/>
                  </a:lnTo>
                  <a:lnTo>
                    <a:pt x="1303" y="2123"/>
                  </a:lnTo>
                  <a:lnTo>
                    <a:pt x="1258" y="2134"/>
                  </a:lnTo>
                  <a:lnTo>
                    <a:pt x="1215" y="2149"/>
                  </a:lnTo>
                  <a:lnTo>
                    <a:pt x="1172" y="2164"/>
                  </a:lnTo>
                  <a:lnTo>
                    <a:pt x="957" y="1909"/>
                  </a:lnTo>
                  <a:lnTo>
                    <a:pt x="685" y="2067"/>
                  </a:lnTo>
                  <a:lnTo>
                    <a:pt x="804" y="2391"/>
                  </a:lnTo>
                  <a:lnTo>
                    <a:pt x="770" y="2422"/>
                  </a:lnTo>
                  <a:lnTo>
                    <a:pt x="738" y="2454"/>
                  </a:lnTo>
                  <a:lnTo>
                    <a:pt x="707" y="2488"/>
                  </a:lnTo>
                  <a:lnTo>
                    <a:pt x="676" y="2524"/>
                  </a:lnTo>
                  <a:lnTo>
                    <a:pt x="364" y="2409"/>
                  </a:lnTo>
                  <a:lnTo>
                    <a:pt x="206" y="2682"/>
                  </a:lnTo>
                  <a:lnTo>
                    <a:pt x="470" y="2904"/>
                  </a:lnTo>
                  <a:lnTo>
                    <a:pt x="457" y="2947"/>
                  </a:lnTo>
                  <a:lnTo>
                    <a:pt x="446" y="2991"/>
                  </a:lnTo>
                  <a:lnTo>
                    <a:pt x="436" y="3036"/>
                  </a:lnTo>
                  <a:lnTo>
                    <a:pt x="427" y="3082"/>
                  </a:lnTo>
                  <a:lnTo>
                    <a:pt x="100" y="3140"/>
                  </a:lnTo>
                  <a:lnTo>
                    <a:pt x="100" y="3454"/>
                  </a:lnTo>
                  <a:lnTo>
                    <a:pt x="439" y="3515"/>
                  </a:lnTo>
                  <a:lnTo>
                    <a:pt x="450" y="3559"/>
                  </a:lnTo>
                  <a:lnTo>
                    <a:pt x="461" y="3603"/>
                  </a:lnTo>
                  <a:lnTo>
                    <a:pt x="476" y="3648"/>
                  </a:lnTo>
                  <a:lnTo>
                    <a:pt x="492" y="3691"/>
                  </a:lnTo>
                  <a:lnTo>
                    <a:pt x="236" y="3904"/>
                  </a:lnTo>
                  <a:lnTo>
                    <a:pt x="393" y="4177"/>
                  </a:lnTo>
                  <a:lnTo>
                    <a:pt x="717" y="4059"/>
                  </a:lnTo>
                  <a:lnTo>
                    <a:pt x="748" y="4092"/>
                  </a:lnTo>
                  <a:lnTo>
                    <a:pt x="781" y="4125"/>
                  </a:lnTo>
                  <a:lnTo>
                    <a:pt x="815" y="4157"/>
                  </a:lnTo>
                  <a:lnTo>
                    <a:pt x="850" y="4185"/>
                  </a:lnTo>
                  <a:lnTo>
                    <a:pt x="737" y="4499"/>
                  </a:lnTo>
                  <a:lnTo>
                    <a:pt x="1009" y="4655"/>
                  </a:lnTo>
                  <a:lnTo>
                    <a:pt x="1230" y="4392"/>
                  </a:lnTo>
                  <a:lnTo>
                    <a:pt x="1274" y="4406"/>
                  </a:lnTo>
                  <a:lnTo>
                    <a:pt x="1318" y="4418"/>
                  </a:lnTo>
                  <a:lnTo>
                    <a:pt x="1363" y="4428"/>
                  </a:lnTo>
                  <a:lnTo>
                    <a:pt x="1409" y="4435"/>
                  </a:lnTo>
                  <a:lnTo>
                    <a:pt x="1466" y="4763"/>
                  </a:lnTo>
                  <a:lnTo>
                    <a:pt x="1781" y="4763"/>
                  </a:lnTo>
                  <a:lnTo>
                    <a:pt x="1842" y="4423"/>
                  </a:lnTo>
                  <a:lnTo>
                    <a:pt x="1886" y="4413"/>
                  </a:lnTo>
                  <a:lnTo>
                    <a:pt x="1930" y="4402"/>
                  </a:lnTo>
                  <a:lnTo>
                    <a:pt x="1975" y="4387"/>
                  </a:lnTo>
                  <a:lnTo>
                    <a:pt x="2018" y="4372"/>
                  </a:lnTo>
                  <a:lnTo>
                    <a:pt x="2231" y="4627"/>
                  </a:lnTo>
                  <a:lnTo>
                    <a:pt x="2504" y="4469"/>
                  </a:lnTo>
                  <a:lnTo>
                    <a:pt x="2386" y="4145"/>
                  </a:lnTo>
                  <a:lnTo>
                    <a:pt x="2419" y="4114"/>
                  </a:lnTo>
                  <a:lnTo>
                    <a:pt x="2452" y="4082"/>
                  </a:lnTo>
                  <a:lnTo>
                    <a:pt x="2482" y="4048"/>
                  </a:lnTo>
                  <a:lnTo>
                    <a:pt x="2512" y="4012"/>
                  </a:lnTo>
                  <a:lnTo>
                    <a:pt x="2826" y="4127"/>
                  </a:lnTo>
                  <a:lnTo>
                    <a:pt x="2982" y="3854"/>
                  </a:lnTo>
                  <a:lnTo>
                    <a:pt x="2719" y="3632"/>
                  </a:lnTo>
                  <a:lnTo>
                    <a:pt x="2732" y="3589"/>
                  </a:lnTo>
                  <a:lnTo>
                    <a:pt x="2743" y="3545"/>
                  </a:lnTo>
                  <a:lnTo>
                    <a:pt x="2753" y="3499"/>
                  </a:lnTo>
                  <a:lnTo>
                    <a:pt x="2762" y="3454"/>
                  </a:lnTo>
                  <a:lnTo>
                    <a:pt x="3090" y="3396"/>
                  </a:lnTo>
                  <a:lnTo>
                    <a:pt x="3090" y="3082"/>
                  </a:lnTo>
                  <a:lnTo>
                    <a:pt x="2750" y="3021"/>
                  </a:lnTo>
                  <a:lnTo>
                    <a:pt x="2740" y="2977"/>
                  </a:lnTo>
                  <a:lnTo>
                    <a:pt x="2727" y="2933"/>
                  </a:lnTo>
                  <a:lnTo>
                    <a:pt x="2714" y="2888"/>
                  </a:lnTo>
                  <a:lnTo>
                    <a:pt x="2699" y="2845"/>
                  </a:lnTo>
                  <a:close/>
                  <a:moveTo>
                    <a:pt x="1595" y="4194"/>
                  </a:moveTo>
                  <a:lnTo>
                    <a:pt x="1595" y="4194"/>
                  </a:lnTo>
                  <a:lnTo>
                    <a:pt x="1548" y="4193"/>
                  </a:lnTo>
                  <a:lnTo>
                    <a:pt x="1500" y="4188"/>
                  </a:lnTo>
                  <a:lnTo>
                    <a:pt x="1453" y="4182"/>
                  </a:lnTo>
                  <a:lnTo>
                    <a:pt x="1409" y="4174"/>
                  </a:lnTo>
                  <a:lnTo>
                    <a:pt x="1363" y="4164"/>
                  </a:lnTo>
                  <a:lnTo>
                    <a:pt x="1320" y="4151"/>
                  </a:lnTo>
                  <a:lnTo>
                    <a:pt x="1277" y="4137"/>
                  </a:lnTo>
                  <a:lnTo>
                    <a:pt x="1234" y="4121"/>
                  </a:lnTo>
                  <a:lnTo>
                    <a:pt x="1194" y="4102"/>
                  </a:lnTo>
                  <a:lnTo>
                    <a:pt x="1154" y="4082"/>
                  </a:lnTo>
                  <a:lnTo>
                    <a:pt x="1115" y="4059"/>
                  </a:lnTo>
                  <a:lnTo>
                    <a:pt x="1078" y="4035"/>
                  </a:lnTo>
                  <a:lnTo>
                    <a:pt x="1042" y="4009"/>
                  </a:lnTo>
                  <a:lnTo>
                    <a:pt x="1006" y="3982"/>
                  </a:lnTo>
                  <a:lnTo>
                    <a:pt x="973" y="3953"/>
                  </a:lnTo>
                  <a:lnTo>
                    <a:pt x="940" y="3922"/>
                  </a:lnTo>
                  <a:lnTo>
                    <a:pt x="910" y="3890"/>
                  </a:lnTo>
                  <a:lnTo>
                    <a:pt x="881" y="3857"/>
                  </a:lnTo>
                  <a:lnTo>
                    <a:pt x="853" y="3821"/>
                  </a:lnTo>
                  <a:lnTo>
                    <a:pt x="827" y="3785"/>
                  </a:lnTo>
                  <a:lnTo>
                    <a:pt x="804" y="3748"/>
                  </a:lnTo>
                  <a:lnTo>
                    <a:pt x="781" y="3709"/>
                  </a:lnTo>
                  <a:lnTo>
                    <a:pt x="761" y="3669"/>
                  </a:lnTo>
                  <a:lnTo>
                    <a:pt x="742" y="3628"/>
                  </a:lnTo>
                  <a:lnTo>
                    <a:pt x="725" y="3586"/>
                  </a:lnTo>
                  <a:lnTo>
                    <a:pt x="711" y="3543"/>
                  </a:lnTo>
                  <a:lnTo>
                    <a:pt x="699" y="3499"/>
                  </a:lnTo>
                  <a:lnTo>
                    <a:pt x="688" y="3454"/>
                  </a:lnTo>
                  <a:lnTo>
                    <a:pt x="681" y="3408"/>
                  </a:lnTo>
                  <a:lnTo>
                    <a:pt x="675" y="3363"/>
                  </a:lnTo>
                  <a:lnTo>
                    <a:pt x="671" y="3315"/>
                  </a:lnTo>
                  <a:lnTo>
                    <a:pt x="669" y="3268"/>
                  </a:lnTo>
                  <a:lnTo>
                    <a:pt x="671" y="3221"/>
                  </a:lnTo>
                  <a:lnTo>
                    <a:pt x="675" y="3173"/>
                  </a:lnTo>
                  <a:lnTo>
                    <a:pt x="681" y="3128"/>
                  </a:lnTo>
                  <a:lnTo>
                    <a:pt x="688" y="3082"/>
                  </a:lnTo>
                  <a:lnTo>
                    <a:pt x="699" y="3037"/>
                  </a:lnTo>
                  <a:lnTo>
                    <a:pt x="711" y="2993"/>
                  </a:lnTo>
                  <a:lnTo>
                    <a:pt x="725" y="2950"/>
                  </a:lnTo>
                  <a:lnTo>
                    <a:pt x="742" y="2908"/>
                  </a:lnTo>
                  <a:lnTo>
                    <a:pt x="761" y="2867"/>
                  </a:lnTo>
                  <a:lnTo>
                    <a:pt x="781" y="2827"/>
                  </a:lnTo>
                  <a:lnTo>
                    <a:pt x="804" y="2788"/>
                  </a:lnTo>
                  <a:lnTo>
                    <a:pt x="827" y="2751"/>
                  </a:lnTo>
                  <a:lnTo>
                    <a:pt x="853" y="2715"/>
                  </a:lnTo>
                  <a:lnTo>
                    <a:pt x="881" y="2679"/>
                  </a:lnTo>
                  <a:lnTo>
                    <a:pt x="910" y="2646"/>
                  </a:lnTo>
                  <a:lnTo>
                    <a:pt x="940" y="2614"/>
                  </a:lnTo>
                  <a:lnTo>
                    <a:pt x="973" y="2583"/>
                  </a:lnTo>
                  <a:lnTo>
                    <a:pt x="1006" y="2554"/>
                  </a:lnTo>
                  <a:lnTo>
                    <a:pt x="1042" y="2527"/>
                  </a:lnTo>
                  <a:lnTo>
                    <a:pt x="1078" y="2501"/>
                  </a:lnTo>
                  <a:lnTo>
                    <a:pt x="1115" y="2477"/>
                  </a:lnTo>
                  <a:lnTo>
                    <a:pt x="1154" y="2454"/>
                  </a:lnTo>
                  <a:lnTo>
                    <a:pt x="1194" y="2434"/>
                  </a:lnTo>
                  <a:lnTo>
                    <a:pt x="1234" y="2415"/>
                  </a:lnTo>
                  <a:lnTo>
                    <a:pt x="1277" y="2399"/>
                  </a:lnTo>
                  <a:lnTo>
                    <a:pt x="1320" y="2384"/>
                  </a:lnTo>
                  <a:lnTo>
                    <a:pt x="1363" y="2372"/>
                  </a:lnTo>
                  <a:lnTo>
                    <a:pt x="1409" y="2362"/>
                  </a:lnTo>
                  <a:lnTo>
                    <a:pt x="1453" y="2354"/>
                  </a:lnTo>
                  <a:lnTo>
                    <a:pt x="1500" y="2348"/>
                  </a:lnTo>
                  <a:lnTo>
                    <a:pt x="1548" y="2344"/>
                  </a:lnTo>
                  <a:lnTo>
                    <a:pt x="1595" y="2342"/>
                  </a:lnTo>
                  <a:lnTo>
                    <a:pt x="1642" y="2344"/>
                  </a:lnTo>
                  <a:lnTo>
                    <a:pt x="1690" y="2348"/>
                  </a:lnTo>
                  <a:lnTo>
                    <a:pt x="1736" y="2354"/>
                  </a:lnTo>
                  <a:lnTo>
                    <a:pt x="1781" y="2362"/>
                  </a:lnTo>
                  <a:lnTo>
                    <a:pt x="1826" y="2372"/>
                  </a:lnTo>
                  <a:lnTo>
                    <a:pt x="1870" y="2384"/>
                  </a:lnTo>
                  <a:lnTo>
                    <a:pt x="1913" y="2399"/>
                  </a:lnTo>
                  <a:lnTo>
                    <a:pt x="1955" y="2415"/>
                  </a:lnTo>
                  <a:lnTo>
                    <a:pt x="1996" y="2434"/>
                  </a:lnTo>
                  <a:lnTo>
                    <a:pt x="2035" y="2454"/>
                  </a:lnTo>
                  <a:lnTo>
                    <a:pt x="2074" y="2477"/>
                  </a:lnTo>
                  <a:lnTo>
                    <a:pt x="2112" y="2501"/>
                  </a:lnTo>
                  <a:lnTo>
                    <a:pt x="2148" y="2527"/>
                  </a:lnTo>
                  <a:lnTo>
                    <a:pt x="2183" y="2554"/>
                  </a:lnTo>
                  <a:lnTo>
                    <a:pt x="2217" y="2583"/>
                  </a:lnTo>
                  <a:lnTo>
                    <a:pt x="2249" y="2614"/>
                  </a:lnTo>
                  <a:lnTo>
                    <a:pt x="2280" y="2646"/>
                  </a:lnTo>
                  <a:lnTo>
                    <a:pt x="2309" y="2679"/>
                  </a:lnTo>
                  <a:lnTo>
                    <a:pt x="2336" y="2715"/>
                  </a:lnTo>
                  <a:lnTo>
                    <a:pt x="2362" y="2751"/>
                  </a:lnTo>
                  <a:lnTo>
                    <a:pt x="2386" y="2788"/>
                  </a:lnTo>
                  <a:lnTo>
                    <a:pt x="2408" y="2827"/>
                  </a:lnTo>
                  <a:lnTo>
                    <a:pt x="2429" y="2867"/>
                  </a:lnTo>
                  <a:lnTo>
                    <a:pt x="2448" y="2908"/>
                  </a:lnTo>
                  <a:lnTo>
                    <a:pt x="2464" y="2950"/>
                  </a:lnTo>
                  <a:lnTo>
                    <a:pt x="2478" y="2993"/>
                  </a:lnTo>
                  <a:lnTo>
                    <a:pt x="2491" y="3037"/>
                  </a:lnTo>
                  <a:lnTo>
                    <a:pt x="2501" y="3082"/>
                  </a:lnTo>
                  <a:lnTo>
                    <a:pt x="2509" y="3128"/>
                  </a:lnTo>
                  <a:lnTo>
                    <a:pt x="2515" y="3173"/>
                  </a:lnTo>
                  <a:lnTo>
                    <a:pt x="2518" y="3221"/>
                  </a:lnTo>
                  <a:lnTo>
                    <a:pt x="2519" y="3268"/>
                  </a:lnTo>
                  <a:lnTo>
                    <a:pt x="2518" y="3315"/>
                  </a:lnTo>
                  <a:lnTo>
                    <a:pt x="2515" y="3363"/>
                  </a:lnTo>
                  <a:lnTo>
                    <a:pt x="2509" y="3408"/>
                  </a:lnTo>
                  <a:lnTo>
                    <a:pt x="2501" y="3454"/>
                  </a:lnTo>
                  <a:lnTo>
                    <a:pt x="2491" y="3499"/>
                  </a:lnTo>
                  <a:lnTo>
                    <a:pt x="2478" y="3543"/>
                  </a:lnTo>
                  <a:lnTo>
                    <a:pt x="2464" y="3586"/>
                  </a:lnTo>
                  <a:lnTo>
                    <a:pt x="2448" y="3628"/>
                  </a:lnTo>
                  <a:lnTo>
                    <a:pt x="2429" y="3669"/>
                  </a:lnTo>
                  <a:lnTo>
                    <a:pt x="2408" y="3709"/>
                  </a:lnTo>
                  <a:lnTo>
                    <a:pt x="2386" y="3748"/>
                  </a:lnTo>
                  <a:lnTo>
                    <a:pt x="2362" y="3785"/>
                  </a:lnTo>
                  <a:lnTo>
                    <a:pt x="2336" y="3821"/>
                  </a:lnTo>
                  <a:lnTo>
                    <a:pt x="2309" y="3857"/>
                  </a:lnTo>
                  <a:lnTo>
                    <a:pt x="2280" y="3890"/>
                  </a:lnTo>
                  <a:lnTo>
                    <a:pt x="2249" y="3922"/>
                  </a:lnTo>
                  <a:lnTo>
                    <a:pt x="2217" y="3953"/>
                  </a:lnTo>
                  <a:lnTo>
                    <a:pt x="2183" y="3982"/>
                  </a:lnTo>
                  <a:lnTo>
                    <a:pt x="2148" y="4009"/>
                  </a:lnTo>
                  <a:lnTo>
                    <a:pt x="2112" y="4035"/>
                  </a:lnTo>
                  <a:lnTo>
                    <a:pt x="2074" y="4059"/>
                  </a:lnTo>
                  <a:lnTo>
                    <a:pt x="2035" y="4082"/>
                  </a:lnTo>
                  <a:lnTo>
                    <a:pt x="1996" y="4102"/>
                  </a:lnTo>
                  <a:lnTo>
                    <a:pt x="1955" y="4121"/>
                  </a:lnTo>
                  <a:lnTo>
                    <a:pt x="1913" y="4137"/>
                  </a:lnTo>
                  <a:lnTo>
                    <a:pt x="1870" y="4151"/>
                  </a:lnTo>
                  <a:lnTo>
                    <a:pt x="1826" y="4164"/>
                  </a:lnTo>
                  <a:lnTo>
                    <a:pt x="1781" y="4174"/>
                  </a:lnTo>
                  <a:lnTo>
                    <a:pt x="1736" y="4182"/>
                  </a:lnTo>
                  <a:lnTo>
                    <a:pt x="1690" y="4188"/>
                  </a:lnTo>
                  <a:lnTo>
                    <a:pt x="1642" y="4193"/>
                  </a:lnTo>
                  <a:lnTo>
                    <a:pt x="1595" y="4194"/>
                  </a:lnTo>
                  <a:close/>
                  <a:moveTo>
                    <a:pt x="4272" y="1428"/>
                  </a:moveTo>
                  <a:lnTo>
                    <a:pt x="4272" y="1428"/>
                  </a:lnTo>
                  <a:lnTo>
                    <a:pt x="4236" y="1429"/>
                  </a:lnTo>
                  <a:lnTo>
                    <a:pt x="4202" y="1432"/>
                  </a:lnTo>
                  <a:lnTo>
                    <a:pt x="4168" y="1436"/>
                  </a:lnTo>
                  <a:lnTo>
                    <a:pt x="4135" y="1442"/>
                  </a:lnTo>
                  <a:lnTo>
                    <a:pt x="4102" y="1449"/>
                  </a:lnTo>
                  <a:lnTo>
                    <a:pt x="4069" y="1459"/>
                  </a:lnTo>
                  <a:lnTo>
                    <a:pt x="4037" y="1469"/>
                  </a:lnTo>
                  <a:lnTo>
                    <a:pt x="4006" y="1482"/>
                  </a:lnTo>
                  <a:lnTo>
                    <a:pt x="3976" y="1495"/>
                  </a:lnTo>
                  <a:lnTo>
                    <a:pt x="3947" y="1511"/>
                  </a:lnTo>
                  <a:lnTo>
                    <a:pt x="3918" y="1527"/>
                  </a:lnTo>
                  <a:lnTo>
                    <a:pt x="3890" y="1545"/>
                  </a:lnTo>
                  <a:lnTo>
                    <a:pt x="3864" y="1564"/>
                  </a:lnTo>
                  <a:lnTo>
                    <a:pt x="3838" y="1584"/>
                  </a:lnTo>
                  <a:lnTo>
                    <a:pt x="3812" y="1605"/>
                  </a:lnTo>
                  <a:lnTo>
                    <a:pt x="3789" y="1628"/>
                  </a:lnTo>
                  <a:lnTo>
                    <a:pt x="3766" y="1651"/>
                  </a:lnTo>
                  <a:lnTo>
                    <a:pt x="3745" y="1677"/>
                  </a:lnTo>
                  <a:lnTo>
                    <a:pt x="3725" y="1703"/>
                  </a:lnTo>
                  <a:lnTo>
                    <a:pt x="3705" y="1729"/>
                  </a:lnTo>
                  <a:lnTo>
                    <a:pt x="3687" y="1757"/>
                  </a:lnTo>
                  <a:lnTo>
                    <a:pt x="3672" y="1786"/>
                  </a:lnTo>
                  <a:lnTo>
                    <a:pt x="3656" y="1815"/>
                  </a:lnTo>
                  <a:lnTo>
                    <a:pt x="3643" y="1845"/>
                  </a:lnTo>
                  <a:lnTo>
                    <a:pt x="3630" y="1876"/>
                  </a:lnTo>
                  <a:lnTo>
                    <a:pt x="3619" y="1908"/>
                  </a:lnTo>
                  <a:lnTo>
                    <a:pt x="3610" y="1941"/>
                  </a:lnTo>
                  <a:lnTo>
                    <a:pt x="3603" y="1974"/>
                  </a:lnTo>
                  <a:lnTo>
                    <a:pt x="3597" y="2007"/>
                  </a:lnTo>
                  <a:lnTo>
                    <a:pt x="3591" y="2041"/>
                  </a:lnTo>
                  <a:lnTo>
                    <a:pt x="3590" y="2077"/>
                  </a:lnTo>
                  <a:lnTo>
                    <a:pt x="3589" y="2111"/>
                  </a:lnTo>
                  <a:lnTo>
                    <a:pt x="3590" y="2147"/>
                  </a:lnTo>
                  <a:lnTo>
                    <a:pt x="3591" y="2182"/>
                  </a:lnTo>
                  <a:lnTo>
                    <a:pt x="3597" y="2216"/>
                  </a:lnTo>
                  <a:lnTo>
                    <a:pt x="3603" y="2249"/>
                  </a:lnTo>
                  <a:lnTo>
                    <a:pt x="3610" y="2282"/>
                  </a:lnTo>
                  <a:lnTo>
                    <a:pt x="3619" y="2315"/>
                  </a:lnTo>
                  <a:lnTo>
                    <a:pt x="3630" y="2346"/>
                  </a:lnTo>
                  <a:lnTo>
                    <a:pt x="3643" y="2378"/>
                  </a:lnTo>
                  <a:lnTo>
                    <a:pt x="3656" y="2408"/>
                  </a:lnTo>
                  <a:lnTo>
                    <a:pt x="3672" y="2437"/>
                  </a:lnTo>
                  <a:lnTo>
                    <a:pt x="3687" y="2465"/>
                  </a:lnTo>
                  <a:lnTo>
                    <a:pt x="3705" y="2494"/>
                  </a:lnTo>
                  <a:lnTo>
                    <a:pt x="3725" y="2520"/>
                  </a:lnTo>
                  <a:lnTo>
                    <a:pt x="3745" y="2546"/>
                  </a:lnTo>
                  <a:lnTo>
                    <a:pt x="3766" y="2571"/>
                  </a:lnTo>
                  <a:lnTo>
                    <a:pt x="3789" y="2594"/>
                  </a:lnTo>
                  <a:lnTo>
                    <a:pt x="3812" y="2617"/>
                  </a:lnTo>
                  <a:lnTo>
                    <a:pt x="3838" y="2639"/>
                  </a:lnTo>
                  <a:lnTo>
                    <a:pt x="3864" y="2659"/>
                  </a:lnTo>
                  <a:lnTo>
                    <a:pt x="3890" y="2679"/>
                  </a:lnTo>
                  <a:lnTo>
                    <a:pt x="3918" y="2696"/>
                  </a:lnTo>
                  <a:lnTo>
                    <a:pt x="3947" y="2712"/>
                  </a:lnTo>
                  <a:lnTo>
                    <a:pt x="3976" y="2728"/>
                  </a:lnTo>
                  <a:lnTo>
                    <a:pt x="4006" y="2742"/>
                  </a:lnTo>
                  <a:lnTo>
                    <a:pt x="4037" y="2753"/>
                  </a:lnTo>
                  <a:lnTo>
                    <a:pt x="4069" y="2765"/>
                  </a:lnTo>
                  <a:lnTo>
                    <a:pt x="4102" y="2774"/>
                  </a:lnTo>
                  <a:lnTo>
                    <a:pt x="4135" y="2781"/>
                  </a:lnTo>
                  <a:lnTo>
                    <a:pt x="4168" y="2786"/>
                  </a:lnTo>
                  <a:lnTo>
                    <a:pt x="4202" y="2792"/>
                  </a:lnTo>
                  <a:lnTo>
                    <a:pt x="4236" y="2794"/>
                  </a:lnTo>
                  <a:lnTo>
                    <a:pt x="4272" y="2795"/>
                  </a:lnTo>
                  <a:lnTo>
                    <a:pt x="4307" y="2794"/>
                  </a:lnTo>
                  <a:lnTo>
                    <a:pt x="4342" y="2792"/>
                  </a:lnTo>
                  <a:lnTo>
                    <a:pt x="4377" y="2786"/>
                  </a:lnTo>
                  <a:lnTo>
                    <a:pt x="4410" y="2781"/>
                  </a:lnTo>
                  <a:lnTo>
                    <a:pt x="4443" y="2774"/>
                  </a:lnTo>
                  <a:lnTo>
                    <a:pt x="4476" y="2765"/>
                  </a:lnTo>
                  <a:lnTo>
                    <a:pt x="4507" y="2753"/>
                  </a:lnTo>
                  <a:lnTo>
                    <a:pt x="4539" y="2742"/>
                  </a:lnTo>
                  <a:lnTo>
                    <a:pt x="4569" y="2728"/>
                  </a:lnTo>
                  <a:lnTo>
                    <a:pt x="4597" y="2712"/>
                  </a:lnTo>
                  <a:lnTo>
                    <a:pt x="4626" y="2696"/>
                  </a:lnTo>
                  <a:lnTo>
                    <a:pt x="4655" y="2679"/>
                  </a:lnTo>
                  <a:lnTo>
                    <a:pt x="4681" y="2659"/>
                  </a:lnTo>
                  <a:lnTo>
                    <a:pt x="4706" y="2639"/>
                  </a:lnTo>
                  <a:lnTo>
                    <a:pt x="4732" y="2617"/>
                  </a:lnTo>
                  <a:lnTo>
                    <a:pt x="4755" y="2594"/>
                  </a:lnTo>
                  <a:lnTo>
                    <a:pt x="4778" y="2571"/>
                  </a:lnTo>
                  <a:lnTo>
                    <a:pt x="4800" y="2546"/>
                  </a:lnTo>
                  <a:lnTo>
                    <a:pt x="4820" y="2520"/>
                  </a:lnTo>
                  <a:lnTo>
                    <a:pt x="4838" y="2494"/>
                  </a:lnTo>
                  <a:lnTo>
                    <a:pt x="4857" y="2465"/>
                  </a:lnTo>
                  <a:lnTo>
                    <a:pt x="4873" y="2437"/>
                  </a:lnTo>
                  <a:lnTo>
                    <a:pt x="4888" y="2408"/>
                  </a:lnTo>
                  <a:lnTo>
                    <a:pt x="4901" y="2378"/>
                  </a:lnTo>
                  <a:lnTo>
                    <a:pt x="4914" y="2346"/>
                  </a:lnTo>
                  <a:lnTo>
                    <a:pt x="4924" y="2315"/>
                  </a:lnTo>
                  <a:lnTo>
                    <a:pt x="4934" y="2282"/>
                  </a:lnTo>
                  <a:lnTo>
                    <a:pt x="4941" y="2249"/>
                  </a:lnTo>
                  <a:lnTo>
                    <a:pt x="4947" y="2216"/>
                  </a:lnTo>
                  <a:lnTo>
                    <a:pt x="4951" y="2182"/>
                  </a:lnTo>
                  <a:lnTo>
                    <a:pt x="4954" y="2147"/>
                  </a:lnTo>
                  <a:lnTo>
                    <a:pt x="4956" y="2111"/>
                  </a:lnTo>
                  <a:lnTo>
                    <a:pt x="4954" y="2077"/>
                  </a:lnTo>
                  <a:lnTo>
                    <a:pt x="4951" y="2041"/>
                  </a:lnTo>
                  <a:lnTo>
                    <a:pt x="4947" y="2007"/>
                  </a:lnTo>
                  <a:lnTo>
                    <a:pt x="4941" y="1974"/>
                  </a:lnTo>
                  <a:lnTo>
                    <a:pt x="4934" y="1941"/>
                  </a:lnTo>
                  <a:lnTo>
                    <a:pt x="4924" y="1908"/>
                  </a:lnTo>
                  <a:lnTo>
                    <a:pt x="4914" y="1876"/>
                  </a:lnTo>
                  <a:lnTo>
                    <a:pt x="4901" y="1845"/>
                  </a:lnTo>
                  <a:lnTo>
                    <a:pt x="4888" y="1815"/>
                  </a:lnTo>
                  <a:lnTo>
                    <a:pt x="4873" y="1786"/>
                  </a:lnTo>
                  <a:lnTo>
                    <a:pt x="4857" y="1757"/>
                  </a:lnTo>
                  <a:lnTo>
                    <a:pt x="4838" y="1729"/>
                  </a:lnTo>
                  <a:lnTo>
                    <a:pt x="4820" y="1703"/>
                  </a:lnTo>
                  <a:lnTo>
                    <a:pt x="4800" y="1677"/>
                  </a:lnTo>
                  <a:lnTo>
                    <a:pt x="4778" y="1651"/>
                  </a:lnTo>
                  <a:lnTo>
                    <a:pt x="4755" y="1628"/>
                  </a:lnTo>
                  <a:lnTo>
                    <a:pt x="4732" y="1605"/>
                  </a:lnTo>
                  <a:lnTo>
                    <a:pt x="4706" y="1584"/>
                  </a:lnTo>
                  <a:lnTo>
                    <a:pt x="4681" y="1564"/>
                  </a:lnTo>
                  <a:lnTo>
                    <a:pt x="4655" y="1545"/>
                  </a:lnTo>
                  <a:lnTo>
                    <a:pt x="4626" y="1527"/>
                  </a:lnTo>
                  <a:lnTo>
                    <a:pt x="4597" y="1511"/>
                  </a:lnTo>
                  <a:lnTo>
                    <a:pt x="4569" y="1495"/>
                  </a:lnTo>
                  <a:lnTo>
                    <a:pt x="4539" y="1482"/>
                  </a:lnTo>
                  <a:lnTo>
                    <a:pt x="4507" y="1469"/>
                  </a:lnTo>
                  <a:lnTo>
                    <a:pt x="4476" y="1459"/>
                  </a:lnTo>
                  <a:lnTo>
                    <a:pt x="4443" y="1449"/>
                  </a:lnTo>
                  <a:lnTo>
                    <a:pt x="4410" y="1442"/>
                  </a:lnTo>
                  <a:lnTo>
                    <a:pt x="4377" y="1436"/>
                  </a:lnTo>
                  <a:lnTo>
                    <a:pt x="4342" y="1432"/>
                  </a:lnTo>
                  <a:lnTo>
                    <a:pt x="4307" y="1429"/>
                  </a:lnTo>
                  <a:lnTo>
                    <a:pt x="4272" y="1428"/>
                  </a:lnTo>
                  <a:close/>
                  <a:moveTo>
                    <a:pt x="4272" y="2597"/>
                  </a:moveTo>
                  <a:lnTo>
                    <a:pt x="4272" y="2597"/>
                  </a:lnTo>
                  <a:lnTo>
                    <a:pt x="4248" y="2596"/>
                  </a:lnTo>
                  <a:lnTo>
                    <a:pt x="4222" y="2594"/>
                  </a:lnTo>
                  <a:lnTo>
                    <a:pt x="4198" y="2591"/>
                  </a:lnTo>
                  <a:lnTo>
                    <a:pt x="4175" y="2587"/>
                  </a:lnTo>
                  <a:lnTo>
                    <a:pt x="4150" y="2581"/>
                  </a:lnTo>
                  <a:lnTo>
                    <a:pt x="4127" y="2576"/>
                  </a:lnTo>
                  <a:lnTo>
                    <a:pt x="4104" y="2567"/>
                  </a:lnTo>
                  <a:lnTo>
                    <a:pt x="4083" y="2559"/>
                  </a:lnTo>
                  <a:lnTo>
                    <a:pt x="4062" y="2548"/>
                  </a:lnTo>
                  <a:lnTo>
                    <a:pt x="4040" y="2538"/>
                  </a:lnTo>
                  <a:lnTo>
                    <a:pt x="4020" y="2527"/>
                  </a:lnTo>
                  <a:lnTo>
                    <a:pt x="4001" y="2514"/>
                  </a:lnTo>
                  <a:lnTo>
                    <a:pt x="3981" y="2501"/>
                  </a:lnTo>
                  <a:lnTo>
                    <a:pt x="3963" y="2485"/>
                  </a:lnTo>
                  <a:lnTo>
                    <a:pt x="3945" y="2471"/>
                  </a:lnTo>
                  <a:lnTo>
                    <a:pt x="3928" y="2455"/>
                  </a:lnTo>
                  <a:lnTo>
                    <a:pt x="3912" y="2438"/>
                  </a:lnTo>
                  <a:lnTo>
                    <a:pt x="3898" y="2421"/>
                  </a:lnTo>
                  <a:lnTo>
                    <a:pt x="3882" y="2402"/>
                  </a:lnTo>
                  <a:lnTo>
                    <a:pt x="3869" y="2382"/>
                  </a:lnTo>
                  <a:lnTo>
                    <a:pt x="3857" y="2364"/>
                  </a:lnTo>
                  <a:lnTo>
                    <a:pt x="3845" y="2344"/>
                  </a:lnTo>
                  <a:lnTo>
                    <a:pt x="3835" y="2322"/>
                  </a:lnTo>
                  <a:lnTo>
                    <a:pt x="3825" y="2301"/>
                  </a:lnTo>
                  <a:lnTo>
                    <a:pt x="3816" y="2279"/>
                  </a:lnTo>
                  <a:lnTo>
                    <a:pt x="3808" y="2256"/>
                  </a:lnTo>
                  <a:lnTo>
                    <a:pt x="3802" y="2233"/>
                  </a:lnTo>
                  <a:lnTo>
                    <a:pt x="3796" y="2209"/>
                  </a:lnTo>
                  <a:lnTo>
                    <a:pt x="3792" y="2186"/>
                  </a:lnTo>
                  <a:lnTo>
                    <a:pt x="3789" y="2161"/>
                  </a:lnTo>
                  <a:lnTo>
                    <a:pt x="3788" y="2137"/>
                  </a:lnTo>
                  <a:lnTo>
                    <a:pt x="3786" y="2111"/>
                  </a:lnTo>
                  <a:lnTo>
                    <a:pt x="3788" y="2087"/>
                  </a:lnTo>
                  <a:lnTo>
                    <a:pt x="3789" y="2061"/>
                  </a:lnTo>
                  <a:lnTo>
                    <a:pt x="3792" y="2037"/>
                  </a:lnTo>
                  <a:lnTo>
                    <a:pt x="3796" y="2014"/>
                  </a:lnTo>
                  <a:lnTo>
                    <a:pt x="3802" y="1989"/>
                  </a:lnTo>
                  <a:lnTo>
                    <a:pt x="3808" y="1967"/>
                  </a:lnTo>
                  <a:lnTo>
                    <a:pt x="3816" y="1945"/>
                  </a:lnTo>
                  <a:lnTo>
                    <a:pt x="3825" y="1922"/>
                  </a:lnTo>
                  <a:lnTo>
                    <a:pt x="3835" y="1901"/>
                  </a:lnTo>
                  <a:lnTo>
                    <a:pt x="3845" y="1881"/>
                  </a:lnTo>
                  <a:lnTo>
                    <a:pt x="3857" y="1859"/>
                  </a:lnTo>
                  <a:lnTo>
                    <a:pt x="3869" y="1840"/>
                  </a:lnTo>
                  <a:lnTo>
                    <a:pt x="3882" y="1820"/>
                  </a:lnTo>
                  <a:lnTo>
                    <a:pt x="3898" y="1803"/>
                  </a:lnTo>
                  <a:lnTo>
                    <a:pt x="3912" y="1785"/>
                  </a:lnTo>
                  <a:lnTo>
                    <a:pt x="3928" y="1769"/>
                  </a:lnTo>
                  <a:lnTo>
                    <a:pt x="3945" y="1752"/>
                  </a:lnTo>
                  <a:lnTo>
                    <a:pt x="3963" y="1737"/>
                  </a:lnTo>
                  <a:lnTo>
                    <a:pt x="3981" y="1723"/>
                  </a:lnTo>
                  <a:lnTo>
                    <a:pt x="4001" y="1709"/>
                  </a:lnTo>
                  <a:lnTo>
                    <a:pt x="4020" y="1696"/>
                  </a:lnTo>
                  <a:lnTo>
                    <a:pt x="4040" y="1684"/>
                  </a:lnTo>
                  <a:lnTo>
                    <a:pt x="4062" y="1674"/>
                  </a:lnTo>
                  <a:lnTo>
                    <a:pt x="4083" y="1664"/>
                  </a:lnTo>
                  <a:lnTo>
                    <a:pt x="4104" y="1656"/>
                  </a:lnTo>
                  <a:lnTo>
                    <a:pt x="4127" y="1648"/>
                  </a:lnTo>
                  <a:lnTo>
                    <a:pt x="4150" y="1641"/>
                  </a:lnTo>
                  <a:lnTo>
                    <a:pt x="4175" y="1635"/>
                  </a:lnTo>
                  <a:lnTo>
                    <a:pt x="4198" y="1631"/>
                  </a:lnTo>
                  <a:lnTo>
                    <a:pt x="4222" y="1628"/>
                  </a:lnTo>
                  <a:lnTo>
                    <a:pt x="4248" y="1627"/>
                  </a:lnTo>
                  <a:lnTo>
                    <a:pt x="4272" y="1625"/>
                  </a:lnTo>
                  <a:lnTo>
                    <a:pt x="4297" y="1627"/>
                  </a:lnTo>
                  <a:lnTo>
                    <a:pt x="4322" y="1628"/>
                  </a:lnTo>
                  <a:lnTo>
                    <a:pt x="4347" y="1631"/>
                  </a:lnTo>
                  <a:lnTo>
                    <a:pt x="4370" y="1635"/>
                  </a:lnTo>
                  <a:lnTo>
                    <a:pt x="4394" y="1641"/>
                  </a:lnTo>
                  <a:lnTo>
                    <a:pt x="4417" y="1648"/>
                  </a:lnTo>
                  <a:lnTo>
                    <a:pt x="4438" y="1656"/>
                  </a:lnTo>
                  <a:lnTo>
                    <a:pt x="4461" y="1664"/>
                  </a:lnTo>
                  <a:lnTo>
                    <a:pt x="4483" y="1674"/>
                  </a:lnTo>
                  <a:lnTo>
                    <a:pt x="4503" y="1684"/>
                  </a:lnTo>
                  <a:lnTo>
                    <a:pt x="4524" y="1696"/>
                  </a:lnTo>
                  <a:lnTo>
                    <a:pt x="4543" y="1709"/>
                  </a:lnTo>
                  <a:lnTo>
                    <a:pt x="4563" y="1723"/>
                  </a:lnTo>
                  <a:lnTo>
                    <a:pt x="4580" y="1737"/>
                  </a:lnTo>
                  <a:lnTo>
                    <a:pt x="4599" y="1752"/>
                  </a:lnTo>
                  <a:lnTo>
                    <a:pt x="4615" y="1769"/>
                  </a:lnTo>
                  <a:lnTo>
                    <a:pt x="4632" y="1785"/>
                  </a:lnTo>
                  <a:lnTo>
                    <a:pt x="4646" y="1803"/>
                  </a:lnTo>
                  <a:lnTo>
                    <a:pt x="4661" y="1820"/>
                  </a:lnTo>
                  <a:lnTo>
                    <a:pt x="4675" y="1840"/>
                  </a:lnTo>
                  <a:lnTo>
                    <a:pt x="4688" y="1859"/>
                  </a:lnTo>
                  <a:lnTo>
                    <a:pt x="4699" y="1881"/>
                  </a:lnTo>
                  <a:lnTo>
                    <a:pt x="4709" y="1901"/>
                  </a:lnTo>
                  <a:lnTo>
                    <a:pt x="4719" y="1922"/>
                  </a:lnTo>
                  <a:lnTo>
                    <a:pt x="4728" y="1945"/>
                  </a:lnTo>
                  <a:lnTo>
                    <a:pt x="4735" y="1967"/>
                  </a:lnTo>
                  <a:lnTo>
                    <a:pt x="4742" y="1989"/>
                  </a:lnTo>
                  <a:lnTo>
                    <a:pt x="4748" y="2014"/>
                  </a:lnTo>
                  <a:lnTo>
                    <a:pt x="4752" y="2037"/>
                  </a:lnTo>
                  <a:lnTo>
                    <a:pt x="4755" y="2061"/>
                  </a:lnTo>
                  <a:lnTo>
                    <a:pt x="4757" y="2087"/>
                  </a:lnTo>
                  <a:lnTo>
                    <a:pt x="4758" y="2111"/>
                  </a:lnTo>
                  <a:lnTo>
                    <a:pt x="4757" y="2137"/>
                  </a:lnTo>
                  <a:lnTo>
                    <a:pt x="4755" y="2161"/>
                  </a:lnTo>
                  <a:lnTo>
                    <a:pt x="4752" y="2186"/>
                  </a:lnTo>
                  <a:lnTo>
                    <a:pt x="4748" y="2209"/>
                  </a:lnTo>
                  <a:lnTo>
                    <a:pt x="4742" y="2233"/>
                  </a:lnTo>
                  <a:lnTo>
                    <a:pt x="4735" y="2256"/>
                  </a:lnTo>
                  <a:lnTo>
                    <a:pt x="4728" y="2279"/>
                  </a:lnTo>
                  <a:lnTo>
                    <a:pt x="4719" y="2301"/>
                  </a:lnTo>
                  <a:lnTo>
                    <a:pt x="4709" y="2322"/>
                  </a:lnTo>
                  <a:lnTo>
                    <a:pt x="4699" y="2344"/>
                  </a:lnTo>
                  <a:lnTo>
                    <a:pt x="4688" y="2364"/>
                  </a:lnTo>
                  <a:lnTo>
                    <a:pt x="4675" y="2382"/>
                  </a:lnTo>
                  <a:lnTo>
                    <a:pt x="4661" y="2402"/>
                  </a:lnTo>
                  <a:lnTo>
                    <a:pt x="4646" y="2421"/>
                  </a:lnTo>
                  <a:lnTo>
                    <a:pt x="4632" y="2438"/>
                  </a:lnTo>
                  <a:lnTo>
                    <a:pt x="4615" y="2455"/>
                  </a:lnTo>
                  <a:lnTo>
                    <a:pt x="4599" y="2471"/>
                  </a:lnTo>
                  <a:lnTo>
                    <a:pt x="4580" y="2485"/>
                  </a:lnTo>
                  <a:lnTo>
                    <a:pt x="4563" y="2501"/>
                  </a:lnTo>
                  <a:lnTo>
                    <a:pt x="4543" y="2514"/>
                  </a:lnTo>
                  <a:lnTo>
                    <a:pt x="4524" y="2527"/>
                  </a:lnTo>
                  <a:lnTo>
                    <a:pt x="4503" y="2538"/>
                  </a:lnTo>
                  <a:lnTo>
                    <a:pt x="4483" y="2548"/>
                  </a:lnTo>
                  <a:lnTo>
                    <a:pt x="4461" y="2559"/>
                  </a:lnTo>
                  <a:lnTo>
                    <a:pt x="4438" y="2567"/>
                  </a:lnTo>
                  <a:lnTo>
                    <a:pt x="4417" y="2576"/>
                  </a:lnTo>
                  <a:lnTo>
                    <a:pt x="4394" y="2581"/>
                  </a:lnTo>
                  <a:lnTo>
                    <a:pt x="4370" y="2587"/>
                  </a:lnTo>
                  <a:lnTo>
                    <a:pt x="4347" y="2591"/>
                  </a:lnTo>
                  <a:lnTo>
                    <a:pt x="4322" y="2594"/>
                  </a:lnTo>
                  <a:lnTo>
                    <a:pt x="4297" y="2596"/>
                  </a:lnTo>
                  <a:lnTo>
                    <a:pt x="4272" y="2597"/>
                  </a:lnTo>
                  <a:close/>
                  <a:moveTo>
                    <a:pt x="5744" y="2237"/>
                  </a:moveTo>
                  <a:lnTo>
                    <a:pt x="5744" y="1928"/>
                  </a:lnTo>
                  <a:lnTo>
                    <a:pt x="5410" y="1869"/>
                  </a:lnTo>
                  <a:lnTo>
                    <a:pt x="5400" y="1825"/>
                  </a:lnTo>
                  <a:lnTo>
                    <a:pt x="5389" y="1780"/>
                  </a:lnTo>
                  <a:lnTo>
                    <a:pt x="5374" y="1737"/>
                  </a:lnTo>
                  <a:lnTo>
                    <a:pt x="5358" y="1696"/>
                  </a:lnTo>
                  <a:lnTo>
                    <a:pt x="5611" y="1485"/>
                  </a:lnTo>
                  <a:lnTo>
                    <a:pt x="5455" y="1215"/>
                  </a:lnTo>
                  <a:lnTo>
                    <a:pt x="5136" y="1332"/>
                  </a:lnTo>
                  <a:lnTo>
                    <a:pt x="5105" y="1299"/>
                  </a:lnTo>
                  <a:lnTo>
                    <a:pt x="5073" y="1267"/>
                  </a:lnTo>
                  <a:lnTo>
                    <a:pt x="5040" y="1237"/>
                  </a:lnTo>
                  <a:lnTo>
                    <a:pt x="5005" y="1208"/>
                  </a:lnTo>
                  <a:lnTo>
                    <a:pt x="5118" y="899"/>
                  </a:lnTo>
                  <a:lnTo>
                    <a:pt x="4850" y="744"/>
                  </a:lnTo>
                  <a:lnTo>
                    <a:pt x="4630" y="1005"/>
                  </a:lnTo>
                  <a:lnTo>
                    <a:pt x="4587" y="990"/>
                  </a:lnTo>
                  <a:lnTo>
                    <a:pt x="4544" y="980"/>
                  </a:lnTo>
                  <a:lnTo>
                    <a:pt x="4500" y="970"/>
                  </a:lnTo>
                  <a:lnTo>
                    <a:pt x="4456" y="962"/>
                  </a:lnTo>
                  <a:lnTo>
                    <a:pt x="4398" y="639"/>
                  </a:lnTo>
                  <a:lnTo>
                    <a:pt x="4089" y="639"/>
                  </a:lnTo>
                  <a:lnTo>
                    <a:pt x="4030" y="973"/>
                  </a:lnTo>
                  <a:lnTo>
                    <a:pt x="3986" y="983"/>
                  </a:lnTo>
                  <a:lnTo>
                    <a:pt x="3941" y="995"/>
                  </a:lnTo>
                  <a:lnTo>
                    <a:pt x="3898" y="1009"/>
                  </a:lnTo>
                  <a:lnTo>
                    <a:pt x="3855" y="1025"/>
                  </a:lnTo>
                  <a:lnTo>
                    <a:pt x="3644" y="773"/>
                  </a:lnTo>
                  <a:lnTo>
                    <a:pt x="3376" y="929"/>
                  </a:lnTo>
                  <a:lnTo>
                    <a:pt x="3493" y="1247"/>
                  </a:lnTo>
                  <a:lnTo>
                    <a:pt x="3460" y="1279"/>
                  </a:lnTo>
                  <a:lnTo>
                    <a:pt x="3428" y="1310"/>
                  </a:lnTo>
                  <a:lnTo>
                    <a:pt x="3398" y="1343"/>
                  </a:lnTo>
                  <a:lnTo>
                    <a:pt x="3368" y="1379"/>
                  </a:lnTo>
                  <a:lnTo>
                    <a:pt x="3060" y="1266"/>
                  </a:lnTo>
                  <a:lnTo>
                    <a:pt x="2905" y="1534"/>
                  </a:lnTo>
                  <a:lnTo>
                    <a:pt x="3164" y="1753"/>
                  </a:lnTo>
                  <a:lnTo>
                    <a:pt x="3151" y="1796"/>
                  </a:lnTo>
                  <a:lnTo>
                    <a:pt x="3140" y="1839"/>
                  </a:lnTo>
                  <a:lnTo>
                    <a:pt x="3131" y="1883"/>
                  </a:lnTo>
                  <a:lnTo>
                    <a:pt x="3123" y="1928"/>
                  </a:lnTo>
                  <a:lnTo>
                    <a:pt x="2800" y="1985"/>
                  </a:lnTo>
                  <a:lnTo>
                    <a:pt x="2800" y="2295"/>
                  </a:lnTo>
                  <a:lnTo>
                    <a:pt x="3134" y="2354"/>
                  </a:lnTo>
                  <a:lnTo>
                    <a:pt x="3144" y="2398"/>
                  </a:lnTo>
                  <a:lnTo>
                    <a:pt x="3156" y="2442"/>
                  </a:lnTo>
                  <a:lnTo>
                    <a:pt x="3170" y="2485"/>
                  </a:lnTo>
                  <a:lnTo>
                    <a:pt x="3186" y="2528"/>
                  </a:lnTo>
                  <a:lnTo>
                    <a:pt x="2934" y="2739"/>
                  </a:lnTo>
                  <a:lnTo>
                    <a:pt x="3088" y="3007"/>
                  </a:lnTo>
                  <a:lnTo>
                    <a:pt x="3408" y="2891"/>
                  </a:lnTo>
                  <a:lnTo>
                    <a:pt x="3440" y="2924"/>
                  </a:lnTo>
                  <a:lnTo>
                    <a:pt x="3471" y="2956"/>
                  </a:lnTo>
                  <a:lnTo>
                    <a:pt x="3504" y="2986"/>
                  </a:lnTo>
                  <a:lnTo>
                    <a:pt x="3538" y="3016"/>
                  </a:lnTo>
                  <a:lnTo>
                    <a:pt x="3427" y="3324"/>
                  </a:lnTo>
                  <a:lnTo>
                    <a:pt x="3695" y="3479"/>
                  </a:lnTo>
                  <a:lnTo>
                    <a:pt x="3912" y="3219"/>
                  </a:lnTo>
                  <a:lnTo>
                    <a:pt x="3955" y="3232"/>
                  </a:lnTo>
                  <a:lnTo>
                    <a:pt x="4000" y="3244"/>
                  </a:lnTo>
                  <a:lnTo>
                    <a:pt x="4044" y="3252"/>
                  </a:lnTo>
                  <a:lnTo>
                    <a:pt x="4089" y="3261"/>
                  </a:lnTo>
                  <a:lnTo>
                    <a:pt x="4146" y="3583"/>
                  </a:lnTo>
                  <a:lnTo>
                    <a:pt x="4456" y="3583"/>
                  </a:lnTo>
                  <a:lnTo>
                    <a:pt x="4514" y="3249"/>
                  </a:lnTo>
                  <a:lnTo>
                    <a:pt x="4559" y="3239"/>
                  </a:lnTo>
                  <a:lnTo>
                    <a:pt x="4603" y="3228"/>
                  </a:lnTo>
                  <a:lnTo>
                    <a:pt x="4646" y="3214"/>
                  </a:lnTo>
                  <a:lnTo>
                    <a:pt x="4688" y="3198"/>
                  </a:lnTo>
                  <a:lnTo>
                    <a:pt x="4898" y="3450"/>
                  </a:lnTo>
                  <a:lnTo>
                    <a:pt x="5168" y="3295"/>
                  </a:lnTo>
                  <a:lnTo>
                    <a:pt x="5052" y="2976"/>
                  </a:lnTo>
                  <a:lnTo>
                    <a:pt x="5085" y="2944"/>
                  </a:lnTo>
                  <a:lnTo>
                    <a:pt x="5116" y="2913"/>
                  </a:lnTo>
                  <a:lnTo>
                    <a:pt x="5146" y="2880"/>
                  </a:lnTo>
                  <a:lnTo>
                    <a:pt x="5175" y="2845"/>
                  </a:lnTo>
                  <a:lnTo>
                    <a:pt x="5485" y="2957"/>
                  </a:lnTo>
                  <a:lnTo>
                    <a:pt x="5639" y="2689"/>
                  </a:lnTo>
                  <a:lnTo>
                    <a:pt x="5379" y="2471"/>
                  </a:lnTo>
                  <a:lnTo>
                    <a:pt x="5393" y="2428"/>
                  </a:lnTo>
                  <a:lnTo>
                    <a:pt x="5403" y="2384"/>
                  </a:lnTo>
                  <a:lnTo>
                    <a:pt x="5413" y="2339"/>
                  </a:lnTo>
                  <a:lnTo>
                    <a:pt x="5422" y="2295"/>
                  </a:lnTo>
                  <a:lnTo>
                    <a:pt x="5744" y="2237"/>
                  </a:lnTo>
                  <a:close/>
                  <a:moveTo>
                    <a:pt x="4272" y="3024"/>
                  </a:moveTo>
                  <a:lnTo>
                    <a:pt x="4272" y="3024"/>
                  </a:lnTo>
                  <a:lnTo>
                    <a:pt x="4225" y="3023"/>
                  </a:lnTo>
                  <a:lnTo>
                    <a:pt x="4179" y="3020"/>
                  </a:lnTo>
                  <a:lnTo>
                    <a:pt x="4133" y="3014"/>
                  </a:lnTo>
                  <a:lnTo>
                    <a:pt x="4089" y="3006"/>
                  </a:lnTo>
                  <a:lnTo>
                    <a:pt x="4044" y="2996"/>
                  </a:lnTo>
                  <a:lnTo>
                    <a:pt x="4001" y="2983"/>
                  </a:lnTo>
                  <a:lnTo>
                    <a:pt x="3958" y="2968"/>
                  </a:lnTo>
                  <a:lnTo>
                    <a:pt x="3917" y="2953"/>
                  </a:lnTo>
                  <a:lnTo>
                    <a:pt x="3877" y="2934"/>
                  </a:lnTo>
                  <a:lnTo>
                    <a:pt x="3836" y="2914"/>
                  </a:lnTo>
                  <a:lnTo>
                    <a:pt x="3799" y="2892"/>
                  </a:lnTo>
                  <a:lnTo>
                    <a:pt x="3762" y="2868"/>
                  </a:lnTo>
                  <a:lnTo>
                    <a:pt x="3726" y="2842"/>
                  </a:lnTo>
                  <a:lnTo>
                    <a:pt x="3692" y="2817"/>
                  </a:lnTo>
                  <a:lnTo>
                    <a:pt x="3659" y="2788"/>
                  </a:lnTo>
                  <a:lnTo>
                    <a:pt x="3627" y="2756"/>
                  </a:lnTo>
                  <a:lnTo>
                    <a:pt x="3596" y="2725"/>
                  </a:lnTo>
                  <a:lnTo>
                    <a:pt x="3567" y="2692"/>
                  </a:lnTo>
                  <a:lnTo>
                    <a:pt x="3541" y="2657"/>
                  </a:lnTo>
                  <a:lnTo>
                    <a:pt x="3515" y="2622"/>
                  </a:lnTo>
                  <a:lnTo>
                    <a:pt x="3491" y="2584"/>
                  </a:lnTo>
                  <a:lnTo>
                    <a:pt x="3470" y="2547"/>
                  </a:lnTo>
                  <a:lnTo>
                    <a:pt x="3450" y="2507"/>
                  </a:lnTo>
                  <a:lnTo>
                    <a:pt x="3431" y="2467"/>
                  </a:lnTo>
                  <a:lnTo>
                    <a:pt x="3415" y="2425"/>
                  </a:lnTo>
                  <a:lnTo>
                    <a:pt x="3401" y="2382"/>
                  </a:lnTo>
                  <a:lnTo>
                    <a:pt x="3388" y="2339"/>
                  </a:lnTo>
                  <a:lnTo>
                    <a:pt x="3378" y="2295"/>
                  </a:lnTo>
                  <a:lnTo>
                    <a:pt x="3369" y="2250"/>
                  </a:lnTo>
                  <a:lnTo>
                    <a:pt x="3364" y="2204"/>
                  </a:lnTo>
                  <a:lnTo>
                    <a:pt x="3361" y="2159"/>
                  </a:lnTo>
                  <a:lnTo>
                    <a:pt x="3359" y="2111"/>
                  </a:lnTo>
                  <a:lnTo>
                    <a:pt x="3361" y="2064"/>
                  </a:lnTo>
                  <a:lnTo>
                    <a:pt x="3364" y="2018"/>
                  </a:lnTo>
                  <a:lnTo>
                    <a:pt x="3369" y="1972"/>
                  </a:lnTo>
                  <a:lnTo>
                    <a:pt x="3378" y="1928"/>
                  </a:lnTo>
                  <a:lnTo>
                    <a:pt x="3388" y="1883"/>
                  </a:lnTo>
                  <a:lnTo>
                    <a:pt x="3401" y="1840"/>
                  </a:lnTo>
                  <a:lnTo>
                    <a:pt x="3415" y="1797"/>
                  </a:lnTo>
                  <a:lnTo>
                    <a:pt x="3431" y="1756"/>
                  </a:lnTo>
                  <a:lnTo>
                    <a:pt x="3450" y="1716"/>
                  </a:lnTo>
                  <a:lnTo>
                    <a:pt x="3470" y="1676"/>
                  </a:lnTo>
                  <a:lnTo>
                    <a:pt x="3491" y="1638"/>
                  </a:lnTo>
                  <a:lnTo>
                    <a:pt x="3515" y="1601"/>
                  </a:lnTo>
                  <a:lnTo>
                    <a:pt x="3541" y="1565"/>
                  </a:lnTo>
                  <a:lnTo>
                    <a:pt x="3567" y="1531"/>
                  </a:lnTo>
                  <a:lnTo>
                    <a:pt x="3596" y="1498"/>
                  </a:lnTo>
                  <a:lnTo>
                    <a:pt x="3627" y="1466"/>
                  </a:lnTo>
                  <a:lnTo>
                    <a:pt x="3659" y="1436"/>
                  </a:lnTo>
                  <a:lnTo>
                    <a:pt x="3692" y="1408"/>
                  </a:lnTo>
                  <a:lnTo>
                    <a:pt x="3726" y="1380"/>
                  </a:lnTo>
                  <a:lnTo>
                    <a:pt x="3762" y="1355"/>
                  </a:lnTo>
                  <a:lnTo>
                    <a:pt x="3799" y="1330"/>
                  </a:lnTo>
                  <a:lnTo>
                    <a:pt x="3836" y="1309"/>
                  </a:lnTo>
                  <a:lnTo>
                    <a:pt x="3877" y="1289"/>
                  </a:lnTo>
                  <a:lnTo>
                    <a:pt x="3917" y="1270"/>
                  </a:lnTo>
                  <a:lnTo>
                    <a:pt x="3958" y="1254"/>
                  </a:lnTo>
                  <a:lnTo>
                    <a:pt x="4001" y="1240"/>
                  </a:lnTo>
                  <a:lnTo>
                    <a:pt x="4044" y="1227"/>
                  </a:lnTo>
                  <a:lnTo>
                    <a:pt x="4089" y="1217"/>
                  </a:lnTo>
                  <a:lnTo>
                    <a:pt x="4133" y="1208"/>
                  </a:lnTo>
                  <a:lnTo>
                    <a:pt x="4179" y="1203"/>
                  </a:lnTo>
                  <a:lnTo>
                    <a:pt x="4225" y="1200"/>
                  </a:lnTo>
                  <a:lnTo>
                    <a:pt x="4272" y="1198"/>
                  </a:lnTo>
                  <a:lnTo>
                    <a:pt x="4319" y="1200"/>
                  </a:lnTo>
                  <a:lnTo>
                    <a:pt x="4365" y="1203"/>
                  </a:lnTo>
                  <a:lnTo>
                    <a:pt x="4411" y="1208"/>
                  </a:lnTo>
                  <a:lnTo>
                    <a:pt x="4456" y="1217"/>
                  </a:lnTo>
                  <a:lnTo>
                    <a:pt x="4500" y="1227"/>
                  </a:lnTo>
                  <a:lnTo>
                    <a:pt x="4543" y="1240"/>
                  </a:lnTo>
                  <a:lnTo>
                    <a:pt x="4586" y="1254"/>
                  </a:lnTo>
                  <a:lnTo>
                    <a:pt x="4628" y="1270"/>
                  </a:lnTo>
                  <a:lnTo>
                    <a:pt x="4668" y="1289"/>
                  </a:lnTo>
                  <a:lnTo>
                    <a:pt x="4708" y="1309"/>
                  </a:lnTo>
                  <a:lnTo>
                    <a:pt x="4745" y="1330"/>
                  </a:lnTo>
                  <a:lnTo>
                    <a:pt x="4782" y="1355"/>
                  </a:lnTo>
                  <a:lnTo>
                    <a:pt x="4818" y="1380"/>
                  </a:lnTo>
                  <a:lnTo>
                    <a:pt x="4853" y="1408"/>
                  </a:lnTo>
                  <a:lnTo>
                    <a:pt x="4886" y="1436"/>
                  </a:lnTo>
                  <a:lnTo>
                    <a:pt x="4917" y="1466"/>
                  </a:lnTo>
                  <a:lnTo>
                    <a:pt x="4947" y="1498"/>
                  </a:lnTo>
                  <a:lnTo>
                    <a:pt x="4976" y="1531"/>
                  </a:lnTo>
                  <a:lnTo>
                    <a:pt x="5003" y="1565"/>
                  </a:lnTo>
                  <a:lnTo>
                    <a:pt x="5029" y="1601"/>
                  </a:lnTo>
                  <a:lnTo>
                    <a:pt x="5053" y="1638"/>
                  </a:lnTo>
                  <a:lnTo>
                    <a:pt x="5075" y="1676"/>
                  </a:lnTo>
                  <a:lnTo>
                    <a:pt x="5095" y="1716"/>
                  </a:lnTo>
                  <a:lnTo>
                    <a:pt x="5113" y="1756"/>
                  </a:lnTo>
                  <a:lnTo>
                    <a:pt x="5129" y="1797"/>
                  </a:lnTo>
                  <a:lnTo>
                    <a:pt x="5144" y="1840"/>
                  </a:lnTo>
                  <a:lnTo>
                    <a:pt x="5156" y="1883"/>
                  </a:lnTo>
                  <a:lnTo>
                    <a:pt x="5166" y="1928"/>
                  </a:lnTo>
                  <a:lnTo>
                    <a:pt x="5175" y="1972"/>
                  </a:lnTo>
                  <a:lnTo>
                    <a:pt x="5181" y="2018"/>
                  </a:lnTo>
                  <a:lnTo>
                    <a:pt x="5184" y="2064"/>
                  </a:lnTo>
                  <a:lnTo>
                    <a:pt x="5185" y="2111"/>
                  </a:lnTo>
                  <a:lnTo>
                    <a:pt x="5184" y="2159"/>
                  </a:lnTo>
                  <a:lnTo>
                    <a:pt x="5181" y="2204"/>
                  </a:lnTo>
                  <a:lnTo>
                    <a:pt x="5175" y="2250"/>
                  </a:lnTo>
                  <a:lnTo>
                    <a:pt x="5166" y="2295"/>
                  </a:lnTo>
                  <a:lnTo>
                    <a:pt x="5156" y="2339"/>
                  </a:lnTo>
                  <a:lnTo>
                    <a:pt x="5144" y="2382"/>
                  </a:lnTo>
                  <a:lnTo>
                    <a:pt x="5129" y="2425"/>
                  </a:lnTo>
                  <a:lnTo>
                    <a:pt x="5113" y="2467"/>
                  </a:lnTo>
                  <a:lnTo>
                    <a:pt x="5095" y="2507"/>
                  </a:lnTo>
                  <a:lnTo>
                    <a:pt x="5075" y="2547"/>
                  </a:lnTo>
                  <a:lnTo>
                    <a:pt x="5053" y="2584"/>
                  </a:lnTo>
                  <a:lnTo>
                    <a:pt x="5029" y="2622"/>
                  </a:lnTo>
                  <a:lnTo>
                    <a:pt x="5003" y="2657"/>
                  </a:lnTo>
                  <a:lnTo>
                    <a:pt x="4976" y="2692"/>
                  </a:lnTo>
                  <a:lnTo>
                    <a:pt x="4947" y="2725"/>
                  </a:lnTo>
                  <a:lnTo>
                    <a:pt x="4917" y="2756"/>
                  </a:lnTo>
                  <a:lnTo>
                    <a:pt x="4886" y="2788"/>
                  </a:lnTo>
                  <a:lnTo>
                    <a:pt x="4853" y="2817"/>
                  </a:lnTo>
                  <a:lnTo>
                    <a:pt x="4818" y="2842"/>
                  </a:lnTo>
                  <a:lnTo>
                    <a:pt x="4782" y="2868"/>
                  </a:lnTo>
                  <a:lnTo>
                    <a:pt x="4745" y="2892"/>
                  </a:lnTo>
                  <a:lnTo>
                    <a:pt x="4708" y="2914"/>
                  </a:lnTo>
                  <a:lnTo>
                    <a:pt x="4668" y="2934"/>
                  </a:lnTo>
                  <a:lnTo>
                    <a:pt x="4628" y="2953"/>
                  </a:lnTo>
                  <a:lnTo>
                    <a:pt x="4586" y="2968"/>
                  </a:lnTo>
                  <a:lnTo>
                    <a:pt x="4543" y="2983"/>
                  </a:lnTo>
                  <a:lnTo>
                    <a:pt x="4500" y="2996"/>
                  </a:lnTo>
                  <a:lnTo>
                    <a:pt x="4456" y="3006"/>
                  </a:lnTo>
                  <a:lnTo>
                    <a:pt x="4411" y="3014"/>
                  </a:lnTo>
                  <a:lnTo>
                    <a:pt x="4365" y="3020"/>
                  </a:lnTo>
                  <a:lnTo>
                    <a:pt x="4319" y="3023"/>
                  </a:lnTo>
                  <a:lnTo>
                    <a:pt x="4272" y="3024"/>
                  </a:lnTo>
                  <a:close/>
                </a:path>
              </a:pathLst>
            </a:custGeom>
            <a:solidFill>
              <a:sysClr val="window" lastClr="FFFFFF"/>
            </a:solidFill>
            <a:ln w="9525">
              <a:noFill/>
              <a:round/>
              <a:headEnd/>
              <a:tailEnd/>
            </a:ln>
          </p:spPr>
          <p:txBody>
            <a:bodyPr vert="horz" wrap="square" lIns="91440" tIns="45720" rIns="91440" bIns="45720" anchor="t"/>
            <a:lstStyle/>
            <a:p>
              <a:pPr algn="ctr">
                <a:defRPr/>
              </a:pPr>
              <a:endParaRPr lang="en-US" sz="1939" kern="0" dirty="0">
                <a:solidFill>
                  <a:srgbClr val="646464"/>
                </a:solidFill>
                <a:latin typeface="EYInterstate Light" panose="02000506000000020004" pitchFamily="2" charset="0"/>
                <a:cs typeface="Calibri" panose="020F0502020204030204" pitchFamily="34" charset="0"/>
              </a:endParaRPr>
            </a:p>
          </p:txBody>
        </p:sp>
      </p:grpSp>
      <p:grpSp>
        <p:nvGrpSpPr>
          <p:cNvPr id="108" name="Group 107"/>
          <p:cNvGrpSpPr/>
          <p:nvPr/>
        </p:nvGrpSpPr>
        <p:grpSpPr>
          <a:xfrm>
            <a:off x="4387258" y="1192639"/>
            <a:ext cx="1346550" cy="1160819"/>
            <a:chOff x="4371133" y="1230359"/>
            <a:chExt cx="1346550" cy="1160819"/>
          </a:xfrm>
        </p:grpSpPr>
        <p:sp>
          <p:nvSpPr>
            <p:cNvPr id="109" name="Hexagon 108"/>
            <p:cNvSpPr>
              <a:spLocks noChangeAspect="1"/>
            </p:cNvSpPr>
            <p:nvPr/>
          </p:nvSpPr>
          <p:spPr bwMode="auto">
            <a:xfrm>
              <a:off x="4371133" y="1230359"/>
              <a:ext cx="1346550" cy="1160819"/>
            </a:xfrm>
            <a:prstGeom prst="hexagon">
              <a:avLst/>
            </a:prstGeom>
            <a:solidFill>
              <a:schemeClr val="bg1"/>
            </a:solidFill>
            <a:ln w="9525" cap="flat" cmpd="sng" algn="ctr">
              <a:noFill/>
              <a:prstDash val="solid"/>
              <a:round/>
              <a:headEnd type="none" w="med" len="med"/>
              <a:tailEnd type="triangle" w="med" len="med"/>
            </a:ln>
            <a:effectLst>
              <a:outerShdw blurRad="50800" dist="508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lgn="ctr">
                <a:defRPr/>
              </a:pPr>
              <a:endParaRPr lang="en-US" kern="0" dirty="0">
                <a:solidFill>
                  <a:srgbClr val="646464"/>
                </a:solidFill>
                <a:latin typeface="EYInterstate Light" panose="02000506000000020004" pitchFamily="2" charset="0"/>
                <a:cs typeface="Calibri" panose="020F0502020204030204" pitchFamily="34" charset="0"/>
              </a:endParaRPr>
            </a:p>
          </p:txBody>
        </p:sp>
        <p:grpSp>
          <p:nvGrpSpPr>
            <p:cNvPr id="110" name="Group 109"/>
            <p:cNvGrpSpPr/>
            <p:nvPr/>
          </p:nvGrpSpPr>
          <p:grpSpPr>
            <a:xfrm>
              <a:off x="4686051" y="1553389"/>
              <a:ext cx="729596" cy="529178"/>
              <a:chOff x="1946862" y="4974145"/>
              <a:chExt cx="729596" cy="529178"/>
            </a:xfrm>
            <a:solidFill>
              <a:sysClr val="window" lastClr="FFFFFF"/>
            </a:solidFill>
          </p:grpSpPr>
          <p:sp>
            <p:nvSpPr>
              <p:cNvPr id="111" name="Freeform 354"/>
              <p:cNvSpPr>
                <a:spLocks noEditPoints="1"/>
              </p:cNvSpPr>
              <p:nvPr/>
            </p:nvSpPr>
            <p:spPr bwMode="auto">
              <a:xfrm>
                <a:off x="1983886" y="4974145"/>
                <a:ext cx="651192" cy="450825"/>
              </a:xfrm>
              <a:custGeom>
                <a:avLst/>
                <a:gdLst>
                  <a:gd name="T0" fmla="*/ 0 w 299"/>
                  <a:gd name="T1" fmla="*/ 0 h 207"/>
                  <a:gd name="T2" fmla="*/ 299 w 299"/>
                  <a:gd name="T3" fmla="*/ 0 h 207"/>
                  <a:gd name="T4" fmla="*/ 299 w 299"/>
                  <a:gd name="T5" fmla="*/ 207 h 207"/>
                  <a:gd name="T6" fmla="*/ 0 w 299"/>
                  <a:gd name="T7" fmla="*/ 207 h 207"/>
                  <a:gd name="T8" fmla="*/ 0 w 299"/>
                  <a:gd name="T9" fmla="*/ 0 h 207"/>
                  <a:gd name="T10" fmla="*/ 288 w 299"/>
                  <a:gd name="T11" fmla="*/ 194 h 207"/>
                  <a:gd name="T12" fmla="*/ 288 w 299"/>
                  <a:gd name="T13" fmla="*/ 12 h 207"/>
                  <a:gd name="T14" fmla="*/ 13 w 299"/>
                  <a:gd name="T15" fmla="*/ 12 h 207"/>
                  <a:gd name="T16" fmla="*/ 13 w 299"/>
                  <a:gd name="T17" fmla="*/ 194 h 207"/>
                  <a:gd name="T18" fmla="*/ 288 w 299"/>
                  <a:gd name="T19" fmla="*/ 19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07">
                    <a:moveTo>
                      <a:pt x="0" y="0"/>
                    </a:moveTo>
                    <a:lnTo>
                      <a:pt x="299" y="0"/>
                    </a:lnTo>
                    <a:lnTo>
                      <a:pt x="299" y="207"/>
                    </a:lnTo>
                    <a:lnTo>
                      <a:pt x="0" y="207"/>
                    </a:lnTo>
                    <a:lnTo>
                      <a:pt x="0" y="0"/>
                    </a:lnTo>
                    <a:close/>
                    <a:moveTo>
                      <a:pt x="288" y="194"/>
                    </a:moveTo>
                    <a:lnTo>
                      <a:pt x="288" y="12"/>
                    </a:lnTo>
                    <a:lnTo>
                      <a:pt x="13" y="12"/>
                    </a:lnTo>
                    <a:lnTo>
                      <a:pt x="13" y="194"/>
                    </a:lnTo>
                    <a:lnTo>
                      <a:pt x="288" y="194"/>
                    </a:lnTo>
                    <a:close/>
                  </a:path>
                </a:pathLst>
              </a:custGeom>
              <a:grpFill/>
              <a:ln>
                <a:noFill/>
              </a:ln>
            </p:spPr>
            <p:txBody>
              <a:bodyPr vert="horz" wrap="square" lIns="78191" tIns="39095" rIns="78191" bIns="39095" numCol="1" anchor="t" anchorCtr="0" compatLnSpc="1">
                <a:prstTxWarp prst="textNoShape">
                  <a:avLst/>
                </a:prstTxWarp>
              </a:bodyPr>
              <a:lstStyle/>
              <a:p>
                <a:pPr algn="ctr">
                  <a:defRPr/>
                </a:pPr>
                <a:endParaRPr lang="en-US" sz="1368" kern="0" dirty="0">
                  <a:solidFill>
                    <a:srgbClr val="646464"/>
                  </a:solidFill>
                  <a:latin typeface="EYInterstate Light" panose="02000506000000020004" pitchFamily="2" charset="0"/>
                  <a:cs typeface="Calibri" panose="020F0502020204030204" pitchFamily="34" charset="0"/>
                </a:endParaRPr>
              </a:p>
            </p:txBody>
          </p:sp>
          <p:sp>
            <p:nvSpPr>
              <p:cNvPr id="112" name="Freeform 355"/>
              <p:cNvSpPr>
                <a:spLocks/>
              </p:cNvSpPr>
              <p:nvPr/>
            </p:nvSpPr>
            <p:spPr bwMode="auto">
              <a:xfrm>
                <a:off x="1946862" y="5440246"/>
                <a:ext cx="729596" cy="37025"/>
              </a:xfrm>
              <a:custGeom>
                <a:avLst/>
                <a:gdLst>
                  <a:gd name="T0" fmla="*/ 236 w 335"/>
                  <a:gd name="T1" fmla="*/ 17 h 17"/>
                  <a:gd name="T2" fmla="*/ 99 w 335"/>
                  <a:gd name="T3" fmla="*/ 17 h 17"/>
                  <a:gd name="T4" fmla="*/ 0 w 335"/>
                  <a:gd name="T5" fmla="*/ 17 h 17"/>
                  <a:gd name="T6" fmla="*/ 17 w 335"/>
                  <a:gd name="T7" fmla="*/ 0 h 17"/>
                  <a:gd name="T8" fmla="*/ 167 w 335"/>
                  <a:gd name="T9" fmla="*/ 0 h 17"/>
                  <a:gd name="T10" fmla="*/ 316 w 335"/>
                  <a:gd name="T11" fmla="*/ 0 h 17"/>
                  <a:gd name="T12" fmla="*/ 335 w 335"/>
                  <a:gd name="T13" fmla="*/ 17 h 17"/>
                  <a:gd name="T14" fmla="*/ 236 w 33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17">
                    <a:moveTo>
                      <a:pt x="236" y="17"/>
                    </a:moveTo>
                    <a:lnTo>
                      <a:pt x="99" y="17"/>
                    </a:lnTo>
                    <a:lnTo>
                      <a:pt x="0" y="17"/>
                    </a:lnTo>
                    <a:lnTo>
                      <a:pt x="17" y="0"/>
                    </a:lnTo>
                    <a:lnTo>
                      <a:pt x="167" y="0"/>
                    </a:lnTo>
                    <a:lnTo>
                      <a:pt x="316" y="0"/>
                    </a:lnTo>
                    <a:lnTo>
                      <a:pt x="335" y="17"/>
                    </a:lnTo>
                    <a:lnTo>
                      <a:pt x="236" y="17"/>
                    </a:lnTo>
                    <a:close/>
                  </a:path>
                </a:pathLst>
              </a:custGeom>
              <a:grpFill/>
              <a:ln>
                <a:noFill/>
              </a:ln>
            </p:spPr>
            <p:txBody>
              <a:bodyPr vert="horz" wrap="square" lIns="78191" tIns="39095" rIns="78191" bIns="39095" numCol="1" anchor="t" anchorCtr="0" compatLnSpc="1">
                <a:prstTxWarp prst="textNoShape">
                  <a:avLst/>
                </a:prstTxWarp>
              </a:bodyPr>
              <a:lstStyle/>
              <a:p>
                <a:pPr algn="ctr">
                  <a:defRPr/>
                </a:pPr>
                <a:endParaRPr lang="en-US" sz="1368" kern="0" dirty="0">
                  <a:solidFill>
                    <a:srgbClr val="646464"/>
                  </a:solidFill>
                  <a:latin typeface="EYInterstate Light" panose="02000506000000020004" pitchFamily="2" charset="0"/>
                  <a:cs typeface="Calibri" panose="020F0502020204030204" pitchFamily="34" charset="0"/>
                </a:endParaRPr>
              </a:p>
            </p:txBody>
          </p:sp>
          <p:sp>
            <p:nvSpPr>
              <p:cNvPr id="113" name="Freeform 356"/>
              <p:cNvSpPr>
                <a:spLocks/>
              </p:cNvSpPr>
              <p:nvPr/>
            </p:nvSpPr>
            <p:spPr bwMode="auto">
              <a:xfrm>
                <a:off x="1946862" y="5485900"/>
                <a:ext cx="729596" cy="17423"/>
              </a:xfrm>
              <a:custGeom>
                <a:avLst/>
                <a:gdLst>
                  <a:gd name="T0" fmla="*/ 0 w 335"/>
                  <a:gd name="T1" fmla="*/ 0 h 8"/>
                  <a:gd name="T2" fmla="*/ 335 w 335"/>
                  <a:gd name="T3" fmla="*/ 0 h 8"/>
                  <a:gd name="T4" fmla="*/ 335 w 335"/>
                  <a:gd name="T5" fmla="*/ 1 h 8"/>
                  <a:gd name="T6" fmla="*/ 335 w 335"/>
                  <a:gd name="T7" fmla="*/ 1 h 8"/>
                  <a:gd name="T8" fmla="*/ 334 w 335"/>
                  <a:gd name="T9" fmla="*/ 4 h 8"/>
                  <a:gd name="T10" fmla="*/ 331 w 335"/>
                  <a:gd name="T11" fmla="*/ 7 h 8"/>
                  <a:gd name="T12" fmla="*/ 327 w 335"/>
                  <a:gd name="T13" fmla="*/ 8 h 8"/>
                  <a:gd name="T14" fmla="*/ 321 w 335"/>
                  <a:gd name="T15" fmla="*/ 8 h 8"/>
                  <a:gd name="T16" fmla="*/ 12 w 335"/>
                  <a:gd name="T17" fmla="*/ 8 h 8"/>
                  <a:gd name="T18" fmla="*/ 12 w 335"/>
                  <a:gd name="T19" fmla="*/ 8 h 8"/>
                  <a:gd name="T20" fmla="*/ 7 w 335"/>
                  <a:gd name="T21" fmla="*/ 8 h 8"/>
                  <a:gd name="T22" fmla="*/ 2 w 335"/>
                  <a:gd name="T23" fmla="*/ 7 h 8"/>
                  <a:gd name="T24" fmla="*/ 0 w 335"/>
                  <a:gd name="T25" fmla="*/ 4 h 8"/>
                  <a:gd name="T26" fmla="*/ 0 w 335"/>
                  <a:gd name="T27" fmla="*/ 1 h 8"/>
                  <a:gd name="T28" fmla="*/ 0 w 33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8">
                    <a:moveTo>
                      <a:pt x="0" y="0"/>
                    </a:moveTo>
                    <a:lnTo>
                      <a:pt x="335" y="0"/>
                    </a:lnTo>
                    <a:lnTo>
                      <a:pt x="335" y="1"/>
                    </a:lnTo>
                    <a:lnTo>
                      <a:pt x="335" y="1"/>
                    </a:lnTo>
                    <a:lnTo>
                      <a:pt x="334" y="4"/>
                    </a:lnTo>
                    <a:lnTo>
                      <a:pt x="331" y="7"/>
                    </a:lnTo>
                    <a:lnTo>
                      <a:pt x="327" y="8"/>
                    </a:lnTo>
                    <a:lnTo>
                      <a:pt x="321" y="8"/>
                    </a:lnTo>
                    <a:lnTo>
                      <a:pt x="12" y="8"/>
                    </a:lnTo>
                    <a:lnTo>
                      <a:pt x="12" y="8"/>
                    </a:lnTo>
                    <a:lnTo>
                      <a:pt x="7" y="8"/>
                    </a:lnTo>
                    <a:lnTo>
                      <a:pt x="2" y="7"/>
                    </a:lnTo>
                    <a:lnTo>
                      <a:pt x="0" y="4"/>
                    </a:lnTo>
                    <a:lnTo>
                      <a:pt x="0" y="1"/>
                    </a:lnTo>
                    <a:lnTo>
                      <a:pt x="0" y="0"/>
                    </a:lnTo>
                    <a:close/>
                  </a:path>
                </a:pathLst>
              </a:custGeom>
              <a:grpFill/>
              <a:ln>
                <a:noFill/>
              </a:ln>
            </p:spPr>
            <p:txBody>
              <a:bodyPr vert="horz" wrap="square" lIns="78191" tIns="39095" rIns="78191" bIns="39095" numCol="1" anchor="t" anchorCtr="0" compatLnSpc="1">
                <a:prstTxWarp prst="textNoShape">
                  <a:avLst/>
                </a:prstTxWarp>
              </a:bodyPr>
              <a:lstStyle/>
              <a:p>
                <a:pPr algn="ctr">
                  <a:defRPr/>
                </a:pPr>
                <a:endParaRPr lang="en-US" sz="1368" kern="0" dirty="0">
                  <a:solidFill>
                    <a:srgbClr val="646464"/>
                  </a:solidFill>
                  <a:latin typeface="EYInterstate Light" panose="02000506000000020004" pitchFamily="2" charset="0"/>
                  <a:cs typeface="Calibri" panose="020F0502020204030204" pitchFamily="34" charset="0"/>
                </a:endParaRPr>
              </a:p>
            </p:txBody>
          </p:sp>
          <p:sp>
            <p:nvSpPr>
              <p:cNvPr id="114" name="Freeform 9"/>
              <p:cNvSpPr>
                <a:spLocks noChangeAspect="1" noEditPoints="1"/>
              </p:cNvSpPr>
              <p:nvPr/>
            </p:nvSpPr>
            <p:spPr bwMode="auto">
              <a:xfrm>
                <a:off x="2101585" y="5007526"/>
                <a:ext cx="411486" cy="374512"/>
              </a:xfrm>
              <a:custGeom>
                <a:avLst/>
                <a:gdLst>
                  <a:gd name="T0" fmla="*/ 21 w 345"/>
                  <a:gd name="T1" fmla="*/ 247 h 314"/>
                  <a:gd name="T2" fmla="*/ 86 w 345"/>
                  <a:gd name="T3" fmla="*/ 247 h 314"/>
                  <a:gd name="T4" fmla="*/ 86 w 345"/>
                  <a:gd name="T5" fmla="*/ 314 h 314"/>
                  <a:gd name="T6" fmla="*/ 21 w 345"/>
                  <a:gd name="T7" fmla="*/ 314 h 314"/>
                  <a:gd name="T8" fmla="*/ 21 w 345"/>
                  <a:gd name="T9" fmla="*/ 247 h 314"/>
                  <a:gd name="T10" fmla="*/ 107 w 345"/>
                  <a:gd name="T11" fmla="*/ 314 h 314"/>
                  <a:gd name="T12" fmla="*/ 174 w 345"/>
                  <a:gd name="T13" fmla="*/ 314 h 314"/>
                  <a:gd name="T14" fmla="*/ 174 w 345"/>
                  <a:gd name="T15" fmla="*/ 204 h 314"/>
                  <a:gd name="T16" fmla="*/ 107 w 345"/>
                  <a:gd name="T17" fmla="*/ 204 h 314"/>
                  <a:gd name="T18" fmla="*/ 107 w 345"/>
                  <a:gd name="T19" fmla="*/ 314 h 314"/>
                  <a:gd name="T20" fmla="*/ 195 w 345"/>
                  <a:gd name="T21" fmla="*/ 314 h 314"/>
                  <a:gd name="T22" fmla="*/ 260 w 345"/>
                  <a:gd name="T23" fmla="*/ 314 h 314"/>
                  <a:gd name="T24" fmla="*/ 260 w 345"/>
                  <a:gd name="T25" fmla="*/ 161 h 314"/>
                  <a:gd name="T26" fmla="*/ 195 w 345"/>
                  <a:gd name="T27" fmla="*/ 161 h 314"/>
                  <a:gd name="T28" fmla="*/ 195 w 345"/>
                  <a:gd name="T29" fmla="*/ 314 h 314"/>
                  <a:gd name="T30" fmla="*/ 281 w 345"/>
                  <a:gd name="T31" fmla="*/ 314 h 314"/>
                  <a:gd name="T32" fmla="*/ 345 w 345"/>
                  <a:gd name="T33" fmla="*/ 314 h 314"/>
                  <a:gd name="T34" fmla="*/ 345 w 345"/>
                  <a:gd name="T35" fmla="*/ 118 h 314"/>
                  <a:gd name="T36" fmla="*/ 281 w 345"/>
                  <a:gd name="T37" fmla="*/ 118 h 314"/>
                  <a:gd name="T38" fmla="*/ 281 w 345"/>
                  <a:gd name="T39" fmla="*/ 314 h 314"/>
                  <a:gd name="T40" fmla="*/ 297 w 345"/>
                  <a:gd name="T41" fmla="*/ 46 h 314"/>
                  <a:gd name="T42" fmla="*/ 233 w 345"/>
                  <a:gd name="T43" fmla="*/ 46 h 314"/>
                  <a:gd name="T44" fmla="*/ 150 w 345"/>
                  <a:gd name="T45" fmla="*/ 110 h 314"/>
                  <a:gd name="T46" fmla="*/ 107 w 345"/>
                  <a:gd name="T47" fmla="*/ 89 h 314"/>
                  <a:gd name="T48" fmla="*/ 0 w 345"/>
                  <a:gd name="T49" fmla="*/ 177 h 314"/>
                  <a:gd name="T50" fmla="*/ 0 w 345"/>
                  <a:gd name="T51" fmla="*/ 204 h 314"/>
                  <a:gd name="T52" fmla="*/ 110 w 345"/>
                  <a:gd name="T53" fmla="*/ 113 h 314"/>
                  <a:gd name="T54" fmla="*/ 153 w 345"/>
                  <a:gd name="T55" fmla="*/ 134 h 314"/>
                  <a:gd name="T56" fmla="*/ 241 w 345"/>
                  <a:gd name="T57" fmla="*/ 70 h 314"/>
                  <a:gd name="T58" fmla="*/ 305 w 345"/>
                  <a:gd name="T59" fmla="*/ 70 h 314"/>
                  <a:gd name="T60" fmla="*/ 345 w 345"/>
                  <a:gd name="T61" fmla="*/ 30 h 314"/>
                  <a:gd name="T62" fmla="*/ 345 w 345"/>
                  <a:gd name="T63" fmla="*/ 0 h 314"/>
                  <a:gd name="T64" fmla="*/ 297 w 345"/>
                  <a:gd name="T65" fmla="*/ 4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5" h="314">
                    <a:moveTo>
                      <a:pt x="21" y="247"/>
                    </a:moveTo>
                    <a:lnTo>
                      <a:pt x="86" y="247"/>
                    </a:lnTo>
                    <a:lnTo>
                      <a:pt x="86" y="314"/>
                    </a:lnTo>
                    <a:lnTo>
                      <a:pt x="21" y="314"/>
                    </a:lnTo>
                    <a:lnTo>
                      <a:pt x="21" y="247"/>
                    </a:lnTo>
                    <a:close/>
                    <a:moveTo>
                      <a:pt x="107" y="314"/>
                    </a:moveTo>
                    <a:lnTo>
                      <a:pt x="174" y="314"/>
                    </a:lnTo>
                    <a:lnTo>
                      <a:pt x="174" y="204"/>
                    </a:lnTo>
                    <a:lnTo>
                      <a:pt x="107" y="204"/>
                    </a:lnTo>
                    <a:lnTo>
                      <a:pt x="107" y="314"/>
                    </a:lnTo>
                    <a:close/>
                    <a:moveTo>
                      <a:pt x="195" y="314"/>
                    </a:moveTo>
                    <a:lnTo>
                      <a:pt x="260" y="314"/>
                    </a:lnTo>
                    <a:lnTo>
                      <a:pt x="260" y="161"/>
                    </a:lnTo>
                    <a:lnTo>
                      <a:pt x="195" y="161"/>
                    </a:lnTo>
                    <a:lnTo>
                      <a:pt x="195" y="314"/>
                    </a:lnTo>
                    <a:close/>
                    <a:moveTo>
                      <a:pt x="281" y="314"/>
                    </a:moveTo>
                    <a:lnTo>
                      <a:pt x="345" y="314"/>
                    </a:lnTo>
                    <a:lnTo>
                      <a:pt x="345" y="118"/>
                    </a:lnTo>
                    <a:lnTo>
                      <a:pt x="281" y="118"/>
                    </a:lnTo>
                    <a:lnTo>
                      <a:pt x="281" y="314"/>
                    </a:lnTo>
                    <a:close/>
                    <a:moveTo>
                      <a:pt x="297" y="46"/>
                    </a:moveTo>
                    <a:lnTo>
                      <a:pt x="233" y="46"/>
                    </a:lnTo>
                    <a:lnTo>
                      <a:pt x="150" y="110"/>
                    </a:lnTo>
                    <a:lnTo>
                      <a:pt x="107" y="89"/>
                    </a:lnTo>
                    <a:lnTo>
                      <a:pt x="0" y="177"/>
                    </a:lnTo>
                    <a:lnTo>
                      <a:pt x="0" y="204"/>
                    </a:lnTo>
                    <a:lnTo>
                      <a:pt x="110" y="113"/>
                    </a:lnTo>
                    <a:lnTo>
                      <a:pt x="153" y="134"/>
                    </a:lnTo>
                    <a:lnTo>
                      <a:pt x="241" y="70"/>
                    </a:lnTo>
                    <a:lnTo>
                      <a:pt x="305" y="70"/>
                    </a:lnTo>
                    <a:lnTo>
                      <a:pt x="345" y="30"/>
                    </a:lnTo>
                    <a:lnTo>
                      <a:pt x="345" y="0"/>
                    </a:lnTo>
                    <a:lnTo>
                      <a:pt x="297"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defRPr/>
                </a:pPr>
                <a:endParaRPr lang="en-US" kern="0" dirty="0">
                  <a:solidFill>
                    <a:srgbClr val="000000"/>
                  </a:solidFill>
                  <a:latin typeface="EYInterstate Light" panose="02000506000000020004" pitchFamily="2" charset="0"/>
                  <a:cs typeface="Calibri" panose="020F0502020204030204" pitchFamily="34" charset="0"/>
                </a:endParaRPr>
              </a:p>
            </p:txBody>
          </p:sp>
        </p:grpSp>
      </p:grpSp>
      <p:sp>
        <p:nvSpPr>
          <p:cNvPr id="43" name="TextBox 42"/>
          <p:cNvSpPr txBox="1"/>
          <p:nvPr/>
        </p:nvSpPr>
        <p:spPr>
          <a:xfrm>
            <a:off x="5487599" y="3132213"/>
            <a:ext cx="1271551" cy="507831"/>
          </a:xfrm>
          <a:prstGeom prst="rect">
            <a:avLst/>
          </a:prstGeom>
          <a:noFill/>
        </p:spPr>
        <p:txBody>
          <a:bodyPr wrap="square" lIns="0" tIns="36576" rIns="0" bIns="0" rtlCol="0">
            <a:spAutoFit/>
          </a:bodyPr>
          <a:lstStyle/>
          <a:p>
            <a:pPr algn="ctr" fontAlgn="base">
              <a:lnSpc>
                <a:spcPct val="85000"/>
              </a:lnSpc>
              <a:spcBef>
                <a:spcPct val="0"/>
              </a:spcBef>
              <a:spcAft>
                <a:spcPts val="600"/>
              </a:spcAft>
              <a:buClr>
                <a:srgbClr val="FFE600"/>
              </a:buClr>
              <a:buSzPct val="70000"/>
            </a:pPr>
            <a:r>
              <a:rPr lang="en-US" b="1" dirty="0">
                <a:solidFill>
                  <a:srgbClr val="646464"/>
                </a:solidFill>
                <a:latin typeface="EYInterstate Light" panose="02000506000000020004" pitchFamily="2" charset="0"/>
              </a:rPr>
              <a:t>Data &amp; Analytics</a:t>
            </a:r>
          </a:p>
        </p:txBody>
      </p:sp>
      <p:sp>
        <p:nvSpPr>
          <p:cNvPr id="4" name="Date Placeholder 3">
            <a:extLst>
              <a:ext uri="{FF2B5EF4-FFF2-40B4-BE49-F238E27FC236}">
                <a16:creationId xmlns:a16="http://schemas.microsoft.com/office/drawing/2014/main" id="{19B95BE1-0250-4D85-B3B1-68D07AF5FECD}"/>
              </a:ext>
            </a:extLst>
          </p:cNvPr>
          <p:cNvSpPr>
            <a:spLocks noGrp="1"/>
          </p:cNvSpPr>
          <p:nvPr>
            <p:ph type="dt" sz="half" idx="10"/>
          </p:nvPr>
        </p:nvSpPr>
        <p:spPr/>
        <p:txBody>
          <a:bodyPr/>
          <a:lstStyle/>
          <a:p>
            <a:r>
              <a:rPr lang="nb-NO">
                <a:solidFill>
                  <a:srgbClr val="646464"/>
                </a:solidFill>
              </a:rPr>
              <a:t>18.01.2019</a:t>
            </a:r>
            <a:endParaRPr lang="en-US" dirty="0">
              <a:solidFill>
                <a:srgbClr val="646464"/>
              </a:solidFill>
            </a:endParaRPr>
          </a:p>
        </p:txBody>
      </p:sp>
    </p:spTree>
    <p:extLst>
      <p:ext uri="{BB962C8B-B14F-4D97-AF65-F5344CB8AC3E}">
        <p14:creationId xmlns:p14="http://schemas.microsoft.com/office/powerpoint/2010/main" val="2642702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254A2-EF29-4E38-A0D9-7357A1058234}"/>
              </a:ext>
            </a:extLst>
          </p:cNvPr>
          <p:cNvSpPr>
            <a:spLocks noGrp="1"/>
          </p:cNvSpPr>
          <p:nvPr>
            <p:ph type="title"/>
          </p:nvPr>
        </p:nvSpPr>
        <p:spPr/>
        <p:txBody>
          <a:bodyPr/>
          <a:lstStyle/>
          <a:p>
            <a:r>
              <a:rPr lang="en-US" dirty="0"/>
              <a:t>Data Myth</a:t>
            </a:r>
          </a:p>
        </p:txBody>
      </p:sp>
      <p:graphicFrame>
        <p:nvGraphicFramePr>
          <p:cNvPr id="5" name="Content Placeholder 4">
            <a:extLst>
              <a:ext uri="{FF2B5EF4-FFF2-40B4-BE49-F238E27FC236}">
                <a16:creationId xmlns:a16="http://schemas.microsoft.com/office/drawing/2014/main" id="{EFAE7AFD-2FAA-458D-A32C-1B93F0DE1946}"/>
              </a:ext>
            </a:extLst>
          </p:cNvPr>
          <p:cNvGraphicFramePr>
            <a:graphicFrameLocks noGrp="1"/>
          </p:cNvGraphicFramePr>
          <p:nvPr>
            <p:ph idx="1"/>
            <p:extLst>
              <p:ext uri="{D42A27DB-BD31-4B8C-83A1-F6EECF244321}">
                <p14:modId xmlns:p14="http://schemas.microsoft.com/office/powerpoint/2010/main" val="3787337678"/>
              </p:ext>
            </p:extLst>
          </p:nvPr>
        </p:nvGraphicFramePr>
        <p:xfrm>
          <a:off x="609600" y="1425575"/>
          <a:ext cx="10979150" cy="4700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5024A64-62B2-44F9-9C14-D28B7D25E7CA}"/>
              </a:ext>
            </a:extLst>
          </p:cNvPr>
          <p:cNvSpPr>
            <a:spLocks noGrp="1"/>
          </p:cNvSpPr>
          <p:nvPr>
            <p:ph type="dt" sz="half" idx="10"/>
          </p:nvPr>
        </p:nvSpPr>
        <p:spPr/>
        <p:txBody>
          <a:bodyPr/>
          <a:lstStyle/>
          <a:p>
            <a:r>
              <a:rPr lang="nb-NO">
                <a:solidFill>
                  <a:srgbClr val="646464"/>
                </a:solidFill>
              </a:rPr>
              <a:t>18.01.2019</a:t>
            </a:r>
            <a:endParaRPr lang="en-US" dirty="0">
              <a:solidFill>
                <a:srgbClr val="646464"/>
              </a:solidFill>
            </a:endParaRPr>
          </a:p>
        </p:txBody>
      </p:sp>
    </p:spTree>
    <p:extLst>
      <p:ext uri="{BB962C8B-B14F-4D97-AF65-F5344CB8AC3E}">
        <p14:creationId xmlns:p14="http://schemas.microsoft.com/office/powerpoint/2010/main" val="245561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E2F27-6EE9-40B8-BAB9-70113168E2B3}"/>
              </a:ext>
            </a:extLst>
          </p:cNvPr>
          <p:cNvSpPr>
            <a:spLocks noGrp="1"/>
          </p:cNvSpPr>
          <p:nvPr>
            <p:ph type="title"/>
          </p:nvPr>
        </p:nvSpPr>
        <p:spPr/>
        <p:txBody>
          <a:bodyPr/>
          <a:lstStyle/>
          <a:p>
            <a:r>
              <a:rPr lang="en-US" dirty="0"/>
              <a:t>Analytics Evolution Landscape</a:t>
            </a:r>
          </a:p>
        </p:txBody>
      </p:sp>
      <p:graphicFrame>
        <p:nvGraphicFramePr>
          <p:cNvPr id="4" name="Content Placeholder 3">
            <a:extLst>
              <a:ext uri="{FF2B5EF4-FFF2-40B4-BE49-F238E27FC236}">
                <a16:creationId xmlns:a16="http://schemas.microsoft.com/office/drawing/2014/main" id="{4AD42F09-B3A8-4CE1-ACA5-AB5A75DC49D6}"/>
              </a:ext>
            </a:extLst>
          </p:cNvPr>
          <p:cNvGraphicFramePr>
            <a:graphicFrameLocks noGrp="1"/>
          </p:cNvGraphicFramePr>
          <p:nvPr>
            <p:ph idx="1"/>
            <p:extLst>
              <p:ext uri="{D42A27DB-BD31-4B8C-83A1-F6EECF244321}">
                <p14:modId xmlns:p14="http://schemas.microsoft.com/office/powerpoint/2010/main" val="3417766738"/>
              </p:ext>
            </p:extLst>
          </p:nvPr>
        </p:nvGraphicFramePr>
        <p:xfrm>
          <a:off x="609600" y="1425575"/>
          <a:ext cx="10979150" cy="4700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6765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EDCC0-604D-4C73-ABA3-78677F72D000}"/>
              </a:ext>
            </a:extLst>
          </p:cNvPr>
          <p:cNvSpPr>
            <a:spLocks noGrp="1"/>
          </p:cNvSpPr>
          <p:nvPr>
            <p:ph type="title"/>
          </p:nvPr>
        </p:nvSpPr>
        <p:spPr/>
        <p:txBody>
          <a:bodyPr/>
          <a:lstStyle/>
          <a:p>
            <a:r>
              <a:rPr lang="en-US" dirty="0"/>
              <a:t>Advanced Analytics Skill Set and Capabilities</a:t>
            </a:r>
          </a:p>
        </p:txBody>
      </p:sp>
      <p:graphicFrame>
        <p:nvGraphicFramePr>
          <p:cNvPr id="4" name="Content Placeholder 3">
            <a:extLst>
              <a:ext uri="{FF2B5EF4-FFF2-40B4-BE49-F238E27FC236}">
                <a16:creationId xmlns:a16="http://schemas.microsoft.com/office/drawing/2014/main" id="{EC7B171F-B05E-425A-8AB2-36F875B45824}"/>
              </a:ext>
            </a:extLst>
          </p:cNvPr>
          <p:cNvGraphicFramePr>
            <a:graphicFrameLocks noGrp="1"/>
          </p:cNvGraphicFramePr>
          <p:nvPr>
            <p:ph idx="1"/>
            <p:extLst>
              <p:ext uri="{D42A27DB-BD31-4B8C-83A1-F6EECF244321}">
                <p14:modId xmlns:p14="http://schemas.microsoft.com/office/powerpoint/2010/main" val="2314002127"/>
              </p:ext>
            </p:extLst>
          </p:nvPr>
        </p:nvGraphicFramePr>
        <p:xfrm>
          <a:off x="609600" y="1425575"/>
          <a:ext cx="10979150" cy="4700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1707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IN" dirty="0"/>
              <a:t>EY’s AI engagements drive revenue, improve efficiency or reduce risk</a:t>
            </a:r>
          </a:p>
        </p:txBody>
      </p:sp>
      <p:sp>
        <p:nvSpPr>
          <p:cNvPr id="3" name="Content Placeholder 2"/>
          <p:cNvSpPr>
            <a:spLocks noGrp="1"/>
          </p:cNvSpPr>
          <p:nvPr>
            <p:ph sz="quarter" idx="4294967295"/>
          </p:nvPr>
        </p:nvSpPr>
        <p:spPr>
          <a:xfrm>
            <a:off x="1884641" y="1535354"/>
            <a:ext cx="2612135" cy="3591686"/>
          </a:xfrm>
          <a:solidFill>
            <a:srgbClr val="999999"/>
          </a:solidFill>
        </p:spPr>
        <p:txBody>
          <a:bodyPr/>
          <a:lstStyle/>
          <a:p>
            <a:pPr algn="ctr"/>
            <a:r>
              <a:rPr lang="en-GB" sz="1633" b="1" dirty="0"/>
              <a:t>Revenue</a:t>
            </a:r>
          </a:p>
        </p:txBody>
      </p:sp>
      <p:sp>
        <p:nvSpPr>
          <p:cNvPr id="7" name="Content Placeholder 6"/>
          <p:cNvSpPr>
            <a:spLocks noGrp="1"/>
          </p:cNvSpPr>
          <p:nvPr>
            <p:ph sz="quarter" idx="4294967295"/>
          </p:nvPr>
        </p:nvSpPr>
        <p:spPr>
          <a:xfrm>
            <a:off x="7699286" y="1535354"/>
            <a:ext cx="2612135" cy="3591686"/>
          </a:xfrm>
          <a:solidFill>
            <a:srgbClr val="F0F0F0"/>
          </a:solidFill>
        </p:spPr>
        <p:txBody>
          <a:bodyPr/>
          <a:lstStyle/>
          <a:p>
            <a:pPr algn="ctr"/>
            <a:r>
              <a:rPr lang="en-GB" sz="1633" b="1" dirty="0"/>
              <a:t>Risk</a:t>
            </a:r>
          </a:p>
        </p:txBody>
      </p:sp>
      <p:sp>
        <p:nvSpPr>
          <p:cNvPr id="8" name="Content Placeholder 7"/>
          <p:cNvSpPr>
            <a:spLocks noGrp="1"/>
          </p:cNvSpPr>
          <p:nvPr>
            <p:ph sz="quarter" idx="4294967295"/>
          </p:nvPr>
        </p:nvSpPr>
        <p:spPr>
          <a:xfrm>
            <a:off x="4791963" y="1535354"/>
            <a:ext cx="2612135" cy="3591686"/>
          </a:xfrm>
          <a:solidFill>
            <a:srgbClr val="C0C0C0"/>
          </a:solidFill>
        </p:spPr>
        <p:txBody>
          <a:bodyPr/>
          <a:lstStyle/>
          <a:p>
            <a:pPr algn="ctr"/>
            <a:r>
              <a:rPr lang="en-GB" sz="1633" b="1" dirty="0"/>
              <a:t>Efficiency</a:t>
            </a:r>
            <a:endParaRPr lang="en-GB" b="1" dirty="0"/>
          </a:p>
        </p:txBody>
      </p:sp>
      <p:sp>
        <p:nvSpPr>
          <p:cNvPr id="4" name="Footer Placeholder 3"/>
          <p:cNvSpPr>
            <a:spLocks noGrp="1"/>
          </p:cNvSpPr>
          <p:nvPr>
            <p:ph type="ftr" sz="quarter" idx="3"/>
          </p:nvPr>
        </p:nvSpPr>
        <p:spPr bwMode="gray"/>
        <p:txBody>
          <a:bodyPr/>
          <a:lstStyle/>
          <a:p>
            <a:r>
              <a:rPr lang="en-IN" dirty="0"/>
              <a:t>AI and Advanced Analytics PoV</a:t>
            </a:r>
            <a:endParaRPr lang="en-GB" dirty="0"/>
          </a:p>
        </p:txBody>
      </p:sp>
      <p:sp>
        <p:nvSpPr>
          <p:cNvPr id="5" name="Slide Number Placeholder 4"/>
          <p:cNvSpPr>
            <a:spLocks noGrp="1"/>
          </p:cNvSpPr>
          <p:nvPr>
            <p:ph type="sldNum" sz="quarter" idx="4"/>
          </p:nvPr>
        </p:nvSpPr>
        <p:spPr bwMode="gray"/>
        <p:txBody>
          <a:bodyPr/>
          <a:lstStyle/>
          <a:p>
            <a:fld id="{F9A56513-F998-4254-9CEB-F507EE6F3742}" type="slidenum">
              <a:rPr lang="en-GB" smtClean="0"/>
              <a:pPr/>
              <a:t>9</a:t>
            </a:fld>
            <a:endParaRPr lang="en-GB" dirty="0"/>
          </a:p>
        </p:txBody>
      </p:sp>
      <p:grpSp>
        <p:nvGrpSpPr>
          <p:cNvPr id="6" name="Group 5"/>
          <p:cNvGrpSpPr/>
          <p:nvPr/>
        </p:nvGrpSpPr>
        <p:grpSpPr>
          <a:xfrm>
            <a:off x="2047899" y="1868127"/>
            <a:ext cx="2285618" cy="848944"/>
            <a:chOff x="680826" y="1746153"/>
            <a:chExt cx="2520000" cy="936000"/>
          </a:xfrm>
        </p:grpSpPr>
        <p:sp>
          <p:nvSpPr>
            <p:cNvPr id="21" name="Rectangle 20">
              <a:hlinkClick r:id="" action="ppaction://noaction"/>
            </p:cNvPr>
            <p:cNvSpPr>
              <a:spLocks/>
            </p:cNvSpPr>
            <p:nvPr/>
          </p:nvSpPr>
          <p:spPr bwMode="gray">
            <a:xfrm>
              <a:off x="680828" y="1962153"/>
              <a:ext cx="2519998" cy="720000"/>
            </a:xfrm>
            <a:prstGeom prst="rect">
              <a:avLst/>
            </a:prstGeom>
            <a:solidFill>
              <a:srgbClr val="F2F2F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t" anchorCtr="0" forceAA="0" compatLnSpc="1">
              <a:prstTxWarp prst="textNoShape">
                <a:avLst/>
              </a:prstTxWarp>
              <a:noAutofit/>
            </a:bodyPr>
            <a:lstStyle/>
            <a:p>
              <a:pPr>
                <a:spcAft>
                  <a:spcPts val="181"/>
                </a:spcAft>
                <a:buSzPct val="70000"/>
              </a:pPr>
              <a:r>
                <a:rPr lang="en-IN" sz="907" dirty="0">
                  <a:solidFill>
                    <a:srgbClr val="404040"/>
                  </a:solidFill>
                </a:rPr>
                <a:t>Utilising ML to improve customer interaction for Leading UK bank</a:t>
              </a:r>
            </a:p>
            <a:p>
              <a:pPr marL="159995" indent="-159995">
                <a:spcAft>
                  <a:spcPts val="181"/>
                </a:spcAft>
                <a:buSzPct val="70000"/>
                <a:buFont typeface="Arial" panose="020B0604020202020204" pitchFamily="34" charset="0"/>
                <a:buChar char="►"/>
              </a:pPr>
              <a:r>
                <a:rPr lang="en-IN" sz="907" b="1" dirty="0">
                  <a:solidFill>
                    <a:srgbClr val="404040"/>
                  </a:solidFill>
                </a:rPr>
                <a:t>67% accurate advanced dormancy prediction</a:t>
              </a:r>
            </a:p>
          </p:txBody>
        </p:sp>
        <p:sp>
          <p:nvSpPr>
            <p:cNvPr id="25" name="Rectangle 24">
              <a:hlinkClick r:id="" action="ppaction://noaction"/>
            </p:cNvPr>
            <p:cNvSpPr/>
            <p:nvPr/>
          </p:nvSpPr>
          <p:spPr bwMode="gray">
            <a:xfrm>
              <a:off x="680826" y="1746153"/>
              <a:ext cx="376698" cy="216000"/>
            </a:xfrm>
            <a:prstGeom prst="rect">
              <a:avLst/>
            </a:prstGeom>
            <a:solidFill>
              <a:schemeClr val="accent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ctr" anchorCtr="0" forceAA="0" compatLnSpc="1">
              <a:prstTxWarp prst="textNoShape">
                <a:avLst/>
              </a:prstTxWarp>
              <a:noAutofit/>
            </a:bodyPr>
            <a:lstStyle/>
            <a:p>
              <a:pPr algn="ctr">
                <a:spcAft>
                  <a:spcPts val="181"/>
                </a:spcAft>
              </a:pPr>
              <a:r>
                <a:rPr lang="en-US" sz="907" b="1" dirty="0">
                  <a:solidFill>
                    <a:srgbClr val="404040"/>
                  </a:solidFill>
                </a:rPr>
                <a:t>1</a:t>
              </a:r>
              <a:endParaRPr lang="en-IN" sz="907" b="1" dirty="0">
                <a:solidFill>
                  <a:srgbClr val="404040"/>
                </a:solidFill>
              </a:endParaRPr>
            </a:p>
          </p:txBody>
        </p:sp>
        <p:sp>
          <p:nvSpPr>
            <p:cNvPr id="26" name="Rectangle 25">
              <a:hlinkClick r:id="" action="ppaction://noaction"/>
            </p:cNvPr>
            <p:cNvSpPr/>
            <p:nvPr/>
          </p:nvSpPr>
          <p:spPr bwMode="gray">
            <a:xfrm>
              <a:off x="1057568" y="1746153"/>
              <a:ext cx="2143258" cy="216000"/>
            </a:xfrm>
            <a:prstGeom prst="rect">
              <a:avLst/>
            </a:prstGeom>
            <a:solidFill>
              <a:schemeClr val="accent1"/>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ctr" anchorCtr="0" forceAA="0" compatLnSpc="1">
              <a:prstTxWarp prst="textNoShape">
                <a:avLst/>
              </a:prstTxWarp>
              <a:noAutofit/>
            </a:bodyPr>
            <a:lstStyle/>
            <a:p>
              <a:pPr>
                <a:spcAft>
                  <a:spcPts val="181"/>
                </a:spcAft>
              </a:pPr>
              <a:r>
                <a:rPr lang="en-US" sz="907" b="1" dirty="0"/>
                <a:t>Predicting advanced dormancy</a:t>
              </a:r>
            </a:p>
          </p:txBody>
        </p:sp>
      </p:grpSp>
      <p:grpSp>
        <p:nvGrpSpPr>
          <p:cNvPr id="9" name="Group 8"/>
          <p:cNvGrpSpPr/>
          <p:nvPr/>
        </p:nvGrpSpPr>
        <p:grpSpPr>
          <a:xfrm>
            <a:off x="2047899" y="3034668"/>
            <a:ext cx="2285618" cy="848944"/>
            <a:chOff x="727078" y="3390004"/>
            <a:chExt cx="2520000" cy="936000"/>
          </a:xfrm>
        </p:grpSpPr>
        <p:sp>
          <p:nvSpPr>
            <p:cNvPr id="37" name="Rectangle 36">
              <a:hlinkClick r:id="" action="ppaction://noaction"/>
            </p:cNvPr>
            <p:cNvSpPr>
              <a:spLocks/>
            </p:cNvSpPr>
            <p:nvPr/>
          </p:nvSpPr>
          <p:spPr bwMode="gray">
            <a:xfrm>
              <a:off x="727080" y="3606004"/>
              <a:ext cx="2519998" cy="720000"/>
            </a:xfrm>
            <a:prstGeom prst="rect">
              <a:avLst/>
            </a:prstGeom>
            <a:solidFill>
              <a:srgbClr val="F2F2F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t" anchorCtr="0" forceAA="0" compatLnSpc="1">
              <a:prstTxWarp prst="textNoShape">
                <a:avLst/>
              </a:prstTxWarp>
              <a:noAutofit/>
            </a:bodyPr>
            <a:lstStyle/>
            <a:p>
              <a:pPr>
                <a:spcAft>
                  <a:spcPts val="181"/>
                </a:spcAft>
                <a:buSzPct val="70000"/>
              </a:pPr>
              <a:r>
                <a:rPr lang="en-IN" sz="907" dirty="0">
                  <a:solidFill>
                    <a:srgbClr val="404040"/>
                  </a:solidFill>
                </a:rPr>
                <a:t>Using social network analytics to estimate Customer Churn at a Leading UK bank</a:t>
              </a:r>
            </a:p>
            <a:p>
              <a:pPr marL="159995" indent="-159995">
                <a:spcAft>
                  <a:spcPts val="181"/>
                </a:spcAft>
                <a:buSzPct val="70000"/>
                <a:buFont typeface="Arial" panose="020B0604020202020204" pitchFamily="34" charset="0"/>
                <a:buChar char="►"/>
              </a:pPr>
              <a:r>
                <a:rPr lang="en-IN" sz="907" b="1" dirty="0">
                  <a:solidFill>
                    <a:srgbClr val="404040"/>
                  </a:solidFill>
                </a:rPr>
                <a:t>16% improvement in estimation leading to proactive interventions</a:t>
              </a:r>
            </a:p>
          </p:txBody>
        </p:sp>
        <p:sp>
          <p:nvSpPr>
            <p:cNvPr id="38" name="Rectangle 37">
              <a:hlinkClick r:id="" action="ppaction://noaction"/>
            </p:cNvPr>
            <p:cNvSpPr/>
            <p:nvPr/>
          </p:nvSpPr>
          <p:spPr bwMode="gray">
            <a:xfrm>
              <a:off x="727078" y="3390004"/>
              <a:ext cx="376698" cy="216000"/>
            </a:xfrm>
            <a:prstGeom prst="rect">
              <a:avLst/>
            </a:prstGeom>
            <a:solidFill>
              <a:schemeClr val="accent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ctr" anchorCtr="0" forceAA="0" compatLnSpc="1">
              <a:prstTxWarp prst="textNoShape">
                <a:avLst/>
              </a:prstTxWarp>
              <a:noAutofit/>
            </a:bodyPr>
            <a:lstStyle/>
            <a:p>
              <a:pPr algn="ctr">
                <a:spcAft>
                  <a:spcPts val="181"/>
                </a:spcAft>
              </a:pPr>
              <a:r>
                <a:rPr lang="en-US" sz="907" b="1" dirty="0">
                  <a:solidFill>
                    <a:srgbClr val="404040"/>
                  </a:solidFill>
                </a:rPr>
                <a:t>2</a:t>
              </a:r>
              <a:endParaRPr lang="en-IN" sz="907" b="1" dirty="0">
                <a:solidFill>
                  <a:srgbClr val="404040"/>
                </a:solidFill>
              </a:endParaRPr>
            </a:p>
          </p:txBody>
        </p:sp>
        <p:sp>
          <p:nvSpPr>
            <p:cNvPr id="39" name="Rectangle 38">
              <a:hlinkClick r:id="" action="ppaction://noaction"/>
            </p:cNvPr>
            <p:cNvSpPr/>
            <p:nvPr/>
          </p:nvSpPr>
          <p:spPr bwMode="gray">
            <a:xfrm>
              <a:off x="1103820" y="3390004"/>
              <a:ext cx="2143258" cy="216000"/>
            </a:xfrm>
            <a:prstGeom prst="rect">
              <a:avLst/>
            </a:prstGeom>
            <a:solidFill>
              <a:schemeClr val="accent1"/>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ctr" anchorCtr="0" forceAA="0" compatLnSpc="1">
              <a:prstTxWarp prst="textNoShape">
                <a:avLst/>
              </a:prstTxWarp>
              <a:noAutofit/>
            </a:bodyPr>
            <a:lstStyle/>
            <a:p>
              <a:pPr>
                <a:spcAft>
                  <a:spcPts val="181"/>
                </a:spcAft>
              </a:pPr>
              <a:r>
                <a:rPr lang="en-US" sz="816" b="1" dirty="0"/>
                <a:t>Improved customer churn prediction</a:t>
              </a:r>
            </a:p>
          </p:txBody>
        </p:sp>
      </p:grpSp>
      <p:grpSp>
        <p:nvGrpSpPr>
          <p:cNvPr id="17" name="Group 16"/>
          <p:cNvGrpSpPr/>
          <p:nvPr/>
        </p:nvGrpSpPr>
        <p:grpSpPr>
          <a:xfrm>
            <a:off x="2047899" y="4201209"/>
            <a:ext cx="2285618" cy="848944"/>
            <a:chOff x="830035" y="4956241"/>
            <a:chExt cx="2520000" cy="936000"/>
          </a:xfrm>
        </p:grpSpPr>
        <p:sp>
          <p:nvSpPr>
            <p:cNvPr id="41" name="Rectangle 40">
              <a:hlinkClick r:id="" action="ppaction://noaction"/>
            </p:cNvPr>
            <p:cNvSpPr>
              <a:spLocks/>
            </p:cNvSpPr>
            <p:nvPr/>
          </p:nvSpPr>
          <p:spPr bwMode="gray">
            <a:xfrm>
              <a:off x="830037" y="5172241"/>
              <a:ext cx="2519998" cy="720000"/>
            </a:xfrm>
            <a:prstGeom prst="rect">
              <a:avLst/>
            </a:prstGeom>
            <a:solidFill>
              <a:srgbClr val="F2F2F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t" anchorCtr="0" forceAA="0" compatLnSpc="1">
              <a:prstTxWarp prst="textNoShape">
                <a:avLst/>
              </a:prstTxWarp>
              <a:noAutofit/>
            </a:bodyPr>
            <a:lstStyle/>
            <a:p>
              <a:pPr>
                <a:spcAft>
                  <a:spcPts val="181"/>
                </a:spcAft>
                <a:buSzPct val="70000"/>
              </a:pPr>
              <a:r>
                <a:rPr lang="en-IN" sz="907" dirty="0">
                  <a:solidFill>
                    <a:srgbClr val="404040"/>
                  </a:solidFill>
                </a:rPr>
                <a:t>Deploy improved Call Centre Analytics compared to existing vendor solution at Tier 1 bank</a:t>
              </a:r>
            </a:p>
            <a:p>
              <a:pPr marL="159995" indent="-159995">
                <a:spcAft>
                  <a:spcPts val="181"/>
                </a:spcAft>
                <a:buSzPct val="70000"/>
                <a:buFont typeface="Arial" panose="020B0604020202020204" pitchFamily="34" charset="0"/>
                <a:buChar char="►"/>
              </a:pPr>
              <a:r>
                <a:rPr lang="en-IN" sz="907" b="1" dirty="0">
                  <a:solidFill>
                    <a:srgbClr val="404040"/>
                  </a:solidFill>
                </a:rPr>
                <a:t>$50-$100m reduction in running cost</a:t>
              </a:r>
            </a:p>
          </p:txBody>
        </p:sp>
        <p:sp>
          <p:nvSpPr>
            <p:cNvPr id="42" name="Rectangle 41">
              <a:hlinkClick r:id="" action="ppaction://noaction"/>
            </p:cNvPr>
            <p:cNvSpPr/>
            <p:nvPr/>
          </p:nvSpPr>
          <p:spPr bwMode="gray">
            <a:xfrm>
              <a:off x="830035" y="4956241"/>
              <a:ext cx="376698" cy="216000"/>
            </a:xfrm>
            <a:prstGeom prst="rect">
              <a:avLst/>
            </a:prstGeom>
            <a:solidFill>
              <a:schemeClr val="accent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ctr" anchorCtr="0" forceAA="0" compatLnSpc="1">
              <a:prstTxWarp prst="textNoShape">
                <a:avLst/>
              </a:prstTxWarp>
              <a:noAutofit/>
            </a:bodyPr>
            <a:lstStyle/>
            <a:p>
              <a:pPr algn="ctr">
                <a:spcAft>
                  <a:spcPts val="181"/>
                </a:spcAft>
              </a:pPr>
              <a:r>
                <a:rPr lang="en-US" sz="907" b="1" dirty="0">
                  <a:solidFill>
                    <a:srgbClr val="404040"/>
                  </a:solidFill>
                </a:rPr>
                <a:t>3</a:t>
              </a:r>
              <a:endParaRPr lang="en-IN" sz="907" b="1" dirty="0">
                <a:solidFill>
                  <a:srgbClr val="404040"/>
                </a:solidFill>
              </a:endParaRPr>
            </a:p>
          </p:txBody>
        </p:sp>
        <p:sp>
          <p:nvSpPr>
            <p:cNvPr id="43" name="Rectangle 42">
              <a:hlinkClick r:id="" action="ppaction://noaction"/>
            </p:cNvPr>
            <p:cNvSpPr/>
            <p:nvPr/>
          </p:nvSpPr>
          <p:spPr bwMode="gray">
            <a:xfrm>
              <a:off x="1206777" y="4956241"/>
              <a:ext cx="2143258" cy="216000"/>
            </a:xfrm>
            <a:prstGeom prst="rect">
              <a:avLst/>
            </a:prstGeom>
            <a:solidFill>
              <a:schemeClr val="accent1"/>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ctr" anchorCtr="0" forceAA="0" compatLnSpc="1">
              <a:prstTxWarp prst="textNoShape">
                <a:avLst/>
              </a:prstTxWarp>
              <a:noAutofit/>
            </a:bodyPr>
            <a:lstStyle/>
            <a:p>
              <a:pPr>
                <a:spcAft>
                  <a:spcPts val="181"/>
                </a:spcAft>
              </a:pPr>
              <a:r>
                <a:rPr lang="en-US" sz="907" b="1" dirty="0"/>
                <a:t>Improving call </a:t>
              </a:r>
              <a:r>
                <a:rPr lang="en-US" sz="907" b="1" dirty="0" err="1"/>
                <a:t>centre</a:t>
              </a:r>
              <a:r>
                <a:rPr lang="en-US" sz="907" b="1" dirty="0"/>
                <a:t> analytics</a:t>
              </a:r>
            </a:p>
          </p:txBody>
        </p:sp>
      </p:grpSp>
      <p:grpSp>
        <p:nvGrpSpPr>
          <p:cNvPr id="23" name="Group 22"/>
          <p:cNvGrpSpPr/>
          <p:nvPr/>
        </p:nvGrpSpPr>
        <p:grpSpPr>
          <a:xfrm>
            <a:off x="4956239" y="1868127"/>
            <a:ext cx="2285618" cy="848944"/>
            <a:chOff x="4054668" y="1840797"/>
            <a:chExt cx="2520000" cy="936000"/>
          </a:xfrm>
        </p:grpSpPr>
        <p:sp>
          <p:nvSpPr>
            <p:cNvPr id="55" name="Rectangle 54">
              <a:hlinkClick r:id="" action="ppaction://noaction"/>
            </p:cNvPr>
            <p:cNvSpPr>
              <a:spLocks/>
            </p:cNvSpPr>
            <p:nvPr/>
          </p:nvSpPr>
          <p:spPr bwMode="gray">
            <a:xfrm>
              <a:off x="4054670" y="2056797"/>
              <a:ext cx="2519998" cy="720000"/>
            </a:xfrm>
            <a:prstGeom prst="rect">
              <a:avLst/>
            </a:prstGeom>
            <a:solidFill>
              <a:srgbClr val="F2F2F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t" anchorCtr="0" forceAA="0" compatLnSpc="1">
              <a:prstTxWarp prst="textNoShape">
                <a:avLst/>
              </a:prstTxWarp>
              <a:noAutofit/>
            </a:bodyPr>
            <a:lstStyle/>
            <a:p>
              <a:pPr>
                <a:spcAft>
                  <a:spcPts val="181"/>
                </a:spcAft>
                <a:buSzPct val="70000"/>
              </a:pPr>
              <a:r>
                <a:rPr lang="en-IN" sz="907" dirty="0">
                  <a:solidFill>
                    <a:srgbClr val="404040"/>
                  </a:solidFill>
                </a:rPr>
                <a:t>Applied automated Text Analytics tool used to analyse text data in disparate sources at Leading UK bank.</a:t>
              </a:r>
            </a:p>
            <a:p>
              <a:pPr marL="159995" indent="-159995">
                <a:spcAft>
                  <a:spcPts val="181"/>
                </a:spcAft>
                <a:buSzPct val="70000"/>
                <a:buFont typeface="Arial" panose="020B0604020202020204" pitchFamily="34" charset="0"/>
                <a:buChar char="►"/>
              </a:pPr>
              <a:r>
                <a:rPr lang="en-IN" sz="907" b="1" dirty="0">
                  <a:solidFill>
                    <a:srgbClr val="404040"/>
                  </a:solidFill>
                </a:rPr>
                <a:t>4 FTE saved</a:t>
              </a:r>
            </a:p>
            <a:p>
              <a:pPr>
                <a:spcAft>
                  <a:spcPts val="181"/>
                </a:spcAft>
                <a:buSzPct val="70000"/>
              </a:pPr>
              <a:endParaRPr lang="en-IN" sz="907" b="1" dirty="0">
                <a:solidFill>
                  <a:srgbClr val="404040"/>
                </a:solidFill>
              </a:endParaRPr>
            </a:p>
          </p:txBody>
        </p:sp>
        <p:sp>
          <p:nvSpPr>
            <p:cNvPr id="56" name="Rectangle 55">
              <a:hlinkClick r:id="" action="ppaction://noaction"/>
            </p:cNvPr>
            <p:cNvSpPr/>
            <p:nvPr/>
          </p:nvSpPr>
          <p:spPr bwMode="gray">
            <a:xfrm>
              <a:off x="4054668" y="1840797"/>
              <a:ext cx="376698" cy="216000"/>
            </a:xfrm>
            <a:prstGeom prst="rect">
              <a:avLst/>
            </a:prstGeom>
            <a:solidFill>
              <a:schemeClr val="accent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ctr" anchorCtr="0" forceAA="0" compatLnSpc="1">
              <a:prstTxWarp prst="textNoShape">
                <a:avLst/>
              </a:prstTxWarp>
              <a:noAutofit/>
            </a:bodyPr>
            <a:lstStyle/>
            <a:p>
              <a:pPr algn="ctr">
                <a:spcAft>
                  <a:spcPts val="181"/>
                </a:spcAft>
              </a:pPr>
              <a:r>
                <a:rPr lang="en-US" sz="907" b="1" dirty="0">
                  <a:solidFill>
                    <a:srgbClr val="404040"/>
                  </a:solidFill>
                </a:rPr>
                <a:t>4</a:t>
              </a:r>
              <a:endParaRPr lang="en-IN" sz="907" b="1" dirty="0">
                <a:solidFill>
                  <a:srgbClr val="404040"/>
                </a:solidFill>
              </a:endParaRPr>
            </a:p>
          </p:txBody>
        </p:sp>
        <p:sp>
          <p:nvSpPr>
            <p:cNvPr id="57" name="Rectangle 56">
              <a:hlinkClick r:id="" action="ppaction://noaction"/>
            </p:cNvPr>
            <p:cNvSpPr/>
            <p:nvPr/>
          </p:nvSpPr>
          <p:spPr bwMode="gray">
            <a:xfrm>
              <a:off x="4431410" y="1840797"/>
              <a:ext cx="2143258" cy="216000"/>
            </a:xfrm>
            <a:prstGeom prst="rect">
              <a:avLst/>
            </a:prstGeom>
            <a:solidFill>
              <a:schemeClr val="accent1"/>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ctr" anchorCtr="0" forceAA="0" compatLnSpc="1">
              <a:prstTxWarp prst="textNoShape">
                <a:avLst/>
              </a:prstTxWarp>
              <a:noAutofit/>
            </a:bodyPr>
            <a:lstStyle/>
            <a:p>
              <a:pPr>
                <a:spcAft>
                  <a:spcPts val="181"/>
                </a:spcAft>
              </a:pPr>
              <a:r>
                <a:rPr lang="en-US" sz="907" b="1" dirty="0"/>
                <a:t>Saving FTE with text analytics</a:t>
              </a:r>
            </a:p>
          </p:txBody>
        </p:sp>
      </p:grpSp>
      <p:grpSp>
        <p:nvGrpSpPr>
          <p:cNvPr id="19" name="Group 18"/>
          <p:cNvGrpSpPr/>
          <p:nvPr/>
        </p:nvGrpSpPr>
        <p:grpSpPr>
          <a:xfrm>
            <a:off x="4956239" y="3034668"/>
            <a:ext cx="2285618" cy="848944"/>
            <a:chOff x="3563109" y="3266322"/>
            <a:chExt cx="2520000" cy="936000"/>
          </a:xfrm>
        </p:grpSpPr>
        <p:sp>
          <p:nvSpPr>
            <p:cNvPr id="52" name="Rectangle 51">
              <a:hlinkClick r:id="" action="ppaction://noaction"/>
            </p:cNvPr>
            <p:cNvSpPr>
              <a:spLocks/>
            </p:cNvSpPr>
            <p:nvPr/>
          </p:nvSpPr>
          <p:spPr bwMode="gray">
            <a:xfrm>
              <a:off x="3563111" y="3482322"/>
              <a:ext cx="2519998" cy="720000"/>
            </a:xfrm>
            <a:prstGeom prst="rect">
              <a:avLst/>
            </a:prstGeom>
            <a:solidFill>
              <a:srgbClr val="F2F2F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t" anchorCtr="0" forceAA="0" compatLnSpc="1">
              <a:prstTxWarp prst="textNoShape">
                <a:avLst/>
              </a:prstTxWarp>
              <a:noAutofit/>
            </a:bodyPr>
            <a:lstStyle/>
            <a:p>
              <a:pPr>
                <a:spcAft>
                  <a:spcPts val="181"/>
                </a:spcAft>
                <a:buSzPct val="70000"/>
              </a:pPr>
              <a:r>
                <a:rPr lang="en-IN" sz="907" dirty="0">
                  <a:solidFill>
                    <a:srgbClr val="404040"/>
                  </a:solidFill>
                </a:rPr>
                <a:t>Next Best Action engine to better understand customer purchase patterns at Global bank</a:t>
              </a:r>
            </a:p>
            <a:p>
              <a:pPr marL="159995" indent="-159995">
                <a:spcAft>
                  <a:spcPts val="181"/>
                </a:spcAft>
                <a:buSzPct val="70000"/>
                <a:buFont typeface="Arial" panose="020B0604020202020204" pitchFamily="34" charset="0"/>
                <a:buChar char="►"/>
              </a:pPr>
              <a:r>
                <a:rPr lang="en-IN" sz="907" b="1" dirty="0">
                  <a:solidFill>
                    <a:srgbClr val="404040"/>
                  </a:solidFill>
                </a:rPr>
                <a:t>45% increase in prediction patterns</a:t>
              </a:r>
            </a:p>
          </p:txBody>
        </p:sp>
        <p:sp>
          <p:nvSpPr>
            <p:cNvPr id="53" name="Rectangle 52">
              <a:hlinkClick r:id="" action="ppaction://noaction"/>
            </p:cNvPr>
            <p:cNvSpPr/>
            <p:nvPr/>
          </p:nvSpPr>
          <p:spPr bwMode="gray">
            <a:xfrm>
              <a:off x="3563109" y="3266322"/>
              <a:ext cx="376698" cy="216000"/>
            </a:xfrm>
            <a:prstGeom prst="rect">
              <a:avLst/>
            </a:prstGeom>
            <a:solidFill>
              <a:schemeClr val="accent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ctr" anchorCtr="0" forceAA="0" compatLnSpc="1">
              <a:prstTxWarp prst="textNoShape">
                <a:avLst/>
              </a:prstTxWarp>
              <a:noAutofit/>
            </a:bodyPr>
            <a:lstStyle/>
            <a:p>
              <a:pPr algn="ctr">
                <a:spcAft>
                  <a:spcPts val="181"/>
                </a:spcAft>
              </a:pPr>
              <a:r>
                <a:rPr lang="en-US" sz="907" b="1" dirty="0">
                  <a:solidFill>
                    <a:srgbClr val="404040"/>
                  </a:solidFill>
                </a:rPr>
                <a:t>5</a:t>
              </a:r>
              <a:endParaRPr lang="en-IN" sz="907" b="1" dirty="0">
                <a:solidFill>
                  <a:srgbClr val="404040"/>
                </a:solidFill>
              </a:endParaRPr>
            </a:p>
          </p:txBody>
        </p:sp>
        <p:sp>
          <p:nvSpPr>
            <p:cNvPr id="54" name="Rectangle 53">
              <a:hlinkClick r:id="" action="ppaction://noaction"/>
            </p:cNvPr>
            <p:cNvSpPr/>
            <p:nvPr/>
          </p:nvSpPr>
          <p:spPr bwMode="gray">
            <a:xfrm>
              <a:off x="3939851" y="3266322"/>
              <a:ext cx="2143258" cy="216000"/>
            </a:xfrm>
            <a:prstGeom prst="rect">
              <a:avLst/>
            </a:prstGeom>
            <a:solidFill>
              <a:schemeClr val="accent1"/>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ctr" anchorCtr="0" forceAA="0" compatLnSpc="1">
              <a:prstTxWarp prst="textNoShape">
                <a:avLst/>
              </a:prstTxWarp>
              <a:noAutofit/>
            </a:bodyPr>
            <a:lstStyle/>
            <a:p>
              <a:pPr>
                <a:spcAft>
                  <a:spcPts val="181"/>
                </a:spcAft>
              </a:pPr>
              <a:r>
                <a:rPr lang="en-US" sz="907" b="1" dirty="0"/>
                <a:t>Better next best action engine</a:t>
              </a:r>
            </a:p>
          </p:txBody>
        </p:sp>
      </p:grpSp>
      <p:grpSp>
        <p:nvGrpSpPr>
          <p:cNvPr id="18" name="Group 17"/>
          <p:cNvGrpSpPr/>
          <p:nvPr/>
        </p:nvGrpSpPr>
        <p:grpSpPr>
          <a:xfrm>
            <a:off x="4956239" y="4201209"/>
            <a:ext cx="2285618" cy="848944"/>
            <a:chOff x="5370271" y="3218553"/>
            <a:chExt cx="2520000" cy="936000"/>
          </a:xfrm>
        </p:grpSpPr>
        <p:sp>
          <p:nvSpPr>
            <p:cNvPr id="49" name="Rectangle 48">
              <a:hlinkClick r:id="" action="ppaction://noaction"/>
            </p:cNvPr>
            <p:cNvSpPr>
              <a:spLocks/>
            </p:cNvSpPr>
            <p:nvPr/>
          </p:nvSpPr>
          <p:spPr bwMode="gray">
            <a:xfrm>
              <a:off x="5370273" y="3434553"/>
              <a:ext cx="2519998" cy="720000"/>
            </a:xfrm>
            <a:prstGeom prst="rect">
              <a:avLst/>
            </a:prstGeom>
            <a:solidFill>
              <a:srgbClr val="F2F2F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t" anchorCtr="0" forceAA="0" compatLnSpc="1">
              <a:prstTxWarp prst="textNoShape">
                <a:avLst/>
              </a:prstTxWarp>
              <a:noAutofit/>
            </a:bodyPr>
            <a:lstStyle/>
            <a:p>
              <a:pPr>
                <a:spcAft>
                  <a:spcPts val="181"/>
                </a:spcAft>
                <a:buSzPct val="70000"/>
              </a:pPr>
              <a:r>
                <a:rPr lang="en-IN" sz="907" dirty="0">
                  <a:solidFill>
                    <a:srgbClr val="404040"/>
                  </a:solidFill>
                </a:rPr>
                <a:t>Unsupervised clustering model to optimise customer search </a:t>
              </a:r>
              <a:r>
                <a:rPr lang="en-IN" sz="907" dirty="0" err="1">
                  <a:solidFill>
                    <a:srgbClr val="404040"/>
                  </a:solidFill>
                </a:rPr>
                <a:t>algos</a:t>
              </a:r>
              <a:r>
                <a:rPr lang="en-IN" sz="907" dirty="0">
                  <a:solidFill>
                    <a:srgbClr val="404040"/>
                  </a:solidFill>
                </a:rPr>
                <a:t> at Large Banking group</a:t>
              </a:r>
            </a:p>
            <a:p>
              <a:pPr marL="159995" indent="-159995">
                <a:spcAft>
                  <a:spcPts val="181"/>
                </a:spcAft>
                <a:buSzPct val="70000"/>
                <a:buFont typeface="Arial" panose="020B0604020202020204" pitchFamily="34" charset="0"/>
                <a:buChar char="►"/>
              </a:pPr>
              <a:r>
                <a:rPr lang="en-IN" sz="907" b="1" dirty="0">
                  <a:solidFill>
                    <a:srgbClr val="404040"/>
                  </a:solidFill>
                </a:rPr>
                <a:t>70% accurate classification</a:t>
              </a:r>
            </a:p>
          </p:txBody>
        </p:sp>
        <p:sp>
          <p:nvSpPr>
            <p:cNvPr id="50" name="Rectangle 49">
              <a:hlinkClick r:id="" action="ppaction://noaction"/>
            </p:cNvPr>
            <p:cNvSpPr/>
            <p:nvPr/>
          </p:nvSpPr>
          <p:spPr bwMode="gray">
            <a:xfrm>
              <a:off x="5370271" y="3218553"/>
              <a:ext cx="376698" cy="216000"/>
            </a:xfrm>
            <a:prstGeom prst="rect">
              <a:avLst/>
            </a:prstGeom>
            <a:solidFill>
              <a:schemeClr val="accent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ctr" anchorCtr="0" forceAA="0" compatLnSpc="1">
              <a:prstTxWarp prst="textNoShape">
                <a:avLst/>
              </a:prstTxWarp>
              <a:noAutofit/>
            </a:bodyPr>
            <a:lstStyle/>
            <a:p>
              <a:pPr algn="ctr">
                <a:spcAft>
                  <a:spcPts val="181"/>
                </a:spcAft>
              </a:pPr>
              <a:r>
                <a:rPr lang="en-US" sz="907" b="1" dirty="0">
                  <a:solidFill>
                    <a:srgbClr val="404040"/>
                  </a:solidFill>
                </a:rPr>
                <a:t>6</a:t>
              </a:r>
              <a:endParaRPr lang="en-IN" sz="907" b="1" dirty="0">
                <a:solidFill>
                  <a:srgbClr val="404040"/>
                </a:solidFill>
              </a:endParaRPr>
            </a:p>
          </p:txBody>
        </p:sp>
        <p:sp>
          <p:nvSpPr>
            <p:cNvPr id="51" name="Rectangle 50">
              <a:hlinkClick r:id="" action="ppaction://noaction"/>
            </p:cNvPr>
            <p:cNvSpPr/>
            <p:nvPr/>
          </p:nvSpPr>
          <p:spPr bwMode="gray">
            <a:xfrm>
              <a:off x="5747013" y="3218553"/>
              <a:ext cx="2143258" cy="216000"/>
            </a:xfrm>
            <a:prstGeom prst="rect">
              <a:avLst/>
            </a:prstGeom>
            <a:solidFill>
              <a:schemeClr val="accent1"/>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ctr" anchorCtr="0" forceAA="0" compatLnSpc="1">
              <a:prstTxWarp prst="textNoShape">
                <a:avLst/>
              </a:prstTxWarp>
              <a:noAutofit/>
            </a:bodyPr>
            <a:lstStyle/>
            <a:p>
              <a:pPr>
                <a:spcAft>
                  <a:spcPts val="181"/>
                </a:spcAft>
              </a:pPr>
              <a:r>
                <a:rPr lang="en-US" sz="907" b="1" dirty="0" err="1"/>
                <a:t>Optimising</a:t>
              </a:r>
              <a:r>
                <a:rPr lang="en-US" sz="907" b="1" dirty="0"/>
                <a:t> customer searches</a:t>
              </a:r>
            </a:p>
          </p:txBody>
        </p:sp>
      </p:grpSp>
      <p:grpSp>
        <p:nvGrpSpPr>
          <p:cNvPr id="24" name="Group 23"/>
          <p:cNvGrpSpPr/>
          <p:nvPr/>
        </p:nvGrpSpPr>
        <p:grpSpPr>
          <a:xfrm>
            <a:off x="7862544" y="1868128"/>
            <a:ext cx="2285618" cy="848943"/>
            <a:chOff x="7160926" y="2001221"/>
            <a:chExt cx="2520000" cy="935999"/>
          </a:xfrm>
        </p:grpSpPr>
        <p:sp>
          <p:nvSpPr>
            <p:cNvPr id="69" name="Rectangle 68">
              <a:hlinkClick r:id="" action="ppaction://noaction"/>
            </p:cNvPr>
            <p:cNvSpPr>
              <a:spLocks/>
            </p:cNvSpPr>
            <p:nvPr/>
          </p:nvSpPr>
          <p:spPr bwMode="gray">
            <a:xfrm>
              <a:off x="7160926" y="2217220"/>
              <a:ext cx="2520000" cy="720000"/>
            </a:xfrm>
            <a:prstGeom prst="rect">
              <a:avLst/>
            </a:prstGeom>
            <a:solidFill>
              <a:srgbClr val="F2F2F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t" anchorCtr="0" forceAA="0" compatLnSpc="1">
              <a:prstTxWarp prst="textNoShape">
                <a:avLst/>
              </a:prstTxWarp>
              <a:noAutofit/>
            </a:bodyPr>
            <a:lstStyle/>
            <a:p>
              <a:pPr>
                <a:spcAft>
                  <a:spcPts val="181"/>
                </a:spcAft>
                <a:buSzPct val="70000"/>
              </a:pPr>
              <a:r>
                <a:rPr lang="en-IN" sz="907" dirty="0">
                  <a:solidFill>
                    <a:srgbClr val="404040"/>
                  </a:solidFill>
                </a:rPr>
                <a:t>Using predictive analytics to determine ‘card not present’ fraud detection</a:t>
              </a:r>
            </a:p>
            <a:p>
              <a:pPr marL="159995" indent="-159995">
                <a:spcAft>
                  <a:spcPts val="181"/>
                </a:spcAft>
                <a:buSzPct val="70000"/>
                <a:buFont typeface="Arial" panose="020B0604020202020204" pitchFamily="34" charset="0"/>
                <a:buChar char="►"/>
              </a:pPr>
              <a:r>
                <a:rPr lang="en-IN" sz="907" b="1" dirty="0">
                  <a:solidFill>
                    <a:srgbClr val="404040"/>
                  </a:solidFill>
                </a:rPr>
                <a:t>40% of total CNP Fraud for following 3 months were captured.</a:t>
              </a:r>
            </a:p>
          </p:txBody>
        </p:sp>
        <p:sp>
          <p:nvSpPr>
            <p:cNvPr id="70" name="Rectangle 69">
              <a:hlinkClick r:id="" action="ppaction://noaction"/>
            </p:cNvPr>
            <p:cNvSpPr/>
            <p:nvPr/>
          </p:nvSpPr>
          <p:spPr bwMode="gray">
            <a:xfrm>
              <a:off x="7160926" y="2001221"/>
              <a:ext cx="323225" cy="216000"/>
            </a:xfrm>
            <a:prstGeom prst="rect">
              <a:avLst/>
            </a:prstGeom>
            <a:solidFill>
              <a:schemeClr val="accent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ctr" anchorCtr="0" forceAA="0" compatLnSpc="1">
              <a:prstTxWarp prst="textNoShape">
                <a:avLst/>
              </a:prstTxWarp>
              <a:noAutofit/>
            </a:bodyPr>
            <a:lstStyle/>
            <a:p>
              <a:pPr algn="ctr">
                <a:spcAft>
                  <a:spcPts val="181"/>
                </a:spcAft>
              </a:pPr>
              <a:r>
                <a:rPr lang="en-US" sz="907" b="1" dirty="0">
                  <a:solidFill>
                    <a:srgbClr val="404040"/>
                  </a:solidFill>
                </a:rPr>
                <a:t>7</a:t>
              </a:r>
              <a:endParaRPr lang="en-IN" sz="907" b="1" dirty="0">
                <a:solidFill>
                  <a:srgbClr val="404040"/>
                </a:solidFill>
              </a:endParaRPr>
            </a:p>
          </p:txBody>
        </p:sp>
        <p:sp>
          <p:nvSpPr>
            <p:cNvPr id="71" name="Rectangle 70">
              <a:hlinkClick r:id="" action="ppaction://noaction"/>
            </p:cNvPr>
            <p:cNvSpPr>
              <a:spLocks/>
            </p:cNvSpPr>
            <p:nvPr/>
          </p:nvSpPr>
          <p:spPr bwMode="gray">
            <a:xfrm>
              <a:off x="7484189" y="2001221"/>
              <a:ext cx="2196737" cy="216000"/>
            </a:xfrm>
            <a:prstGeom prst="rect">
              <a:avLst/>
            </a:prstGeom>
            <a:solidFill>
              <a:schemeClr val="accent1"/>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ctr" anchorCtr="0" forceAA="0" compatLnSpc="1">
              <a:prstTxWarp prst="textNoShape">
                <a:avLst/>
              </a:prstTxWarp>
              <a:noAutofit/>
            </a:bodyPr>
            <a:lstStyle/>
            <a:p>
              <a:pPr>
                <a:spcAft>
                  <a:spcPts val="181"/>
                </a:spcAft>
              </a:pPr>
              <a:r>
                <a:rPr lang="en-US" sz="907" b="1" dirty="0"/>
                <a:t>Detecting CNP fraud</a:t>
              </a:r>
            </a:p>
          </p:txBody>
        </p:sp>
      </p:grpSp>
      <p:grpSp>
        <p:nvGrpSpPr>
          <p:cNvPr id="29" name="Group 28"/>
          <p:cNvGrpSpPr/>
          <p:nvPr/>
        </p:nvGrpSpPr>
        <p:grpSpPr>
          <a:xfrm>
            <a:off x="7862544" y="3034669"/>
            <a:ext cx="2285618" cy="848943"/>
            <a:chOff x="7854715" y="3673539"/>
            <a:chExt cx="2520000" cy="935999"/>
          </a:xfrm>
        </p:grpSpPr>
        <p:sp>
          <p:nvSpPr>
            <p:cNvPr id="66" name="Rectangle 65">
              <a:hlinkClick r:id="" action="ppaction://noaction"/>
            </p:cNvPr>
            <p:cNvSpPr>
              <a:spLocks/>
            </p:cNvSpPr>
            <p:nvPr/>
          </p:nvSpPr>
          <p:spPr bwMode="gray">
            <a:xfrm>
              <a:off x="7854716" y="3889538"/>
              <a:ext cx="2519999" cy="720000"/>
            </a:xfrm>
            <a:prstGeom prst="rect">
              <a:avLst/>
            </a:prstGeom>
            <a:solidFill>
              <a:srgbClr val="F2F2F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t" anchorCtr="0" forceAA="0" compatLnSpc="1">
              <a:prstTxWarp prst="textNoShape">
                <a:avLst/>
              </a:prstTxWarp>
              <a:noAutofit/>
            </a:bodyPr>
            <a:lstStyle/>
            <a:p>
              <a:pPr>
                <a:spcAft>
                  <a:spcPts val="181"/>
                </a:spcAft>
                <a:buSzPct val="70000"/>
              </a:pPr>
              <a:r>
                <a:rPr lang="en-IN" sz="907" dirty="0">
                  <a:solidFill>
                    <a:srgbClr val="404040"/>
                  </a:solidFill>
                </a:rPr>
                <a:t>Automating DOL Compliance using NLP analytics model to identify fiduciary concerns for Leading UK bank</a:t>
              </a:r>
            </a:p>
            <a:p>
              <a:pPr marL="159995" indent="-159995">
                <a:spcAft>
                  <a:spcPts val="181"/>
                </a:spcAft>
                <a:buSzPct val="70000"/>
                <a:buFont typeface="Arial" panose="020B0604020202020204" pitchFamily="34" charset="0"/>
                <a:buChar char="►"/>
              </a:pPr>
              <a:r>
                <a:rPr lang="en-IN" sz="907" b="1" dirty="0">
                  <a:solidFill>
                    <a:srgbClr val="404040"/>
                  </a:solidFill>
                </a:rPr>
                <a:t>20X reduction in review time</a:t>
              </a:r>
              <a:endParaRPr lang="en-IN" sz="907" dirty="0">
                <a:solidFill>
                  <a:srgbClr val="404040"/>
                </a:solidFill>
              </a:endParaRPr>
            </a:p>
            <a:p>
              <a:pPr marL="159995" indent="-159995">
                <a:spcAft>
                  <a:spcPts val="181"/>
                </a:spcAft>
                <a:buSzPct val="70000"/>
                <a:buFont typeface="Arial" panose="020B0604020202020204" pitchFamily="34" charset="0"/>
                <a:buChar char="►"/>
              </a:pPr>
              <a:endParaRPr lang="en-IN" sz="907" b="1" dirty="0">
                <a:solidFill>
                  <a:srgbClr val="404040"/>
                </a:solidFill>
              </a:endParaRPr>
            </a:p>
          </p:txBody>
        </p:sp>
        <p:sp>
          <p:nvSpPr>
            <p:cNvPr id="67" name="Rectangle 66">
              <a:hlinkClick r:id="" action="ppaction://noaction"/>
            </p:cNvPr>
            <p:cNvSpPr/>
            <p:nvPr/>
          </p:nvSpPr>
          <p:spPr bwMode="gray">
            <a:xfrm>
              <a:off x="7854715" y="3673539"/>
              <a:ext cx="323225" cy="216000"/>
            </a:xfrm>
            <a:prstGeom prst="rect">
              <a:avLst/>
            </a:prstGeom>
            <a:solidFill>
              <a:schemeClr val="accent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ctr" anchorCtr="0" forceAA="0" compatLnSpc="1">
              <a:prstTxWarp prst="textNoShape">
                <a:avLst/>
              </a:prstTxWarp>
              <a:noAutofit/>
            </a:bodyPr>
            <a:lstStyle/>
            <a:p>
              <a:pPr algn="ctr">
                <a:spcAft>
                  <a:spcPts val="181"/>
                </a:spcAft>
              </a:pPr>
              <a:r>
                <a:rPr lang="en-US" sz="907" b="1" dirty="0">
                  <a:solidFill>
                    <a:srgbClr val="404040"/>
                  </a:solidFill>
                </a:rPr>
                <a:t>8</a:t>
              </a:r>
              <a:endParaRPr lang="en-IN" sz="907" b="1" dirty="0">
                <a:solidFill>
                  <a:srgbClr val="404040"/>
                </a:solidFill>
              </a:endParaRPr>
            </a:p>
          </p:txBody>
        </p:sp>
        <p:sp>
          <p:nvSpPr>
            <p:cNvPr id="68" name="Rectangle 67">
              <a:hlinkClick r:id="" action="ppaction://noaction"/>
            </p:cNvPr>
            <p:cNvSpPr>
              <a:spLocks/>
            </p:cNvSpPr>
            <p:nvPr/>
          </p:nvSpPr>
          <p:spPr bwMode="gray">
            <a:xfrm>
              <a:off x="8177977" y="3673539"/>
              <a:ext cx="2196736" cy="216000"/>
            </a:xfrm>
            <a:prstGeom prst="rect">
              <a:avLst/>
            </a:prstGeom>
            <a:solidFill>
              <a:schemeClr val="accent1"/>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ctr" anchorCtr="0" forceAA="0" compatLnSpc="1">
              <a:prstTxWarp prst="textNoShape">
                <a:avLst/>
              </a:prstTxWarp>
              <a:noAutofit/>
            </a:bodyPr>
            <a:lstStyle/>
            <a:p>
              <a:pPr>
                <a:spcAft>
                  <a:spcPts val="181"/>
                </a:spcAft>
              </a:pPr>
              <a:r>
                <a:rPr lang="en-US" sz="816" b="1" dirty="0"/>
                <a:t>More efficient DOL Compliance review</a:t>
              </a:r>
            </a:p>
          </p:txBody>
        </p:sp>
      </p:grpSp>
      <p:grpSp>
        <p:nvGrpSpPr>
          <p:cNvPr id="28" name="Group 27"/>
          <p:cNvGrpSpPr/>
          <p:nvPr/>
        </p:nvGrpSpPr>
        <p:grpSpPr>
          <a:xfrm>
            <a:off x="7862544" y="4201209"/>
            <a:ext cx="2285618" cy="848944"/>
            <a:chOff x="9525923" y="2412799"/>
            <a:chExt cx="2520000" cy="936000"/>
          </a:xfrm>
        </p:grpSpPr>
        <p:sp>
          <p:nvSpPr>
            <p:cNvPr id="63" name="Rectangle 62">
              <a:hlinkClick r:id="" action="ppaction://noaction"/>
            </p:cNvPr>
            <p:cNvSpPr>
              <a:spLocks/>
            </p:cNvSpPr>
            <p:nvPr/>
          </p:nvSpPr>
          <p:spPr bwMode="gray">
            <a:xfrm>
              <a:off x="9525924" y="2628799"/>
              <a:ext cx="2519999" cy="720000"/>
            </a:xfrm>
            <a:prstGeom prst="rect">
              <a:avLst/>
            </a:prstGeom>
            <a:solidFill>
              <a:srgbClr val="F2F2F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t" anchorCtr="0" forceAA="0" compatLnSpc="1">
              <a:prstTxWarp prst="textNoShape">
                <a:avLst/>
              </a:prstTxWarp>
              <a:noAutofit/>
            </a:bodyPr>
            <a:lstStyle/>
            <a:p>
              <a:pPr>
                <a:spcAft>
                  <a:spcPts val="181"/>
                </a:spcAft>
                <a:buSzPct val="70000"/>
              </a:pPr>
              <a:r>
                <a:rPr lang="en-IN" sz="952" dirty="0">
                  <a:solidFill>
                    <a:srgbClr val="404040"/>
                  </a:solidFill>
                </a:rPr>
                <a:t>UDAAP Compliance for Global Tier 1 bank</a:t>
              </a:r>
            </a:p>
            <a:p>
              <a:pPr marL="159995" indent="-159995">
                <a:spcAft>
                  <a:spcPts val="181"/>
                </a:spcAft>
                <a:buSzPct val="70000"/>
                <a:buFont typeface="Arial" panose="020B0604020202020204" pitchFamily="34" charset="0"/>
                <a:buChar char="►"/>
              </a:pPr>
              <a:r>
                <a:rPr lang="en-IN" sz="952" b="1" dirty="0">
                  <a:solidFill>
                    <a:srgbClr val="404040"/>
                  </a:solidFill>
                </a:rPr>
                <a:t>+160% increase in detection</a:t>
              </a:r>
            </a:p>
            <a:p>
              <a:pPr marL="159995" indent="-159995">
                <a:spcAft>
                  <a:spcPts val="181"/>
                </a:spcAft>
                <a:buSzPct val="70000"/>
                <a:buFont typeface="Arial" panose="020B0604020202020204" pitchFamily="34" charset="0"/>
                <a:buChar char="►"/>
              </a:pPr>
              <a:r>
                <a:rPr lang="en-IN" sz="952" b="1" dirty="0">
                  <a:solidFill>
                    <a:srgbClr val="404040"/>
                  </a:solidFill>
                </a:rPr>
                <a:t>-7x in false positives</a:t>
              </a:r>
            </a:p>
          </p:txBody>
        </p:sp>
        <p:sp>
          <p:nvSpPr>
            <p:cNvPr id="64" name="Rectangle 63">
              <a:hlinkClick r:id="" action="ppaction://noaction"/>
            </p:cNvPr>
            <p:cNvSpPr/>
            <p:nvPr/>
          </p:nvSpPr>
          <p:spPr bwMode="gray">
            <a:xfrm>
              <a:off x="9525923" y="2412799"/>
              <a:ext cx="323225" cy="216000"/>
            </a:xfrm>
            <a:prstGeom prst="rect">
              <a:avLst/>
            </a:prstGeom>
            <a:solidFill>
              <a:schemeClr val="accent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ctr" anchorCtr="0" forceAA="0" compatLnSpc="1">
              <a:prstTxWarp prst="textNoShape">
                <a:avLst/>
              </a:prstTxWarp>
              <a:noAutofit/>
            </a:bodyPr>
            <a:lstStyle/>
            <a:p>
              <a:pPr algn="ctr">
                <a:spcAft>
                  <a:spcPts val="181"/>
                </a:spcAft>
              </a:pPr>
              <a:r>
                <a:rPr lang="en-US" sz="907" b="1" dirty="0">
                  <a:solidFill>
                    <a:srgbClr val="404040"/>
                  </a:solidFill>
                </a:rPr>
                <a:t>9</a:t>
              </a:r>
              <a:endParaRPr lang="en-IN" sz="907" b="1" dirty="0">
                <a:solidFill>
                  <a:srgbClr val="404040"/>
                </a:solidFill>
              </a:endParaRPr>
            </a:p>
          </p:txBody>
        </p:sp>
        <p:sp>
          <p:nvSpPr>
            <p:cNvPr id="65" name="Rectangle 64">
              <a:hlinkClick r:id="" action="ppaction://noaction"/>
            </p:cNvPr>
            <p:cNvSpPr>
              <a:spLocks/>
            </p:cNvSpPr>
            <p:nvPr/>
          </p:nvSpPr>
          <p:spPr bwMode="gray">
            <a:xfrm>
              <a:off x="9849185" y="2412799"/>
              <a:ext cx="2196736" cy="216000"/>
            </a:xfrm>
            <a:prstGeom prst="rect">
              <a:avLst/>
            </a:prstGeom>
            <a:solidFill>
              <a:schemeClr val="accent1"/>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52" tIns="32652" rIns="32652" bIns="32652" numCol="1" spcCol="0" rtlCol="0" fromWordArt="0" anchor="ctr" anchorCtr="0" forceAA="0" compatLnSpc="1">
              <a:prstTxWarp prst="textNoShape">
                <a:avLst/>
              </a:prstTxWarp>
              <a:noAutofit/>
            </a:bodyPr>
            <a:lstStyle/>
            <a:p>
              <a:pPr>
                <a:spcAft>
                  <a:spcPts val="181"/>
                </a:spcAft>
              </a:pPr>
              <a:r>
                <a:rPr lang="en-US" sz="907" b="1" dirty="0"/>
                <a:t>UDAAP Compliance</a:t>
              </a:r>
            </a:p>
          </p:txBody>
        </p:sp>
      </p:grpSp>
    </p:spTree>
    <p:extLst>
      <p:ext uri="{BB962C8B-B14F-4D97-AF65-F5344CB8AC3E}">
        <p14:creationId xmlns:p14="http://schemas.microsoft.com/office/powerpoint/2010/main" val="38432160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CemETAilSQGgSwPgCKK.n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knUeaiuxQ7WDlB.lv40Oa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v1lpkkWhSW.5XyeriqE32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4yJXflIQQd6J7aW3ObVIA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4Q5PfPRSyaC43i2q2tD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N03GAbJQP6vel96YgMJA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k5Q_tspeQUq0ifCFSApMv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b86TBqWTca2Q.vOgBRV9w"/>
</p:tagLst>
</file>

<file path=ppt/theme/theme1.xml><?xml version="1.0" encoding="utf-8"?>
<a:theme xmlns:a="http://schemas.openxmlformats.org/drawingml/2006/main" name="1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2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Presentation6" id="{420B2D38-8558-43EF-BDB3-29AFEFD086DE}" vid="{242B25A9-8D75-464B-BD5F-ABD5B0700AF0}"/>
    </a:ext>
  </a:extLst>
</a:theme>
</file>

<file path=ppt/theme/theme3.xml><?xml version="1.0" encoding="utf-8"?>
<a:theme xmlns:a="http://schemas.openxmlformats.org/drawingml/2006/main" name="3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Presentation6" id="{420B2D38-8558-43EF-BDB3-29AFEFD086DE}" vid="{242B25A9-8D75-464B-BD5F-ABD5B0700AF0}"/>
    </a:ext>
  </a:extLst>
</a:theme>
</file>

<file path=ppt/theme/theme4.xml><?xml version="1.0" encoding="utf-8"?>
<a:theme xmlns:a="http://schemas.openxmlformats.org/drawingml/2006/main" name="10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Presentation6" id="{420B2D38-8558-43EF-BDB3-29AFEFD086DE}" vid="{242B25A9-8D75-464B-BD5F-ABD5B0700AF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Y Knowledge Document" ma:contentTypeID="0x010100826318CDA76982469C2C3CD2CD5847410200FE50EC723BBB4EE093E11CAD7ADFFF7A004D3E64143DE0B24887B073D3D6E0CE82" ma:contentTypeVersion="56" ma:contentTypeDescription="EY Knowledge Document" ma:contentTypeScope="" ma:versionID="3efb6082b907efbf2987b234cc966150">
  <xsd:schema xmlns:xsd="http://www.w3.org/2001/XMLSchema" xmlns:xs="http://www.w3.org/2001/XMLSchema" xmlns:p="http://schemas.microsoft.com/office/2006/metadata/properties" xmlns:ns2="35818088-e62d-4edf-bbb6-409430aef268" xmlns:ns3="585fc143-f117-4e5a-820b-3ccdc931e660" xmlns:ns4="fb4870f1-bf8d-4eea-9a11-b65eb6a25a71" xmlns:ns5="19adbeff-1f70-49b0-bb78-230e8a3e1da5" targetNamespace="http://schemas.microsoft.com/office/2006/metadata/properties" ma:root="true" ma:fieldsID="6cf672e21fc55e25e4f07122603bd02d" ns2:_="" ns3:_="" ns4:_="" ns5:_="">
    <xsd:import namespace="35818088-e62d-4edf-bbb6-409430aef268"/>
    <xsd:import namespace="585fc143-f117-4e5a-820b-3ccdc931e660"/>
    <xsd:import namespace="fb4870f1-bf8d-4eea-9a11-b65eb6a25a71"/>
    <xsd:import namespace="19adbeff-1f70-49b0-bb78-230e8a3e1da5"/>
    <xsd:element name="properties">
      <xsd:complexType>
        <xsd:sequence>
          <xsd:element name="documentManagement">
            <xsd:complexType>
              <xsd:all>
                <xsd:element ref="ns2:EYAbstract" minOccurs="0"/>
                <xsd:element ref="ns2:EYMajorPubDate" minOccurs="0"/>
                <xsd:element ref="ns2:EYEYOnly"/>
                <xsd:element ref="ns2:EYEYAuthors" minOccurs="0"/>
                <xsd:element ref="ns2:EYContact" minOccurs="0"/>
                <xsd:element ref="ns4:EYKLastReviewDate"/>
                <xsd:element ref="ns4:EYKShelfLife"/>
                <xsd:element ref="ns2:EYRelatedItems" minOccurs="0"/>
                <xsd:element ref="ns3:ExternalSource" minOccurs="0"/>
                <xsd:element ref="ns2:EYCopyright" minOccurs="0"/>
                <xsd:element ref="ns2:EYScoreNo" minOccurs="0"/>
                <xsd:element ref="ns2:EYExtranetPublication"/>
                <xsd:element ref="ns4:EYShareHideFromSearch" minOccurs="0"/>
                <xsd:element ref="ns5:EYKArchiveHistoryLog" minOccurs="0"/>
                <xsd:element ref="ns4:EYKNoOfDownloads" minOccurs="0"/>
                <xsd:element ref="ns4:EYKNoOfViews" minOccurs="0"/>
                <xsd:element ref="ns4:EYKIsStubRecord" minOccurs="0"/>
                <xsd:element ref="ns4:EYKStubRecordLink" minOccurs="0"/>
                <xsd:element ref="ns4:EYKEndorsement" minOccurs="0"/>
                <xsd:element ref="ns4:_dlc_DocIdUrl" minOccurs="0"/>
                <xsd:element ref="ns2:i14ea8bbd518495ea0e20ac1ad18c527" minOccurs="0"/>
                <xsd:element ref="ns2:TaxCatchAll" minOccurs="0"/>
                <xsd:element ref="ns2:TaxCatchAllLabel" minOccurs="0"/>
                <xsd:element ref="ns2:k8128b1c45734e36a24fce652bc7ffb7" minOccurs="0"/>
                <xsd:element ref="ns2:jc981bd8ab5b47fd91abb7684c0f405b" minOccurs="0"/>
                <xsd:element ref="ns2:b4187e12891e46deb4d240a4b28bdb90" minOccurs="0"/>
                <xsd:element ref="ns2:ClassificationDataNoteField" minOccurs="0"/>
                <xsd:element ref="ns2:Classification_x0020_Status" minOccurs="0"/>
                <xsd:element ref="ns2:m33678f12b5049c39a1c696686f3f70e" minOccurs="0"/>
                <xsd:element ref="ns2:i8aa7114bb7641bd86d3a4ccb4853306" minOccurs="0"/>
                <xsd:element ref="ns2:m36b233319544d999b8f04858985d3e8" minOccurs="0"/>
                <xsd:element ref="ns2:m40646091deb497cae255654379362dd" minOccurs="0"/>
                <xsd:element ref="ns2:e0e024ccac5240e69ae9c38a41bfa7a5" minOccurs="0"/>
                <xsd:element ref="ns2:TaxKeywordTaxHTField" minOccurs="0"/>
                <xsd:element ref="ns2:dc12c0fcbaa8400483ae8258ed61b8c8" minOccurs="0"/>
                <xsd:element ref="ns4:n1dab9d6d8664732849b7aaffb48fb18" minOccurs="0"/>
                <xsd:element ref="ns4:jb27e7913892463ea3962391e5e5bf6b" minOccurs="0"/>
                <xsd:element ref="ns4:_dlc_DocId" minOccurs="0"/>
                <xsd:element ref="ns4:_dlc_DocIdPersistId" minOccurs="0"/>
                <xsd:element ref="ns4:f4bd10f74d714a839685405af33c451c" minOccurs="0"/>
                <xsd:element ref="ns4:a17f02f1284541ecaf0310cd291db4a5" minOccurs="0"/>
                <xsd:element ref="ns4:c94e7723a71c45f09f50228010d0fe70" minOccurs="0"/>
                <xsd:element ref="ns4:EYKRequestId" minOccurs="0"/>
                <xsd:element ref="ns4:a8483d08fb074d6289c5ef76ab4c8396" minOccurs="0"/>
                <xsd:element ref="ns4:EYKIsValidContact" minOccurs="0"/>
                <xsd:element ref="ns4:EYKIsValidAutho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818088-e62d-4edf-bbb6-409430aef268" elementFormDefault="qualified">
    <xsd:import namespace="http://schemas.microsoft.com/office/2006/documentManagement/types"/>
    <xsd:import namespace="http://schemas.microsoft.com/office/infopath/2007/PartnerControls"/>
    <xsd:element name="EYAbstract" ma:index="2" nillable="true" ma:displayName="Abstract" ma:internalName="EYAbstract">
      <xsd:simpleType>
        <xsd:restriction base="dms:Note"/>
      </xsd:simpleType>
    </xsd:element>
    <xsd:element name="EYMajorPubDate" ma:index="3" nillable="true" ma:displayName="Major Publication Date" ma:format="DateOnly" ma:internalName="EYMajorPubDate">
      <xsd:simpleType>
        <xsd:restriction base="dms:DateTime"/>
      </xsd:simpleType>
    </xsd:element>
    <xsd:element name="EYEYOnly" ma:index="4" ma:displayName="EY Only" ma:default="1" ma:internalName="EYEYOnly" ma:readOnly="false">
      <xsd:simpleType>
        <xsd:restriction base="dms:Boolean"/>
      </xsd:simpleType>
    </xsd:element>
    <xsd:element name="EYEYAuthors" ma:index="5" nillable="true" ma:displayName="EY Authors" ma:description="Identify the authors of this file" ma:SharePointGroup="0" ma:internalName="EYEYAuthors" ma:showField="EMail">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YContact" ma:index="6" nillable="true" ma:displayName="Contact" ma:list="UserInfo" ma:SharePointGroup="0" ma:internalName="EYContact" ma:showField="EMail">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YRelatedItems" ma:index="19" nillable="true" ma:displayName="Related Items" ma:internalName="EYRelatedItems">
      <xsd:simpleType>
        <xsd:restriction base="dms:Note"/>
      </xsd:simpleType>
    </xsd:element>
    <xsd:element name="EYCopyright" ma:index="21" nillable="true" ma:displayName="Copyright" ma:internalName="EYCopyright">
      <xsd:simpleType>
        <xsd:restriction base="dms:Text"/>
      </xsd:simpleType>
    </xsd:element>
    <xsd:element name="EYScoreNo" ma:index="22" nillable="true" ma:displayName="SCORE No." ma:internalName="EYScoreNo">
      <xsd:simpleType>
        <xsd:restriction base="dms:Text">
          <xsd:maxLength value="255"/>
        </xsd:restriction>
      </xsd:simpleType>
    </xsd:element>
    <xsd:element name="EYExtranetPublication" ma:index="23" ma:displayName="For Extranet Publication" ma:default="0" ma:internalName="EYExtranetPublication" ma:readOnly="false">
      <xsd:simpleType>
        <xsd:restriction base="dms:Boolean"/>
      </xsd:simpleType>
    </xsd:element>
    <xsd:element name="i14ea8bbd518495ea0e20ac1ad18c527" ma:index="46" ma:taxonomy="true" ma:internalName="i14ea8bbd518495ea0e20ac1ad18c527" ma:taxonomyFieldName="EYContentType" ma:displayName="EY Content Type" ma:default="" ma:fieldId="{214ea8bb-d518-495e-a0e2-0ac1ad18c527}" ma:sspId="9cc9f4e4-efc4-4954-9a3a-92fa8d4fa5d0" ma:termSetId="6505b3fe-eead-400a-9754-f8a94624a621" ma:anchorId="00000000-0000-0000-0000-000000000000" ma:open="false" ma:isKeyword="false">
      <xsd:complexType>
        <xsd:sequence>
          <xsd:element ref="pc:Terms" minOccurs="0" maxOccurs="1"/>
        </xsd:sequence>
      </xsd:complexType>
    </xsd:element>
    <xsd:element name="TaxCatchAll" ma:index="47" nillable="true" ma:displayName="Taxonomy Catch All Column" ma:hidden="true" ma:list="{8d466411-d682-4375-9de1-df6e2d294ceb}" ma:internalName="TaxCatchAll" ma:showField="CatchAllData" ma:web="fb4870f1-bf8d-4eea-9a11-b65eb6a25a71">
      <xsd:complexType>
        <xsd:complexContent>
          <xsd:extension base="dms:MultiChoiceLookup">
            <xsd:sequence>
              <xsd:element name="Value" type="dms:Lookup" maxOccurs="unbounded" minOccurs="0" nillable="true"/>
            </xsd:sequence>
          </xsd:extension>
        </xsd:complexContent>
      </xsd:complexType>
    </xsd:element>
    <xsd:element name="TaxCatchAllLabel" ma:index="48" nillable="true" ma:displayName="Taxonomy Catch All Column1" ma:hidden="true" ma:list="{8d466411-d682-4375-9de1-df6e2d294ceb}" ma:internalName="TaxCatchAllLabel" ma:readOnly="true" ma:showField="CatchAllDataLabel" ma:web="fb4870f1-bf8d-4eea-9a11-b65eb6a25a71">
      <xsd:complexType>
        <xsd:complexContent>
          <xsd:extension base="dms:MultiChoiceLookup">
            <xsd:sequence>
              <xsd:element name="Value" type="dms:Lookup" maxOccurs="unbounded" minOccurs="0" nillable="true"/>
            </xsd:sequence>
          </xsd:extension>
        </xsd:complexContent>
      </xsd:complexType>
    </xsd:element>
    <xsd:element name="k8128b1c45734e36a24fce652bc7ffb7" ma:index="49" ma:taxonomy="true" ma:internalName="k8128b1c45734e36a24fce652bc7ffb7" ma:taxonomyFieldName="ServiceLineFunction" ma:displayName="Service Line / Function" ma:default="" ma:fieldId="{48128b1c-4573-4e36-a24f-ce652bc7ffb7}" ma:taxonomyMulti="true" ma:sspId="9cc9f4e4-efc4-4954-9a3a-92fa8d4fa5d0" ma:termSetId="a54bfafd-6ceb-41d3-a4cd-e00da9f478ef" ma:anchorId="00000000-0000-0000-0000-000000000000" ma:open="false" ma:isKeyword="false">
      <xsd:complexType>
        <xsd:sequence>
          <xsd:element ref="pc:Terms" minOccurs="0" maxOccurs="1"/>
        </xsd:sequence>
      </xsd:complexType>
    </xsd:element>
    <xsd:element name="jc981bd8ab5b47fd91abb7684c0f405b" ma:index="50" ma:taxonomy="true" ma:internalName="jc981bd8ab5b47fd91abb7684c0f405b" ma:taxonomyFieldName="GeographicApplicability" ma:displayName="Geographic Applicability" ma:default="" ma:fieldId="{3c981bd8-ab5b-47fd-91ab-b7684c0f405b}" ma:taxonomyMulti="true" ma:sspId="9cc9f4e4-efc4-4954-9a3a-92fa8d4fa5d0" ma:termSetId="d4205efd-bf5c-4aee-a8ac-d84b5a7eb933" ma:anchorId="00000000-0000-0000-0000-000000000000" ma:open="false" ma:isKeyword="false">
      <xsd:complexType>
        <xsd:sequence>
          <xsd:element ref="pc:Terms" minOccurs="0" maxOccurs="1"/>
        </xsd:sequence>
      </xsd:complexType>
    </xsd:element>
    <xsd:element name="b4187e12891e46deb4d240a4b28bdb90" ma:index="51" nillable="true" ma:taxonomy="true" ma:internalName="b4187e12891e46deb4d240a4b28bdb90" ma:taxonomyFieldName="ContentLanguage" ma:displayName="Content Language" ma:readOnly="false" ma:default="" ma:fieldId="{b4187e12-891e-46de-b4d2-40a4b28bdb90}" ma:taxonomyMulti="true" ma:sspId="9cc9f4e4-efc4-4954-9a3a-92fa8d4fa5d0" ma:termSetId="de7f4a9f-9315-4ba0-93d7-d7d3ca1129ab" ma:anchorId="00000000-0000-0000-0000-000000000000" ma:open="false" ma:isKeyword="false">
      <xsd:complexType>
        <xsd:sequence>
          <xsd:element ref="pc:Terms" minOccurs="0" maxOccurs="1"/>
        </xsd:sequence>
      </xsd:complexType>
    </xsd:element>
    <xsd:element name="ClassificationDataNoteField" ma:index="52" nillable="true" ma:displayName="ClassificationDataNoteField" ma:internalName="ClassificationDataNoteField" ma:readOnly="true">
      <xsd:simpleType>
        <xsd:restriction base="dms:Note"/>
      </xsd:simpleType>
    </xsd:element>
    <xsd:element name="Classification_x0020_Status" ma:index="53" nillable="true" ma:displayName="Classification Status" ma:internalName="Classification_x0020_Status" ma:readOnly="false">
      <xsd:simpleType>
        <xsd:restriction base="dms:Note"/>
      </xsd:simpleType>
    </xsd:element>
    <xsd:element name="m33678f12b5049c39a1c696686f3f70e" ma:index="54" nillable="true" ma:taxonomy="true" ma:internalName="m33678f12b5049c39a1c696686f3f70e" ma:taxonomyFieldName="EYIssues" ma:displayName="Solution/Integrated Offering" ma:fieldId="{633678f1-2b50-49c3-9a1c-696686f3f70e}" ma:taxonomyMulti="true" ma:sspId="9cc9f4e4-efc4-4954-9a3a-92fa8d4fa5d0" ma:termSetId="239b5997-633a-4b4b-9814-25ca4115df09" ma:anchorId="00000000-0000-0000-0000-000000000000" ma:open="false" ma:isKeyword="false">
      <xsd:complexType>
        <xsd:sequence>
          <xsd:element ref="pc:Terms" minOccurs="0" maxOccurs="1"/>
        </xsd:sequence>
      </xsd:complexType>
    </xsd:element>
    <xsd:element name="i8aa7114bb7641bd86d3a4ccb4853306" ma:index="55" nillable="true" ma:taxonomy="true" ma:internalName="i8aa7114bb7641bd86d3a4ccb4853306" ma:taxonomyFieldName="EYMarketSegment" ma:displayName="Market Segment" ma:fieldId="{28aa7114-bb76-41bd-86d3-a4ccb4853306}" ma:taxonomyMulti="true" ma:sspId="9cc9f4e4-efc4-4954-9a3a-92fa8d4fa5d0" ma:termSetId="32a424d6-4e64-4b6e-858a-4c0b995c8a2e" ma:anchorId="00000000-0000-0000-0000-000000000000" ma:open="false" ma:isKeyword="false">
      <xsd:complexType>
        <xsd:sequence>
          <xsd:element ref="pc:Terms" minOccurs="0" maxOccurs="1"/>
        </xsd:sequence>
      </xsd:complexType>
    </xsd:element>
    <xsd:element name="m36b233319544d999b8f04858985d3e8" ma:index="56" nillable="true" ma:taxonomy="true" ma:internalName="m36b233319544d999b8f04858985d3e8" ma:taxonomyFieldName="EYTargetAudience" ma:displayName="Target Audience" ma:fieldId="{636b2333-1954-4d99-9b8f-04858985d3e8}" ma:taxonomyMulti="true" ma:sspId="9cc9f4e4-efc4-4954-9a3a-92fa8d4fa5d0" ma:termSetId="246796d0-1317-4a0f-adb0-812a08744b49" ma:anchorId="00000000-0000-0000-0000-000000000000" ma:open="false" ma:isKeyword="false">
      <xsd:complexType>
        <xsd:sequence>
          <xsd:element ref="pc:Terms" minOccurs="0" maxOccurs="1"/>
        </xsd:sequence>
      </xsd:complexType>
    </xsd:element>
    <xsd:element name="m40646091deb497cae255654379362dd" ma:index="57" nillable="true" ma:taxonomy="true" ma:internalName="m40646091deb497cae255654379362dd" ma:taxonomyFieldName="EYEndorsement" ma:displayName="Endorsement" ma:readOnly="false" ma:fieldId="{64064609-1deb-497c-ae25-5654379362dd}" ma:taxonomyMulti="true" ma:sspId="9cc9f4e4-efc4-4954-9a3a-92fa8d4fa5d0" ma:termSetId="a17caa84-b9d1-4098-a3de-cadb1307e722" ma:anchorId="00000000-0000-0000-0000-000000000000" ma:open="false" ma:isKeyword="false">
      <xsd:complexType>
        <xsd:sequence>
          <xsd:element ref="pc:Terms" minOccurs="0" maxOccurs="1"/>
        </xsd:sequence>
      </xsd:complexType>
    </xsd:element>
    <xsd:element name="e0e024ccac5240e69ae9c38a41bfa7a5" ma:index="58" ma:taxonomy="true" ma:internalName="e0e024ccac5240e69ae9c38a41bfa7a5" ma:taxonomyFieldName="Sector" ma:displayName="Sector" ma:readOnly="false" ma:default="" ma:fieldId="{e0e024cc-ac52-40e6-9ae9-c38a41bfa7a5}" ma:taxonomyMulti="true" ma:sspId="9cc9f4e4-efc4-4954-9a3a-92fa8d4fa5d0" ma:termSetId="a2f97da7-e69b-4e00-a045-c556c68352c3" ma:anchorId="00000000-0000-0000-0000-000000000000" ma:open="false" ma:isKeyword="false">
      <xsd:complexType>
        <xsd:sequence>
          <xsd:element ref="pc:Terms" minOccurs="0" maxOccurs="1"/>
        </xsd:sequence>
      </xsd:complexType>
    </xsd:element>
    <xsd:element name="TaxKeywordTaxHTField" ma:index="5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dc12c0fcbaa8400483ae8258ed61b8c8" ma:index="60" nillable="true" ma:taxonomy="true" ma:internalName="dc12c0fcbaa8400483ae8258ed61b8c8" ma:taxonomyFieldName="EYCommunitySpecificTerms" ma:displayName="Community Specific Terms" ma:fieldId="{dc12c0fc-baa8-4004-83ae-8258ed61b8c8}" ma:taxonomyMulti="true" ma:sspId="9cc9f4e4-efc4-4954-9a3a-92fa8d4fa5d0" ma:termSetId="279c7b15-ecb7-44cd-a7ab-eeea417286f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85fc143-f117-4e5a-820b-3ccdc931e660" elementFormDefault="qualified">
    <xsd:import namespace="http://schemas.microsoft.com/office/2006/documentManagement/types"/>
    <xsd:import namespace="http://schemas.microsoft.com/office/infopath/2007/PartnerControls"/>
    <xsd:element name="ExternalSource" ma:index="20" nillable="true" ma:displayName="External Source" ma:description="Identify the organization(s) that produced this file (if applicable); e.g., “Gartner Inc.,”  “Greenpeace”. Separate multiple values with a semi-colon (;)" ma:internalName="ExternalSourc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4870f1-bf8d-4eea-9a11-b65eb6a25a71" elementFormDefault="qualified">
    <xsd:import namespace="http://schemas.microsoft.com/office/2006/documentManagement/types"/>
    <xsd:import namespace="http://schemas.microsoft.com/office/infopath/2007/PartnerControls"/>
    <xsd:element name="EYKLastReviewDate" ma:index="16" ma:displayName="Last Review Date" ma:default="[today]" ma:format="DateOnly" ma:internalName="EYKLastReviewDate" ma:readOnly="false">
      <xsd:simpleType>
        <xsd:restriction base="dms:DateTime"/>
      </xsd:simpleType>
    </xsd:element>
    <xsd:element name="EYKShelfLife" ma:index="17" ma:displayName="Shelf Life(in months)" ma:default="18" ma:format="Dropdown" ma:internalName="EYKShelfLife" ma:readOnly="false">
      <xsd:simpleType>
        <xsd:restriction base="dms:Choice">
          <xsd:enumeration value="6"/>
          <xsd:enumeration value="12"/>
          <xsd:enumeration value="18"/>
          <xsd:enumeration value="24"/>
        </xsd:restriction>
      </xsd:simpleType>
    </xsd:element>
    <xsd:element name="EYShareHideFromSearch" ma:index="28" nillable="true" ma:displayName="EY Share Hide From Search" ma:default="0" ma:indexed="true" ma:internalName="EYShareHideFromSearch" ma:readOnly="false">
      <xsd:simpleType>
        <xsd:restriction base="dms:Boolean"/>
      </xsd:simpleType>
    </xsd:element>
    <xsd:element name="EYKNoOfDownloads" ma:index="30" nillable="true" ma:displayName="No Of Downloads" ma:indexed="true" ma:internalName="EYKNoOfDownloads">
      <xsd:simpleType>
        <xsd:restriction base="dms:Number"/>
      </xsd:simpleType>
    </xsd:element>
    <xsd:element name="EYKNoOfViews" ma:index="31" nillable="true" ma:displayName="No Of Views" ma:indexed="true" ma:internalName="EYKNoOfViews">
      <xsd:simpleType>
        <xsd:restriction base="dms:Number"/>
      </xsd:simpleType>
    </xsd:element>
    <xsd:element name="EYKIsStubRecord" ma:index="32" nillable="true" ma:displayName="Is Stub Record" ma:internalName="EYKIsStubRecord">
      <xsd:simpleType>
        <xsd:restriction base="dms:Boolean"/>
      </xsd:simpleType>
    </xsd:element>
    <xsd:element name="EYKStubRecordLink" ma:index="34" nillable="true" ma:displayName="Stub Record Link" ma:format="Hyperlink" ma:internalName="EYKStubRecordLink">
      <xsd:complexType>
        <xsd:complexContent>
          <xsd:extension base="dms:URL">
            <xsd:sequence>
              <xsd:element name="Url" type="dms:ValidUrl" minOccurs="0" nillable="true"/>
              <xsd:element name="Description" type="xsd:string" nillable="true"/>
            </xsd:sequence>
          </xsd:extension>
        </xsd:complexContent>
      </xsd:complexType>
    </xsd:element>
    <xsd:element name="EYKEndorsement" ma:index="37" nillable="true" ma:displayName="Endorsement" ma:internalName="EYKEndorsement">
      <xsd:simpleType>
        <xsd:restriction base="dms:Note"/>
      </xsd:simpleType>
    </xsd:element>
    <xsd:element name="_dlc_DocIdUrl" ma:index="3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n1dab9d6d8664732849b7aaffb48fb18" ma:index="61" nillable="true" ma:taxonomy="true" ma:internalName="n1dab9d6d8664732849b7aaffb48fb18" ma:taxonomyFieldName="MethodName" ma:displayName="Method Name" ma:fieldId="{71dab9d6-d866-4732-849b-7aaffb48fb18}" ma:taxonomyMulti="true" ma:sspId="9cc9f4e4-efc4-4954-9a3a-92fa8d4fa5d0" ma:termSetId="ff854fd0-0285-4ae1-98db-1727847a79ad" ma:anchorId="00000000-0000-0000-0000-000000000000" ma:open="false" ma:isKeyword="false">
      <xsd:complexType>
        <xsd:sequence>
          <xsd:element ref="pc:Terms" minOccurs="0" maxOccurs="1"/>
        </xsd:sequence>
      </xsd:complexType>
    </xsd:element>
    <xsd:element name="jb27e7913892463ea3962391e5e5bf6b" ma:index="62" nillable="true" ma:taxonomy="true" ma:internalName="jb27e7913892463ea3962391e5e5bf6b" ma:taxonomyFieldName="MethodWorkProduct" ma:displayName="Method Work Product" ma:fieldId="{3b27e791-3892-463e-a396-2391e5e5bf6b}" ma:taxonomyMulti="true" ma:sspId="9cc9f4e4-efc4-4954-9a3a-92fa8d4fa5d0" ma:termSetId="5045ebf6-bf91-4ba5-9f35-a166421a658c" ma:anchorId="00000000-0000-0000-0000-000000000000" ma:open="false" ma:isKeyword="false">
      <xsd:complexType>
        <xsd:sequence>
          <xsd:element ref="pc:Terms" minOccurs="0" maxOccurs="1"/>
        </xsd:sequence>
      </xsd:complexType>
    </xsd:element>
    <xsd:element name="_dlc_DocId" ma:index="63" nillable="true" ma:displayName="Document ID Value" ma:description="The value of the document ID assigned to this item." ma:internalName="_dlc_DocId" ma:readOnly="true">
      <xsd:simpleType>
        <xsd:restriction base="dms:Text"/>
      </xsd:simpleType>
    </xsd:element>
    <xsd:element name="_dlc_DocIdPersistId" ma:index="64" nillable="true" ma:displayName="Persist ID" ma:description="Keep ID on add." ma:hidden="true" ma:internalName="_dlc_DocIdPersistId" ma:readOnly="true">
      <xsd:simpleType>
        <xsd:restriction base="dms:Boolean"/>
      </xsd:simpleType>
    </xsd:element>
    <xsd:element name="f4bd10f74d714a839685405af33c451c" ma:index="65" nillable="true" ma:taxonomy="true" ma:internalName="f4bd10f74d714a839685405af33c451c" ma:taxonomyFieldName="EYKEndorsedBy" ma:displayName="Endorsed By" ma:fieldId="{f4bd10f7-4d71-4a83-9685-405af33c451c}" ma:taxonomyMulti="true" ma:sspId="9cc9f4e4-efc4-4954-9a3a-92fa8d4fa5d0" ma:termSetId="f135dbd5-70a4-496e-bfae-75b7cb045959" ma:anchorId="00000000-0000-0000-0000-000000000000" ma:open="true" ma:isKeyword="false">
      <xsd:complexType>
        <xsd:sequence>
          <xsd:element ref="pc:Terms" minOccurs="0" maxOccurs="1"/>
        </xsd:sequence>
      </xsd:complexType>
    </xsd:element>
    <xsd:element name="a17f02f1284541ecaf0310cd291db4a5" ma:index="66" nillable="true" ma:taxonomy="true" ma:internalName="a17f02f1284541ecaf0310cd291db4a5" ma:taxonomyFieldName="EYKKnowledgeDomainOwner" ma:displayName="Knowledge Domain Owner" ma:fieldId="{a17f02f1-2845-41ec-af03-10cd291db4a5}" ma:sspId="9cc9f4e4-efc4-4954-9a3a-92fa8d4fa5d0" ma:termSetId="f135dbd5-70a4-496e-bfae-75b7cb045959" ma:anchorId="00000000-0000-0000-0000-000000000000" ma:open="true" ma:isKeyword="false">
      <xsd:complexType>
        <xsd:sequence>
          <xsd:element ref="pc:Terms" minOccurs="0" maxOccurs="1"/>
        </xsd:sequence>
      </xsd:complexType>
    </xsd:element>
    <xsd:element name="c94e7723a71c45f09f50228010d0fe70" ma:index="67" nillable="true" ma:taxonomy="true" ma:internalName="c94e7723a71c45f09f50228010d0fe70" ma:taxonomyFieldName="EYKRelatedKnowledgeDomain" ma:displayName="Related Knowledge Domain" ma:fieldId="{c94e7723-a71c-45f0-9f50-228010d0fe70}" ma:taxonomyMulti="true" ma:sspId="9cc9f4e4-efc4-4954-9a3a-92fa8d4fa5d0" ma:termSetId="f135dbd5-70a4-496e-bfae-75b7cb045959" ma:anchorId="00000000-0000-0000-0000-000000000000" ma:open="true" ma:isKeyword="false">
      <xsd:complexType>
        <xsd:sequence>
          <xsd:element ref="pc:Terms" minOccurs="0" maxOccurs="1"/>
        </xsd:sequence>
      </xsd:complexType>
    </xsd:element>
    <xsd:element name="EYKRequestId" ma:index="68" nillable="true" ma:displayName="Request ID" ma:hidden="true" ma:internalName="EYKRequestId">
      <xsd:simpleType>
        <xsd:restriction base="dms:Text">
          <xsd:maxLength value="255"/>
        </xsd:restriction>
      </xsd:simpleType>
    </xsd:element>
    <xsd:element name="a8483d08fb074d6289c5ef76ab4c8396" ma:index="69" nillable="true" ma:taxonomy="true" ma:internalName="a8483d08fb074d6289c5ef76ab4c8396" ma:taxonomyFieldName="EYKStubRecordType" ma:displayName="Stub Record Type" ma:indexed="true" ma:fieldId="{a8483d08-fb07-4d62-89c5-ef76ab4c8396}" ma:sspId="9cc9f4e4-efc4-4954-9a3a-92fa8d4fa5d0" ma:termSetId="54f64295-64ed-4036-b208-c76be4d842c5" ma:anchorId="00000000-0000-0000-0000-000000000000" ma:open="true" ma:isKeyword="false">
      <xsd:complexType>
        <xsd:sequence>
          <xsd:element ref="pc:Terms" minOccurs="0" maxOccurs="1"/>
        </xsd:sequence>
      </xsd:complexType>
    </xsd:element>
    <xsd:element name="EYKIsValidContact" ma:index="70" nillable="true" ma:displayName="Is Invalid Contact" ma:default="0" ma:hidden="true" ma:internalName="EYKIsValidContact">
      <xsd:simpleType>
        <xsd:restriction base="dms:Boolean"/>
      </xsd:simpleType>
    </xsd:element>
    <xsd:element name="EYKIsValidAuthors" ma:index="71" nillable="true" ma:displayName="Is Invalid Authors" ma:default="0" ma:hidden="true" ma:internalName="EYKIsValidAuthors">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9adbeff-1f70-49b0-bb78-230e8a3e1da5" elementFormDefault="qualified">
    <xsd:import namespace="http://schemas.microsoft.com/office/2006/documentManagement/types"/>
    <xsd:import namespace="http://schemas.microsoft.com/office/infopath/2007/PartnerControls"/>
    <xsd:element name="EYKArchiveHistoryLog" ma:index="29" nillable="true" ma:displayName="Archive History Log" ma:internalName="EYKArchiveHistoryLog">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0"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9cc9f4e4-efc4-4954-9a3a-92fa8d4fa5d0" ContentTypeId="0x010100826318CDA76982469C2C3CD2CD5847410200FE50EC723BBB4EE093E11CAD7ADFFF7A"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EYKNoOfViews xmlns="fb4870f1-bf8d-4eea-9a11-b65eb6a25a71">11748</EYKNoOfViews>
    <m33678f12b5049c39a1c696686f3f70e xmlns="35818088-e62d-4edf-bbb6-409430aef268">
      <Terms xmlns="http://schemas.microsoft.com/office/infopath/2007/PartnerControls">
        <TermInfo xmlns="http://schemas.microsoft.com/office/infopath/2007/PartnerControls">
          <TermName xmlns="http://schemas.microsoft.com/office/infopath/2007/PartnerControls">Analytics</TermName>
          <TermId xmlns="http://schemas.microsoft.com/office/infopath/2007/PartnerControls">d0f6a451-9e30-424e-a361-5f825f4a0991</TermId>
        </TermInfo>
        <TermInfo xmlns="http://schemas.microsoft.com/office/infopath/2007/PartnerControls">
          <TermName xmlns="http://schemas.microsoft.com/office/infopath/2007/PartnerControls">Data Transformation</TermName>
          <TermId xmlns="http://schemas.microsoft.com/office/infopath/2007/PartnerControls">2d30870e-32b4-45e6-a4f5-251a46312dff</TermId>
        </TermInfo>
        <TermInfo xmlns="http://schemas.microsoft.com/office/infopath/2007/PartnerControls">
          <TermName xmlns="http://schemas.microsoft.com/office/infopath/2007/PartnerControls">Insight Driven Analytics</TermName>
          <TermId xmlns="http://schemas.microsoft.com/office/infopath/2007/PartnerControls">5f3bc3fd-ee73-49cf-a576-14df38666f0d</TermId>
        </TermInfo>
        <TermInfo xmlns="http://schemas.microsoft.com/office/infopath/2007/PartnerControls">
          <TermName xmlns="http://schemas.microsoft.com/office/infopath/2007/PartnerControls">IA Cosource and Outsource</TermName>
          <TermId xmlns="http://schemas.microsoft.com/office/infopath/2007/PartnerControls">19e1a0da-37ac-48fc-bec2-fa83cf14ca9a</TermId>
        </TermInfo>
      </Terms>
    </m33678f12b5049c39a1c696686f3f70e>
    <EYKStubRecordLink xmlns="fb4870f1-bf8d-4eea-9a11-b65eb6a25a71">
      <Url xsi:nil="true"/>
      <Description xsi:nil="true"/>
    </EYKStubRecordLink>
    <f4bd10f74d714a839685405af33c451c xmlns="fb4870f1-bf8d-4eea-9a11-b65eb6a25a71">
      <Terms xmlns="http://schemas.microsoft.com/office/infopath/2007/PartnerControls"/>
    </f4bd10f74d714a839685405af33c451c>
    <jb27e7913892463ea3962391e5e5bf6b xmlns="fb4870f1-bf8d-4eea-9a11-b65eb6a25a71">
      <Terms xmlns="http://schemas.microsoft.com/office/infopath/2007/PartnerControls"/>
    </jb27e7913892463ea3962391e5e5bf6b>
    <Classification_x0020_Status xmlns="35818088-e62d-4edf-bbb6-409430aef268" xsi:nil="true"/>
    <EYAbstract xmlns="35818088-e62d-4edf-bbb6-409430aef268">Internal training with the goal to provide an introduction to Data Analytics (DA), both in theory and practice. The training supports in providing the opportunity to learn about database structure and data extraction, how to perform basic commands in SQL and how to build effective data visualizations in Power BI. This course is intended to give the basic tools to work with basic data analysis using SQL and create data visualizations in Power BI.
</EYAbstract>
    <a8483d08fb074d6289c5ef76ab4c8396 xmlns="fb4870f1-bf8d-4eea-9a11-b65eb6a25a71">
      <Terms xmlns="http://schemas.microsoft.com/office/infopath/2007/PartnerControls"/>
    </a8483d08fb074d6289c5ef76ab4c8396>
    <EYKRequestId xmlns="fb4870f1-bf8d-4eea-9a11-b65eb6a25a71">KB0205-YN9SH</EYKRequestId>
    <EYCopyright xmlns="35818088-e62d-4edf-bbb6-409430aef268" xsi:nil="true"/>
    <_dlc_DocId xmlns="fb4870f1-bf8d-4eea-9a11-b65eb6a25a71">WDWSJJ73EVP6-4-9269</_dlc_DocId>
    <EYKArchiveHistoryLog xmlns="19adbeff-1f70-49b0-bb78-230e8a3e1da5" xsi:nil="true"/>
    <b4187e12891e46deb4d240a4b28bdb90 xmlns="35818088-e62d-4edf-bbb6-409430aef268">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556a818d-2fa5-4ece-a7c0-2ca1d2dc5c77</TermId>
        </TermInfo>
      </Terms>
    </b4187e12891e46deb4d240a4b28bdb90>
    <TaxKeywordTaxHTField xmlns="35818088-e62d-4edf-bbb6-409430aef268">
      <Terms xmlns="http://schemas.microsoft.com/office/infopath/2007/PartnerControls"/>
    </TaxKeywordTaxHTField>
    <EYMajorPubDate xmlns="35818088-e62d-4edf-bbb6-409430aef268">2019-01-16T23:00:00+00:00</EYMajorPubDate>
    <EYScoreNo xmlns="35818088-e62d-4edf-bbb6-409430aef268" xsi:nil="true"/>
    <m36b233319544d999b8f04858985d3e8 xmlns="35818088-e62d-4edf-bbb6-409430aef268">
      <Terms xmlns="http://schemas.microsoft.com/office/infopath/2007/PartnerControls"/>
    </m36b233319544d999b8f04858985d3e8>
    <c94e7723a71c45f09f50228010d0fe70 xmlns="fb4870f1-bf8d-4eea-9a11-b65eb6a25a71">
      <Terms xmlns="http://schemas.microsoft.com/office/infopath/2007/PartnerControls"/>
    </c94e7723a71c45f09f50228010d0fe70>
    <EYExtranetPublication xmlns="35818088-e62d-4edf-bbb6-409430aef268">false</EYExtranetPublication>
    <n1dab9d6d8664732849b7aaffb48fb18 xmlns="fb4870f1-bf8d-4eea-9a11-b65eb6a25a71">
      <Terms xmlns="http://schemas.microsoft.com/office/infopath/2007/PartnerControls"/>
    </n1dab9d6d8664732849b7aaffb48fb18>
    <EYEYOnly xmlns="35818088-e62d-4edf-bbb6-409430aef268">true</EYEYOnly>
    <i8aa7114bb7641bd86d3a4ccb4853306 xmlns="35818088-e62d-4edf-bbb6-409430aef268">
      <Terms xmlns="http://schemas.microsoft.com/office/infopath/2007/PartnerControls"/>
    </i8aa7114bb7641bd86d3a4ccb4853306>
    <EYEYAuthors xmlns="35818088-e62d-4edf-bbb6-409430aef268">
      <UserInfo>
        <DisplayName>i:0#.w|eysweden\xy117ue</DisplayName>
        <AccountId>138046</AccountId>
        <AccountType/>
      </UserInfo>
      <UserInfo>
        <DisplayName>i:0#.w|eurn\kristin.egeland</DisplayName>
        <AccountId>142340</AccountId>
        <AccountType/>
      </UserInfo>
      <UserInfo>
        <DisplayName>i:0#.w|eurn\jb527nf</DisplayName>
        <AccountId>180385</AccountId>
        <AccountType/>
      </UserInfo>
      <UserInfo>
        <DisplayName>i:0#.w|eurn\marthe.anvik</DisplayName>
        <AccountId>95771</AccountId>
        <AccountType/>
      </UserInfo>
    </EYEYAuthors>
    <k8128b1c45734e36a24fce652bc7ffb7 xmlns="35818088-e62d-4edf-bbb6-409430aef268">
      <Terms xmlns="http://schemas.microsoft.com/office/infopath/2007/PartnerControls">
        <TermInfo xmlns="http://schemas.microsoft.com/office/infopath/2007/PartnerControls">
          <TermName xmlns="http://schemas.microsoft.com/office/infopath/2007/PartnerControls">Internal Audit</TermName>
          <TermId xmlns="http://schemas.microsoft.com/office/infopath/2007/PartnerControls">7230b8d8-4a65-46f8-a15f-f1c654f5a94c</TermId>
        </TermInfo>
        <TermInfo xmlns="http://schemas.microsoft.com/office/infopath/2007/PartnerControls">
          <TermName xmlns="http://schemas.microsoft.com/office/infopath/2007/PartnerControls">Data and Analytics</TermName>
          <TermId xmlns="http://schemas.microsoft.com/office/infopath/2007/PartnerControls">67aea5e3-2f1f-489e-a36d-2fb128cfbe95</TermId>
        </TermInfo>
      </Terms>
    </k8128b1c45734e36a24fce652bc7ffb7>
    <EYKLastReviewDate xmlns="fb4870f1-bf8d-4eea-9a11-b65eb6a25a71">2019-02-04T23:00:00+00:00</EYKLastReviewDate>
    <dc12c0fcbaa8400483ae8258ed61b8c8 xmlns="35818088-e62d-4edf-bbb6-409430aef268">
      <Terms xmlns="http://schemas.microsoft.com/office/infopath/2007/PartnerControls"/>
    </dc12c0fcbaa8400483ae8258ed61b8c8>
    <m40646091deb497cae255654379362dd xmlns="35818088-e62d-4edf-bbb6-409430aef268">
      <Terms xmlns="http://schemas.microsoft.com/office/infopath/2007/PartnerControls"/>
    </m40646091deb497cae255654379362dd>
    <EYKNoOfDownloads xmlns="fb4870f1-bf8d-4eea-9a11-b65eb6a25a71">430</EYKNoOfDownloads>
    <EYKShelfLife xmlns="fb4870f1-bf8d-4eea-9a11-b65eb6a25a71">18</EYKShelfLife>
    <EYContact xmlns="35818088-e62d-4edf-bbb6-409430aef268">
      <UserInfo>
        <DisplayName>Kelsey Brown Landelius</DisplayName>
        <AccountId>138046</AccountId>
        <AccountType/>
      </UserInfo>
    </EYContact>
    <jc981bd8ab5b47fd91abb7684c0f405b xmlns="35818088-e62d-4edf-bbb6-409430aef268">
      <Terms xmlns="http://schemas.microsoft.com/office/infopath/2007/PartnerControls">
        <TermInfo xmlns="http://schemas.microsoft.com/office/infopath/2007/PartnerControls">
          <TermName xmlns="http://schemas.microsoft.com/office/infopath/2007/PartnerControls">EMEIA</TermName>
          <TermId xmlns="http://schemas.microsoft.com/office/infopath/2007/PartnerControls">f996ef64-9eed-4e53-bc49-92020faa37ae</TermId>
        </TermInfo>
        <TermInfo xmlns="http://schemas.microsoft.com/office/infopath/2007/PartnerControls">
          <TermName xmlns="http://schemas.microsoft.com/office/infopath/2007/PartnerControls">Nordics</TermName>
          <TermId xmlns="http://schemas.microsoft.com/office/infopath/2007/PartnerControls">a94eb01f-b1df-415b-b36e-62c6c1b19643</TermId>
        </TermInfo>
      </Terms>
    </jc981bd8ab5b47fd91abb7684c0f405b>
    <_dlc_DocIdUrl xmlns="fb4870f1-bf8d-4eea-9a11-b65eb6a25a71">
      <Url>https://sharecontent.ey.net/cms/LearningResources/_layouts/15/DocIdRedir.aspx?ID=WDWSJJ73EVP6-4-9269</Url>
      <Description>WDWSJJ73EVP6-4-9269</Description>
    </_dlc_DocIdUrl>
    <a17f02f1284541ecaf0310cd291db4a5 xmlns="fb4870f1-bf8d-4eea-9a11-b65eb6a25a71">
      <Terms xmlns="http://schemas.microsoft.com/office/infopath/2007/PartnerControls">
        <TermInfo xmlns="http://schemas.microsoft.com/office/infopath/2007/PartnerControls">
          <TermName xmlns="http://schemas.microsoft.com/office/infopath/2007/PartnerControls">Advisory - PI - Technology</TermName>
          <TermId xmlns="http://schemas.microsoft.com/office/infopath/2007/PartnerControls">21f20682-18a2-489f-845f-a621a7464772</TermId>
        </TermInfo>
      </Terms>
    </a17f02f1284541ecaf0310cd291db4a5>
    <i14ea8bbd518495ea0e20ac1ad18c527 xmlns="35818088-e62d-4edf-bbb6-409430aef268">
      <Terms xmlns="http://schemas.microsoft.com/office/infopath/2007/PartnerControls">
        <TermInfo xmlns="http://schemas.microsoft.com/office/infopath/2007/PartnerControls">
          <TermName xmlns="http://schemas.microsoft.com/office/infopath/2007/PartnerControls">Learning</TermName>
          <TermId xmlns="http://schemas.microsoft.com/office/infopath/2007/PartnerControls">4043d207-aab3-4c7b-a1b7-a554629cbbd1</TermId>
        </TermInfo>
      </Terms>
    </i14ea8bbd518495ea0e20ac1ad18c527>
    <EYKIsStubRecord xmlns="fb4870f1-bf8d-4eea-9a11-b65eb6a25a71">false</EYKIsStubRecord>
    <e0e024ccac5240e69ae9c38a41bfa7a5 xmlns="35818088-e62d-4edf-bbb6-409430aef268">
      <Terms xmlns="http://schemas.microsoft.com/office/infopath/2007/PartnerControls">
        <TermInfo xmlns="http://schemas.microsoft.com/office/infopath/2007/PartnerControls">
          <TermName xmlns="http://schemas.microsoft.com/office/infopath/2007/PartnerControls">All Sectors</TermName>
          <TermId xmlns="http://schemas.microsoft.com/office/infopath/2007/PartnerControls">32600395-49d1-4199-adb5-3693fcec9e59</TermId>
        </TermInfo>
      </Terms>
    </e0e024ccac5240e69ae9c38a41bfa7a5>
    <ExternalSource xmlns="585fc143-f117-4e5a-820b-3ccdc931e660" xsi:nil="true"/>
    <EYShareHideFromSearch xmlns="fb4870f1-bf8d-4eea-9a11-b65eb6a25a71">false</EYShareHideFromSearch>
    <EYKEndorsement xmlns="fb4870f1-bf8d-4eea-9a11-b65eb6a25a71" xsi:nil="true"/>
    <EYRelatedItems xmlns="35818088-e62d-4edf-bbb6-409430aef268" xsi:nil="true"/>
    <TaxCatchAll xmlns="35818088-e62d-4edf-bbb6-409430aef268">
      <Value>4402</Value>
      <Value>4231</Value>
      <Value>1442</Value>
      <Value>4114</Value>
      <Value>503</Value>
      <Value>4021</Value>
      <Value>7</Value>
      <Value>4481</Value>
      <Value>22</Value>
      <Value>123</Value>
      <Value>1</Value>
      <Value>187</Value>
    </TaxCatchAll>
    <EYKIsValidContact xmlns="fb4870f1-bf8d-4eea-9a11-b65eb6a25a71">false</EYKIsValidContact>
    <EYKIsValidAuthors xmlns="fb4870f1-bf8d-4eea-9a11-b65eb6a25a71">false</EYKIsValidAuthors>
  </documentManagement>
</p:properties>
</file>

<file path=customXml/itemProps1.xml><?xml version="1.0" encoding="utf-8"?>
<ds:datastoreItem xmlns:ds="http://schemas.openxmlformats.org/officeDocument/2006/customXml" ds:itemID="{50C78FA8-DD0D-44A5-ACAB-3DFF1BB295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818088-e62d-4edf-bbb6-409430aef268"/>
    <ds:schemaRef ds:uri="585fc143-f117-4e5a-820b-3ccdc931e660"/>
    <ds:schemaRef ds:uri="fb4870f1-bf8d-4eea-9a11-b65eb6a25a71"/>
    <ds:schemaRef ds:uri="19adbeff-1f70-49b0-bb78-230e8a3e1d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710DCB-CA5D-4B97-907E-A379BFFD6E59}">
  <ds:schemaRefs>
    <ds:schemaRef ds:uri="http://schemas.microsoft.com/sharepoint/v3/contenttype/forms"/>
  </ds:schemaRefs>
</ds:datastoreItem>
</file>

<file path=customXml/itemProps3.xml><?xml version="1.0" encoding="utf-8"?>
<ds:datastoreItem xmlns:ds="http://schemas.openxmlformats.org/officeDocument/2006/customXml" ds:itemID="{71DD58F0-9459-4D22-92EA-BC09339E38F1}">
  <ds:schemaRefs>
    <ds:schemaRef ds:uri="Microsoft.SharePoint.Taxonomy.ContentTypeSync"/>
  </ds:schemaRefs>
</ds:datastoreItem>
</file>

<file path=customXml/itemProps4.xml><?xml version="1.0" encoding="utf-8"?>
<ds:datastoreItem xmlns:ds="http://schemas.openxmlformats.org/officeDocument/2006/customXml" ds:itemID="{C1EEFA3E-F68E-4D30-B69B-832DF05AB1B3}">
  <ds:schemaRefs>
    <ds:schemaRef ds:uri="http://schemas.microsoft.com/sharepoint/events"/>
  </ds:schemaRefs>
</ds:datastoreItem>
</file>

<file path=customXml/itemProps5.xml><?xml version="1.0" encoding="utf-8"?>
<ds:datastoreItem xmlns:ds="http://schemas.openxmlformats.org/officeDocument/2006/customXml" ds:itemID="{1077B700-3B20-4CED-AB82-8628EAD269BE}">
  <ds:schemaRefs>
    <ds:schemaRef ds:uri="http://schemas.microsoft.com/office/2006/documentManagement/types"/>
    <ds:schemaRef ds:uri="http://schemas.microsoft.com/office/infopath/2007/PartnerControls"/>
    <ds:schemaRef ds:uri="35818088-e62d-4edf-bbb6-409430aef268"/>
    <ds:schemaRef ds:uri="http://purl.org/dc/elements/1.1/"/>
    <ds:schemaRef ds:uri="http://schemas.microsoft.com/office/2006/metadata/properties"/>
    <ds:schemaRef ds:uri="http://schemas.openxmlformats.org/package/2006/metadata/core-properties"/>
    <ds:schemaRef ds:uri="19adbeff-1f70-49b0-bb78-230e8a3e1da5"/>
    <ds:schemaRef ds:uri="http://purl.org/dc/terms/"/>
    <ds:schemaRef ds:uri="fb4870f1-bf8d-4eea-9a11-b65eb6a25a71"/>
    <ds:schemaRef ds:uri="585fc143-f117-4e5a-820b-3ccdc931e66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03_EY_widescreen_presentation_dark 2015</Template>
  <TotalTime>0</TotalTime>
  <Words>1142</Words>
  <Application>Microsoft Office PowerPoint</Application>
  <PresentationFormat>Custom</PresentationFormat>
  <Paragraphs>180</Paragraphs>
  <Slides>13</Slides>
  <Notes>5</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13</vt:i4>
      </vt:variant>
    </vt:vector>
  </HeadingPairs>
  <TitlesOfParts>
    <vt:vector size="23" baseType="lpstr">
      <vt:lpstr>Arial</vt:lpstr>
      <vt:lpstr>Calibri</vt:lpstr>
      <vt:lpstr>EYInterstate Light</vt:lpstr>
      <vt:lpstr>Segoe UI</vt:lpstr>
      <vt:lpstr>Segoe UI Semibold</vt:lpstr>
      <vt:lpstr>1_EY widescreen presentation 2015 v1</vt:lpstr>
      <vt:lpstr>2_EY widescreen presentation 2015 v1</vt:lpstr>
      <vt:lpstr>3_EY widescreen presentation 2015 v1</vt:lpstr>
      <vt:lpstr>10_EY widescreen presentation 2015 v1</vt:lpstr>
      <vt:lpstr>think-cell Slide</vt:lpstr>
      <vt:lpstr>PowerPoint Presentation</vt:lpstr>
      <vt:lpstr>Defining Data &amp; Analytics</vt:lpstr>
      <vt:lpstr>The analytical process for decision making and taking action is quite similar to the way we react on instinct</vt:lpstr>
      <vt:lpstr>A new generation of BI</vt:lpstr>
      <vt:lpstr>We divide Data &amp; Analytics into Three capabilities</vt:lpstr>
      <vt:lpstr>Data Myth</vt:lpstr>
      <vt:lpstr>Analytics Evolution Landscape</vt:lpstr>
      <vt:lpstr>Advanced Analytics Skill Set and Capabilities</vt:lpstr>
      <vt:lpstr>EY’s AI engagements drive revenue, improve efficiency or reduce risk</vt:lpstr>
      <vt:lpstr>Predicting 30 day advance dormancy and enabling pro-active interventions</vt:lpstr>
      <vt:lpstr>Improving churn risk estimation by 16% to identify ‘at risk’ customers</vt:lpstr>
      <vt:lpstr>Advanced analytics (ML &amp; AI) techniques enable multiple use cases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Analytics and Visualization</dc:title>
  <dc:creator/>
  <cp:keywords/>
  <cp:lastModifiedBy/>
  <cp:revision>1</cp:revision>
  <dcterms:created xsi:type="dcterms:W3CDTF">2019-02-13T08:59:12Z</dcterms:created>
  <dcterms:modified xsi:type="dcterms:W3CDTF">2019-06-11T04:54:22Z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MS_BusinessApprover">
    <vt:lpwstr/>
  </property>
  <property fmtid="{D5CDD505-2E9C-101B-9397-08002B2CF9AE}" pid="3" name="TaxKeyword">
    <vt:lpwstr/>
  </property>
  <property fmtid="{D5CDD505-2E9C-101B-9397-08002B2CF9AE}" pid="4" name="EYKEndorsedBy">
    <vt:lpwstr/>
  </property>
  <property fmtid="{D5CDD505-2E9C-101B-9397-08002B2CF9AE}" pid="5" name="Order">
    <vt:r8>36953400</vt:r8>
  </property>
  <property fmtid="{D5CDD505-2E9C-101B-9397-08002B2CF9AE}" pid="6" name="_dlc_policyId">
    <vt:lpwstr>/Lists/ContentRequests/Submission</vt:lpwstr>
  </property>
  <property fmtid="{D5CDD505-2E9C-101B-9397-08002B2CF9AE}" pid="7" name="EYKStubRecordType">
    <vt:lpwstr/>
  </property>
  <property fmtid="{D5CDD505-2E9C-101B-9397-08002B2CF9AE}" pid="8" name="EYKKnowledgeDomainOwner">
    <vt:lpwstr>4021;#Advisory - PI - Technology|21f20682-18a2-489f-845f-a621a7464772</vt:lpwstr>
  </property>
  <property fmtid="{D5CDD505-2E9C-101B-9397-08002B2CF9AE}" pid="9" name="xd_ProgID">
    <vt:lpwstr/>
  </property>
  <property fmtid="{D5CDD505-2E9C-101B-9397-08002B2CF9AE}" pid="10" name="ContentTypeId">
    <vt:lpwstr>0x010100826318CDA76982469C2C3CD2CD5847410200FE50EC723BBB4EE093E11CAD7ADFFF7A004D3E64143DE0B24887B073D3D6E0CE82</vt:lpwstr>
  </property>
  <property fmtid="{D5CDD505-2E9C-101B-9397-08002B2CF9AE}" pid="11" name="EYTargetAudience">
    <vt:lpwstr/>
  </property>
  <property fmtid="{D5CDD505-2E9C-101B-9397-08002B2CF9AE}" pid="12" name="EYPolicyScope">
    <vt:lpwstr/>
  </property>
  <property fmtid="{D5CDD505-2E9C-101B-9397-08002B2CF9AE}" pid="13" name="_SourceUrl">
    <vt:lpwstr/>
  </property>
  <property fmtid="{D5CDD505-2E9C-101B-9397-08002B2CF9AE}" pid="14" name="_SharedFileIndex">
    <vt:lpwstr/>
  </property>
  <property fmtid="{D5CDD505-2E9C-101B-9397-08002B2CF9AE}" pid="15" name="ContentLanguage">
    <vt:lpwstr>7;#English|556a818d-2fa5-4ece-a7c0-2ca1d2dc5c77</vt:lpwstr>
  </property>
  <property fmtid="{D5CDD505-2E9C-101B-9397-08002B2CF9AE}" pid="16" name="EYEndorsement">
    <vt:lpwstr/>
  </property>
  <property fmtid="{D5CDD505-2E9C-101B-9397-08002B2CF9AE}" pid="17" name="EYPolicyEnablerType">
    <vt:lpwstr/>
  </property>
  <property fmtid="{D5CDD505-2E9C-101B-9397-08002B2CF9AE}" pid="18" name="TemplateUrl">
    <vt:lpwstr/>
  </property>
  <property fmtid="{D5CDD505-2E9C-101B-9397-08002B2CF9AE}" pid="19" name="EYRelatedToThisPolicy">
    <vt:lpwstr/>
  </property>
  <property fmtid="{D5CDD505-2E9C-101B-9397-08002B2CF9AE}" pid="20" name="ItemRetentionFormula">
    <vt:lpwstr>&lt;formula id="Microsoft.Office.RecordsManagement.PolicyFeatures.Expiration.Formula.BuiltIn"&gt;&lt;number&gt;30&lt;/number&gt;&lt;property&gt;Created&lt;/property&gt;&lt;propertyId&gt;8c06beca-0777-48f7-91c7-6da68bc07b69&lt;/propertyId&gt;&lt;period&gt;days&lt;/period&gt;&lt;/formula&gt;</vt:lpwstr>
  </property>
  <property fmtid="{D5CDD505-2E9C-101B-9397-08002B2CF9AE}" pid="21" name="EYRelatedToOtherPolicies">
    <vt:lpwstr/>
  </property>
  <property fmtid="{D5CDD505-2E9C-101B-9397-08002B2CF9AE}" pid="22" name="_dlc_DocIdItemGuid">
    <vt:lpwstr>69102347-c1a5-49af-9815-a139d4119ac2</vt:lpwstr>
  </property>
  <property fmtid="{D5CDD505-2E9C-101B-9397-08002B2CF9AE}" pid="23" name="ServiceLineFunction">
    <vt:lpwstr>187;#Internal Audit|7230b8d8-4a65-46f8-a15f-f1c654f5a94c;#4402;#Data and Analytics|67aea5e3-2f1f-489e-a36d-2fb128cfbe95</vt:lpwstr>
  </property>
  <property fmtid="{D5CDD505-2E9C-101B-9397-08002B2CF9AE}" pid="24" name="EYContentType">
    <vt:lpwstr>1;#Learning|4043d207-aab3-4c7b-a1b7-a554629cbbd1</vt:lpwstr>
  </property>
  <property fmtid="{D5CDD505-2E9C-101B-9397-08002B2CF9AE}" pid="25" name="MethodWorkProduct">
    <vt:lpwstr/>
  </property>
  <property fmtid="{D5CDD505-2E9C-101B-9397-08002B2CF9AE}" pid="26" name="kd174ad1ba2c40be8bc55586c5552a31">
    <vt:lpwstr/>
  </property>
  <property fmtid="{D5CDD505-2E9C-101B-9397-08002B2CF9AE}" pid="27" name="_docset_NoMedatataSyncRequired">
    <vt:lpwstr>False</vt:lpwstr>
  </property>
  <property fmtid="{D5CDD505-2E9C-101B-9397-08002B2CF9AE}" pid="28" name="EYKRelatedKnowledgeDomain">
    <vt:lpwstr/>
  </property>
  <property fmtid="{D5CDD505-2E9C-101B-9397-08002B2CF9AE}" pid="29" name="GeographicApplicability">
    <vt:lpwstr>22;#EMEIA|f996ef64-9eed-4e53-bc49-92020faa37ae;#503;#Nordics|a94eb01f-b1df-415b-b36e-62c6c1b19643</vt:lpwstr>
  </property>
  <property fmtid="{D5CDD505-2E9C-101B-9397-08002B2CF9AE}" pid="30" name="Sector">
    <vt:lpwstr>123;#All Sectors|32600395-49d1-4199-adb5-3693fcec9e59</vt:lpwstr>
  </property>
  <property fmtid="{D5CDD505-2E9C-101B-9397-08002B2CF9AE}" pid="31" name="e3dc88ec9e8b45adafc193f1d32b9f3c">
    <vt:lpwstr/>
  </property>
  <property fmtid="{D5CDD505-2E9C-101B-9397-08002B2CF9AE}" pid="32" name="EYCommunitySpecificTerms">
    <vt:lpwstr/>
  </property>
  <property fmtid="{D5CDD505-2E9C-101B-9397-08002B2CF9AE}" pid="33" name="EYMarketSegment">
    <vt:lpwstr/>
  </property>
  <property fmtid="{D5CDD505-2E9C-101B-9397-08002B2CF9AE}" pid="34" name="EYIssues">
    <vt:lpwstr>1442;#Analytics|d0f6a451-9e30-424e-a361-5f825f4a0991;#4231;#Data Transformation|2d30870e-32b4-45e6-a4f5-251a46312dff;#4114;#Insight Driven Analytics|5f3bc3fd-ee73-49cf-a576-14df38666f0d;#4481;#IA Cosource and Outsource|19e1a0da-37ac-48fc-bec2-fa83cf14ca9a</vt:lpwstr>
  </property>
  <property fmtid="{D5CDD505-2E9C-101B-9397-08002B2CF9AE}" pid="35" name="MethodName">
    <vt:lpwstr/>
  </property>
  <property fmtid="{D5CDD505-2E9C-101B-9397-08002B2CF9AE}" pid="36" name="EYPolicyRevisionComments">
    <vt:lpwstr/>
  </property>
  <property fmtid="{D5CDD505-2E9C-101B-9397-08002B2CF9AE}" pid="37" name="CMS_G360Acct">
    <vt:lpwstr/>
  </property>
</Properties>
</file>