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706" r:id="rId5"/>
    <p:sldMasterId id="2147483712" r:id="rId6"/>
    <p:sldMasterId id="2147483724" r:id="rId7"/>
    <p:sldMasterId id="2147483648" r:id="rId8"/>
    <p:sldMasterId id="2147483776" r:id="rId9"/>
    <p:sldMasterId id="2147483873" r:id="rId10"/>
  </p:sldMasterIdLst>
  <p:notesMasterIdLst>
    <p:notesMasterId r:id="rId24"/>
  </p:notesMasterIdLst>
  <p:handoutMasterIdLst>
    <p:handoutMasterId r:id="rId25"/>
  </p:handoutMasterIdLst>
  <p:sldIdLst>
    <p:sldId id="446" r:id="rId11"/>
    <p:sldId id="2145709566" r:id="rId12"/>
    <p:sldId id="453" r:id="rId13"/>
    <p:sldId id="2145709550" r:id="rId14"/>
    <p:sldId id="2145709548" r:id="rId15"/>
    <p:sldId id="2145709558" r:id="rId16"/>
    <p:sldId id="2145709555" r:id="rId17"/>
    <p:sldId id="2145709561" r:id="rId18"/>
    <p:sldId id="2145709565" r:id="rId19"/>
    <p:sldId id="2145709562" r:id="rId20"/>
    <p:sldId id="2145709567" r:id="rId21"/>
    <p:sldId id="2145709564" r:id="rId22"/>
    <p:sldId id="447" r:id="rId23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FFA00483-D590-3460-BB8F-A6B623589BBB}" name="Carlson Tata" initials="CT" userId="S::c-tata@leadway.com::34f11a9d-e21d-4d1b-ab8e-aa23302bce2b" providerId="AD"/>
  <p188:author id="{B154C4D3-EE1B-CC4D-87BD-F6B54FB37C94}" name="Adedolapo Adeyinka" initials="AA" userId="S::a-adeyinka@leadway.com::70b01211-2084-4752-bd9f-6a70c5826b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F6A"/>
    <a:srgbClr val="C2976E"/>
    <a:srgbClr val="29282D"/>
    <a:srgbClr val="BBBBBB"/>
    <a:srgbClr val="B97C1D"/>
    <a:srgbClr val="85A0A9"/>
    <a:srgbClr val="6667AB"/>
    <a:srgbClr val="E288B6"/>
    <a:srgbClr val="7C6560"/>
    <a:srgbClr val="8C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520A6-F203-7F46-B36B-61D9817C2AF4}" v="1192" dt="2023-09-19T19:01:29.962"/>
    <p1510:client id="{6F8BCF76-308D-F64A-A6FC-219FEB8D2C17}" v="1180" dt="2023-09-19T19:52:02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90" d="100"/>
          <a:sy n="90" d="100"/>
        </p:scale>
        <p:origin x="370" y="82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B9467-43CB-DA44-8072-5205FCD0C93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A02641-8B0D-304A-84A4-54086875DE49}">
      <dgm:prSet/>
      <dgm:spPr>
        <a:solidFill>
          <a:srgbClr val="FFC000"/>
        </a:solidFill>
      </dgm:spPr>
      <dgm:t>
        <a:bodyPr/>
        <a:lstStyle/>
        <a:p>
          <a:r>
            <a:rPr lang="en-NG" b="1"/>
            <a:t>Efficient Frontier Optimisation</a:t>
          </a:r>
          <a:endParaRPr lang="en-NG"/>
        </a:p>
      </dgm:t>
    </dgm:pt>
    <dgm:pt modelId="{FABBB0CD-9B5E-F84B-8DF3-BB019E14E175}" type="parTrans" cxnId="{D86A418B-7AEC-A244-B171-B4B40BA613B6}">
      <dgm:prSet/>
      <dgm:spPr/>
      <dgm:t>
        <a:bodyPr/>
        <a:lstStyle/>
        <a:p>
          <a:endParaRPr lang="en-GB"/>
        </a:p>
      </dgm:t>
    </dgm:pt>
    <dgm:pt modelId="{6F8476B4-59C8-1F4A-ACB6-DD59DA21CC4F}" type="sibTrans" cxnId="{D86A418B-7AEC-A244-B171-B4B40BA613B6}">
      <dgm:prSet/>
      <dgm:spPr/>
      <dgm:t>
        <a:bodyPr/>
        <a:lstStyle/>
        <a:p>
          <a:endParaRPr lang="en-GB"/>
        </a:p>
      </dgm:t>
    </dgm:pt>
    <dgm:pt modelId="{F87FD50F-7512-7646-894F-4671288F7733}">
      <dgm:prSet custT="1"/>
      <dgm:spPr/>
      <dgm:t>
        <a:bodyPr/>
        <a:lstStyle/>
        <a:p>
          <a:r>
            <a:rPr lang="en-US" sz="1200" dirty="0"/>
            <a:t>Serves to optimize asset mix, in Strategic Asset Allocation (SAA)</a:t>
          </a:r>
          <a:endParaRPr lang="en-NG" sz="1200" dirty="0"/>
        </a:p>
      </dgm:t>
    </dgm:pt>
    <dgm:pt modelId="{0CDF9590-2443-4F49-91BF-F92521523D6B}" type="parTrans" cxnId="{3B47DFCA-0D93-6745-AFFF-523934822722}">
      <dgm:prSet/>
      <dgm:spPr/>
      <dgm:t>
        <a:bodyPr/>
        <a:lstStyle/>
        <a:p>
          <a:endParaRPr lang="en-GB"/>
        </a:p>
      </dgm:t>
    </dgm:pt>
    <dgm:pt modelId="{03D5C7F5-C1F1-804B-BD3B-21BA1C407A67}" type="sibTrans" cxnId="{3B47DFCA-0D93-6745-AFFF-523934822722}">
      <dgm:prSet/>
      <dgm:spPr/>
      <dgm:t>
        <a:bodyPr/>
        <a:lstStyle/>
        <a:p>
          <a:endParaRPr lang="en-GB"/>
        </a:p>
      </dgm:t>
    </dgm:pt>
    <dgm:pt modelId="{92CAA8AC-3A38-2E4D-867B-6373ECA691B2}">
      <dgm:prSet custT="1"/>
      <dgm:spPr/>
      <dgm:t>
        <a:bodyPr/>
        <a:lstStyle/>
        <a:p>
          <a:r>
            <a:rPr lang="en-NG" sz="1200" dirty="0"/>
            <a:t>Portfolios on efficient frontier provide </a:t>
          </a:r>
          <a:r>
            <a:rPr lang="en-US" sz="1200" dirty="0"/>
            <a:t>highest return for specific level of risk.</a:t>
          </a:r>
          <a:endParaRPr lang="en-NG" sz="1200" dirty="0"/>
        </a:p>
      </dgm:t>
    </dgm:pt>
    <dgm:pt modelId="{CDB30B23-BD21-E349-95A6-6C25F0A6BFF8}" type="parTrans" cxnId="{A2C276FA-0ADD-584C-8C7B-0F00C554D539}">
      <dgm:prSet/>
      <dgm:spPr/>
      <dgm:t>
        <a:bodyPr/>
        <a:lstStyle/>
        <a:p>
          <a:endParaRPr lang="en-GB"/>
        </a:p>
      </dgm:t>
    </dgm:pt>
    <dgm:pt modelId="{2CDA0FD0-F9FB-C842-995F-426B8F6C7386}" type="sibTrans" cxnId="{A2C276FA-0ADD-584C-8C7B-0F00C554D539}">
      <dgm:prSet/>
      <dgm:spPr/>
      <dgm:t>
        <a:bodyPr/>
        <a:lstStyle/>
        <a:p>
          <a:endParaRPr lang="en-GB"/>
        </a:p>
      </dgm:t>
    </dgm:pt>
    <dgm:pt modelId="{2BFFB470-E257-474F-ACBB-82A76FD18F6F}">
      <dgm:prSet custT="1"/>
      <dgm:spPr/>
      <dgm:t>
        <a:bodyPr/>
        <a:lstStyle/>
        <a:p>
          <a:r>
            <a:rPr lang="en-US" sz="1200" dirty="0"/>
            <a:t>Does not immunize portfolio. Non-fixed income assets result in interest rate mismatch risk</a:t>
          </a:r>
          <a:endParaRPr lang="en-NG" sz="1200" dirty="0"/>
        </a:p>
      </dgm:t>
    </dgm:pt>
    <dgm:pt modelId="{F423C23B-A640-C446-B310-B0860C2C74F3}" type="parTrans" cxnId="{0A572C37-45D8-8243-B90D-FEF25B7AEB91}">
      <dgm:prSet/>
      <dgm:spPr/>
      <dgm:t>
        <a:bodyPr/>
        <a:lstStyle/>
        <a:p>
          <a:endParaRPr lang="en-GB"/>
        </a:p>
      </dgm:t>
    </dgm:pt>
    <dgm:pt modelId="{F4EC5A0F-BE56-D944-88D8-CF89E849682C}" type="sibTrans" cxnId="{0A572C37-45D8-8243-B90D-FEF25B7AEB91}">
      <dgm:prSet/>
      <dgm:spPr/>
      <dgm:t>
        <a:bodyPr/>
        <a:lstStyle/>
        <a:p>
          <a:endParaRPr lang="en-GB"/>
        </a:p>
      </dgm:t>
    </dgm:pt>
    <dgm:pt modelId="{092C5874-512C-E147-B35F-0B02E44DAA7E}">
      <dgm:prSet custT="1"/>
      <dgm:spPr/>
      <dgm:t>
        <a:bodyPr/>
        <a:lstStyle/>
        <a:p>
          <a:r>
            <a:rPr lang="en-US" sz="1200" dirty="0"/>
            <a:t>More useful, if risk is redefined to incorporate nature of assets AND liabilities. </a:t>
          </a:r>
          <a:endParaRPr lang="en-NG" sz="1200" dirty="0"/>
        </a:p>
      </dgm:t>
    </dgm:pt>
    <dgm:pt modelId="{A16D70BF-B6E5-C84B-B029-8B823855EB95}" type="parTrans" cxnId="{0DDCCDDC-0615-AB43-9E23-B4F8DB3AB62E}">
      <dgm:prSet/>
      <dgm:spPr/>
      <dgm:t>
        <a:bodyPr/>
        <a:lstStyle/>
        <a:p>
          <a:endParaRPr lang="en-GB"/>
        </a:p>
      </dgm:t>
    </dgm:pt>
    <dgm:pt modelId="{149E542E-02C8-F345-9F8E-380956010902}" type="sibTrans" cxnId="{0DDCCDDC-0615-AB43-9E23-B4F8DB3AB62E}">
      <dgm:prSet/>
      <dgm:spPr/>
      <dgm:t>
        <a:bodyPr/>
        <a:lstStyle/>
        <a:p>
          <a:endParaRPr lang="en-GB"/>
        </a:p>
      </dgm:t>
    </dgm:pt>
    <dgm:pt modelId="{B9249ACF-2B7C-0043-A9EE-1CAA76BAE263}">
      <dgm:prSet/>
      <dgm:spPr>
        <a:solidFill>
          <a:srgbClr val="FFC000"/>
        </a:solidFill>
      </dgm:spPr>
      <dgm:t>
        <a:bodyPr/>
        <a:lstStyle/>
        <a:p>
          <a:r>
            <a:rPr lang="en-US" b="1" dirty="0"/>
            <a:t>Risk-Free Rate </a:t>
          </a:r>
          <a:r>
            <a:rPr lang="en-US" b="1" dirty="0" err="1"/>
            <a:t>Optimisation</a:t>
          </a:r>
          <a:endParaRPr lang="en-NG" dirty="0"/>
        </a:p>
      </dgm:t>
    </dgm:pt>
    <dgm:pt modelId="{4F482ACC-47DC-274D-8CDC-1E479B9F3A64}" type="parTrans" cxnId="{EA6BF212-FFAE-C64C-8DB0-06E83F351B48}">
      <dgm:prSet/>
      <dgm:spPr/>
      <dgm:t>
        <a:bodyPr/>
        <a:lstStyle/>
        <a:p>
          <a:endParaRPr lang="en-GB"/>
        </a:p>
      </dgm:t>
    </dgm:pt>
    <dgm:pt modelId="{67BD83AB-9FCD-D341-801B-4AFDEF4D94C4}" type="sibTrans" cxnId="{EA6BF212-FFAE-C64C-8DB0-06E83F351B48}">
      <dgm:prSet/>
      <dgm:spPr/>
      <dgm:t>
        <a:bodyPr/>
        <a:lstStyle/>
        <a:p>
          <a:endParaRPr lang="en-GB"/>
        </a:p>
      </dgm:t>
    </dgm:pt>
    <dgm:pt modelId="{347CFBAB-A10B-7D48-A9E2-C92F4EBFB2C8}">
      <dgm:prSet/>
      <dgm:spPr/>
      <dgm:t>
        <a:bodyPr/>
        <a:lstStyle/>
        <a:p>
          <a:r>
            <a:rPr lang="en-US"/>
            <a:t>Maximise portfolio yield on based on shape of risk-free yield curve. </a:t>
          </a:r>
          <a:endParaRPr lang="en-NG" dirty="0"/>
        </a:p>
      </dgm:t>
    </dgm:pt>
    <dgm:pt modelId="{EFAB51E6-3E78-CF40-A652-B00C416B5B5E}" type="parTrans" cxnId="{D8B291F8-4C54-A044-9DD2-AE80B46F5DAF}">
      <dgm:prSet/>
      <dgm:spPr/>
      <dgm:t>
        <a:bodyPr/>
        <a:lstStyle/>
        <a:p>
          <a:endParaRPr lang="en-GB"/>
        </a:p>
      </dgm:t>
    </dgm:pt>
    <dgm:pt modelId="{D994F699-EF75-D440-99B4-DC699AB131CB}" type="sibTrans" cxnId="{D8B291F8-4C54-A044-9DD2-AE80B46F5DAF}">
      <dgm:prSet/>
      <dgm:spPr/>
      <dgm:t>
        <a:bodyPr/>
        <a:lstStyle/>
        <a:p>
          <a:endParaRPr lang="en-GB"/>
        </a:p>
      </dgm:t>
    </dgm:pt>
    <dgm:pt modelId="{F8B7F4F5-96C4-7040-9BD9-A974AED8F380}">
      <dgm:prSet/>
      <dgm:spPr/>
      <dgm:t>
        <a:bodyPr/>
        <a:lstStyle/>
        <a:p>
          <a:r>
            <a:rPr lang="en-US" dirty="0"/>
            <a:t>Involves executing a partial duration immunization strategy, with specified risk limits</a:t>
          </a:r>
        </a:p>
      </dgm:t>
    </dgm:pt>
    <dgm:pt modelId="{3EE0F77F-DFC1-A94B-A76B-0CBCC2918013}" type="parTrans" cxnId="{08CDEB6B-CDE7-3948-96E7-D835E011B808}">
      <dgm:prSet/>
      <dgm:spPr/>
      <dgm:t>
        <a:bodyPr/>
        <a:lstStyle/>
        <a:p>
          <a:endParaRPr lang="en-GB"/>
        </a:p>
      </dgm:t>
    </dgm:pt>
    <dgm:pt modelId="{7C37A3F9-8D28-6F47-9EB7-BD4DBC5031A8}" type="sibTrans" cxnId="{08CDEB6B-CDE7-3948-96E7-D835E011B808}">
      <dgm:prSet/>
      <dgm:spPr/>
      <dgm:t>
        <a:bodyPr/>
        <a:lstStyle/>
        <a:p>
          <a:endParaRPr lang="en-GB"/>
        </a:p>
      </dgm:t>
    </dgm:pt>
    <dgm:pt modelId="{3802098D-F3EB-0D4A-ACE1-77B745A8B234}">
      <dgm:prSet/>
      <dgm:spPr/>
      <dgm:t>
        <a:bodyPr/>
        <a:lstStyle/>
        <a:p>
          <a:r>
            <a:rPr lang="en-US" dirty="0"/>
            <a:t>Simultaneously </a:t>
          </a:r>
          <a:r>
            <a:rPr lang="en-US" dirty="0" err="1"/>
            <a:t>maximise</a:t>
          </a:r>
          <a:r>
            <a:rPr lang="en-US" dirty="0"/>
            <a:t> yield and minimize interest rate risk exposure along the yield curve</a:t>
          </a:r>
        </a:p>
      </dgm:t>
    </dgm:pt>
    <dgm:pt modelId="{1325549C-301B-1C43-9E0E-947C4AB18EDE}" type="parTrans" cxnId="{043A1F19-4462-7C4D-B80A-553563A1D553}">
      <dgm:prSet/>
      <dgm:spPr/>
      <dgm:t>
        <a:bodyPr/>
        <a:lstStyle/>
        <a:p>
          <a:endParaRPr lang="en-GB"/>
        </a:p>
      </dgm:t>
    </dgm:pt>
    <dgm:pt modelId="{2283AD7A-C62D-334A-9FA1-4EBD22AE6682}" type="sibTrans" cxnId="{043A1F19-4462-7C4D-B80A-553563A1D553}">
      <dgm:prSet/>
      <dgm:spPr/>
      <dgm:t>
        <a:bodyPr/>
        <a:lstStyle/>
        <a:p>
          <a:endParaRPr lang="en-GB"/>
        </a:p>
      </dgm:t>
    </dgm:pt>
    <dgm:pt modelId="{3B40F331-162C-9D45-92EF-2E223BA16D10}">
      <dgm:prSet/>
      <dgm:spPr>
        <a:solidFill>
          <a:srgbClr val="FFC000"/>
        </a:solidFill>
      </dgm:spPr>
      <dgm:t>
        <a:bodyPr/>
        <a:lstStyle/>
        <a:p>
          <a:r>
            <a:rPr lang="en-US" b="1" dirty="0"/>
            <a:t>Credit Spread Optimization</a:t>
          </a:r>
          <a:endParaRPr lang="en-US" dirty="0"/>
        </a:p>
      </dgm:t>
    </dgm:pt>
    <dgm:pt modelId="{EABCD752-4644-0B4F-961D-E1B78FE8A51C}" type="parTrans" cxnId="{345FB93D-4D9E-ED41-ABBC-323E2DBF994C}">
      <dgm:prSet/>
      <dgm:spPr/>
      <dgm:t>
        <a:bodyPr/>
        <a:lstStyle/>
        <a:p>
          <a:endParaRPr lang="en-GB"/>
        </a:p>
      </dgm:t>
    </dgm:pt>
    <dgm:pt modelId="{9F71A204-3B8F-6B49-9AAC-B5F08F2AFC2D}" type="sibTrans" cxnId="{345FB93D-4D9E-ED41-ABBC-323E2DBF994C}">
      <dgm:prSet/>
      <dgm:spPr/>
      <dgm:t>
        <a:bodyPr/>
        <a:lstStyle/>
        <a:p>
          <a:endParaRPr lang="en-GB"/>
        </a:p>
      </dgm:t>
    </dgm:pt>
    <dgm:pt modelId="{36DFD8D1-3BA6-1341-8507-24ECE869095F}">
      <dgm:prSet/>
      <dgm:spPr/>
      <dgm:t>
        <a:bodyPr/>
        <a:lstStyle/>
        <a:p>
          <a:r>
            <a:rPr lang="en-US"/>
            <a:t>Maximises credit spread for a given average credit quality without changing duration</a:t>
          </a:r>
          <a:endParaRPr lang="en-US" dirty="0"/>
        </a:p>
      </dgm:t>
    </dgm:pt>
    <dgm:pt modelId="{F5F1D45E-2EF2-1444-9143-61CCCB7BC219}" type="parTrans" cxnId="{D1D2C223-29E4-3043-B968-D83A23E0DD98}">
      <dgm:prSet/>
      <dgm:spPr/>
      <dgm:t>
        <a:bodyPr/>
        <a:lstStyle/>
        <a:p>
          <a:endParaRPr lang="en-GB"/>
        </a:p>
      </dgm:t>
    </dgm:pt>
    <dgm:pt modelId="{38996BFD-DACC-6C4E-91D5-B7A33B1BF981}" type="sibTrans" cxnId="{D1D2C223-29E4-3043-B968-D83A23E0DD98}">
      <dgm:prSet/>
      <dgm:spPr/>
      <dgm:t>
        <a:bodyPr/>
        <a:lstStyle/>
        <a:p>
          <a:endParaRPr lang="en-GB"/>
        </a:p>
      </dgm:t>
    </dgm:pt>
    <dgm:pt modelId="{3E5586DC-E0ED-8B49-8600-C5821528C68C}" type="pres">
      <dgm:prSet presAssocID="{CC7B9467-43CB-DA44-8072-5205FCD0C932}" presName="linearFlow" presStyleCnt="0">
        <dgm:presLayoutVars>
          <dgm:dir/>
          <dgm:animLvl val="lvl"/>
          <dgm:resizeHandles val="exact"/>
        </dgm:presLayoutVars>
      </dgm:prSet>
      <dgm:spPr/>
    </dgm:pt>
    <dgm:pt modelId="{9A1BC388-3BEB-A349-9374-A288E63F6E8A}" type="pres">
      <dgm:prSet presAssocID="{48A02641-8B0D-304A-84A4-54086875DE49}" presName="composite" presStyleCnt="0"/>
      <dgm:spPr/>
    </dgm:pt>
    <dgm:pt modelId="{F8B2E07F-7C1D-EF4E-B349-E07BE0FE7C98}" type="pres">
      <dgm:prSet presAssocID="{48A02641-8B0D-304A-84A4-54086875DE49}" presName="parentText" presStyleLbl="alignNode1" presStyleIdx="0" presStyleCnt="3" custLinFactNeighborX="-33553" custLinFactNeighborY="-9033">
        <dgm:presLayoutVars>
          <dgm:chMax val="1"/>
          <dgm:bulletEnabled val="1"/>
        </dgm:presLayoutVars>
      </dgm:prSet>
      <dgm:spPr/>
    </dgm:pt>
    <dgm:pt modelId="{87DC907D-D122-C748-957E-E6C156F6A9B1}" type="pres">
      <dgm:prSet presAssocID="{48A02641-8B0D-304A-84A4-54086875DE49}" presName="descendantText" presStyleLbl="alignAcc1" presStyleIdx="0" presStyleCnt="3">
        <dgm:presLayoutVars>
          <dgm:bulletEnabled val="1"/>
        </dgm:presLayoutVars>
      </dgm:prSet>
      <dgm:spPr/>
    </dgm:pt>
    <dgm:pt modelId="{A3AAF9B5-85E9-6C46-BC77-FC686D8E0F42}" type="pres">
      <dgm:prSet presAssocID="{6F8476B4-59C8-1F4A-ACB6-DD59DA21CC4F}" presName="sp" presStyleCnt="0"/>
      <dgm:spPr/>
    </dgm:pt>
    <dgm:pt modelId="{7289A2A0-A5A0-F744-A078-5A04EA196D33}" type="pres">
      <dgm:prSet presAssocID="{B9249ACF-2B7C-0043-A9EE-1CAA76BAE263}" presName="composite" presStyleCnt="0"/>
      <dgm:spPr/>
    </dgm:pt>
    <dgm:pt modelId="{23B8C9F4-7404-6D41-8B6E-BDCB541B6D02}" type="pres">
      <dgm:prSet presAssocID="{B9249ACF-2B7C-0043-A9EE-1CAA76BAE26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BD1A439-7704-354E-A811-78B683CCD901}" type="pres">
      <dgm:prSet presAssocID="{B9249ACF-2B7C-0043-A9EE-1CAA76BAE263}" presName="descendantText" presStyleLbl="alignAcc1" presStyleIdx="1" presStyleCnt="3">
        <dgm:presLayoutVars>
          <dgm:bulletEnabled val="1"/>
        </dgm:presLayoutVars>
      </dgm:prSet>
      <dgm:spPr/>
    </dgm:pt>
    <dgm:pt modelId="{17058FB7-DEBF-C24C-84A5-4D9EBC65A4C3}" type="pres">
      <dgm:prSet presAssocID="{67BD83AB-9FCD-D341-801B-4AFDEF4D94C4}" presName="sp" presStyleCnt="0"/>
      <dgm:spPr/>
    </dgm:pt>
    <dgm:pt modelId="{D5A33117-3D08-0345-A999-EF0B9AB732EE}" type="pres">
      <dgm:prSet presAssocID="{3B40F331-162C-9D45-92EF-2E223BA16D10}" presName="composite" presStyleCnt="0"/>
      <dgm:spPr/>
    </dgm:pt>
    <dgm:pt modelId="{32CD3169-1D40-8146-9B85-E1B0D1A3B4A8}" type="pres">
      <dgm:prSet presAssocID="{3B40F331-162C-9D45-92EF-2E223BA16D1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762CFE0-0F00-0C42-AF6A-961FB9DE932B}" type="pres">
      <dgm:prSet presAssocID="{3B40F331-162C-9D45-92EF-2E223BA16D1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A6BF212-FFAE-C64C-8DB0-06E83F351B48}" srcId="{CC7B9467-43CB-DA44-8072-5205FCD0C932}" destId="{B9249ACF-2B7C-0043-A9EE-1CAA76BAE263}" srcOrd="1" destOrd="0" parTransId="{4F482ACC-47DC-274D-8CDC-1E479B9F3A64}" sibTransId="{67BD83AB-9FCD-D341-801B-4AFDEF4D94C4}"/>
    <dgm:cxn modelId="{043A1F19-4462-7C4D-B80A-553563A1D553}" srcId="{347CFBAB-A10B-7D48-A9E2-C92F4EBFB2C8}" destId="{3802098D-F3EB-0D4A-ACE1-77B745A8B234}" srcOrd="1" destOrd="0" parTransId="{1325549C-301B-1C43-9E0E-947C4AB18EDE}" sibTransId="{2283AD7A-C62D-334A-9FA1-4EBD22AE6682}"/>
    <dgm:cxn modelId="{73C1CF20-2F67-9444-B01F-40E090882011}" type="presOf" srcId="{CC7B9467-43CB-DA44-8072-5205FCD0C932}" destId="{3E5586DC-E0ED-8B49-8600-C5821528C68C}" srcOrd="0" destOrd="0" presId="urn:microsoft.com/office/officeart/2005/8/layout/chevron2"/>
    <dgm:cxn modelId="{D1D2C223-29E4-3043-B968-D83A23E0DD98}" srcId="{3B40F331-162C-9D45-92EF-2E223BA16D10}" destId="{36DFD8D1-3BA6-1341-8507-24ECE869095F}" srcOrd="0" destOrd="0" parTransId="{F5F1D45E-2EF2-1444-9143-61CCCB7BC219}" sibTransId="{38996BFD-DACC-6C4E-91D5-B7A33B1BF981}"/>
    <dgm:cxn modelId="{F5163331-7842-5644-8AFF-CB3DD32B6ABA}" type="presOf" srcId="{48A02641-8B0D-304A-84A4-54086875DE49}" destId="{F8B2E07F-7C1D-EF4E-B349-E07BE0FE7C98}" srcOrd="0" destOrd="0" presId="urn:microsoft.com/office/officeart/2005/8/layout/chevron2"/>
    <dgm:cxn modelId="{0A572C37-45D8-8243-B90D-FEF25B7AEB91}" srcId="{48A02641-8B0D-304A-84A4-54086875DE49}" destId="{2BFFB470-E257-474F-ACBB-82A76FD18F6F}" srcOrd="2" destOrd="0" parTransId="{F423C23B-A640-C446-B310-B0860C2C74F3}" sibTransId="{F4EC5A0F-BE56-D944-88D8-CF89E849682C}"/>
    <dgm:cxn modelId="{345FB93D-4D9E-ED41-ABBC-323E2DBF994C}" srcId="{CC7B9467-43CB-DA44-8072-5205FCD0C932}" destId="{3B40F331-162C-9D45-92EF-2E223BA16D10}" srcOrd="2" destOrd="0" parTransId="{EABCD752-4644-0B4F-961D-E1B78FE8A51C}" sibTransId="{9F71A204-3B8F-6B49-9AAC-B5F08F2AFC2D}"/>
    <dgm:cxn modelId="{5B5FB260-8A1F-C845-84C9-3682D2A6A33A}" type="presOf" srcId="{92CAA8AC-3A38-2E4D-867B-6373ECA691B2}" destId="{87DC907D-D122-C748-957E-E6C156F6A9B1}" srcOrd="0" destOrd="1" presId="urn:microsoft.com/office/officeart/2005/8/layout/chevron2"/>
    <dgm:cxn modelId="{9CAB924A-FA14-E642-A050-EB7273590ABA}" type="presOf" srcId="{2BFFB470-E257-474F-ACBB-82A76FD18F6F}" destId="{87DC907D-D122-C748-957E-E6C156F6A9B1}" srcOrd="0" destOrd="2" presId="urn:microsoft.com/office/officeart/2005/8/layout/chevron2"/>
    <dgm:cxn modelId="{08CDEB6B-CDE7-3948-96E7-D835E011B808}" srcId="{347CFBAB-A10B-7D48-A9E2-C92F4EBFB2C8}" destId="{F8B7F4F5-96C4-7040-9BD9-A974AED8F380}" srcOrd="0" destOrd="0" parTransId="{3EE0F77F-DFC1-A94B-A76B-0CBCC2918013}" sibTransId="{7C37A3F9-8D28-6F47-9EB7-BD4DBC5031A8}"/>
    <dgm:cxn modelId="{7F7C6680-6762-2E4A-B20B-D42482A12906}" type="presOf" srcId="{B9249ACF-2B7C-0043-A9EE-1CAA76BAE263}" destId="{23B8C9F4-7404-6D41-8B6E-BDCB541B6D02}" srcOrd="0" destOrd="0" presId="urn:microsoft.com/office/officeart/2005/8/layout/chevron2"/>
    <dgm:cxn modelId="{4F3C608B-59C4-6E41-A3EB-83C5B9816CBA}" type="presOf" srcId="{36DFD8D1-3BA6-1341-8507-24ECE869095F}" destId="{5762CFE0-0F00-0C42-AF6A-961FB9DE932B}" srcOrd="0" destOrd="0" presId="urn:microsoft.com/office/officeart/2005/8/layout/chevron2"/>
    <dgm:cxn modelId="{D86A418B-7AEC-A244-B171-B4B40BA613B6}" srcId="{CC7B9467-43CB-DA44-8072-5205FCD0C932}" destId="{48A02641-8B0D-304A-84A4-54086875DE49}" srcOrd="0" destOrd="0" parTransId="{FABBB0CD-9B5E-F84B-8DF3-BB019E14E175}" sibTransId="{6F8476B4-59C8-1F4A-ACB6-DD59DA21CC4F}"/>
    <dgm:cxn modelId="{81FA2994-7626-8A4E-8DFF-2B72A63FDC3C}" type="presOf" srcId="{F8B7F4F5-96C4-7040-9BD9-A974AED8F380}" destId="{1BD1A439-7704-354E-A811-78B683CCD901}" srcOrd="0" destOrd="1" presId="urn:microsoft.com/office/officeart/2005/8/layout/chevron2"/>
    <dgm:cxn modelId="{A8A4B09C-246A-EA4D-91CD-F812891117DA}" type="presOf" srcId="{347CFBAB-A10B-7D48-A9E2-C92F4EBFB2C8}" destId="{1BD1A439-7704-354E-A811-78B683CCD901}" srcOrd="0" destOrd="0" presId="urn:microsoft.com/office/officeart/2005/8/layout/chevron2"/>
    <dgm:cxn modelId="{0A5B25AE-809E-874C-A71E-DECA73E0273F}" type="presOf" srcId="{3802098D-F3EB-0D4A-ACE1-77B745A8B234}" destId="{1BD1A439-7704-354E-A811-78B683CCD901}" srcOrd="0" destOrd="2" presId="urn:microsoft.com/office/officeart/2005/8/layout/chevron2"/>
    <dgm:cxn modelId="{44920DB3-3D0A-7F42-84DA-D87BC9780BB3}" type="presOf" srcId="{092C5874-512C-E147-B35F-0B02E44DAA7E}" destId="{87DC907D-D122-C748-957E-E6C156F6A9B1}" srcOrd="0" destOrd="3" presId="urn:microsoft.com/office/officeart/2005/8/layout/chevron2"/>
    <dgm:cxn modelId="{854374B6-50AF-6444-B6F0-FD55D013068F}" type="presOf" srcId="{3B40F331-162C-9D45-92EF-2E223BA16D10}" destId="{32CD3169-1D40-8146-9B85-E1B0D1A3B4A8}" srcOrd="0" destOrd="0" presId="urn:microsoft.com/office/officeart/2005/8/layout/chevron2"/>
    <dgm:cxn modelId="{3B47DFCA-0D93-6745-AFFF-523934822722}" srcId="{48A02641-8B0D-304A-84A4-54086875DE49}" destId="{F87FD50F-7512-7646-894F-4671288F7733}" srcOrd="0" destOrd="0" parTransId="{0CDF9590-2443-4F49-91BF-F92521523D6B}" sibTransId="{03D5C7F5-C1F1-804B-BD3B-21BA1C407A67}"/>
    <dgm:cxn modelId="{0DDCCDDC-0615-AB43-9E23-B4F8DB3AB62E}" srcId="{48A02641-8B0D-304A-84A4-54086875DE49}" destId="{092C5874-512C-E147-B35F-0B02E44DAA7E}" srcOrd="3" destOrd="0" parTransId="{A16D70BF-B6E5-C84B-B029-8B823855EB95}" sibTransId="{149E542E-02C8-F345-9F8E-380956010902}"/>
    <dgm:cxn modelId="{D27411DE-64F8-1B44-AAD6-26E19BFDFA01}" type="presOf" srcId="{F87FD50F-7512-7646-894F-4671288F7733}" destId="{87DC907D-D122-C748-957E-E6C156F6A9B1}" srcOrd="0" destOrd="0" presId="urn:microsoft.com/office/officeart/2005/8/layout/chevron2"/>
    <dgm:cxn modelId="{D8B291F8-4C54-A044-9DD2-AE80B46F5DAF}" srcId="{B9249ACF-2B7C-0043-A9EE-1CAA76BAE263}" destId="{347CFBAB-A10B-7D48-A9E2-C92F4EBFB2C8}" srcOrd="0" destOrd="0" parTransId="{EFAB51E6-3E78-CF40-A652-B00C416B5B5E}" sibTransId="{D994F699-EF75-D440-99B4-DC699AB131CB}"/>
    <dgm:cxn modelId="{A2C276FA-0ADD-584C-8C7B-0F00C554D539}" srcId="{48A02641-8B0D-304A-84A4-54086875DE49}" destId="{92CAA8AC-3A38-2E4D-867B-6373ECA691B2}" srcOrd="1" destOrd="0" parTransId="{CDB30B23-BD21-E349-95A6-6C25F0A6BFF8}" sibTransId="{2CDA0FD0-F9FB-C842-995F-426B8F6C7386}"/>
    <dgm:cxn modelId="{01019DEE-2E63-1549-B89C-167799BB7416}" type="presParOf" srcId="{3E5586DC-E0ED-8B49-8600-C5821528C68C}" destId="{9A1BC388-3BEB-A349-9374-A288E63F6E8A}" srcOrd="0" destOrd="0" presId="urn:microsoft.com/office/officeart/2005/8/layout/chevron2"/>
    <dgm:cxn modelId="{A7ECD1F6-5A76-1346-87DD-1A0600A765C9}" type="presParOf" srcId="{9A1BC388-3BEB-A349-9374-A288E63F6E8A}" destId="{F8B2E07F-7C1D-EF4E-B349-E07BE0FE7C98}" srcOrd="0" destOrd="0" presId="urn:microsoft.com/office/officeart/2005/8/layout/chevron2"/>
    <dgm:cxn modelId="{69DDCB2E-3CA4-9E45-B677-67AD2C362014}" type="presParOf" srcId="{9A1BC388-3BEB-A349-9374-A288E63F6E8A}" destId="{87DC907D-D122-C748-957E-E6C156F6A9B1}" srcOrd="1" destOrd="0" presId="urn:microsoft.com/office/officeart/2005/8/layout/chevron2"/>
    <dgm:cxn modelId="{5C5877F0-A139-E048-AEC9-AE27ECE3501B}" type="presParOf" srcId="{3E5586DC-E0ED-8B49-8600-C5821528C68C}" destId="{A3AAF9B5-85E9-6C46-BC77-FC686D8E0F42}" srcOrd="1" destOrd="0" presId="urn:microsoft.com/office/officeart/2005/8/layout/chevron2"/>
    <dgm:cxn modelId="{674A9A9A-C6CC-D84B-AFA7-6A086ED3409A}" type="presParOf" srcId="{3E5586DC-E0ED-8B49-8600-C5821528C68C}" destId="{7289A2A0-A5A0-F744-A078-5A04EA196D33}" srcOrd="2" destOrd="0" presId="urn:microsoft.com/office/officeart/2005/8/layout/chevron2"/>
    <dgm:cxn modelId="{2909069E-A8C6-6B43-AD5B-428BEC35D5FF}" type="presParOf" srcId="{7289A2A0-A5A0-F744-A078-5A04EA196D33}" destId="{23B8C9F4-7404-6D41-8B6E-BDCB541B6D02}" srcOrd="0" destOrd="0" presId="urn:microsoft.com/office/officeart/2005/8/layout/chevron2"/>
    <dgm:cxn modelId="{B4D81444-3F90-E445-BB74-9103054C4E04}" type="presParOf" srcId="{7289A2A0-A5A0-F744-A078-5A04EA196D33}" destId="{1BD1A439-7704-354E-A811-78B683CCD901}" srcOrd="1" destOrd="0" presId="urn:microsoft.com/office/officeart/2005/8/layout/chevron2"/>
    <dgm:cxn modelId="{1BADADCF-D3A7-8E4A-926F-70CF3F4FBBD0}" type="presParOf" srcId="{3E5586DC-E0ED-8B49-8600-C5821528C68C}" destId="{17058FB7-DEBF-C24C-84A5-4D9EBC65A4C3}" srcOrd="3" destOrd="0" presId="urn:microsoft.com/office/officeart/2005/8/layout/chevron2"/>
    <dgm:cxn modelId="{04066E00-0B02-4542-BBA2-EA602F1E7DA5}" type="presParOf" srcId="{3E5586DC-E0ED-8B49-8600-C5821528C68C}" destId="{D5A33117-3D08-0345-A999-EF0B9AB732EE}" srcOrd="4" destOrd="0" presId="urn:microsoft.com/office/officeart/2005/8/layout/chevron2"/>
    <dgm:cxn modelId="{D078010B-2EFA-8E4D-B6CE-AA5AE21882F5}" type="presParOf" srcId="{D5A33117-3D08-0345-A999-EF0B9AB732EE}" destId="{32CD3169-1D40-8146-9B85-E1B0D1A3B4A8}" srcOrd="0" destOrd="0" presId="urn:microsoft.com/office/officeart/2005/8/layout/chevron2"/>
    <dgm:cxn modelId="{A519D5F7-D5C6-2B4A-B7D2-6D191197D1D2}" type="presParOf" srcId="{D5A33117-3D08-0345-A999-EF0B9AB732EE}" destId="{5762CFE0-0F00-0C42-AF6A-961FB9DE93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15008-CFC0-E446-9F2B-A76F5E7DC9DE}" type="doc">
      <dgm:prSet loTypeId="urn:microsoft.com/office/officeart/2005/8/layout/venn1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B6BC9F6A-31F0-AF45-AFF2-DD79335FE6F3}">
      <dgm:prSet custT="1"/>
      <dgm:spPr/>
      <dgm:t>
        <a:bodyPr/>
        <a:lstStyle/>
        <a:p>
          <a:r>
            <a:rPr lang="en-NG" sz="1000" dirty="0"/>
            <a:t>Reflect (il)</a:t>
          </a:r>
          <a:r>
            <a:rPr lang="en-NG" sz="1000" b="1" dirty="0"/>
            <a:t>liquidity</a:t>
          </a:r>
          <a:r>
            <a:rPr lang="en-NG" sz="1000" dirty="0"/>
            <a:t> of the insurance contracts </a:t>
          </a:r>
          <a:r>
            <a:rPr lang="en-NG" sz="1000" b="1" dirty="0"/>
            <a:t>(liabilities)</a:t>
          </a:r>
          <a:endParaRPr lang="en-NG" sz="1000" dirty="0"/>
        </a:p>
      </dgm:t>
    </dgm:pt>
    <dgm:pt modelId="{A26C1565-ABD4-7145-9A50-37CCA39457F0}" type="parTrans" cxnId="{7D87479A-81EC-0043-BE3E-1DB4C6B114CE}">
      <dgm:prSet/>
      <dgm:spPr/>
      <dgm:t>
        <a:bodyPr/>
        <a:lstStyle/>
        <a:p>
          <a:endParaRPr lang="en-GB" sz="1000"/>
        </a:p>
      </dgm:t>
    </dgm:pt>
    <dgm:pt modelId="{B2D0838D-68FF-CB41-AF95-9FEB5D60D1F3}" type="sibTrans" cxnId="{7D87479A-81EC-0043-BE3E-1DB4C6B114CE}">
      <dgm:prSet/>
      <dgm:spPr/>
      <dgm:t>
        <a:bodyPr/>
        <a:lstStyle/>
        <a:p>
          <a:endParaRPr lang="en-GB" sz="1000"/>
        </a:p>
      </dgm:t>
    </dgm:pt>
    <dgm:pt modelId="{987575B5-0ADD-F648-850A-1FC25177F450}">
      <dgm:prSet custT="1"/>
      <dgm:spPr/>
      <dgm:t>
        <a:bodyPr/>
        <a:lstStyle/>
        <a:p>
          <a:r>
            <a:rPr lang="en-NG" sz="1000" dirty="0"/>
            <a:t>Be consistent with (</a:t>
          </a:r>
          <a:r>
            <a:rPr lang="en-NG" sz="1000" b="1" dirty="0"/>
            <a:t>observable) market prices </a:t>
          </a:r>
          <a:r>
            <a:rPr lang="en-NG" sz="1000" dirty="0"/>
            <a:t>of financial instruments</a:t>
          </a:r>
        </a:p>
      </dgm:t>
    </dgm:pt>
    <dgm:pt modelId="{1CB93E10-74A7-0B42-B89B-3C475D70A21B}" type="parTrans" cxnId="{AE3A80B1-0591-BF48-A679-E05BAB26E000}">
      <dgm:prSet/>
      <dgm:spPr/>
      <dgm:t>
        <a:bodyPr/>
        <a:lstStyle/>
        <a:p>
          <a:endParaRPr lang="en-GB" sz="1000"/>
        </a:p>
      </dgm:t>
    </dgm:pt>
    <dgm:pt modelId="{8C05EDB4-3196-2F44-8732-7983253C29AC}" type="sibTrans" cxnId="{AE3A80B1-0591-BF48-A679-E05BAB26E000}">
      <dgm:prSet/>
      <dgm:spPr/>
      <dgm:t>
        <a:bodyPr/>
        <a:lstStyle/>
        <a:p>
          <a:endParaRPr lang="en-GB" sz="1000"/>
        </a:p>
      </dgm:t>
    </dgm:pt>
    <dgm:pt modelId="{A81D4402-4CCC-C14E-BD22-7F7C1D038133}">
      <dgm:prSet custT="1"/>
      <dgm:spPr/>
      <dgm:t>
        <a:bodyPr/>
        <a:lstStyle/>
        <a:p>
          <a:r>
            <a:rPr lang="en-NG" sz="1000" dirty="0"/>
            <a:t>Exclude factors that do not impact insurance contracts (</a:t>
          </a:r>
          <a:r>
            <a:rPr lang="en-NG" sz="1000" b="1" dirty="0"/>
            <a:t>credit risk</a:t>
          </a:r>
          <a:r>
            <a:rPr lang="en-NG" sz="1000" dirty="0"/>
            <a:t>)</a:t>
          </a:r>
        </a:p>
      </dgm:t>
    </dgm:pt>
    <dgm:pt modelId="{524808CB-5305-7340-9E84-BD92B68A657A}" type="parTrans" cxnId="{9B8F93A9-1B06-B244-A150-39E4ED830530}">
      <dgm:prSet/>
      <dgm:spPr/>
      <dgm:t>
        <a:bodyPr/>
        <a:lstStyle/>
        <a:p>
          <a:endParaRPr lang="en-GB" sz="1000"/>
        </a:p>
      </dgm:t>
    </dgm:pt>
    <dgm:pt modelId="{BD2C1F50-1F59-D248-8C52-1DF0ADFAD6B6}" type="sibTrans" cxnId="{9B8F93A9-1B06-B244-A150-39E4ED830530}">
      <dgm:prSet/>
      <dgm:spPr/>
      <dgm:t>
        <a:bodyPr/>
        <a:lstStyle/>
        <a:p>
          <a:endParaRPr lang="en-GB" sz="1000"/>
        </a:p>
      </dgm:t>
    </dgm:pt>
    <dgm:pt modelId="{73C9B45C-1F3F-3842-8242-AAABCF057BF2}" type="pres">
      <dgm:prSet presAssocID="{7C115008-CFC0-E446-9F2B-A76F5E7DC9DE}" presName="compositeShape" presStyleCnt="0">
        <dgm:presLayoutVars>
          <dgm:chMax val="7"/>
          <dgm:dir/>
          <dgm:resizeHandles val="exact"/>
        </dgm:presLayoutVars>
      </dgm:prSet>
      <dgm:spPr/>
    </dgm:pt>
    <dgm:pt modelId="{B28F409F-0DA3-6A46-A33A-852AA35A43DB}" type="pres">
      <dgm:prSet presAssocID="{B6BC9F6A-31F0-AF45-AFF2-DD79335FE6F3}" presName="circ1" presStyleLbl="vennNode1" presStyleIdx="0" presStyleCnt="3"/>
      <dgm:spPr/>
    </dgm:pt>
    <dgm:pt modelId="{9F14F955-A4AC-784B-A6EC-DE6FF06DFFB4}" type="pres">
      <dgm:prSet presAssocID="{B6BC9F6A-31F0-AF45-AFF2-DD79335FE6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C02B77-C0E6-5948-B516-7B7F72D04AE4}" type="pres">
      <dgm:prSet presAssocID="{987575B5-0ADD-F648-850A-1FC25177F450}" presName="circ2" presStyleLbl="vennNode1" presStyleIdx="1" presStyleCnt="3"/>
      <dgm:spPr/>
    </dgm:pt>
    <dgm:pt modelId="{48D8BDED-7102-0A44-9AEE-7913EC72BB29}" type="pres">
      <dgm:prSet presAssocID="{987575B5-0ADD-F648-850A-1FC25177F45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DE6F05F-655A-8940-9AC2-451728148D91}" type="pres">
      <dgm:prSet presAssocID="{A81D4402-4CCC-C14E-BD22-7F7C1D038133}" presName="circ3" presStyleLbl="vennNode1" presStyleIdx="2" presStyleCnt="3"/>
      <dgm:spPr/>
    </dgm:pt>
    <dgm:pt modelId="{427EA0D2-2350-2D48-8493-7D12107ED045}" type="pres">
      <dgm:prSet presAssocID="{A81D4402-4CCC-C14E-BD22-7F7C1D03813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A064213-7858-3A4A-BBF0-A44607C9077F}" type="presOf" srcId="{987575B5-0ADD-F648-850A-1FC25177F450}" destId="{48D8BDED-7102-0A44-9AEE-7913EC72BB29}" srcOrd="1" destOrd="0" presId="urn:microsoft.com/office/officeart/2005/8/layout/venn1"/>
    <dgm:cxn modelId="{131AFF29-6C51-294D-8DAF-0C1BC906C7D4}" type="presOf" srcId="{A81D4402-4CCC-C14E-BD22-7F7C1D038133}" destId="{2DE6F05F-655A-8940-9AC2-451728148D91}" srcOrd="0" destOrd="0" presId="urn:microsoft.com/office/officeart/2005/8/layout/venn1"/>
    <dgm:cxn modelId="{BEDA485D-CF7F-6B4B-9289-C76DE9E138C3}" type="presOf" srcId="{B6BC9F6A-31F0-AF45-AFF2-DD79335FE6F3}" destId="{9F14F955-A4AC-784B-A6EC-DE6FF06DFFB4}" srcOrd="1" destOrd="0" presId="urn:microsoft.com/office/officeart/2005/8/layout/venn1"/>
    <dgm:cxn modelId="{DAB19863-4062-664D-A4BD-7D06D1F56143}" type="presOf" srcId="{B6BC9F6A-31F0-AF45-AFF2-DD79335FE6F3}" destId="{B28F409F-0DA3-6A46-A33A-852AA35A43DB}" srcOrd="0" destOrd="0" presId="urn:microsoft.com/office/officeart/2005/8/layout/venn1"/>
    <dgm:cxn modelId="{5294D087-A444-944F-A107-7544E3544AE5}" type="presOf" srcId="{A81D4402-4CCC-C14E-BD22-7F7C1D038133}" destId="{427EA0D2-2350-2D48-8493-7D12107ED045}" srcOrd="1" destOrd="0" presId="urn:microsoft.com/office/officeart/2005/8/layout/venn1"/>
    <dgm:cxn modelId="{56ABCD89-E0C8-124B-9B1B-653FDE798CBC}" type="presOf" srcId="{987575B5-0ADD-F648-850A-1FC25177F450}" destId="{6EC02B77-C0E6-5948-B516-7B7F72D04AE4}" srcOrd="0" destOrd="0" presId="urn:microsoft.com/office/officeart/2005/8/layout/venn1"/>
    <dgm:cxn modelId="{7D87479A-81EC-0043-BE3E-1DB4C6B114CE}" srcId="{7C115008-CFC0-E446-9F2B-A76F5E7DC9DE}" destId="{B6BC9F6A-31F0-AF45-AFF2-DD79335FE6F3}" srcOrd="0" destOrd="0" parTransId="{A26C1565-ABD4-7145-9A50-37CCA39457F0}" sibTransId="{B2D0838D-68FF-CB41-AF95-9FEB5D60D1F3}"/>
    <dgm:cxn modelId="{9B8F93A9-1B06-B244-A150-39E4ED830530}" srcId="{7C115008-CFC0-E446-9F2B-A76F5E7DC9DE}" destId="{A81D4402-4CCC-C14E-BD22-7F7C1D038133}" srcOrd="2" destOrd="0" parTransId="{524808CB-5305-7340-9E84-BD92B68A657A}" sibTransId="{BD2C1F50-1F59-D248-8C52-1DF0ADFAD6B6}"/>
    <dgm:cxn modelId="{C32851B0-C2D9-3240-9051-84F11083C3F0}" type="presOf" srcId="{7C115008-CFC0-E446-9F2B-A76F5E7DC9DE}" destId="{73C9B45C-1F3F-3842-8242-AAABCF057BF2}" srcOrd="0" destOrd="0" presId="urn:microsoft.com/office/officeart/2005/8/layout/venn1"/>
    <dgm:cxn modelId="{AE3A80B1-0591-BF48-A679-E05BAB26E000}" srcId="{7C115008-CFC0-E446-9F2B-A76F5E7DC9DE}" destId="{987575B5-0ADD-F648-850A-1FC25177F450}" srcOrd="1" destOrd="0" parTransId="{1CB93E10-74A7-0B42-B89B-3C475D70A21B}" sibTransId="{8C05EDB4-3196-2F44-8732-7983253C29AC}"/>
    <dgm:cxn modelId="{F43CAC6A-9774-5845-AEEC-E0BE6F28B095}" type="presParOf" srcId="{73C9B45C-1F3F-3842-8242-AAABCF057BF2}" destId="{B28F409F-0DA3-6A46-A33A-852AA35A43DB}" srcOrd="0" destOrd="0" presId="urn:microsoft.com/office/officeart/2005/8/layout/venn1"/>
    <dgm:cxn modelId="{DC390B97-6E7C-8848-983E-9BFCBC30F28A}" type="presParOf" srcId="{73C9B45C-1F3F-3842-8242-AAABCF057BF2}" destId="{9F14F955-A4AC-784B-A6EC-DE6FF06DFFB4}" srcOrd="1" destOrd="0" presId="urn:microsoft.com/office/officeart/2005/8/layout/venn1"/>
    <dgm:cxn modelId="{AE203BF9-68EC-3248-9DA9-D28CE55A4445}" type="presParOf" srcId="{73C9B45C-1F3F-3842-8242-AAABCF057BF2}" destId="{6EC02B77-C0E6-5948-B516-7B7F72D04AE4}" srcOrd="2" destOrd="0" presId="urn:microsoft.com/office/officeart/2005/8/layout/venn1"/>
    <dgm:cxn modelId="{D8E3573B-23A8-BE40-8945-2CA7EF10E1AD}" type="presParOf" srcId="{73C9B45C-1F3F-3842-8242-AAABCF057BF2}" destId="{48D8BDED-7102-0A44-9AEE-7913EC72BB29}" srcOrd="3" destOrd="0" presId="urn:microsoft.com/office/officeart/2005/8/layout/venn1"/>
    <dgm:cxn modelId="{D8642700-2076-934E-ADA8-DBDF89DDAF6C}" type="presParOf" srcId="{73C9B45C-1F3F-3842-8242-AAABCF057BF2}" destId="{2DE6F05F-655A-8940-9AC2-451728148D91}" srcOrd="4" destOrd="0" presId="urn:microsoft.com/office/officeart/2005/8/layout/venn1"/>
    <dgm:cxn modelId="{5A1C8544-E281-7F4C-9BD4-E0BBCAABF0C1}" type="presParOf" srcId="{73C9B45C-1F3F-3842-8242-AAABCF057BF2}" destId="{427EA0D2-2350-2D48-8493-7D12107ED04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6A9BBF-82E9-4640-84A8-4A0D1C27490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92EC5D-7C04-A945-8753-DD10071DDB3D}">
      <dgm:prSet/>
      <dgm:spPr/>
      <dgm:t>
        <a:bodyPr/>
        <a:lstStyle/>
        <a:p>
          <a:r>
            <a:rPr lang="en-NG" dirty="0"/>
            <a:t>Material duration gap between actual asset portfolio and </a:t>
          </a:r>
          <a:r>
            <a:rPr lang="en-NG" b="1" dirty="0"/>
            <a:t>reference portfolio used</a:t>
          </a:r>
          <a:endParaRPr lang="en-NG" dirty="0"/>
        </a:p>
      </dgm:t>
    </dgm:pt>
    <dgm:pt modelId="{946B22A0-CD0B-9A4C-857A-A6AAA3870F20}" type="parTrans" cxnId="{9282BC6E-4A5E-FD44-B817-458D43A61EFF}">
      <dgm:prSet/>
      <dgm:spPr/>
      <dgm:t>
        <a:bodyPr/>
        <a:lstStyle/>
        <a:p>
          <a:endParaRPr lang="en-GB"/>
        </a:p>
      </dgm:t>
    </dgm:pt>
    <dgm:pt modelId="{BFE18A49-C6BF-DC40-B21C-0BFA1F88C589}" type="sibTrans" cxnId="{9282BC6E-4A5E-FD44-B817-458D43A61EFF}">
      <dgm:prSet/>
      <dgm:spPr/>
      <dgm:t>
        <a:bodyPr/>
        <a:lstStyle/>
        <a:p>
          <a:endParaRPr lang="en-GB"/>
        </a:p>
      </dgm:t>
    </dgm:pt>
    <dgm:pt modelId="{858B62EA-86A4-CC4E-9234-79DE20153D5E}">
      <dgm:prSet/>
      <dgm:spPr/>
      <dgm:t>
        <a:bodyPr/>
        <a:lstStyle/>
        <a:p>
          <a:r>
            <a:rPr lang="en-NG" b="1" dirty="0"/>
            <a:t>Credit risk premium: </a:t>
          </a:r>
          <a:r>
            <a:rPr lang="en-NG" dirty="0"/>
            <a:t>As it is included in asset valuation but excluded on liability side.</a:t>
          </a:r>
        </a:p>
      </dgm:t>
    </dgm:pt>
    <dgm:pt modelId="{BBD5D6E4-036F-124C-85F4-D35AB02A125D}" type="parTrans" cxnId="{1F37777F-03C2-984B-AA1E-59A839A426B9}">
      <dgm:prSet/>
      <dgm:spPr/>
      <dgm:t>
        <a:bodyPr/>
        <a:lstStyle/>
        <a:p>
          <a:endParaRPr lang="en-GB"/>
        </a:p>
      </dgm:t>
    </dgm:pt>
    <dgm:pt modelId="{A671A3C4-D62F-3C4A-B41E-F0545985FCA7}" type="sibTrans" cxnId="{1F37777F-03C2-984B-AA1E-59A839A426B9}">
      <dgm:prSet/>
      <dgm:spPr/>
      <dgm:t>
        <a:bodyPr/>
        <a:lstStyle/>
        <a:p>
          <a:endParaRPr lang="en-GB"/>
        </a:p>
      </dgm:t>
    </dgm:pt>
    <dgm:pt modelId="{ABF01242-41B2-BD4E-9771-1E732AE118BA}">
      <dgm:prSet/>
      <dgm:spPr/>
      <dgm:t>
        <a:bodyPr/>
        <a:lstStyle/>
        <a:p>
          <a:r>
            <a:rPr lang="en-NG" b="1" dirty="0"/>
            <a:t>Illiquidity premium</a:t>
          </a:r>
          <a:r>
            <a:rPr lang="en-NG" dirty="0"/>
            <a:t>: ALM mismatch to the extent lidquity profile of reference portolio is very different to actual portfolio</a:t>
          </a:r>
        </a:p>
      </dgm:t>
    </dgm:pt>
    <dgm:pt modelId="{A3EFD0A3-CFD3-1B4B-AD16-67161D2E61C4}" type="parTrans" cxnId="{D9528BFA-4BCB-BD4E-8E4D-8262B8AF0E52}">
      <dgm:prSet/>
      <dgm:spPr/>
      <dgm:t>
        <a:bodyPr/>
        <a:lstStyle/>
        <a:p>
          <a:endParaRPr lang="en-GB"/>
        </a:p>
      </dgm:t>
    </dgm:pt>
    <dgm:pt modelId="{74E1CC02-E93F-3B43-A383-B293E7F73350}" type="sibTrans" cxnId="{D9528BFA-4BCB-BD4E-8E4D-8262B8AF0E52}">
      <dgm:prSet/>
      <dgm:spPr/>
      <dgm:t>
        <a:bodyPr/>
        <a:lstStyle/>
        <a:p>
          <a:endParaRPr lang="en-GB"/>
        </a:p>
      </dgm:t>
    </dgm:pt>
    <dgm:pt modelId="{B3F89D18-8D7C-344C-BA23-239E5279F9DD}" type="pres">
      <dgm:prSet presAssocID="{316A9BBF-82E9-4640-84A8-4A0D1C274903}" presName="Name0" presStyleCnt="0">
        <dgm:presLayoutVars>
          <dgm:chMax val="7"/>
          <dgm:chPref val="7"/>
          <dgm:dir/>
        </dgm:presLayoutVars>
      </dgm:prSet>
      <dgm:spPr/>
    </dgm:pt>
    <dgm:pt modelId="{55F13F86-61DE-2148-8EE3-4C853B759F15}" type="pres">
      <dgm:prSet presAssocID="{316A9BBF-82E9-4640-84A8-4A0D1C274903}" presName="Name1" presStyleCnt="0"/>
      <dgm:spPr/>
    </dgm:pt>
    <dgm:pt modelId="{1CC0141F-8560-A743-B19E-43558316BDC6}" type="pres">
      <dgm:prSet presAssocID="{316A9BBF-82E9-4640-84A8-4A0D1C274903}" presName="cycle" presStyleCnt="0"/>
      <dgm:spPr/>
    </dgm:pt>
    <dgm:pt modelId="{102760C4-0874-094D-B5EB-83CC4B59FA89}" type="pres">
      <dgm:prSet presAssocID="{316A9BBF-82E9-4640-84A8-4A0D1C274903}" presName="srcNode" presStyleLbl="node1" presStyleIdx="0" presStyleCnt="3"/>
      <dgm:spPr/>
    </dgm:pt>
    <dgm:pt modelId="{E3A59A3F-4C56-A744-BEDF-90F4910A5BA6}" type="pres">
      <dgm:prSet presAssocID="{316A9BBF-82E9-4640-84A8-4A0D1C274903}" presName="conn" presStyleLbl="parChTrans1D2" presStyleIdx="0" presStyleCnt="1"/>
      <dgm:spPr/>
    </dgm:pt>
    <dgm:pt modelId="{3A0102F1-C02F-4E43-8AED-2F9EEBF8BDA5}" type="pres">
      <dgm:prSet presAssocID="{316A9BBF-82E9-4640-84A8-4A0D1C274903}" presName="extraNode" presStyleLbl="node1" presStyleIdx="0" presStyleCnt="3"/>
      <dgm:spPr/>
    </dgm:pt>
    <dgm:pt modelId="{C550AF38-58C1-9840-968D-F409B03A4B55}" type="pres">
      <dgm:prSet presAssocID="{316A9BBF-82E9-4640-84A8-4A0D1C274903}" presName="dstNode" presStyleLbl="node1" presStyleIdx="0" presStyleCnt="3"/>
      <dgm:spPr/>
    </dgm:pt>
    <dgm:pt modelId="{F789EB86-675C-4449-9177-A0E44923B081}" type="pres">
      <dgm:prSet presAssocID="{4892EC5D-7C04-A945-8753-DD10071DDB3D}" presName="text_1" presStyleLbl="node1" presStyleIdx="0" presStyleCnt="3">
        <dgm:presLayoutVars>
          <dgm:bulletEnabled val="1"/>
        </dgm:presLayoutVars>
      </dgm:prSet>
      <dgm:spPr/>
    </dgm:pt>
    <dgm:pt modelId="{00A1D006-5735-3A4C-B633-069E42BB7E4B}" type="pres">
      <dgm:prSet presAssocID="{4892EC5D-7C04-A945-8753-DD10071DDB3D}" presName="accent_1" presStyleCnt="0"/>
      <dgm:spPr/>
    </dgm:pt>
    <dgm:pt modelId="{01EB5330-160E-3540-8BBD-37C37D58EA9A}" type="pres">
      <dgm:prSet presAssocID="{4892EC5D-7C04-A945-8753-DD10071DDB3D}" presName="accentRepeatNode" presStyleLbl="solidFgAcc1" presStyleIdx="0" presStyleCnt="3"/>
      <dgm:spPr/>
    </dgm:pt>
    <dgm:pt modelId="{37D20A7E-2556-924C-B6F0-9F5C96A4CE07}" type="pres">
      <dgm:prSet presAssocID="{858B62EA-86A4-CC4E-9234-79DE20153D5E}" presName="text_2" presStyleLbl="node1" presStyleIdx="1" presStyleCnt="3">
        <dgm:presLayoutVars>
          <dgm:bulletEnabled val="1"/>
        </dgm:presLayoutVars>
      </dgm:prSet>
      <dgm:spPr/>
    </dgm:pt>
    <dgm:pt modelId="{4B0B9070-CA8E-3147-9354-C01FE99E8933}" type="pres">
      <dgm:prSet presAssocID="{858B62EA-86A4-CC4E-9234-79DE20153D5E}" presName="accent_2" presStyleCnt="0"/>
      <dgm:spPr/>
    </dgm:pt>
    <dgm:pt modelId="{5614B433-2916-DA45-8176-3272474E13E7}" type="pres">
      <dgm:prSet presAssocID="{858B62EA-86A4-CC4E-9234-79DE20153D5E}" presName="accentRepeatNode" presStyleLbl="solidFgAcc1" presStyleIdx="1" presStyleCnt="3"/>
      <dgm:spPr/>
    </dgm:pt>
    <dgm:pt modelId="{329C3CDA-F6E2-0643-9591-A2EC4A57660D}" type="pres">
      <dgm:prSet presAssocID="{ABF01242-41B2-BD4E-9771-1E732AE118BA}" presName="text_3" presStyleLbl="node1" presStyleIdx="2" presStyleCnt="3">
        <dgm:presLayoutVars>
          <dgm:bulletEnabled val="1"/>
        </dgm:presLayoutVars>
      </dgm:prSet>
      <dgm:spPr/>
    </dgm:pt>
    <dgm:pt modelId="{21ECC2F2-CCD7-F648-B711-D9DF332554F3}" type="pres">
      <dgm:prSet presAssocID="{ABF01242-41B2-BD4E-9771-1E732AE118BA}" presName="accent_3" presStyleCnt="0"/>
      <dgm:spPr/>
    </dgm:pt>
    <dgm:pt modelId="{1A9993FD-AC39-B643-9121-C4B94009E17B}" type="pres">
      <dgm:prSet presAssocID="{ABF01242-41B2-BD4E-9771-1E732AE118BA}" presName="accentRepeatNode" presStyleLbl="solidFgAcc1" presStyleIdx="2" presStyleCnt="3"/>
      <dgm:spPr/>
    </dgm:pt>
  </dgm:ptLst>
  <dgm:cxnLst>
    <dgm:cxn modelId="{F1DB3F01-DC2C-934E-9D52-7AB927072C9D}" type="presOf" srcId="{858B62EA-86A4-CC4E-9234-79DE20153D5E}" destId="{37D20A7E-2556-924C-B6F0-9F5C96A4CE07}" srcOrd="0" destOrd="0" presId="urn:microsoft.com/office/officeart/2008/layout/VerticalCurvedList"/>
    <dgm:cxn modelId="{73084803-6D08-3A4D-9C01-A1CE6B4D96FD}" type="presOf" srcId="{4892EC5D-7C04-A945-8753-DD10071DDB3D}" destId="{F789EB86-675C-4449-9177-A0E44923B081}" srcOrd="0" destOrd="0" presId="urn:microsoft.com/office/officeart/2008/layout/VerticalCurvedList"/>
    <dgm:cxn modelId="{9567EA1D-B0B9-0F4E-BDD6-6B9AE72A6283}" type="presOf" srcId="{316A9BBF-82E9-4640-84A8-4A0D1C274903}" destId="{B3F89D18-8D7C-344C-BA23-239E5279F9DD}" srcOrd="0" destOrd="0" presId="urn:microsoft.com/office/officeart/2008/layout/VerticalCurvedList"/>
    <dgm:cxn modelId="{9282BC6E-4A5E-FD44-B817-458D43A61EFF}" srcId="{316A9BBF-82E9-4640-84A8-4A0D1C274903}" destId="{4892EC5D-7C04-A945-8753-DD10071DDB3D}" srcOrd="0" destOrd="0" parTransId="{946B22A0-CD0B-9A4C-857A-A6AAA3870F20}" sibTransId="{BFE18A49-C6BF-DC40-B21C-0BFA1F88C589}"/>
    <dgm:cxn modelId="{7E297077-B1A8-7244-A034-C7331AD85944}" type="presOf" srcId="{ABF01242-41B2-BD4E-9771-1E732AE118BA}" destId="{329C3CDA-F6E2-0643-9591-A2EC4A57660D}" srcOrd="0" destOrd="0" presId="urn:microsoft.com/office/officeart/2008/layout/VerticalCurvedList"/>
    <dgm:cxn modelId="{2D7C427E-6964-CE4D-AE08-18077FB4C2B0}" type="presOf" srcId="{BFE18A49-C6BF-DC40-B21C-0BFA1F88C589}" destId="{E3A59A3F-4C56-A744-BEDF-90F4910A5BA6}" srcOrd="0" destOrd="0" presId="urn:microsoft.com/office/officeart/2008/layout/VerticalCurvedList"/>
    <dgm:cxn modelId="{1F37777F-03C2-984B-AA1E-59A839A426B9}" srcId="{316A9BBF-82E9-4640-84A8-4A0D1C274903}" destId="{858B62EA-86A4-CC4E-9234-79DE20153D5E}" srcOrd="1" destOrd="0" parTransId="{BBD5D6E4-036F-124C-85F4-D35AB02A125D}" sibTransId="{A671A3C4-D62F-3C4A-B41E-F0545985FCA7}"/>
    <dgm:cxn modelId="{D9528BFA-4BCB-BD4E-8E4D-8262B8AF0E52}" srcId="{316A9BBF-82E9-4640-84A8-4A0D1C274903}" destId="{ABF01242-41B2-BD4E-9771-1E732AE118BA}" srcOrd="2" destOrd="0" parTransId="{A3EFD0A3-CFD3-1B4B-AD16-67161D2E61C4}" sibTransId="{74E1CC02-E93F-3B43-A383-B293E7F73350}"/>
    <dgm:cxn modelId="{FB120E1E-1605-1C40-B83E-E56B009320D1}" type="presParOf" srcId="{B3F89D18-8D7C-344C-BA23-239E5279F9DD}" destId="{55F13F86-61DE-2148-8EE3-4C853B759F15}" srcOrd="0" destOrd="0" presId="urn:microsoft.com/office/officeart/2008/layout/VerticalCurvedList"/>
    <dgm:cxn modelId="{21186989-27C4-224E-A762-3088B8283EC7}" type="presParOf" srcId="{55F13F86-61DE-2148-8EE3-4C853B759F15}" destId="{1CC0141F-8560-A743-B19E-43558316BDC6}" srcOrd="0" destOrd="0" presId="urn:microsoft.com/office/officeart/2008/layout/VerticalCurvedList"/>
    <dgm:cxn modelId="{5D3C2A0F-66CF-2148-9C76-1BB8AB8471BC}" type="presParOf" srcId="{1CC0141F-8560-A743-B19E-43558316BDC6}" destId="{102760C4-0874-094D-B5EB-83CC4B59FA89}" srcOrd="0" destOrd="0" presId="urn:microsoft.com/office/officeart/2008/layout/VerticalCurvedList"/>
    <dgm:cxn modelId="{138AA5B4-4265-F14F-BA80-991FB6FAE030}" type="presParOf" srcId="{1CC0141F-8560-A743-B19E-43558316BDC6}" destId="{E3A59A3F-4C56-A744-BEDF-90F4910A5BA6}" srcOrd="1" destOrd="0" presId="urn:microsoft.com/office/officeart/2008/layout/VerticalCurvedList"/>
    <dgm:cxn modelId="{BA0AB23E-F19F-514F-8E1B-78FB5E374CFD}" type="presParOf" srcId="{1CC0141F-8560-A743-B19E-43558316BDC6}" destId="{3A0102F1-C02F-4E43-8AED-2F9EEBF8BDA5}" srcOrd="2" destOrd="0" presId="urn:microsoft.com/office/officeart/2008/layout/VerticalCurvedList"/>
    <dgm:cxn modelId="{61526945-FDCE-BA47-A322-0BBDB05A54FD}" type="presParOf" srcId="{1CC0141F-8560-A743-B19E-43558316BDC6}" destId="{C550AF38-58C1-9840-968D-F409B03A4B55}" srcOrd="3" destOrd="0" presId="urn:microsoft.com/office/officeart/2008/layout/VerticalCurvedList"/>
    <dgm:cxn modelId="{D9953F6B-EC4F-FE4F-A2EB-BB02E9A62B42}" type="presParOf" srcId="{55F13F86-61DE-2148-8EE3-4C853B759F15}" destId="{F789EB86-675C-4449-9177-A0E44923B081}" srcOrd="1" destOrd="0" presId="urn:microsoft.com/office/officeart/2008/layout/VerticalCurvedList"/>
    <dgm:cxn modelId="{4FC83E58-AC5C-2347-8F81-1C32DAB7E3CF}" type="presParOf" srcId="{55F13F86-61DE-2148-8EE3-4C853B759F15}" destId="{00A1D006-5735-3A4C-B633-069E42BB7E4B}" srcOrd="2" destOrd="0" presId="urn:microsoft.com/office/officeart/2008/layout/VerticalCurvedList"/>
    <dgm:cxn modelId="{F20AFCA3-715A-414C-915A-984DDAE31B5D}" type="presParOf" srcId="{00A1D006-5735-3A4C-B633-069E42BB7E4B}" destId="{01EB5330-160E-3540-8BBD-37C37D58EA9A}" srcOrd="0" destOrd="0" presId="urn:microsoft.com/office/officeart/2008/layout/VerticalCurvedList"/>
    <dgm:cxn modelId="{422EA85B-9E16-424C-8239-252879D3122F}" type="presParOf" srcId="{55F13F86-61DE-2148-8EE3-4C853B759F15}" destId="{37D20A7E-2556-924C-B6F0-9F5C96A4CE07}" srcOrd="3" destOrd="0" presId="urn:microsoft.com/office/officeart/2008/layout/VerticalCurvedList"/>
    <dgm:cxn modelId="{51621D2C-9F4F-4745-9B60-85B904C959C5}" type="presParOf" srcId="{55F13F86-61DE-2148-8EE3-4C853B759F15}" destId="{4B0B9070-CA8E-3147-9354-C01FE99E8933}" srcOrd="4" destOrd="0" presId="urn:microsoft.com/office/officeart/2008/layout/VerticalCurvedList"/>
    <dgm:cxn modelId="{28AD3E8C-D7D0-ED48-9941-08E02CE4B2A6}" type="presParOf" srcId="{4B0B9070-CA8E-3147-9354-C01FE99E8933}" destId="{5614B433-2916-DA45-8176-3272474E13E7}" srcOrd="0" destOrd="0" presId="urn:microsoft.com/office/officeart/2008/layout/VerticalCurvedList"/>
    <dgm:cxn modelId="{EDB8F1FA-2C86-6E46-A5BF-1866719C6EDD}" type="presParOf" srcId="{55F13F86-61DE-2148-8EE3-4C853B759F15}" destId="{329C3CDA-F6E2-0643-9591-A2EC4A57660D}" srcOrd="5" destOrd="0" presId="urn:microsoft.com/office/officeart/2008/layout/VerticalCurvedList"/>
    <dgm:cxn modelId="{63FC293B-1E77-7E48-8D14-A59B7EE39021}" type="presParOf" srcId="{55F13F86-61DE-2148-8EE3-4C853B759F15}" destId="{21ECC2F2-CCD7-F648-B711-D9DF332554F3}" srcOrd="6" destOrd="0" presId="urn:microsoft.com/office/officeart/2008/layout/VerticalCurvedList"/>
    <dgm:cxn modelId="{7BC2B53C-5D1E-DD4E-8516-819023BD6912}" type="presParOf" srcId="{21ECC2F2-CCD7-F648-B711-D9DF332554F3}" destId="{1A9993FD-AC39-B643-9121-C4B94009E1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01276D-A1EA-5F43-A37A-A5830C86A6D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582379-30F2-004A-AD3C-F21867D11066}">
      <dgm:prSet custT="1"/>
      <dgm:spPr>
        <a:solidFill>
          <a:srgbClr val="FFC000"/>
        </a:solidFill>
      </dgm:spPr>
      <dgm:t>
        <a:bodyPr/>
        <a:lstStyle/>
        <a:p>
          <a:r>
            <a:rPr lang="en-NG" sz="1400" b="1" dirty="0"/>
            <a:t>Best Estimate Liability (BEL)</a:t>
          </a:r>
          <a:endParaRPr lang="en-NG" sz="1400" dirty="0"/>
        </a:p>
      </dgm:t>
    </dgm:pt>
    <dgm:pt modelId="{91972703-8A3A-A949-BDFC-F0B28A34A058}" type="parTrans" cxnId="{B7949991-C5B0-0D4A-A8A7-6F6A3C6203CC}">
      <dgm:prSet/>
      <dgm:spPr/>
      <dgm:t>
        <a:bodyPr/>
        <a:lstStyle/>
        <a:p>
          <a:endParaRPr lang="en-GB"/>
        </a:p>
      </dgm:t>
    </dgm:pt>
    <dgm:pt modelId="{6FBB1958-745B-7E49-BB4B-D96A47B31836}" type="sibTrans" cxnId="{B7949991-C5B0-0D4A-A8A7-6F6A3C6203CC}">
      <dgm:prSet/>
      <dgm:spPr/>
      <dgm:t>
        <a:bodyPr/>
        <a:lstStyle/>
        <a:p>
          <a:endParaRPr lang="en-GB"/>
        </a:p>
      </dgm:t>
    </dgm:pt>
    <dgm:pt modelId="{36666834-60E9-FD43-8585-2030B0B6E5D5}">
      <dgm:prSet custT="1"/>
      <dgm:spPr>
        <a:solidFill>
          <a:srgbClr val="FFC000"/>
        </a:solidFill>
      </dgm:spPr>
      <dgm:t>
        <a:bodyPr/>
        <a:lstStyle/>
        <a:p>
          <a:r>
            <a:rPr lang="en-NG" sz="1400" b="1"/>
            <a:t>Risk Adjustment (RA)</a:t>
          </a:r>
          <a:endParaRPr lang="en-NG" sz="1400"/>
        </a:p>
      </dgm:t>
    </dgm:pt>
    <dgm:pt modelId="{1650ECDD-BB16-E741-A52E-EC9CE13118A9}" type="parTrans" cxnId="{90C535F3-D2A1-B141-B1C0-66022E3B01E2}">
      <dgm:prSet/>
      <dgm:spPr/>
      <dgm:t>
        <a:bodyPr/>
        <a:lstStyle/>
        <a:p>
          <a:endParaRPr lang="en-GB"/>
        </a:p>
      </dgm:t>
    </dgm:pt>
    <dgm:pt modelId="{973416F2-4454-6949-9024-2E6E084C8717}" type="sibTrans" cxnId="{90C535F3-D2A1-B141-B1C0-66022E3B01E2}">
      <dgm:prSet/>
      <dgm:spPr/>
      <dgm:t>
        <a:bodyPr/>
        <a:lstStyle/>
        <a:p>
          <a:endParaRPr lang="en-GB"/>
        </a:p>
      </dgm:t>
    </dgm:pt>
    <dgm:pt modelId="{3277E523-70AA-C74E-987E-E0F175D776D5}">
      <dgm:prSet custT="1"/>
      <dgm:spPr>
        <a:solidFill>
          <a:srgbClr val="FFC000"/>
        </a:solidFill>
      </dgm:spPr>
      <dgm:t>
        <a:bodyPr/>
        <a:lstStyle/>
        <a:p>
          <a:r>
            <a:rPr lang="en-NG" sz="1400" b="1" dirty="0"/>
            <a:t>CSM</a:t>
          </a:r>
          <a:r>
            <a:rPr lang="en-NG" sz="1400" dirty="0"/>
            <a:t> </a:t>
          </a:r>
        </a:p>
      </dgm:t>
    </dgm:pt>
    <dgm:pt modelId="{69A688CD-F976-604A-BE0C-D44AD3A0792D}" type="parTrans" cxnId="{FB8D7BBF-F1A6-D046-BE76-82B58B997F1F}">
      <dgm:prSet/>
      <dgm:spPr/>
      <dgm:t>
        <a:bodyPr/>
        <a:lstStyle/>
        <a:p>
          <a:endParaRPr lang="en-GB"/>
        </a:p>
      </dgm:t>
    </dgm:pt>
    <dgm:pt modelId="{1C2AE46B-3DB0-7F49-9CCC-458ED54C87B6}" type="sibTrans" cxnId="{FB8D7BBF-F1A6-D046-BE76-82B58B997F1F}">
      <dgm:prSet/>
      <dgm:spPr/>
      <dgm:t>
        <a:bodyPr/>
        <a:lstStyle/>
        <a:p>
          <a:endParaRPr lang="en-GB"/>
        </a:p>
      </dgm:t>
    </dgm:pt>
    <dgm:pt modelId="{C762589C-1D83-F440-BF19-906F5489713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NG"/>
            <a:t>Premium on Day 1= BEL + RA + CSM</a:t>
          </a:r>
        </a:p>
      </dgm:t>
    </dgm:pt>
    <dgm:pt modelId="{0836EDD1-F3BB-9A47-B12E-E8A4848025C4}" type="parTrans" cxnId="{C43308F3-D4F9-2D4D-83FA-ABCF3FE00F10}">
      <dgm:prSet/>
      <dgm:spPr/>
      <dgm:t>
        <a:bodyPr/>
        <a:lstStyle/>
        <a:p>
          <a:endParaRPr lang="en-GB"/>
        </a:p>
      </dgm:t>
    </dgm:pt>
    <dgm:pt modelId="{847531D3-705E-C549-AA40-84B8305AD79F}" type="sibTrans" cxnId="{C43308F3-D4F9-2D4D-83FA-ABCF3FE00F10}">
      <dgm:prSet/>
      <dgm:spPr/>
      <dgm:t>
        <a:bodyPr/>
        <a:lstStyle/>
        <a:p>
          <a:endParaRPr lang="en-GB"/>
        </a:p>
      </dgm:t>
    </dgm:pt>
    <dgm:pt modelId="{60A43B79-7D3D-584B-915A-026DA0DB66A6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NG"/>
            <a:t>Not impacted by changes in financial assumptions (only non-financial assumptions)</a:t>
          </a:r>
        </a:p>
      </dgm:t>
    </dgm:pt>
    <dgm:pt modelId="{DB12E5A1-4DBF-5242-92FA-30D4A9880FF3}" type="parTrans" cxnId="{EA6B216C-3616-DA47-9863-7002F2DA53B6}">
      <dgm:prSet/>
      <dgm:spPr/>
      <dgm:t>
        <a:bodyPr/>
        <a:lstStyle/>
        <a:p>
          <a:endParaRPr lang="en-GB"/>
        </a:p>
      </dgm:t>
    </dgm:pt>
    <dgm:pt modelId="{8B8F94EB-A112-8D49-BDFF-8ED4DBC88AAD}" type="sibTrans" cxnId="{EA6B216C-3616-DA47-9863-7002F2DA53B6}">
      <dgm:prSet/>
      <dgm:spPr/>
      <dgm:t>
        <a:bodyPr/>
        <a:lstStyle/>
        <a:p>
          <a:endParaRPr lang="en-GB"/>
        </a:p>
      </dgm:t>
    </dgm:pt>
    <dgm:pt modelId="{2C8836F3-59F1-2B43-8CC1-CFEDEA58D6A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NG" dirty="0"/>
            <a:t>Change in liability measurement approach and assumptions upon transition from IFRS4 to IFRS17 will affect portfolio sensitivity to interest rates</a:t>
          </a:r>
        </a:p>
      </dgm:t>
    </dgm:pt>
    <dgm:pt modelId="{CB635194-A354-DA44-A34F-2A027AF5BCB9}" type="parTrans" cxnId="{76AD6DB8-D665-C94B-9002-0AE682E223BF}">
      <dgm:prSet/>
      <dgm:spPr/>
      <dgm:t>
        <a:bodyPr/>
        <a:lstStyle/>
        <a:p>
          <a:endParaRPr lang="en-GB"/>
        </a:p>
      </dgm:t>
    </dgm:pt>
    <dgm:pt modelId="{DB41DE99-FE03-0C4A-A342-B3154E8F50FC}" type="sibTrans" cxnId="{76AD6DB8-D665-C94B-9002-0AE682E223BF}">
      <dgm:prSet/>
      <dgm:spPr/>
      <dgm:t>
        <a:bodyPr/>
        <a:lstStyle/>
        <a:p>
          <a:endParaRPr lang="en-GB"/>
        </a:p>
      </dgm:t>
    </dgm:pt>
    <dgm:pt modelId="{7D2D706B-4EBB-4E4A-8ED1-67A70233C1DB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NG" dirty="0"/>
            <a:t>Approach taken to assess RA will impact degree of sensitivity</a:t>
          </a:r>
        </a:p>
      </dgm:t>
    </dgm:pt>
    <dgm:pt modelId="{E310EB2B-1E8A-E841-80F9-727CF6960F7A}" type="parTrans" cxnId="{323E4725-B2CB-FE49-87C9-5A12A09974C3}">
      <dgm:prSet/>
      <dgm:spPr/>
      <dgm:t>
        <a:bodyPr/>
        <a:lstStyle/>
        <a:p>
          <a:endParaRPr lang="en-GB"/>
        </a:p>
      </dgm:t>
    </dgm:pt>
    <dgm:pt modelId="{0DB0BD1C-5BCE-CC47-8C21-E0575F822767}" type="sibTrans" cxnId="{323E4725-B2CB-FE49-87C9-5A12A09974C3}">
      <dgm:prSet/>
      <dgm:spPr/>
      <dgm:t>
        <a:bodyPr/>
        <a:lstStyle/>
        <a:p>
          <a:endParaRPr lang="en-GB"/>
        </a:p>
      </dgm:t>
    </dgm:pt>
    <dgm:pt modelId="{DB0255C7-3215-7446-80F9-BCF893927534}" type="pres">
      <dgm:prSet presAssocID="{0601276D-A1EA-5F43-A37A-A5830C86A6D7}" presName="Name0" presStyleCnt="0">
        <dgm:presLayoutVars>
          <dgm:dir/>
          <dgm:animLvl val="lvl"/>
          <dgm:resizeHandles val="exact"/>
        </dgm:presLayoutVars>
      </dgm:prSet>
      <dgm:spPr/>
    </dgm:pt>
    <dgm:pt modelId="{19CD7668-0314-304F-993E-AEEC6AAADD89}" type="pres">
      <dgm:prSet presAssocID="{38582379-30F2-004A-AD3C-F21867D11066}" presName="linNode" presStyleCnt="0"/>
      <dgm:spPr/>
    </dgm:pt>
    <dgm:pt modelId="{D33D84F7-DC02-8648-85FF-5E56F3B8952B}" type="pres">
      <dgm:prSet presAssocID="{38582379-30F2-004A-AD3C-F21867D1106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19C5301-F5DE-7447-99E1-A24248BAD8FB}" type="pres">
      <dgm:prSet presAssocID="{38582379-30F2-004A-AD3C-F21867D11066}" presName="descendantText" presStyleLbl="alignAccFollowNode1" presStyleIdx="0" presStyleCnt="3">
        <dgm:presLayoutVars>
          <dgm:bulletEnabled val="1"/>
        </dgm:presLayoutVars>
      </dgm:prSet>
      <dgm:spPr/>
    </dgm:pt>
    <dgm:pt modelId="{168DBF47-B746-884C-9C62-88FFD9DE32D9}" type="pres">
      <dgm:prSet presAssocID="{6FBB1958-745B-7E49-BB4B-D96A47B31836}" presName="sp" presStyleCnt="0"/>
      <dgm:spPr/>
    </dgm:pt>
    <dgm:pt modelId="{2A14FA9B-9AB2-8B40-8132-B8E55187A924}" type="pres">
      <dgm:prSet presAssocID="{36666834-60E9-FD43-8585-2030B0B6E5D5}" presName="linNode" presStyleCnt="0"/>
      <dgm:spPr/>
    </dgm:pt>
    <dgm:pt modelId="{BC2AAAA1-4B6A-084B-8D1F-19CA42D24BBD}" type="pres">
      <dgm:prSet presAssocID="{36666834-60E9-FD43-8585-2030B0B6E5D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8EDB2AB-C820-0340-BEB3-AE6A9CF8A04C}" type="pres">
      <dgm:prSet presAssocID="{36666834-60E9-FD43-8585-2030B0B6E5D5}" presName="descendantText" presStyleLbl="alignAccFollowNode1" presStyleIdx="1" presStyleCnt="3">
        <dgm:presLayoutVars>
          <dgm:bulletEnabled val="1"/>
        </dgm:presLayoutVars>
      </dgm:prSet>
      <dgm:spPr/>
    </dgm:pt>
    <dgm:pt modelId="{49672C4D-5ACC-DF4E-B9EE-BDA5317C0669}" type="pres">
      <dgm:prSet presAssocID="{973416F2-4454-6949-9024-2E6E084C8717}" presName="sp" presStyleCnt="0"/>
      <dgm:spPr/>
    </dgm:pt>
    <dgm:pt modelId="{2BF9C364-526D-9748-9B0F-5CD4039E6421}" type="pres">
      <dgm:prSet presAssocID="{3277E523-70AA-C74E-987E-E0F175D776D5}" presName="linNode" presStyleCnt="0"/>
      <dgm:spPr/>
    </dgm:pt>
    <dgm:pt modelId="{3B0069AE-4B3D-D449-8D8F-689A79622976}" type="pres">
      <dgm:prSet presAssocID="{3277E523-70AA-C74E-987E-E0F175D776D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2D5648C-AE28-1041-97D6-96D9D59053D3}" type="pres">
      <dgm:prSet presAssocID="{3277E523-70AA-C74E-987E-E0F175D776D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AA5420F-5960-1247-9525-579157F9D749}" type="presOf" srcId="{7D2D706B-4EBB-4E4A-8ED1-67A70233C1DB}" destId="{28EDB2AB-C820-0340-BEB3-AE6A9CF8A04C}" srcOrd="0" destOrd="0" presId="urn:microsoft.com/office/officeart/2005/8/layout/vList5"/>
    <dgm:cxn modelId="{FFD69B10-6310-1947-986E-F692C85082B0}" type="presOf" srcId="{0601276D-A1EA-5F43-A37A-A5830C86A6D7}" destId="{DB0255C7-3215-7446-80F9-BCF893927534}" srcOrd="0" destOrd="0" presId="urn:microsoft.com/office/officeart/2005/8/layout/vList5"/>
    <dgm:cxn modelId="{323E4725-B2CB-FE49-87C9-5A12A09974C3}" srcId="{36666834-60E9-FD43-8585-2030B0B6E5D5}" destId="{7D2D706B-4EBB-4E4A-8ED1-67A70233C1DB}" srcOrd="0" destOrd="0" parTransId="{E310EB2B-1E8A-E841-80F9-727CF6960F7A}" sibTransId="{0DB0BD1C-5BCE-CC47-8C21-E0575F822767}"/>
    <dgm:cxn modelId="{C4424F40-234C-774A-9266-F7894BDB4787}" type="presOf" srcId="{36666834-60E9-FD43-8585-2030B0B6E5D5}" destId="{BC2AAAA1-4B6A-084B-8D1F-19CA42D24BBD}" srcOrd="0" destOrd="0" presId="urn:microsoft.com/office/officeart/2005/8/layout/vList5"/>
    <dgm:cxn modelId="{2C33875E-01EC-FB48-B64A-B0355F20046E}" type="presOf" srcId="{2C8836F3-59F1-2B43-8CC1-CFEDEA58D6AD}" destId="{619C5301-F5DE-7447-99E1-A24248BAD8FB}" srcOrd="0" destOrd="0" presId="urn:microsoft.com/office/officeart/2005/8/layout/vList5"/>
    <dgm:cxn modelId="{749E1C47-4739-7541-A2A6-C5B1B2F832FF}" type="presOf" srcId="{60A43B79-7D3D-584B-915A-026DA0DB66A6}" destId="{E2D5648C-AE28-1041-97D6-96D9D59053D3}" srcOrd="0" destOrd="1" presId="urn:microsoft.com/office/officeart/2005/8/layout/vList5"/>
    <dgm:cxn modelId="{EA6B216C-3616-DA47-9863-7002F2DA53B6}" srcId="{3277E523-70AA-C74E-987E-E0F175D776D5}" destId="{60A43B79-7D3D-584B-915A-026DA0DB66A6}" srcOrd="1" destOrd="0" parTransId="{DB12E5A1-4DBF-5242-92FA-30D4A9880FF3}" sibTransId="{8B8F94EB-A112-8D49-BDFF-8ED4DBC88AAD}"/>
    <dgm:cxn modelId="{35CF1F57-9E9C-8C40-B2D0-41872C183C66}" type="presOf" srcId="{C762589C-1D83-F440-BF19-906F54897135}" destId="{E2D5648C-AE28-1041-97D6-96D9D59053D3}" srcOrd="0" destOrd="0" presId="urn:microsoft.com/office/officeart/2005/8/layout/vList5"/>
    <dgm:cxn modelId="{B7949991-C5B0-0D4A-A8A7-6F6A3C6203CC}" srcId="{0601276D-A1EA-5F43-A37A-A5830C86A6D7}" destId="{38582379-30F2-004A-AD3C-F21867D11066}" srcOrd="0" destOrd="0" parTransId="{91972703-8A3A-A949-BDFC-F0B28A34A058}" sibTransId="{6FBB1958-745B-7E49-BB4B-D96A47B31836}"/>
    <dgm:cxn modelId="{76AD6DB8-D665-C94B-9002-0AE682E223BF}" srcId="{38582379-30F2-004A-AD3C-F21867D11066}" destId="{2C8836F3-59F1-2B43-8CC1-CFEDEA58D6AD}" srcOrd="0" destOrd="0" parTransId="{CB635194-A354-DA44-A34F-2A027AF5BCB9}" sibTransId="{DB41DE99-FE03-0C4A-A342-B3154E8F50FC}"/>
    <dgm:cxn modelId="{FB8D7BBF-F1A6-D046-BE76-82B58B997F1F}" srcId="{0601276D-A1EA-5F43-A37A-A5830C86A6D7}" destId="{3277E523-70AA-C74E-987E-E0F175D776D5}" srcOrd="2" destOrd="0" parTransId="{69A688CD-F976-604A-BE0C-D44AD3A0792D}" sibTransId="{1C2AE46B-3DB0-7F49-9CCC-458ED54C87B6}"/>
    <dgm:cxn modelId="{F5A218D8-9A8D-0843-966D-D5AE9DC0464E}" type="presOf" srcId="{38582379-30F2-004A-AD3C-F21867D11066}" destId="{D33D84F7-DC02-8648-85FF-5E56F3B8952B}" srcOrd="0" destOrd="0" presId="urn:microsoft.com/office/officeart/2005/8/layout/vList5"/>
    <dgm:cxn modelId="{FF98DEDD-0945-DF40-ABCE-A0351B4A1F29}" type="presOf" srcId="{3277E523-70AA-C74E-987E-E0F175D776D5}" destId="{3B0069AE-4B3D-D449-8D8F-689A79622976}" srcOrd="0" destOrd="0" presId="urn:microsoft.com/office/officeart/2005/8/layout/vList5"/>
    <dgm:cxn modelId="{C43308F3-D4F9-2D4D-83FA-ABCF3FE00F10}" srcId="{3277E523-70AA-C74E-987E-E0F175D776D5}" destId="{C762589C-1D83-F440-BF19-906F54897135}" srcOrd="0" destOrd="0" parTransId="{0836EDD1-F3BB-9A47-B12E-E8A4848025C4}" sibTransId="{847531D3-705E-C549-AA40-84B8305AD79F}"/>
    <dgm:cxn modelId="{90C535F3-D2A1-B141-B1C0-66022E3B01E2}" srcId="{0601276D-A1EA-5F43-A37A-A5830C86A6D7}" destId="{36666834-60E9-FD43-8585-2030B0B6E5D5}" srcOrd="1" destOrd="0" parTransId="{1650ECDD-BB16-E741-A52E-EC9CE13118A9}" sibTransId="{973416F2-4454-6949-9024-2E6E084C8717}"/>
    <dgm:cxn modelId="{EC865686-0129-5244-BAD0-11AFCEBBD46A}" type="presParOf" srcId="{DB0255C7-3215-7446-80F9-BCF893927534}" destId="{19CD7668-0314-304F-993E-AEEC6AAADD89}" srcOrd="0" destOrd="0" presId="urn:microsoft.com/office/officeart/2005/8/layout/vList5"/>
    <dgm:cxn modelId="{966B6278-7436-644B-8870-9830F8CE07B2}" type="presParOf" srcId="{19CD7668-0314-304F-993E-AEEC6AAADD89}" destId="{D33D84F7-DC02-8648-85FF-5E56F3B8952B}" srcOrd="0" destOrd="0" presId="urn:microsoft.com/office/officeart/2005/8/layout/vList5"/>
    <dgm:cxn modelId="{CA4C2B3A-CF20-BC42-9846-A2E2F26415C4}" type="presParOf" srcId="{19CD7668-0314-304F-993E-AEEC6AAADD89}" destId="{619C5301-F5DE-7447-99E1-A24248BAD8FB}" srcOrd="1" destOrd="0" presId="urn:microsoft.com/office/officeart/2005/8/layout/vList5"/>
    <dgm:cxn modelId="{4760EADC-9F4F-2240-9ED0-E91E87C58C69}" type="presParOf" srcId="{DB0255C7-3215-7446-80F9-BCF893927534}" destId="{168DBF47-B746-884C-9C62-88FFD9DE32D9}" srcOrd="1" destOrd="0" presId="urn:microsoft.com/office/officeart/2005/8/layout/vList5"/>
    <dgm:cxn modelId="{A487839F-22CB-EC4E-B4D5-0D63CD0096BD}" type="presParOf" srcId="{DB0255C7-3215-7446-80F9-BCF893927534}" destId="{2A14FA9B-9AB2-8B40-8132-B8E55187A924}" srcOrd="2" destOrd="0" presId="urn:microsoft.com/office/officeart/2005/8/layout/vList5"/>
    <dgm:cxn modelId="{20C90A28-A482-2E47-9238-E4193DC0FBB6}" type="presParOf" srcId="{2A14FA9B-9AB2-8B40-8132-B8E55187A924}" destId="{BC2AAAA1-4B6A-084B-8D1F-19CA42D24BBD}" srcOrd="0" destOrd="0" presId="urn:microsoft.com/office/officeart/2005/8/layout/vList5"/>
    <dgm:cxn modelId="{7A5B6EDD-CC1D-E441-911A-CACEAEB43D92}" type="presParOf" srcId="{2A14FA9B-9AB2-8B40-8132-B8E55187A924}" destId="{28EDB2AB-C820-0340-BEB3-AE6A9CF8A04C}" srcOrd="1" destOrd="0" presId="urn:microsoft.com/office/officeart/2005/8/layout/vList5"/>
    <dgm:cxn modelId="{FD4F0947-AD12-DA4E-880E-37A3D3E411DD}" type="presParOf" srcId="{DB0255C7-3215-7446-80F9-BCF893927534}" destId="{49672C4D-5ACC-DF4E-B9EE-BDA5317C0669}" srcOrd="3" destOrd="0" presId="urn:microsoft.com/office/officeart/2005/8/layout/vList5"/>
    <dgm:cxn modelId="{D5FF0D6B-52FA-4747-84DE-E8575A6C3930}" type="presParOf" srcId="{DB0255C7-3215-7446-80F9-BCF893927534}" destId="{2BF9C364-526D-9748-9B0F-5CD4039E6421}" srcOrd="4" destOrd="0" presId="urn:microsoft.com/office/officeart/2005/8/layout/vList5"/>
    <dgm:cxn modelId="{24267813-E1C4-E041-8C7F-5DD1389EFD1C}" type="presParOf" srcId="{2BF9C364-526D-9748-9B0F-5CD4039E6421}" destId="{3B0069AE-4B3D-D449-8D8F-689A79622976}" srcOrd="0" destOrd="0" presId="urn:microsoft.com/office/officeart/2005/8/layout/vList5"/>
    <dgm:cxn modelId="{1D59931D-43DC-774C-872D-610979763F79}" type="presParOf" srcId="{2BF9C364-526D-9748-9B0F-5CD4039E6421}" destId="{E2D5648C-AE28-1041-97D6-96D9D59053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2E07F-7C1D-EF4E-B349-E07BE0FE7C98}">
      <dsp:nvSpPr>
        <dsp:cNvPr id="0" name=""/>
        <dsp:cNvSpPr/>
      </dsp:nvSpPr>
      <dsp:spPr>
        <a:xfrm rot="5400000">
          <a:off x="-199990" y="199990"/>
          <a:ext cx="1333272" cy="93329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900" b="1" kern="1200"/>
            <a:t>Efficient Frontier Optimisation</a:t>
          </a:r>
          <a:endParaRPr lang="en-NG" sz="900" kern="1200"/>
        </a:p>
      </dsp:txBody>
      <dsp:txXfrm rot="-5400000">
        <a:off x="1" y="466644"/>
        <a:ext cx="933290" cy="399982"/>
      </dsp:txXfrm>
    </dsp:sp>
    <dsp:sp modelId="{87DC907D-D122-C748-957E-E6C156F6A9B1}">
      <dsp:nvSpPr>
        <dsp:cNvPr id="0" name=""/>
        <dsp:cNvSpPr/>
      </dsp:nvSpPr>
      <dsp:spPr>
        <a:xfrm rot="5400000">
          <a:off x="3391397" y="-2454914"/>
          <a:ext cx="866627" cy="5782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Serves to optimize asset mix, in Strategic Asset Allocation (SAA)</a:t>
          </a:r>
          <a:endParaRPr lang="en-N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G" sz="1200" kern="1200" dirty="0"/>
            <a:t>Portfolios on efficient frontier provide </a:t>
          </a:r>
          <a:r>
            <a:rPr lang="en-US" sz="1200" kern="1200" dirty="0"/>
            <a:t>highest return for specific level of risk.</a:t>
          </a:r>
          <a:endParaRPr lang="en-N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Does not immunize portfolio. Non-fixed income assets result in interest rate mismatch risk</a:t>
          </a:r>
          <a:endParaRPr lang="en-NG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More useful, if risk is redefined to incorporate nature of assets AND liabilities. </a:t>
          </a:r>
          <a:endParaRPr lang="en-NG" sz="1200" kern="1200" dirty="0"/>
        </a:p>
      </dsp:txBody>
      <dsp:txXfrm rot="-5400000">
        <a:off x="933291" y="45497"/>
        <a:ext cx="5740535" cy="782017"/>
      </dsp:txXfrm>
    </dsp:sp>
    <dsp:sp modelId="{23B8C9F4-7404-6D41-8B6E-BDCB541B6D02}">
      <dsp:nvSpPr>
        <dsp:cNvPr id="0" name=""/>
        <dsp:cNvSpPr/>
      </dsp:nvSpPr>
      <dsp:spPr>
        <a:xfrm rot="5400000">
          <a:off x="-199990" y="1338646"/>
          <a:ext cx="1333272" cy="93329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Risk-Free Rate </a:t>
          </a:r>
          <a:r>
            <a:rPr lang="en-US" sz="900" b="1" kern="1200" dirty="0" err="1"/>
            <a:t>Optimisation</a:t>
          </a:r>
          <a:endParaRPr lang="en-NG" sz="900" kern="1200" dirty="0"/>
        </a:p>
      </dsp:txBody>
      <dsp:txXfrm rot="-5400000">
        <a:off x="1" y="1605300"/>
        <a:ext cx="933290" cy="399982"/>
      </dsp:txXfrm>
    </dsp:sp>
    <dsp:sp modelId="{1BD1A439-7704-354E-A811-78B683CCD901}">
      <dsp:nvSpPr>
        <dsp:cNvPr id="0" name=""/>
        <dsp:cNvSpPr/>
      </dsp:nvSpPr>
      <dsp:spPr>
        <a:xfrm rot="5400000">
          <a:off x="3391397" y="-1319451"/>
          <a:ext cx="866627" cy="5782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Maximise portfolio yield on based on shape of risk-free yield curve. </a:t>
          </a:r>
          <a:endParaRPr lang="en-NG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Involves executing a partial duration immunization strategy, with specified risk limits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Simultaneously </a:t>
          </a:r>
          <a:r>
            <a:rPr lang="en-US" sz="1200" kern="1200" dirty="0" err="1"/>
            <a:t>maximise</a:t>
          </a:r>
          <a:r>
            <a:rPr lang="en-US" sz="1200" kern="1200" dirty="0"/>
            <a:t> yield and minimize interest rate risk exposure along the yield curve</a:t>
          </a:r>
        </a:p>
      </dsp:txBody>
      <dsp:txXfrm rot="-5400000">
        <a:off x="933291" y="1180960"/>
        <a:ext cx="5740535" cy="782017"/>
      </dsp:txXfrm>
    </dsp:sp>
    <dsp:sp modelId="{32CD3169-1D40-8146-9B85-E1B0D1A3B4A8}">
      <dsp:nvSpPr>
        <dsp:cNvPr id="0" name=""/>
        <dsp:cNvSpPr/>
      </dsp:nvSpPr>
      <dsp:spPr>
        <a:xfrm rot="5400000">
          <a:off x="-199990" y="2474109"/>
          <a:ext cx="1333272" cy="93329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Credit Spread Optimization</a:t>
          </a:r>
          <a:endParaRPr lang="en-US" sz="900" kern="1200" dirty="0"/>
        </a:p>
      </dsp:txBody>
      <dsp:txXfrm rot="-5400000">
        <a:off x="1" y="2740763"/>
        <a:ext cx="933290" cy="399982"/>
      </dsp:txXfrm>
    </dsp:sp>
    <dsp:sp modelId="{5762CFE0-0F00-0C42-AF6A-961FB9DE932B}">
      <dsp:nvSpPr>
        <dsp:cNvPr id="0" name=""/>
        <dsp:cNvSpPr/>
      </dsp:nvSpPr>
      <dsp:spPr>
        <a:xfrm rot="5400000">
          <a:off x="3391397" y="-183988"/>
          <a:ext cx="866627" cy="5782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Maximises credit spread for a given average credit quality without changing duration</a:t>
          </a:r>
          <a:endParaRPr lang="en-US" sz="1200" kern="1200" dirty="0"/>
        </a:p>
      </dsp:txBody>
      <dsp:txXfrm rot="-5400000">
        <a:off x="933291" y="2316423"/>
        <a:ext cx="5740535" cy="782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F409F-0DA3-6A46-A33A-852AA35A43DB}">
      <dsp:nvSpPr>
        <dsp:cNvPr id="0" name=""/>
        <dsp:cNvSpPr/>
      </dsp:nvSpPr>
      <dsp:spPr>
        <a:xfrm>
          <a:off x="1857295" y="30788"/>
          <a:ext cx="1477833" cy="147783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000" kern="1200" dirty="0"/>
            <a:t>Reflect (il)</a:t>
          </a:r>
          <a:r>
            <a:rPr lang="en-NG" sz="1000" b="1" kern="1200" dirty="0"/>
            <a:t>liquidity</a:t>
          </a:r>
          <a:r>
            <a:rPr lang="en-NG" sz="1000" kern="1200" dirty="0"/>
            <a:t> of the insurance contracts </a:t>
          </a:r>
          <a:r>
            <a:rPr lang="en-NG" sz="1000" b="1" kern="1200" dirty="0"/>
            <a:t>(liabilities)</a:t>
          </a:r>
          <a:endParaRPr lang="en-NG" sz="1000" kern="1200" dirty="0"/>
        </a:p>
      </dsp:txBody>
      <dsp:txXfrm>
        <a:off x="2054339" y="289408"/>
        <a:ext cx="1083744" cy="665024"/>
      </dsp:txXfrm>
    </dsp:sp>
    <dsp:sp modelId="{6EC02B77-C0E6-5948-B516-7B7F72D04AE4}">
      <dsp:nvSpPr>
        <dsp:cNvPr id="0" name=""/>
        <dsp:cNvSpPr/>
      </dsp:nvSpPr>
      <dsp:spPr>
        <a:xfrm>
          <a:off x="2390546" y="954433"/>
          <a:ext cx="1477833" cy="147783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000" kern="1200" dirty="0"/>
            <a:t>Be consistent with (</a:t>
          </a:r>
          <a:r>
            <a:rPr lang="en-NG" sz="1000" b="1" kern="1200" dirty="0"/>
            <a:t>observable) market prices </a:t>
          </a:r>
          <a:r>
            <a:rPr lang="en-NG" sz="1000" kern="1200" dirty="0"/>
            <a:t>of financial instruments</a:t>
          </a:r>
        </a:p>
      </dsp:txBody>
      <dsp:txXfrm>
        <a:off x="2842517" y="1336207"/>
        <a:ext cx="886699" cy="812808"/>
      </dsp:txXfrm>
    </dsp:sp>
    <dsp:sp modelId="{2DE6F05F-655A-8940-9AC2-451728148D91}">
      <dsp:nvSpPr>
        <dsp:cNvPr id="0" name=""/>
        <dsp:cNvSpPr/>
      </dsp:nvSpPr>
      <dsp:spPr>
        <a:xfrm>
          <a:off x="1324043" y="954433"/>
          <a:ext cx="1477833" cy="147783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000" kern="1200" dirty="0"/>
            <a:t>Exclude factors that do not impact insurance contracts (</a:t>
          </a:r>
          <a:r>
            <a:rPr lang="en-NG" sz="1000" b="1" kern="1200" dirty="0"/>
            <a:t>credit risk</a:t>
          </a:r>
          <a:r>
            <a:rPr lang="en-NG" sz="1000" kern="1200" dirty="0"/>
            <a:t>)</a:t>
          </a:r>
        </a:p>
      </dsp:txBody>
      <dsp:txXfrm>
        <a:off x="1463206" y="1336207"/>
        <a:ext cx="886699" cy="812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59A3F-4C56-A744-BEDF-90F4910A5BA6}">
      <dsp:nvSpPr>
        <dsp:cNvPr id="0" name=""/>
        <dsp:cNvSpPr/>
      </dsp:nvSpPr>
      <dsp:spPr>
        <a:xfrm>
          <a:off x="-2085786" y="-323042"/>
          <a:ext cx="2492840" cy="2492840"/>
        </a:xfrm>
        <a:prstGeom prst="blockArc">
          <a:avLst>
            <a:gd name="adj1" fmla="val 18900000"/>
            <a:gd name="adj2" fmla="val 2700000"/>
            <a:gd name="adj3" fmla="val 86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9EB86-675C-4449-9177-A0E44923B081}">
      <dsp:nvSpPr>
        <dsp:cNvPr id="0" name=""/>
        <dsp:cNvSpPr/>
      </dsp:nvSpPr>
      <dsp:spPr>
        <a:xfrm>
          <a:off x="261647" y="184675"/>
          <a:ext cx="6047967" cy="3693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7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100" kern="1200" dirty="0"/>
            <a:t>Material duration gap between actual asset portfolio and </a:t>
          </a:r>
          <a:r>
            <a:rPr lang="en-NG" sz="1100" b="1" kern="1200" dirty="0"/>
            <a:t>reference portfolio used</a:t>
          </a:r>
          <a:endParaRPr lang="en-NG" sz="1100" kern="1200" dirty="0"/>
        </a:p>
      </dsp:txBody>
      <dsp:txXfrm>
        <a:off x="261647" y="184675"/>
        <a:ext cx="6047967" cy="369351"/>
      </dsp:txXfrm>
    </dsp:sp>
    <dsp:sp modelId="{01EB5330-160E-3540-8BBD-37C37D58EA9A}">
      <dsp:nvSpPr>
        <dsp:cNvPr id="0" name=""/>
        <dsp:cNvSpPr/>
      </dsp:nvSpPr>
      <dsp:spPr>
        <a:xfrm>
          <a:off x="30802" y="138506"/>
          <a:ext cx="461689" cy="461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20A7E-2556-924C-B6F0-9F5C96A4CE07}">
      <dsp:nvSpPr>
        <dsp:cNvPr id="0" name=""/>
        <dsp:cNvSpPr/>
      </dsp:nvSpPr>
      <dsp:spPr>
        <a:xfrm>
          <a:off x="395906" y="738702"/>
          <a:ext cx="5913707" cy="3693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7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100" b="1" kern="1200" dirty="0"/>
            <a:t>Credit risk premium: </a:t>
          </a:r>
          <a:r>
            <a:rPr lang="en-NG" sz="1100" kern="1200" dirty="0"/>
            <a:t>As it is included in asset valuation but excluded on liability side.</a:t>
          </a:r>
        </a:p>
      </dsp:txBody>
      <dsp:txXfrm>
        <a:off x="395906" y="738702"/>
        <a:ext cx="5913707" cy="369351"/>
      </dsp:txXfrm>
    </dsp:sp>
    <dsp:sp modelId="{5614B433-2916-DA45-8176-3272474E13E7}">
      <dsp:nvSpPr>
        <dsp:cNvPr id="0" name=""/>
        <dsp:cNvSpPr/>
      </dsp:nvSpPr>
      <dsp:spPr>
        <a:xfrm>
          <a:off x="165062" y="692533"/>
          <a:ext cx="461689" cy="461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C3CDA-F6E2-0643-9591-A2EC4A57660D}">
      <dsp:nvSpPr>
        <dsp:cNvPr id="0" name=""/>
        <dsp:cNvSpPr/>
      </dsp:nvSpPr>
      <dsp:spPr>
        <a:xfrm>
          <a:off x="261647" y="1292729"/>
          <a:ext cx="6047967" cy="369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7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100" b="1" kern="1200" dirty="0"/>
            <a:t>Illiquidity premium</a:t>
          </a:r>
          <a:r>
            <a:rPr lang="en-NG" sz="1100" kern="1200" dirty="0"/>
            <a:t>: ALM mismatch to the extent lidquity profile of reference portolio is very different to actual portfolio</a:t>
          </a:r>
        </a:p>
      </dsp:txBody>
      <dsp:txXfrm>
        <a:off x="261647" y="1292729"/>
        <a:ext cx="6047967" cy="369351"/>
      </dsp:txXfrm>
    </dsp:sp>
    <dsp:sp modelId="{1A9993FD-AC39-B643-9121-C4B94009E17B}">
      <dsp:nvSpPr>
        <dsp:cNvPr id="0" name=""/>
        <dsp:cNvSpPr/>
      </dsp:nvSpPr>
      <dsp:spPr>
        <a:xfrm>
          <a:off x="30802" y="1246560"/>
          <a:ext cx="461689" cy="461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C5301-F5DE-7447-99E1-A24248BAD8FB}">
      <dsp:nvSpPr>
        <dsp:cNvPr id="0" name=""/>
        <dsp:cNvSpPr/>
      </dsp:nvSpPr>
      <dsp:spPr>
        <a:xfrm rot="5400000">
          <a:off x="3303834" y="-1229354"/>
          <a:ext cx="830927" cy="350051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G" sz="1300" kern="1200" dirty="0"/>
            <a:t>Change in liability measurement approach and assumptions upon transition from IFRS4 to IFRS17 will affect portfolio sensitivity to interest rates</a:t>
          </a:r>
        </a:p>
      </dsp:txBody>
      <dsp:txXfrm rot="-5400000">
        <a:off x="1969040" y="146003"/>
        <a:ext cx="3459953" cy="749801"/>
      </dsp:txXfrm>
    </dsp:sp>
    <dsp:sp modelId="{D33D84F7-DC02-8648-85FF-5E56F3B8952B}">
      <dsp:nvSpPr>
        <dsp:cNvPr id="0" name=""/>
        <dsp:cNvSpPr/>
      </dsp:nvSpPr>
      <dsp:spPr>
        <a:xfrm>
          <a:off x="0" y="1573"/>
          <a:ext cx="1969040" cy="103865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400" b="1" kern="1200" dirty="0"/>
            <a:t>Best Estimate Liability (BEL)</a:t>
          </a:r>
          <a:endParaRPr lang="en-NG" sz="1400" kern="1200" dirty="0"/>
        </a:p>
      </dsp:txBody>
      <dsp:txXfrm>
        <a:off x="50703" y="52276"/>
        <a:ext cx="1867634" cy="937253"/>
      </dsp:txXfrm>
    </dsp:sp>
    <dsp:sp modelId="{28EDB2AB-C820-0340-BEB3-AE6A9CF8A04C}">
      <dsp:nvSpPr>
        <dsp:cNvPr id="0" name=""/>
        <dsp:cNvSpPr/>
      </dsp:nvSpPr>
      <dsp:spPr>
        <a:xfrm rot="5400000">
          <a:off x="3303834" y="-138762"/>
          <a:ext cx="830927" cy="350051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G" sz="1300" kern="1200" dirty="0"/>
            <a:t>Approach taken to assess RA will impact degree of sensitivity</a:t>
          </a:r>
        </a:p>
      </dsp:txBody>
      <dsp:txXfrm rot="-5400000">
        <a:off x="1969040" y="1236595"/>
        <a:ext cx="3459953" cy="749801"/>
      </dsp:txXfrm>
    </dsp:sp>
    <dsp:sp modelId="{BC2AAAA1-4B6A-084B-8D1F-19CA42D24BBD}">
      <dsp:nvSpPr>
        <dsp:cNvPr id="0" name=""/>
        <dsp:cNvSpPr/>
      </dsp:nvSpPr>
      <dsp:spPr>
        <a:xfrm>
          <a:off x="0" y="1092166"/>
          <a:ext cx="1969040" cy="103865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400" b="1" kern="1200"/>
            <a:t>Risk Adjustment (RA)</a:t>
          </a:r>
          <a:endParaRPr lang="en-NG" sz="1400" kern="1200"/>
        </a:p>
      </dsp:txBody>
      <dsp:txXfrm>
        <a:off x="50703" y="1142869"/>
        <a:ext cx="1867634" cy="937253"/>
      </dsp:txXfrm>
    </dsp:sp>
    <dsp:sp modelId="{E2D5648C-AE28-1041-97D6-96D9D59053D3}">
      <dsp:nvSpPr>
        <dsp:cNvPr id="0" name=""/>
        <dsp:cNvSpPr/>
      </dsp:nvSpPr>
      <dsp:spPr>
        <a:xfrm rot="5400000">
          <a:off x="3303834" y="951830"/>
          <a:ext cx="830927" cy="350051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G" sz="1300" kern="1200"/>
            <a:t>Premium on Day 1= BEL + RA + CSM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G" sz="1300" kern="1200"/>
            <a:t>Not impacted by changes in financial assumptions (only non-financial assumptions)</a:t>
          </a:r>
        </a:p>
      </dsp:txBody>
      <dsp:txXfrm rot="-5400000">
        <a:off x="1969040" y="2327188"/>
        <a:ext cx="3459953" cy="749801"/>
      </dsp:txXfrm>
    </dsp:sp>
    <dsp:sp modelId="{3B0069AE-4B3D-D449-8D8F-689A79622976}">
      <dsp:nvSpPr>
        <dsp:cNvPr id="0" name=""/>
        <dsp:cNvSpPr/>
      </dsp:nvSpPr>
      <dsp:spPr>
        <a:xfrm>
          <a:off x="0" y="2182758"/>
          <a:ext cx="1969040" cy="103865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1400" b="1" kern="1200" dirty="0"/>
            <a:t>CSM</a:t>
          </a:r>
          <a:r>
            <a:rPr lang="en-NG" sz="1400" kern="1200" dirty="0"/>
            <a:t> </a:t>
          </a:r>
        </a:p>
      </dsp:txBody>
      <dsp:txXfrm>
        <a:off x="50703" y="2233461"/>
        <a:ext cx="1867634" cy="937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194463-BB47-4B36-91B7-153B258F4D90}" type="datetime1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004FE7-BA7C-4FF4-9756-C6A1F2BCA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8101A6-4DD6-450C-BDEC-5915490A5285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83F1C3-4FA3-4491-97F4-43CA9C8BDFD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2299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08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0687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0020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1260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6290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4600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3140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9188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833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en-GB" noProof="0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248255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 rtlCol="0"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6615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en-GB" noProof="0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24880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6358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en-GB" noProof="0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Subtitle in this line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3131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64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8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Subtitle in this line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703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16219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en-GB" noProof="0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2687271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0697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023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18175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80307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77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467383"/>
            <a:ext cx="11233248" cy="715581"/>
          </a:xfrm>
        </p:spPr>
        <p:txBody>
          <a:bodyPr wrap="square" anchor="b">
            <a:sp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2348880"/>
            <a:ext cx="6535593" cy="40512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07534" y="2564905"/>
            <a:ext cx="5791247" cy="2449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7866" y="6216530"/>
            <a:ext cx="2170364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88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FD6E-39BF-4D74-9381-BC19FCC78926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6523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FD6E-39BF-4D74-9381-BC19FCC78926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397138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FD6E-39BF-4D74-9381-BC19FCC78926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315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FD6E-39BF-4D74-9381-BC19FCC78926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77775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FD6E-39BF-4D74-9381-BC19FCC78926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400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1218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FD6E-39BF-4D74-9381-BC19FCC78926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2473082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FD6E-39BF-4D74-9381-BC19FCC78926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96888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3A1EFD6E-39BF-4D74-9381-BC19FCC78926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4811769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FD6E-39BF-4D74-9381-BC19FCC78926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6274655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1EFD6E-39BF-4D74-9381-BC19FCC78926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95408461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7305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246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799F4B1-797B-4E32-8DB8-780E3DFC7B73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08006750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093616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en-GB" noProof="0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46145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799F4B1-797B-4E32-8DB8-780E3DFC7B73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539599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4017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98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195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theme" Target="../theme/theme5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1EFD6E-39BF-4D74-9381-BC19FCC78926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  <p:sldLayoutId id="2147483803" r:id="rId6"/>
    <p:sldLayoutId id="2147483804" r:id="rId7"/>
    <p:sldLayoutId id="2147483797" r:id="rId8"/>
    <p:sldLayoutId id="2147483798" r:id="rId9"/>
    <p:sldLayoutId id="2147483801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F3EA5D2-BB7B-454C-AD60-E7ADCC7B837E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6B77B7B-98A2-43E7-B343-92483A4C89E0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799F4B1-797B-4E32-8DB8-780E3DFC7B73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  <p:sldLayoutId id="2147483749" r:id="rId3"/>
    <p:sldLayoutId id="2147483750" r:id="rId4"/>
    <p:sldLayoutId id="2147483753" r:id="rId5"/>
    <p:sldLayoutId id="2147483754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C7CCBEA-8CD8-48EB-8347-D7FA349ACA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11" imgH="412" progId="TCLayout.ActiveDocument.1">
                  <p:embed/>
                </p:oleObj>
              </mc:Choice>
              <mc:Fallback>
                <p:oleObj name="think-cell Slide" r:id="rId7" imgW="411" imgH="41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C7CCBEA-8CD8-48EB-8347-D7FA349ACA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95325" y="692151"/>
            <a:ext cx="11017250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95325" y="1628776"/>
            <a:ext cx="11017250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4022172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3254847" y="6505575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9782581" y="6918846"/>
            <a:ext cx="1823939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1141719" y="6918845"/>
            <a:ext cx="8064500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11414762" y="6472238"/>
            <a:ext cx="287008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36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60468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89381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3A1EFD6E-39BF-4D74-9381-BC19FCC78926}" type="datetime1">
              <a:rPr lang="en-GB" noProof="0" smtClean="0"/>
              <a:t>19/09/2023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77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7.png"/><Relationship Id="rId18" Type="http://schemas.openxmlformats.org/officeDocument/2006/relationships/image" Target="../media/image10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3.png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8" b="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975" y="1457212"/>
            <a:ext cx="7871959" cy="3323987"/>
          </a:xfr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GB" sz="2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br>
              <a:rPr lang="en-GB" sz="2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br>
              <a:rPr lang="en-GB" sz="2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lang="en-GB" sz="2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Asset Liability Management for Insurance Companies : Concepts and Practices</a:t>
            </a:r>
            <a:br>
              <a:rPr lang="en-GB" sz="2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br>
              <a:rPr lang="en-GB" sz="2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br>
              <a:rPr lang="en-GB" sz="24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lang="en-US" sz="24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1BB0D5-405F-D363-018C-EBC2F31FA42D}"/>
              </a:ext>
            </a:extLst>
          </p:cNvPr>
          <p:cNvSpPr txBox="1"/>
          <p:nvPr/>
        </p:nvSpPr>
        <p:spPr>
          <a:xfrm>
            <a:off x="7761515" y="5377832"/>
            <a:ext cx="4215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en-GB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CARLSON TATA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NAS ANNUAL CONFERENCE 2023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20 SEP 2023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A542BA-B16A-4461-43C5-5E82BA79B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7"/>
            <a:ext cx="1448512" cy="76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2D9480-AD31-143D-F936-C074FD5D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70CDE8-E2C7-8189-2E70-254124EC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81" y="221440"/>
            <a:ext cx="11174819" cy="903767"/>
          </a:xfr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NG" sz="2500" b="1" dirty="0"/>
              <a:t>Risk – Return Optimisation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E9CC48C-8957-8574-0A32-B9A0DE4E248C}"/>
              </a:ext>
            </a:extLst>
          </p:cNvPr>
          <p:cNvSpPr/>
          <p:nvPr/>
        </p:nvSpPr>
        <p:spPr>
          <a:xfrm>
            <a:off x="444079" y="1452775"/>
            <a:ext cx="5330196" cy="316800"/>
          </a:xfrm>
          <a:custGeom>
            <a:avLst/>
            <a:gdLst>
              <a:gd name="connsiteX0" fmla="*/ 0 w 5330196"/>
              <a:gd name="connsiteY0" fmla="*/ 0 h 316800"/>
              <a:gd name="connsiteX1" fmla="*/ 5330196 w 5330196"/>
              <a:gd name="connsiteY1" fmla="*/ 0 h 316800"/>
              <a:gd name="connsiteX2" fmla="*/ 5330196 w 5330196"/>
              <a:gd name="connsiteY2" fmla="*/ 316800 h 316800"/>
              <a:gd name="connsiteX3" fmla="*/ 0 w 5330196"/>
              <a:gd name="connsiteY3" fmla="*/ 316800 h 316800"/>
              <a:gd name="connsiteX4" fmla="*/ 0 w 5330196"/>
              <a:gd name="connsiteY4" fmla="*/ 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0196" h="316800">
                <a:moveTo>
                  <a:pt x="0" y="0"/>
                </a:moveTo>
                <a:lnTo>
                  <a:pt x="5330196" y="0"/>
                </a:lnTo>
                <a:lnTo>
                  <a:pt x="5330196" y="316800"/>
                </a:lnTo>
                <a:lnTo>
                  <a:pt x="0" y="316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G" sz="1100" b="1" kern="1200" dirty="0"/>
              <a:t>To Minimize risk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DEBD855-8F23-CACF-500D-6C2406B5298A}"/>
              </a:ext>
            </a:extLst>
          </p:cNvPr>
          <p:cNvSpPr/>
          <p:nvPr/>
        </p:nvSpPr>
        <p:spPr>
          <a:xfrm>
            <a:off x="444079" y="1769575"/>
            <a:ext cx="5330196" cy="483120"/>
          </a:xfrm>
          <a:custGeom>
            <a:avLst/>
            <a:gdLst>
              <a:gd name="connsiteX0" fmla="*/ 0 w 5330196"/>
              <a:gd name="connsiteY0" fmla="*/ 0 h 483120"/>
              <a:gd name="connsiteX1" fmla="*/ 5330196 w 5330196"/>
              <a:gd name="connsiteY1" fmla="*/ 0 h 483120"/>
              <a:gd name="connsiteX2" fmla="*/ 5330196 w 5330196"/>
              <a:gd name="connsiteY2" fmla="*/ 483120 h 483120"/>
              <a:gd name="connsiteX3" fmla="*/ 0 w 5330196"/>
              <a:gd name="connsiteY3" fmla="*/ 483120 h 483120"/>
              <a:gd name="connsiteX4" fmla="*/ 0 w 5330196"/>
              <a:gd name="connsiteY4" fmla="*/ 0 h 48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0196" h="483120">
                <a:moveTo>
                  <a:pt x="0" y="0"/>
                </a:moveTo>
                <a:lnTo>
                  <a:pt x="5330196" y="0"/>
                </a:lnTo>
                <a:lnTo>
                  <a:pt x="5330196" y="483120"/>
                </a:lnTo>
                <a:lnTo>
                  <a:pt x="0" y="483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NG" sz="1100" kern="1200" dirty="0"/>
              <a:t>Select investments that match nature, term, currency and uncertainty of the liabilities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D31BA4C-ABEE-557F-8C3E-912F0BAB8912}"/>
              </a:ext>
            </a:extLst>
          </p:cNvPr>
          <p:cNvSpPr/>
          <p:nvPr/>
        </p:nvSpPr>
        <p:spPr>
          <a:xfrm>
            <a:off x="6520503" y="1452775"/>
            <a:ext cx="5330196" cy="316800"/>
          </a:xfrm>
          <a:custGeom>
            <a:avLst/>
            <a:gdLst>
              <a:gd name="connsiteX0" fmla="*/ 0 w 5330196"/>
              <a:gd name="connsiteY0" fmla="*/ 0 h 316800"/>
              <a:gd name="connsiteX1" fmla="*/ 5330196 w 5330196"/>
              <a:gd name="connsiteY1" fmla="*/ 0 h 316800"/>
              <a:gd name="connsiteX2" fmla="*/ 5330196 w 5330196"/>
              <a:gd name="connsiteY2" fmla="*/ 316800 h 316800"/>
              <a:gd name="connsiteX3" fmla="*/ 0 w 5330196"/>
              <a:gd name="connsiteY3" fmla="*/ 316800 h 316800"/>
              <a:gd name="connsiteX4" fmla="*/ 0 w 5330196"/>
              <a:gd name="connsiteY4" fmla="*/ 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0196" h="316800">
                <a:moveTo>
                  <a:pt x="0" y="0"/>
                </a:moveTo>
                <a:lnTo>
                  <a:pt x="5330196" y="0"/>
                </a:lnTo>
                <a:lnTo>
                  <a:pt x="5330196" y="316800"/>
                </a:lnTo>
                <a:lnTo>
                  <a:pt x="0" y="316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-18376"/>
              <a:satOff val="-68670"/>
              <a:lumOff val="30589"/>
              <a:alphaOff val="0"/>
            </a:schemeClr>
          </a:lnRef>
          <a:fillRef idx="1">
            <a:schemeClr val="accent3">
              <a:hueOff val="-18376"/>
              <a:satOff val="-68670"/>
              <a:lumOff val="30589"/>
              <a:alphaOff val="0"/>
            </a:schemeClr>
          </a:fillRef>
          <a:effectRef idx="0">
            <a:schemeClr val="accent3">
              <a:hueOff val="-18376"/>
              <a:satOff val="-68670"/>
              <a:lumOff val="305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NG" sz="1100" b="1" kern="1200" dirty="0"/>
              <a:t>To be Risk-efficient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19350B9-1081-B852-B6E9-EAE97F7581B1}"/>
              </a:ext>
            </a:extLst>
          </p:cNvPr>
          <p:cNvSpPr/>
          <p:nvPr/>
        </p:nvSpPr>
        <p:spPr>
          <a:xfrm>
            <a:off x="6520503" y="1769575"/>
            <a:ext cx="5330196" cy="483120"/>
          </a:xfrm>
          <a:custGeom>
            <a:avLst/>
            <a:gdLst>
              <a:gd name="connsiteX0" fmla="*/ 0 w 5330196"/>
              <a:gd name="connsiteY0" fmla="*/ 0 h 483120"/>
              <a:gd name="connsiteX1" fmla="*/ 5330196 w 5330196"/>
              <a:gd name="connsiteY1" fmla="*/ 0 h 483120"/>
              <a:gd name="connsiteX2" fmla="*/ 5330196 w 5330196"/>
              <a:gd name="connsiteY2" fmla="*/ 483120 h 483120"/>
              <a:gd name="connsiteX3" fmla="*/ 0 w 5330196"/>
              <a:gd name="connsiteY3" fmla="*/ 483120 h 483120"/>
              <a:gd name="connsiteX4" fmla="*/ 0 w 5330196"/>
              <a:gd name="connsiteY4" fmla="*/ 0 h 48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0196" h="483120">
                <a:moveTo>
                  <a:pt x="0" y="0"/>
                </a:moveTo>
                <a:lnTo>
                  <a:pt x="5330196" y="0"/>
                </a:lnTo>
                <a:lnTo>
                  <a:pt x="5330196" y="483120"/>
                </a:lnTo>
                <a:lnTo>
                  <a:pt x="0" y="483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611565"/>
              <a:satOff val="10580"/>
              <a:lumOff val="4058"/>
              <a:alphaOff val="0"/>
            </a:schemeClr>
          </a:lnRef>
          <a:fillRef idx="1">
            <a:schemeClr val="accent3">
              <a:tint val="40000"/>
              <a:alpha val="90000"/>
              <a:hueOff val="611565"/>
              <a:satOff val="10580"/>
              <a:lumOff val="4058"/>
              <a:alphaOff val="0"/>
            </a:schemeClr>
          </a:fillRef>
          <a:effectRef idx="0">
            <a:schemeClr val="accent3">
              <a:tint val="40000"/>
              <a:alpha val="90000"/>
              <a:hueOff val="611565"/>
              <a:satOff val="10580"/>
              <a:lumOff val="40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NG" sz="1100" kern="1200" dirty="0"/>
              <a:t>Select invesments that maximise overral return on assets for the amount of risk taken (subject to constraints). Optimisation is the process of ensuring portfolio is risk-efficient.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6A1675D-E2A9-9CFF-933E-F456F9C77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468347"/>
              </p:ext>
            </p:extLst>
          </p:nvPr>
        </p:nvGraphicFramePr>
        <p:xfrm>
          <a:off x="216727" y="2844645"/>
          <a:ext cx="6716131" cy="361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9D69972-B09E-8B10-DADB-C80C6FE86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9323" y="3042337"/>
            <a:ext cx="4370236" cy="23837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D802FA-4CD5-CB1B-AC54-5558B0A75013}"/>
              </a:ext>
            </a:extLst>
          </p:cNvPr>
          <p:cNvSpPr txBox="1"/>
          <p:nvPr/>
        </p:nvSpPr>
        <p:spPr>
          <a:xfrm>
            <a:off x="7796050" y="5653063"/>
            <a:ext cx="4395950" cy="168948"/>
          </a:xfrm>
          <a:prstGeom prst="foldedCorne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indent="0">
              <a:buFont typeface="+mj-lt"/>
              <a:buNone/>
              <a:defRPr sz="1400" b="1" i="1" u="sng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900" dirty="0">
                <a:solidFill>
                  <a:srgbClr val="29282D"/>
                </a:solidFill>
              </a:rPr>
              <a:t>https://</a:t>
            </a:r>
            <a:r>
              <a:rPr lang="en-GB" sz="900" dirty="0" err="1">
                <a:solidFill>
                  <a:srgbClr val="29282D"/>
                </a:solidFill>
              </a:rPr>
              <a:t>www.asiainsurancereview.com</a:t>
            </a:r>
            <a:r>
              <a:rPr lang="en-GB" sz="900" dirty="0">
                <a:solidFill>
                  <a:srgbClr val="29282D"/>
                </a:solidFill>
              </a:rPr>
              <a:t>/Magazine/</a:t>
            </a:r>
            <a:r>
              <a:rPr lang="en-GB" sz="900" dirty="0" err="1">
                <a:solidFill>
                  <a:srgbClr val="29282D"/>
                </a:solidFill>
              </a:rPr>
              <a:t>ReadMagazineArticle?aid</a:t>
            </a:r>
            <a:r>
              <a:rPr lang="en-GB" sz="900" dirty="0">
                <a:solidFill>
                  <a:srgbClr val="29282D"/>
                </a:solidFill>
              </a:rPr>
              <a:t>=35611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43704FC-DBBD-AB1F-6DC3-7D39BD465086}"/>
              </a:ext>
            </a:extLst>
          </p:cNvPr>
          <p:cNvSpPr/>
          <p:nvPr/>
        </p:nvSpPr>
        <p:spPr>
          <a:xfrm>
            <a:off x="5829494" y="1542526"/>
            <a:ext cx="635790" cy="635324"/>
          </a:xfrm>
          <a:custGeom>
            <a:avLst/>
            <a:gdLst>
              <a:gd name="connsiteX0" fmla="*/ 2009831 w 2210046"/>
              <a:gd name="connsiteY0" fmla="*/ 1117832 h 2208421"/>
              <a:gd name="connsiteX1" fmla="*/ 2210046 w 2210046"/>
              <a:gd name="connsiteY1" fmla="*/ 1117832 h 2208421"/>
              <a:gd name="connsiteX2" fmla="*/ 2205669 w 2210046"/>
              <a:gd name="connsiteY2" fmla="*/ 1210283 h 2208421"/>
              <a:gd name="connsiteX3" fmla="*/ 1218071 w 2210046"/>
              <a:gd name="connsiteY3" fmla="*/ 2204170 h 2208421"/>
              <a:gd name="connsiteX4" fmla="*/ 1133886 w 2210046"/>
              <a:gd name="connsiteY4" fmla="*/ 2208421 h 2208421"/>
              <a:gd name="connsiteX5" fmla="*/ 1133886 w 2210046"/>
              <a:gd name="connsiteY5" fmla="*/ 2008848 h 2208421"/>
              <a:gd name="connsiteX6" fmla="*/ 1197666 w 2210046"/>
              <a:gd name="connsiteY6" fmla="*/ 2005627 h 2208421"/>
              <a:gd name="connsiteX7" fmla="*/ 1994905 w 2210046"/>
              <a:gd name="connsiteY7" fmla="*/ 1275736 h 2208421"/>
              <a:gd name="connsiteX8" fmla="*/ 1729508 w 2210046"/>
              <a:gd name="connsiteY8" fmla="*/ 1117832 h 2208421"/>
              <a:gd name="connsiteX9" fmla="*/ 1923192 w 2210046"/>
              <a:gd name="connsiteY9" fmla="*/ 1117832 h 2208421"/>
              <a:gd name="connsiteX10" fmla="*/ 1911597 w 2210046"/>
              <a:gd name="connsiteY10" fmla="*/ 1249251 h 2208421"/>
              <a:gd name="connsiteX11" fmla="*/ 1270155 w 2210046"/>
              <a:gd name="connsiteY11" fmla="*/ 1906932 h 2208421"/>
              <a:gd name="connsiteX12" fmla="*/ 1133886 w 2210046"/>
              <a:gd name="connsiteY12" fmla="*/ 1920669 h 2208421"/>
              <a:gd name="connsiteX13" fmla="*/ 1133886 w 2210046"/>
              <a:gd name="connsiteY13" fmla="*/ 1726987 h 2208421"/>
              <a:gd name="connsiteX14" fmla="*/ 1231120 w 2210046"/>
              <a:gd name="connsiteY14" fmla="*/ 1717184 h 2208421"/>
              <a:gd name="connsiteX15" fmla="*/ 1720938 w 2210046"/>
              <a:gd name="connsiteY15" fmla="*/ 1214966 h 2208421"/>
              <a:gd name="connsiteX16" fmla="*/ 1451055 w 2210046"/>
              <a:gd name="connsiteY16" fmla="*/ 1117832 h 2208421"/>
              <a:gd name="connsiteX17" fmla="*/ 1654165 w 2210046"/>
              <a:gd name="connsiteY17" fmla="*/ 1117832 h 2208421"/>
              <a:gd name="connsiteX18" fmla="*/ 1646771 w 2210046"/>
              <a:gd name="connsiteY18" fmla="*/ 1201630 h 2208421"/>
              <a:gd name="connsiteX19" fmla="*/ 1215936 w 2210046"/>
              <a:gd name="connsiteY19" fmla="*/ 1643372 h 2208421"/>
              <a:gd name="connsiteX20" fmla="*/ 1133886 w 2210046"/>
              <a:gd name="connsiteY20" fmla="*/ 1651644 h 2208421"/>
              <a:gd name="connsiteX21" fmla="*/ 1133886 w 2210046"/>
              <a:gd name="connsiteY21" fmla="*/ 1448534 h 2208421"/>
              <a:gd name="connsiteX22" fmla="*/ 1175002 w 2210046"/>
              <a:gd name="connsiteY22" fmla="*/ 1444389 h 2208421"/>
              <a:gd name="connsiteX23" fmla="*/ 1446834 w 2210046"/>
              <a:gd name="connsiteY23" fmla="*/ 1165676 h 2208421"/>
              <a:gd name="connsiteX24" fmla="*/ 555879 w 2210046"/>
              <a:gd name="connsiteY24" fmla="*/ 1117832 h 2208421"/>
              <a:gd name="connsiteX25" fmla="*/ 758989 w 2210046"/>
              <a:gd name="connsiteY25" fmla="*/ 1117832 h 2208421"/>
              <a:gd name="connsiteX26" fmla="*/ 763211 w 2210046"/>
              <a:gd name="connsiteY26" fmla="*/ 1165676 h 2208421"/>
              <a:gd name="connsiteX27" fmla="*/ 1035042 w 2210046"/>
              <a:gd name="connsiteY27" fmla="*/ 1444389 h 2208421"/>
              <a:gd name="connsiteX28" fmla="*/ 1076160 w 2210046"/>
              <a:gd name="connsiteY28" fmla="*/ 1448534 h 2208421"/>
              <a:gd name="connsiteX29" fmla="*/ 1076160 w 2210046"/>
              <a:gd name="connsiteY29" fmla="*/ 1651644 h 2208421"/>
              <a:gd name="connsiteX30" fmla="*/ 994109 w 2210046"/>
              <a:gd name="connsiteY30" fmla="*/ 1643372 h 2208421"/>
              <a:gd name="connsiteX31" fmla="*/ 563273 w 2210046"/>
              <a:gd name="connsiteY31" fmla="*/ 1201630 h 2208421"/>
              <a:gd name="connsiteX32" fmla="*/ 286854 w 2210046"/>
              <a:gd name="connsiteY32" fmla="*/ 1117832 h 2208421"/>
              <a:gd name="connsiteX33" fmla="*/ 480536 w 2210046"/>
              <a:gd name="connsiteY33" fmla="*/ 1117832 h 2208421"/>
              <a:gd name="connsiteX34" fmla="*/ 489107 w 2210046"/>
              <a:gd name="connsiteY34" fmla="*/ 1214966 h 2208421"/>
              <a:gd name="connsiteX35" fmla="*/ 978924 w 2210046"/>
              <a:gd name="connsiteY35" fmla="*/ 1717184 h 2208421"/>
              <a:gd name="connsiteX36" fmla="*/ 1076160 w 2210046"/>
              <a:gd name="connsiteY36" fmla="*/ 1726987 h 2208421"/>
              <a:gd name="connsiteX37" fmla="*/ 1076160 w 2210046"/>
              <a:gd name="connsiteY37" fmla="*/ 1920669 h 2208421"/>
              <a:gd name="connsiteX38" fmla="*/ 939891 w 2210046"/>
              <a:gd name="connsiteY38" fmla="*/ 1906932 h 2208421"/>
              <a:gd name="connsiteX39" fmla="*/ 298450 w 2210046"/>
              <a:gd name="connsiteY39" fmla="*/ 1249251 h 2208421"/>
              <a:gd name="connsiteX40" fmla="*/ 0 w 2210046"/>
              <a:gd name="connsiteY40" fmla="*/ 1117832 h 2208421"/>
              <a:gd name="connsiteX41" fmla="*/ 200216 w 2210046"/>
              <a:gd name="connsiteY41" fmla="*/ 1117832 h 2208421"/>
              <a:gd name="connsiteX42" fmla="*/ 215141 w 2210046"/>
              <a:gd name="connsiteY42" fmla="*/ 1275736 h 2208421"/>
              <a:gd name="connsiteX43" fmla="*/ 1012380 w 2210046"/>
              <a:gd name="connsiteY43" fmla="*/ 2005627 h 2208421"/>
              <a:gd name="connsiteX44" fmla="*/ 1076160 w 2210046"/>
              <a:gd name="connsiteY44" fmla="*/ 2008848 h 2208421"/>
              <a:gd name="connsiteX45" fmla="*/ 1076160 w 2210046"/>
              <a:gd name="connsiteY45" fmla="*/ 2208421 h 2208421"/>
              <a:gd name="connsiteX46" fmla="*/ 991975 w 2210046"/>
              <a:gd name="connsiteY46" fmla="*/ 2204170 h 2208421"/>
              <a:gd name="connsiteX47" fmla="*/ 4377 w 2210046"/>
              <a:gd name="connsiteY47" fmla="*/ 1210283 h 2208421"/>
              <a:gd name="connsiteX48" fmla="*/ 1105023 w 2210046"/>
              <a:gd name="connsiteY48" fmla="*/ 887238 h 2208421"/>
              <a:gd name="connsiteX49" fmla="*/ 1324166 w 2210046"/>
              <a:gd name="connsiteY49" fmla="*/ 1104211 h 2208421"/>
              <a:gd name="connsiteX50" fmla="*/ 1105023 w 2210046"/>
              <a:gd name="connsiteY50" fmla="*/ 1321184 h 2208421"/>
              <a:gd name="connsiteX51" fmla="*/ 885880 w 2210046"/>
              <a:gd name="connsiteY51" fmla="*/ 1104211 h 2208421"/>
              <a:gd name="connsiteX52" fmla="*/ 1105023 w 2210046"/>
              <a:gd name="connsiteY52" fmla="*/ 887238 h 2208421"/>
              <a:gd name="connsiteX53" fmla="*/ 1133886 w 2210046"/>
              <a:gd name="connsiteY53" fmla="*/ 556775 h 2208421"/>
              <a:gd name="connsiteX54" fmla="*/ 1215936 w 2210046"/>
              <a:gd name="connsiteY54" fmla="*/ 565046 h 2208421"/>
              <a:gd name="connsiteX55" fmla="*/ 1646771 w 2210046"/>
              <a:gd name="connsiteY55" fmla="*/ 1006789 h 2208421"/>
              <a:gd name="connsiteX56" fmla="*/ 1651476 w 2210046"/>
              <a:gd name="connsiteY56" fmla="*/ 1060106 h 2208421"/>
              <a:gd name="connsiteX57" fmla="*/ 1448366 w 2210046"/>
              <a:gd name="connsiteY57" fmla="*/ 1060106 h 2208421"/>
              <a:gd name="connsiteX58" fmla="*/ 1446834 w 2210046"/>
              <a:gd name="connsiteY58" fmla="*/ 1042743 h 2208421"/>
              <a:gd name="connsiteX59" fmla="*/ 1175002 w 2210046"/>
              <a:gd name="connsiteY59" fmla="*/ 764030 h 2208421"/>
              <a:gd name="connsiteX60" fmla="*/ 1133886 w 2210046"/>
              <a:gd name="connsiteY60" fmla="*/ 759885 h 2208421"/>
              <a:gd name="connsiteX61" fmla="*/ 1076160 w 2210046"/>
              <a:gd name="connsiteY61" fmla="*/ 556775 h 2208421"/>
              <a:gd name="connsiteX62" fmla="*/ 1076160 w 2210046"/>
              <a:gd name="connsiteY62" fmla="*/ 759885 h 2208421"/>
              <a:gd name="connsiteX63" fmla="*/ 1035042 w 2210046"/>
              <a:gd name="connsiteY63" fmla="*/ 764030 h 2208421"/>
              <a:gd name="connsiteX64" fmla="*/ 763211 w 2210046"/>
              <a:gd name="connsiteY64" fmla="*/ 1042743 h 2208421"/>
              <a:gd name="connsiteX65" fmla="*/ 761679 w 2210046"/>
              <a:gd name="connsiteY65" fmla="*/ 1060106 h 2208421"/>
              <a:gd name="connsiteX66" fmla="*/ 558569 w 2210046"/>
              <a:gd name="connsiteY66" fmla="*/ 1060106 h 2208421"/>
              <a:gd name="connsiteX67" fmla="*/ 563273 w 2210046"/>
              <a:gd name="connsiteY67" fmla="*/ 1006789 h 2208421"/>
              <a:gd name="connsiteX68" fmla="*/ 994109 w 2210046"/>
              <a:gd name="connsiteY68" fmla="*/ 565046 h 2208421"/>
              <a:gd name="connsiteX69" fmla="*/ 1133886 w 2210046"/>
              <a:gd name="connsiteY69" fmla="*/ 287750 h 2208421"/>
              <a:gd name="connsiteX70" fmla="*/ 1270155 w 2210046"/>
              <a:gd name="connsiteY70" fmla="*/ 301487 h 2208421"/>
              <a:gd name="connsiteX71" fmla="*/ 1911597 w 2210046"/>
              <a:gd name="connsiteY71" fmla="*/ 959167 h 2208421"/>
              <a:gd name="connsiteX72" fmla="*/ 1920503 w 2210046"/>
              <a:gd name="connsiteY72" fmla="*/ 1060106 h 2208421"/>
              <a:gd name="connsiteX73" fmla="*/ 1726819 w 2210046"/>
              <a:gd name="connsiteY73" fmla="*/ 1060106 h 2208421"/>
              <a:gd name="connsiteX74" fmla="*/ 1720938 w 2210046"/>
              <a:gd name="connsiteY74" fmla="*/ 993452 h 2208421"/>
              <a:gd name="connsiteX75" fmla="*/ 1231120 w 2210046"/>
              <a:gd name="connsiteY75" fmla="*/ 491234 h 2208421"/>
              <a:gd name="connsiteX76" fmla="*/ 1133886 w 2210046"/>
              <a:gd name="connsiteY76" fmla="*/ 481432 h 2208421"/>
              <a:gd name="connsiteX77" fmla="*/ 1076160 w 2210046"/>
              <a:gd name="connsiteY77" fmla="*/ 287750 h 2208421"/>
              <a:gd name="connsiteX78" fmla="*/ 1076160 w 2210046"/>
              <a:gd name="connsiteY78" fmla="*/ 481432 h 2208421"/>
              <a:gd name="connsiteX79" fmla="*/ 978924 w 2210046"/>
              <a:gd name="connsiteY79" fmla="*/ 491234 h 2208421"/>
              <a:gd name="connsiteX80" fmla="*/ 489107 w 2210046"/>
              <a:gd name="connsiteY80" fmla="*/ 993452 h 2208421"/>
              <a:gd name="connsiteX81" fmla="*/ 483226 w 2210046"/>
              <a:gd name="connsiteY81" fmla="*/ 1060106 h 2208421"/>
              <a:gd name="connsiteX82" fmla="*/ 289544 w 2210046"/>
              <a:gd name="connsiteY82" fmla="*/ 1060106 h 2208421"/>
              <a:gd name="connsiteX83" fmla="*/ 298450 w 2210046"/>
              <a:gd name="connsiteY83" fmla="*/ 959167 h 2208421"/>
              <a:gd name="connsiteX84" fmla="*/ 939891 w 2210046"/>
              <a:gd name="connsiteY84" fmla="*/ 301487 h 2208421"/>
              <a:gd name="connsiteX85" fmla="*/ 1133886 w 2210046"/>
              <a:gd name="connsiteY85" fmla="*/ 0 h 2208421"/>
              <a:gd name="connsiteX86" fmla="*/ 1218071 w 2210046"/>
              <a:gd name="connsiteY86" fmla="*/ 4251 h 2208421"/>
              <a:gd name="connsiteX87" fmla="*/ 2205669 w 2210046"/>
              <a:gd name="connsiteY87" fmla="*/ 998138 h 2208421"/>
              <a:gd name="connsiteX88" fmla="*/ 2208603 w 2210046"/>
              <a:gd name="connsiteY88" fmla="*/ 1060106 h 2208421"/>
              <a:gd name="connsiteX89" fmla="*/ 2006949 w 2210046"/>
              <a:gd name="connsiteY89" fmla="*/ 1060106 h 2208421"/>
              <a:gd name="connsiteX90" fmla="*/ 1994905 w 2210046"/>
              <a:gd name="connsiteY90" fmla="*/ 932685 h 2208421"/>
              <a:gd name="connsiteX91" fmla="*/ 1197666 w 2210046"/>
              <a:gd name="connsiteY91" fmla="*/ 202793 h 2208421"/>
              <a:gd name="connsiteX92" fmla="*/ 1133886 w 2210046"/>
              <a:gd name="connsiteY92" fmla="*/ 199573 h 2208421"/>
              <a:gd name="connsiteX93" fmla="*/ 1076160 w 2210046"/>
              <a:gd name="connsiteY93" fmla="*/ 0 h 2208421"/>
              <a:gd name="connsiteX94" fmla="*/ 1076160 w 2210046"/>
              <a:gd name="connsiteY94" fmla="*/ 199573 h 2208421"/>
              <a:gd name="connsiteX95" fmla="*/ 1012380 w 2210046"/>
              <a:gd name="connsiteY95" fmla="*/ 202793 h 2208421"/>
              <a:gd name="connsiteX96" fmla="*/ 215141 w 2210046"/>
              <a:gd name="connsiteY96" fmla="*/ 932685 h 2208421"/>
              <a:gd name="connsiteX97" fmla="*/ 203097 w 2210046"/>
              <a:gd name="connsiteY97" fmla="*/ 1060106 h 2208421"/>
              <a:gd name="connsiteX98" fmla="*/ 1443 w 2210046"/>
              <a:gd name="connsiteY98" fmla="*/ 1060106 h 2208421"/>
              <a:gd name="connsiteX99" fmla="*/ 4377 w 2210046"/>
              <a:gd name="connsiteY99" fmla="*/ 998138 h 2208421"/>
              <a:gd name="connsiteX100" fmla="*/ 991975 w 2210046"/>
              <a:gd name="connsiteY100" fmla="*/ 4251 h 220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210046" h="2208421">
                <a:moveTo>
                  <a:pt x="2009831" y="1117832"/>
                </a:moveTo>
                <a:lnTo>
                  <a:pt x="2210046" y="1117832"/>
                </a:lnTo>
                <a:lnTo>
                  <a:pt x="2205669" y="1210283"/>
                </a:lnTo>
                <a:cubicBezTo>
                  <a:pt x="2155828" y="1733929"/>
                  <a:pt x="1740766" y="2151088"/>
                  <a:pt x="1218071" y="2204170"/>
                </a:cubicBezTo>
                <a:lnTo>
                  <a:pt x="1133886" y="2208421"/>
                </a:lnTo>
                <a:lnTo>
                  <a:pt x="1133886" y="2008848"/>
                </a:lnTo>
                <a:lnTo>
                  <a:pt x="1197666" y="2005627"/>
                </a:lnTo>
                <a:cubicBezTo>
                  <a:pt x="1597457" y="1965026"/>
                  <a:pt x="1920413" y="1664520"/>
                  <a:pt x="1994905" y="1275736"/>
                </a:cubicBezTo>
                <a:close/>
                <a:moveTo>
                  <a:pt x="1729508" y="1117832"/>
                </a:moveTo>
                <a:lnTo>
                  <a:pt x="1923192" y="1117832"/>
                </a:lnTo>
                <a:lnTo>
                  <a:pt x="1911597" y="1249251"/>
                </a:lnTo>
                <a:cubicBezTo>
                  <a:pt x="1852733" y="1578791"/>
                  <a:pt x="1596858" y="1840079"/>
                  <a:pt x="1270155" y="1906932"/>
                </a:cubicBezTo>
                <a:lnTo>
                  <a:pt x="1133886" y="1920669"/>
                </a:lnTo>
                <a:lnTo>
                  <a:pt x="1133886" y="1726987"/>
                </a:lnTo>
                <a:lnTo>
                  <a:pt x="1231120" y="1717184"/>
                </a:lnTo>
                <a:cubicBezTo>
                  <a:pt x="1480597" y="1666134"/>
                  <a:pt x="1675988" y="1466609"/>
                  <a:pt x="1720938" y="1214966"/>
                </a:cubicBezTo>
                <a:close/>
                <a:moveTo>
                  <a:pt x="1451055" y="1117832"/>
                </a:moveTo>
                <a:lnTo>
                  <a:pt x="1654165" y="1117832"/>
                </a:lnTo>
                <a:lnTo>
                  <a:pt x="1646771" y="1201630"/>
                </a:lnTo>
                <a:cubicBezTo>
                  <a:pt x="1607234" y="1422971"/>
                  <a:pt x="1435371" y="1598470"/>
                  <a:pt x="1215936" y="1643372"/>
                </a:cubicBezTo>
                <a:lnTo>
                  <a:pt x="1133886" y="1651644"/>
                </a:lnTo>
                <a:lnTo>
                  <a:pt x="1133886" y="1448534"/>
                </a:lnTo>
                <a:lnTo>
                  <a:pt x="1175002" y="1444389"/>
                </a:lnTo>
                <a:cubicBezTo>
                  <a:pt x="1313454" y="1416058"/>
                  <a:pt x="1421888" y="1305329"/>
                  <a:pt x="1446834" y="1165676"/>
                </a:cubicBezTo>
                <a:close/>
                <a:moveTo>
                  <a:pt x="555879" y="1117832"/>
                </a:moveTo>
                <a:lnTo>
                  <a:pt x="758989" y="1117832"/>
                </a:lnTo>
                <a:lnTo>
                  <a:pt x="763211" y="1165676"/>
                </a:lnTo>
                <a:cubicBezTo>
                  <a:pt x="788156" y="1305329"/>
                  <a:pt x="896592" y="1416058"/>
                  <a:pt x="1035042" y="1444389"/>
                </a:cubicBezTo>
                <a:lnTo>
                  <a:pt x="1076160" y="1448534"/>
                </a:lnTo>
                <a:lnTo>
                  <a:pt x="1076160" y="1651644"/>
                </a:lnTo>
                <a:lnTo>
                  <a:pt x="994109" y="1643372"/>
                </a:lnTo>
                <a:cubicBezTo>
                  <a:pt x="774674" y="1598470"/>
                  <a:pt x="602810" y="1422971"/>
                  <a:pt x="563273" y="1201630"/>
                </a:cubicBezTo>
                <a:close/>
                <a:moveTo>
                  <a:pt x="286854" y="1117832"/>
                </a:moveTo>
                <a:lnTo>
                  <a:pt x="480536" y="1117832"/>
                </a:lnTo>
                <a:lnTo>
                  <a:pt x="489107" y="1214966"/>
                </a:lnTo>
                <a:cubicBezTo>
                  <a:pt x="534057" y="1466609"/>
                  <a:pt x="729449" y="1666134"/>
                  <a:pt x="978924" y="1717184"/>
                </a:cubicBezTo>
                <a:lnTo>
                  <a:pt x="1076160" y="1726987"/>
                </a:lnTo>
                <a:lnTo>
                  <a:pt x="1076160" y="1920669"/>
                </a:lnTo>
                <a:lnTo>
                  <a:pt x="939891" y="1906932"/>
                </a:lnTo>
                <a:cubicBezTo>
                  <a:pt x="613190" y="1840079"/>
                  <a:pt x="357314" y="1578791"/>
                  <a:pt x="298450" y="1249251"/>
                </a:cubicBezTo>
                <a:close/>
                <a:moveTo>
                  <a:pt x="0" y="1117832"/>
                </a:moveTo>
                <a:lnTo>
                  <a:pt x="200216" y="1117832"/>
                </a:lnTo>
                <a:lnTo>
                  <a:pt x="215141" y="1275736"/>
                </a:lnTo>
                <a:cubicBezTo>
                  <a:pt x="289634" y="1664520"/>
                  <a:pt x="612590" y="1965026"/>
                  <a:pt x="1012380" y="2005627"/>
                </a:cubicBezTo>
                <a:lnTo>
                  <a:pt x="1076160" y="2008848"/>
                </a:lnTo>
                <a:lnTo>
                  <a:pt x="1076160" y="2208421"/>
                </a:lnTo>
                <a:lnTo>
                  <a:pt x="991975" y="2204170"/>
                </a:lnTo>
                <a:cubicBezTo>
                  <a:pt x="469282" y="2151088"/>
                  <a:pt x="54219" y="1733929"/>
                  <a:pt x="4377" y="1210283"/>
                </a:cubicBezTo>
                <a:close/>
                <a:moveTo>
                  <a:pt x="1105023" y="887238"/>
                </a:moveTo>
                <a:cubicBezTo>
                  <a:pt x="1226052" y="887238"/>
                  <a:pt x="1324166" y="984380"/>
                  <a:pt x="1324166" y="1104211"/>
                </a:cubicBezTo>
                <a:cubicBezTo>
                  <a:pt x="1324166" y="1224042"/>
                  <a:pt x="1226052" y="1321184"/>
                  <a:pt x="1105023" y="1321184"/>
                </a:cubicBezTo>
                <a:cubicBezTo>
                  <a:pt x="983994" y="1321184"/>
                  <a:pt x="885880" y="1224042"/>
                  <a:pt x="885880" y="1104211"/>
                </a:cubicBezTo>
                <a:cubicBezTo>
                  <a:pt x="885880" y="984380"/>
                  <a:pt x="983994" y="887238"/>
                  <a:pt x="1105023" y="887238"/>
                </a:cubicBezTo>
                <a:close/>
                <a:moveTo>
                  <a:pt x="1133886" y="556775"/>
                </a:moveTo>
                <a:lnTo>
                  <a:pt x="1215936" y="565046"/>
                </a:lnTo>
                <a:cubicBezTo>
                  <a:pt x="1435371" y="609949"/>
                  <a:pt x="1607234" y="785448"/>
                  <a:pt x="1646771" y="1006789"/>
                </a:cubicBezTo>
                <a:lnTo>
                  <a:pt x="1651476" y="1060106"/>
                </a:lnTo>
                <a:lnTo>
                  <a:pt x="1448366" y="1060106"/>
                </a:lnTo>
                <a:lnTo>
                  <a:pt x="1446834" y="1042743"/>
                </a:lnTo>
                <a:cubicBezTo>
                  <a:pt x="1421888" y="903091"/>
                  <a:pt x="1313454" y="792361"/>
                  <a:pt x="1175002" y="764030"/>
                </a:cubicBezTo>
                <a:lnTo>
                  <a:pt x="1133886" y="759885"/>
                </a:lnTo>
                <a:close/>
                <a:moveTo>
                  <a:pt x="1076160" y="556775"/>
                </a:moveTo>
                <a:lnTo>
                  <a:pt x="1076160" y="759885"/>
                </a:lnTo>
                <a:lnTo>
                  <a:pt x="1035042" y="764030"/>
                </a:lnTo>
                <a:cubicBezTo>
                  <a:pt x="896592" y="792361"/>
                  <a:pt x="788156" y="903091"/>
                  <a:pt x="763211" y="1042743"/>
                </a:cubicBezTo>
                <a:lnTo>
                  <a:pt x="761679" y="1060106"/>
                </a:lnTo>
                <a:lnTo>
                  <a:pt x="558569" y="1060106"/>
                </a:lnTo>
                <a:lnTo>
                  <a:pt x="563273" y="1006789"/>
                </a:lnTo>
                <a:cubicBezTo>
                  <a:pt x="602810" y="785448"/>
                  <a:pt x="774674" y="609949"/>
                  <a:pt x="994109" y="565046"/>
                </a:cubicBezTo>
                <a:close/>
                <a:moveTo>
                  <a:pt x="1133886" y="287750"/>
                </a:moveTo>
                <a:lnTo>
                  <a:pt x="1270155" y="301487"/>
                </a:lnTo>
                <a:cubicBezTo>
                  <a:pt x="1596858" y="368340"/>
                  <a:pt x="1852733" y="629628"/>
                  <a:pt x="1911597" y="959167"/>
                </a:cubicBezTo>
                <a:lnTo>
                  <a:pt x="1920503" y="1060106"/>
                </a:lnTo>
                <a:lnTo>
                  <a:pt x="1726819" y="1060106"/>
                </a:lnTo>
                <a:lnTo>
                  <a:pt x="1720938" y="993452"/>
                </a:lnTo>
                <a:cubicBezTo>
                  <a:pt x="1675988" y="741810"/>
                  <a:pt x="1480597" y="542284"/>
                  <a:pt x="1231120" y="491234"/>
                </a:cubicBezTo>
                <a:lnTo>
                  <a:pt x="1133886" y="481432"/>
                </a:lnTo>
                <a:close/>
                <a:moveTo>
                  <a:pt x="1076160" y="287750"/>
                </a:moveTo>
                <a:lnTo>
                  <a:pt x="1076160" y="481432"/>
                </a:lnTo>
                <a:lnTo>
                  <a:pt x="978924" y="491234"/>
                </a:lnTo>
                <a:cubicBezTo>
                  <a:pt x="729449" y="542284"/>
                  <a:pt x="534057" y="741810"/>
                  <a:pt x="489107" y="993452"/>
                </a:cubicBezTo>
                <a:lnTo>
                  <a:pt x="483226" y="1060106"/>
                </a:lnTo>
                <a:lnTo>
                  <a:pt x="289544" y="1060106"/>
                </a:lnTo>
                <a:lnTo>
                  <a:pt x="298450" y="959167"/>
                </a:lnTo>
                <a:cubicBezTo>
                  <a:pt x="357314" y="629628"/>
                  <a:pt x="613190" y="368340"/>
                  <a:pt x="939891" y="301487"/>
                </a:cubicBezTo>
                <a:close/>
                <a:moveTo>
                  <a:pt x="1133886" y="0"/>
                </a:moveTo>
                <a:lnTo>
                  <a:pt x="1218071" y="4251"/>
                </a:lnTo>
                <a:cubicBezTo>
                  <a:pt x="1740766" y="57333"/>
                  <a:pt x="2155828" y="474492"/>
                  <a:pt x="2205669" y="998138"/>
                </a:cubicBezTo>
                <a:lnTo>
                  <a:pt x="2208603" y="1060106"/>
                </a:lnTo>
                <a:lnTo>
                  <a:pt x="2006949" y="1060106"/>
                </a:lnTo>
                <a:lnTo>
                  <a:pt x="1994905" y="932685"/>
                </a:lnTo>
                <a:cubicBezTo>
                  <a:pt x="1920413" y="543902"/>
                  <a:pt x="1597457" y="243394"/>
                  <a:pt x="1197666" y="202793"/>
                </a:cubicBezTo>
                <a:lnTo>
                  <a:pt x="1133886" y="199573"/>
                </a:lnTo>
                <a:close/>
                <a:moveTo>
                  <a:pt x="1076160" y="0"/>
                </a:moveTo>
                <a:lnTo>
                  <a:pt x="1076160" y="199573"/>
                </a:lnTo>
                <a:lnTo>
                  <a:pt x="1012380" y="202793"/>
                </a:lnTo>
                <a:cubicBezTo>
                  <a:pt x="612590" y="243394"/>
                  <a:pt x="289634" y="543902"/>
                  <a:pt x="215141" y="932685"/>
                </a:cubicBezTo>
                <a:lnTo>
                  <a:pt x="203097" y="1060106"/>
                </a:lnTo>
                <a:lnTo>
                  <a:pt x="1443" y="1060106"/>
                </a:lnTo>
                <a:lnTo>
                  <a:pt x="4377" y="998138"/>
                </a:lnTo>
                <a:cubicBezTo>
                  <a:pt x="54219" y="474492"/>
                  <a:pt x="469282" y="57333"/>
                  <a:pt x="991975" y="4251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8795A8-1DA3-2C74-C3C3-C052D77FF8F1}"/>
              </a:ext>
            </a:extLst>
          </p:cNvPr>
          <p:cNvCxnSpPr>
            <a:cxnSpLocks/>
          </p:cNvCxnSpPr>
          <p:nvPr/>
        </p:nvCxnSpPr>
        <p:spPr>
          <a:xfrm>
            <a:off x="7265759" y="2620800"/>
            <a:ext cx="0" cy="3780000"/>
          </a:xfrm>
          <a:prstGeom prst="line">
            <a:avLst/>
          </a:prstGeom>
          <a:ln>
            <a:headEnd type="oval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EB9C257-179B-928D-BD14-C3C7803CEF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" y="6301913"/>
            <a:ext cx="1066554" cy="5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2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Graphic spid="10" grpId="0">
        <p:bldAsOne/>
      </p:bldGraphic>
      <p:bldP spid="1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3B6F361-3994-3951-0FDC-2BF33E3E0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349292"/>
              </p:ext>
            </p:extLst>
          </p:nvPr>
        </p:nvGraphicFramePr>
        <p:xfrm>
          <a:off x="536151" y="1269106"/>
          <a:ext cx="5192423" cy="246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90810029-6435-543B-A66F-CF7ECCA8B2F2}"/>
              </a:ext>
            </a:extLst>
          </p:cNvPr>
          <p:cNvSpPr/>
          <p:nvPr/>
        </p:nvSpPr>
        <p:spPr>
          <a:xfrm>
            <a:off x="559701" y="3920888"/>
            <a:ext cx="1321762" cy="5028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G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Credit Risk Premium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416C4-29B9-01D6-ABE2-76E37B8A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92D69-1440-4C62-A66F-E019D0CB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1" y="310565"/>
            <a:ext cx="11174819" cy="903767"/>
          </a:xfr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NG" sz="2500" b="1" dirty="0"/>
              <a:t>IFRS17 Discount rates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6934E43C-5659-203C-8DB2-23117174F4EA}"/>
              </a:ext>
            </a:extLst>
          </p:cNvPr>
          <p:cNvSpPr/>
          <p:nvPr/>
        </p:nvSpPr>
        <p:spPr>
          <a:xfrm>
            <a:off x="559701" y="3934056"/>
            <a:ext cx="1321762" cy="472637"/>
          </a:xfrm>
          <a:custGeom>
            <a:avLst/>
            <a:gdLst/>
            <a:ahLst/>
            <a:cxnLst/>
            <a:rect l="l" t="t" r="r" b="b"/>
            <a:pathLst>
              <a:path w="1905000" h="765810">
                <a:moveTo>
                  <a:pt x="0" y="765682"/>
                </a:moveTo>
                <a:lnTo>
                  <a:pt x="1905000" y="0"/>
                </a:lnTo>
              </a:path>
              <a:path w="1905000" h="765810">
                <a:moveTo>
                  <a:pt x="0" y="0"/>
                </a:moveTo>
                <a:lnTo>
                  <a:pt x="1905000" y="765682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1BEDA5-37F1-1C5C-B902-10DD86639F60}"/>
              </a:ext>
            </a:extLst>
          </p:cNvPr>
          <p:cNvSpPr txBox="1"/>
          <p:nvPr/>
        </p:nvSpPr>
        <p:spPr>
          <a:xfrm>
            <a:off x="3908855" y="6129577"/>
            <a:ext cx="1905000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indent="0">
              <a:buFont typeface="+mj-lt"/>
              <a:buNone/>
              <a:defRPr sz="900" b="1" u="sng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Bottom-up</a:t>
            </a:r>
            <a:r>
              <a:rPr lang="en-GB" b="0" dirty="0"/>
              <a:t>:</a:t>
            </a:r>
            <a:r>
              <a:rPr lang="en-GB" b="0" u="none" dirty="0"/>
              <a:t> </a:t>
            </a:r>
            <a:r>
              <a:rPr lang="en-NG" b="0" u="none" dirty="0"/>
              <a:t>Risk free Rate + Illiquidity premium, based on reference portfolio</a:t>
            </a:r>
          </a:p>
          <a:p>
            <a:endParaRPr lang="en-NG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9AA8D3-09F9-E947-60DD-585146717EB8}"/>
              </a:ext>
            </a:extLst>
          </p:cNvPr>
          <p:cNvSpPr/>
          <p:nvPr/>
        </p:nvSpPr>
        <p:spPr>
          <a:xfrm>
            <a:off x="565510" y="5011234"/>
            <a:ext cx="1315953" cy="178440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G" sz="1200" dirty="0"/>
              <a:t>Risk Free Rate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026C59-8B73-26D8-8B83-4A61985C9202}"/>
              </a:ext>
            </a:extLst>
          </p:cNvPr>
          <p:cNvSpPr/>
          <p:nvPr/>
        </p:nvSpPr>
        <p:spPr>
          <a:xfrm>
            <a:off x="565510" y="4483995"/>
            <a:ext cx="1315953" cy="4989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G" sz="1200" dirty="0"/>
              <a:t>Illiquidity Risk Premium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B913B8-374C-28E0-8AD4-728841A18F30}"/>
              </a:ext>
            </a:extLst>
          </p:cNvPr>
          <p:cNvSpPr/>
          <p:nvPr/>
        </p:nvSpPr>
        <p:spPr>
          <a:xfrm>
            <a:off x="2245163" y="5011234"/>
            <a:ext cx="1315953" cy="178800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G" sz="1200" dirty="0"/>
              <a:t>Risk Free Rate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202192-D925-1411-3FD6-55ABCC677B69}"/>
              </a:ext>
            </a:extLst>
          </p:cNvPr>
          <p:cNvSpPr/>
          <p:nvPr/>
        </p:nvSpPr>
        <p:spPr>
          <a:xfrm>
            <a:off x="2245163" y="4487182"/>
            <a:ext cx="1315953" cy="4989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G" sz="1200" dirty="0"/>
              <a:t>Illiquidity Risk Premium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443002-6272-E75B-1753-598A395CF0F0}"/>
              </a:ext>
            </a:extLst>
          </p:cNvPr>
          <p:cNvSpPr txBox="1"/>
          <p:nvPr/>
        </p:nvSpPr>
        <p:spPr>
          <a:xfrm>
            <a:off x="59997" y="3104328"/>
            <a:ext cx="1327877" cy="56462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indent="0">
              <a:buFont typeface="+mj-lt"/>
              <a:buNone/>
              <a:defRPr sz="800" b="1" u="none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NG" sz="900" u="sng" dirty="0">
                <a:solidFill>
                  <a:schemeClr val="tx2">
                    <a:lumMod val="75000"/>
                  </a:schemeClr>
                </a:solidFill>
              </a:rPr>
              <a:t>Top-down:</a:t>
            </a:r>
            <a:r>
              <a:rPr lang="en-NG" sz="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NG" sz="900" b="0" dirty="0">
                <a:solidFill>
                  <a:schemeClr val="tx2">
                    <a:lumMod val="75000"/>
                  </a:schemeClr>
                </a:solidFill>
              </a:rPr>
              <a:t>Yield to maturity of reference portfolio, less credit risk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BEF38FB8-A765-F0DB-6840-8AFBCE095B61}"/>
              </a:ext>
            </a:extLst>
          </p:cNvPr>
          <p:cNvSpPr/>
          <p:nvPr/>
        </p:nvSpPr>
        <p:spPr>
          <a:xfrm>
            <a:off x="151072" y="4345059"/>
            <a:ext cx="253015" cy="133235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14FCD19A-FCE7-E3FB-1AD3-D61961CECCE9}"/>
              </a:ext>
            </a:extLst>
          </p:cNvPr>
          <p:cNvSpPr/>
          <p:nvPr/>
        </p:nvSpPr>
        <p:spPr>
          <a:xfrm rot="10800000">
            <a:off x="3693718" y="4797226"/>
            <a:ext cx="253015" cy="133235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53" name="Isosceles Triangle 57">
            <a:extLst>
              <a:ext uri="{FF2B5EF4-FFF2-40B4-BE49-F238E27FC236}">
                <a16:creationId xmlns:a16="http://schemas.microsoft.com/office/drawing/2014/main" id="{C2AEA43E-B752-9375-7BD1-1741E9D28100}"/>
              </a:ext>
            </a:extLst>
          </p:cNvPr>
          <p:cNvSpPr/>
          <p:nvPr/>
        </p:nvSpPr>
        <p:spPr>
          <a:xfrm rot="5400000">
            <a:off x="4036122" y="1863315"/>
            <a:ext cx="1245778" cy="27177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cs typeface="Calibri" panose="020F0502020204030204" pitchFamily="34" charset="0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95C9E37-0AD2-E328-6C8E-8F149DAABB92}"/>
              </a:ext>
            </a:extLst>
          </p:cNvPr>
          <p:cNvSpPr/>
          <p:nvPr/>
        </p:nvSpPr>
        <p:spPr>
          <a:xfrm>
            <a:off x="4992195" y="1396317"/>
            <a:ext cx="6568434" cy="1149634"/>
          </a:xfrm>
          <a:custGeom>
            <a:avLst/>
            <a:gdLst>
              <a:gd name="connsiteX0" fmla="*/ 0 w 5716989"/>
              <a:gd name="connsiteY0" fmla="*/ 0 h 782460"/>
              <a:gd name="connsiteX1" fmla="*/ 5716989 w 5716989"/>
              <a:gd name="connsiteY1" fmla="*/ 0 h 782460"/>
              <a:gd name="connsiteX2" fmla="*/ 5716989 w 5716989"/>
              <a:gd name="connsiteY2" fmla="*/ 782460 h 782460"/>
              <a:gd name="connsiteX3" fmla="*/ 0 w 5716989"/>
              <a:gd name="connsiteY3" fmla="*/ 782460 h 782460"/>
              <a:gd name="connsiteX4" fmla="*/ 0 w 5716989"/>
              <a:gd name="connsiteY4" fmla="*/ 0 h 78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6989" h="782460">
                <a:moveTo>
                  <a:pt x="0" y="0"/>
                </a:moveTo>
                <a:lnTo>
                  <a:pt x="5716989" y="0"/>
                </a:lnTo>
                <a:lnTo>
                  <a:pt x="5716989" y="782460"/>
                </a:lnTo>
                <a:lnTo>
                  <a:pt x="0" y="7824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81514" tIns="22860" rIns="128016" bIns="22860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NG" sz="1300" dirty="0"/>
              <a:t>Discount rate shou</a:t>
            </a:r>
            <a:r>
              <a:rPr lang="en-GB" sz="1300" dirty="0" err="1"/>
              <a:t>ld</a:t>
            </a:r>
            <a:r>
              <a:rPr lang="en-NG" sz="1300" dirty="0"/>
              <a:t> be </a:t>
            </a:r>
            <a:r>
              <a:rPr lang="en-NG" sz="1300" b="1" dirty="0"/>
              <a:t>market-consisten</a:t>
            </a:r>
            <a:r>
              <a:rPr lang="en-NG" sz="1300" dirty="0"/>
              <a:t>t but are required to match </a:t>
            </a:r>
            <a:r>
              <a:rPr lang="en-NG" sz="1300" b="1" dirty="0"/>
              <a:t>features of liability cashflows </a:t>
            </a:r>
            <a:r>
              <a:rPr lang="en-NG" sz="1300" dirty="0"/>
              <a:t>rather than assets.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NG" sz="1300" dirty="0"/>
              <a:t>Usually no market observed prices for insurance contracts.  A </a:t>
            </a:r>
            <a:r>
              <a:rPr lang="en-NG" sz="1300" b="1" dirty="0"/>
              <a:t>reference portfolio </a:t>
            </a:r>
            <a:r>
              <a:rPr lang="en-NG" sz="1300" dirty="0"/>
              <a:t>of assets which </a:t>
            </a:r>
            <a:r>
              <a:rPr lang="en-NG" sz="1300" u="sng" dirty="0"/>
              <a:t>matches</a:t>
            </a:r>
            <a:r>
              <a:rPr lang="en-NG" sz="1300" dirty="0"/>
              <a:t> the projected liabilities is required to assess illiquitiy premium.  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NG" sz="1300" dirty="0"/>
              <a:t>Use of a </a:t>
            </a:r>
            <a:r>
              <a:rPr lang="en-NG" sz="1300" b="1" dirty="0"/>
              <a:t>Yield curve </a:t>
            </a:r>
            <a:r>
              <a:rPr lang="en-NG" sz="1300" dirty="0"/>
              <a:t>highly recommended 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NG" sz="1300" dirty="0"/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NG" sz="1300" kern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FC2C6FD-84AB-82BD-357C-4E11AAB113B1}"/>
              </a:ext>
            </a:extLst>
          </p:cNvPr>
          <p:cNvSpPr txBox="1"/>
          <p:nvPr/>
        </p:nvSpPr>
        <p:spPr>
          <a:xfrm>
            <a:off x="4992195" y="2646261"/>
            <a:ext cx="2508062" cy="12494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NG" sz="1300" dirty="0"/>
              <a:t>ALM will be affected by approach used to determine discount rates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NG" sz="1300" dirty="0"/>
              <a:t>Valuation of liabilities not linked to actual asset holdings.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F9ABA03-7972-6460-ECEA-DD0FFAF3F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313433"/>
              </p:ext>
            </p:extLst>
          </p:nvPr>
        </p:nvGraphicFramePr>
        <p:xfrm>
          <a:off x="5728574" y="4258386"/>
          <a:ext cx="6329782" cy="1846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86CD7D-9EB1-D016-3E65-59560977DB1C}"/>
              </a:ext>
            </a:extLst>
          </p:cNvPr>
          <p:cNvSpPr txBox="1"/>
          <p:nvPr/>
        </p:nvSpPr>
        <p:spPr>
          <a:xfrm>
            <a:off x="65435" y="1567919"/>
            <a:ext cx="2041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G" sz="1400" b="1" u="sng" kern="1200" dirty="0"/>
              <a:t>Discount rate should: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CB3DB-20A6-DF04-A737-295EF418D232}"/>
              </a:ext>
            </a:extLst>
          </p:cNvPr>
          <p:cNvSpPr txBox="1"/>
          <p:nvPr/>
        </p:nvSpPr>
        <p:spPr>
          <a:xfrm>
            <a:off x="7603278" y="2802606"/>
            <a:ext cx="4240316" cy="936789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indent="0">
              <a:buFont typeface="+mj-lt"/>
              <a:buNone/>
              <a:defRPr sz="1400" b="1" i="1" u="sng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NG" sz="1300" dirty="0">
                <a:solidFill>
                  <a:schemeClr val="tx1"/>
                </a:solidFill>
              </a:rPr>
              <a:t>Challenges: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G" sz="1300" b="0" i="0" u="none" dirty="0">
                <a:solidFill>
                  <a:schemeClr val="tx1"/>
                </a:solidFill>
              </a:rPr>
              <a:t>Subjectivities on assets to include in reference portfolio.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G" sz="1300" b="0" i="0" u="non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G" sz="1300" b="0" i="0" u="none" dirty="0">
                <a:solidFill>
                  <a:schemeClr val="tx1"/>
                </a:solidFill>
              </a:rPr>
              <a:t>Determination of illiquity risk and credit risk premiums.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514D48-4DE5-67A9-2EA0-056686F1E1B2}"/>
              </a:ext>
            </a:extLst>
          </p:cNvPr>
          <p:cNvSpPr/>
          <p:nvPr/>
        </p:nvSpPr>
        <p:spPr>
          <a:xfrm>
            <a:off x="4332352" y="4618964"/>
            <a:ext cx="1481503" cy="10549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Sources of ALM </a:t>
            </a:r>
            <a:r>
              <a:rPr lang="en-US" sz="1300" b="1">
                <a:solidFill>
                  <a:schemeClr val="tx1"/>
                </a:solidFill>
              </a:rPr>
              <a:t>Mismatch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12" name="Rectangle 11" descr="Money">
            <a:extLst>
              <a:ext uri="{FF2B5EF4-FFF2-40B4-BE49-F238E27FC236}">
                <a16:creationId xmlns:a16="http://schemas.microsoft.com/office/drawing/2014/main" id="{8A58C298-876C-A2C5-248A-30DD343FA0CB}"/>
              </a:ext>
            </a:extLst>
          </p:cNvPr>
          <p:cNvSpPr/>
          <p:nvPr/>
        </p:nvSpPr>
        <p:spPr>
          <a:xfrm>
            <a:off x="5813855" y="4474318"/>
            <a:ext cx="314802" cy="289292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Rectangle 12" descr="Credit card">
            <a:extLst>
              <a:ext uri="{FF2B5EF4-FFF2-40B4-BE49-F238E27FC236}">
                <a16:creationId xmlns:a16="http://schemas.microsoft.com/office/drawing/2014/main" id="{E293BD5C-AFD7-4DA8-196C-9CDEA2BF105D}"/>
              </a:ext>
            </a:extLst>
          </p:cNvPr>
          <p:cNvSpPr/>
          <p:nvPr/>
        </p:nvSpPr>
        <p:spPr>
          <a:xfrm>
            <a:off x="5971256" y="5037118"/>
            <a:ext cx="314802" cy="289292"/>
          </a:xfrm>
          <a:prstGeom prst="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Rectangle 16" descr="Warning">
            <a:extLst>
              <a:ext uri="{FF2B5EF4-FFF2-40B4-BE49-F238E27FC236}">
                <a16:creationId xmlns:a16="http://schemas.microsoft.com/office/drawing/2014/main" id="{6B0C331A-525B-C98D-6A3B-2B39D410F97B}"/>
              </a:ext>
            </a:extLst>
          </p:cNvPr>
          <p:cNvSpPr/>
          <p:nvPr/>
        </p:nvSpPr>
        <p:spPr>
          <a:xfrm>
            <a:off x="5840808" y="5556836"/>
            <a:ext cx="314802" cy="289292"/>
          </a:xfrm>
          <a:prstGeom prst="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0E3F3-500B-1D07-C89B-7147CF09AA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6290730"/>
            <a:ext cx="1108887" cy="5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4" grpId="0" animBg="1"/>
      <p:bldP spid="2" grpId="0" animBg="1"/>
      <p:bldP spid="3" grpId="0" animBg="1"/>
      <p:bldP spid="9" grpId="0" animBg="1"/>
      <p:bldP spid="16" grpId="0" animBg="1"/>
      <p:bldP spid="14" grpId="0" animBg="1"/>
      <p:bldP spid="23" grpId="0" animBg="1"/>
      <p:bldP spid="25" grpId="0" animBg="1"/>
      <p:bldP spid="27" grpId="0" animBg="1"/>
      <p:bldP spid="31" grpId="0" animBg="1"/>
      <p:bldP spid="43" grpId="0" animBg="1"/>
      <p:bldP spid="44" grpId="0" animBg="1"/>
      <p:bldP spid="53" grpId="0" animBg="1"/>
      <p:bldP spid="54" grpId="0" animBg="1"/>
      <p:bldP spid="55" grpId="0" animBg="1"/>
      <p:bldGraphic spid="10" grpId="0">
        <p:bldAsOne/>
      </p:bldGraphic>
      <p:bldP spid="6" grpId="0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53DF7-DB1E-8E4A-830A-0AF659B5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F46E36-6D96-B1FA-7574-E7076F1B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92" y="351090"/>
            <a:ext cx="11174819" cy="903767"/>
          </a:xfr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NG" sz="2500" b="1" dirty="0"/>
              <a:t>ALM Implications under IFRS17 - Annuity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1DCC44-3325-4C2E-8077-7082C5632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007181"/>
              </p:ext>
            </p:extLst>
          </p:nvPr>
        </p:nvGraphicFramePr>
        <p:xfrm>
          <a:off x="218820" y="2324124"/>
          <a:ext cx="5469557" cy="3222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ADF26E6-F984-6CBA-3288-50A46A54D162}"/>
              </a:ext>
            </a:extLst>
          </p:cNvPr>
          <p:cNvSpPr txBox="1"/>
          <p:nvPr/>
        </p:nvSpPr>
        <p:spPr>
          <a:xfrm>
            <a:off x="833779" y="1638164"/>
            <a:ext cx="3685315" cy="302653"/>
          </a:xfrm>
          <a:prstGeom prst="rect">
            <a:avLst/>
          </a:prstGeom>
          <a:solidFill>
            <a:srgbClr val="B38F6A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n-GB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sng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NG" sz="1400" dirty="0"/>
              <a:t>IFRS17 Transition and ALM Implications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14637-FA87-FBA5-58B0-9B52DDAB2F20}"/>
              </a:ext>
            </a:extLst>
          </p:cNvPr>
          <p:cNvSpPr txBox="1"/>
          <p:nvPr/>
        </p:nvSpPr>
        <p:spPr>
          <a:xfrm>
            <a:off x="7855787" y="1629609"/>
            <a:ext cx="3268895" cy="302653"/>
          </a:xfrm>
          <a:prstGeom prst="rect">
            <a:avLst/>
          </a:prstGeom>
          <a:solidFill>
            <a:srgbClr val="B38F6A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n-GB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sng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NG" dirty="0"/>
              <a:t>General Measurement Model</a:t>
            </a: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95A16D59-3D92-165E-A618-545CAC6460A2}"/>
              </a:ext>
            </a:extLst>
          </p:cNvPr>
          <p:cNvSpPr txBox="1"/>
          <p:nvPr/>
        </p:nvSpPr>
        <p:spPr>
          <a:xfrm>
            <a:off x="6030610" y="2168872"/>
            <a:ext cx="1336849" cy="4231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424180">
              <a:lnSpc>
                <a:spcPct val="100000"/>
              </a:lnSpc>
              <a:spcBef>
                <a:spcPts val="1265"/>
              </a:spcBef>
            </a:pPr>
            <a:r>
              <a:rPr sz="1500" spc="-10" dirty="0">
                <a:latin typeface="Calibri"/>
                <a:cs typeface="Calibri"/>
              </a:rPr>
              <a:t>Assets</a:t>
            </a:r>
            <a:endParaRPr lang="en-US" sz="1500" spc="-10" dirty="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  <a:spcBef>
                <a:spcPts val="1265"/>
              </a:spcBef>
            </a:pPr>
            <a:endParaRPr lang="en-NG" sz="1500" spc="-10" dirty="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  <a:spcBef>
                <a:spcPts val="1265"/>
              </a:spcBef>
            </a:pPr>
            <a:endParaRPr lang="en-NG" sz="1500" spc="-10" dirty="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  <a:spcBef>
                <a:spcPts val="1265"/>
              </a:spcBef>
            </a:pPr>
            <a:endParaRPr lang="en-NG" sz="1500" spc="-10" dirty="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  <a:spcBef>
                <a:spcPts val="1265"/>
              </a:spcBef>
            </a:pPr>
            <a:endParaRPr lang="en-NG" sz="1500" spc="-10" dirty="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  <a:spcBef>
                <a:spcPts val="1265"/>
              </a:spcBef>
            </a:pPr>
            <a:endParaRPr sz="1500" dirty="0">
              <a:latin typeface="Calibri"/>
              <a:cs typeface="Calibri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A28AF8BA-0C6A-BF16-5170-8F28F964F925}"/>
              </a:ext>
            </a:extLst>
          </p:cNvPr>
          <p:cNvSpPr txBox="1"/>
          <p:nvPr/>
        </p:nvSpPr>
        <p:spPr>
          <a:xfrm>
            <a:off x="9338683" y="2476701"/>
            <a:ext cx="2789160" cy="547586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en-NG" sz="850" dirty="0"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lang="en-US" sz="900" spc="5" dirty="0">
                <a:cs typeface="Calibri"/>
              </a:rPr>
              <a:t>Based on locked financial assumptions.</a:t>
            </a:r>
          </a:p>
          <a:p>
            <a:pPr marL="335280">
              <a:lnSpc>
                <a:spcPct val="100000"/>
              </a:lnSpc>
            </a:pPr>
            <a:r>
              <a:rPr sz="900" spc="5" dirty="0">
                <a:cs typeface="Calibri"/>
              </a:rPr>
              <a:t>No</a:t>
            </a:r>
            <a:r>
              <a:rPr lang="en-US" sz="900" spc="5" dirty="0">
                <a:cs typeface="Calibri"/>
              </a:rPr>
              <a:t> direct</a:t>
            </a:r>
            <a:r>
              <a:rPr sz="900" spc="25" dirty="0">
                <a:cs typeface="Calibri"/>
              </a:rPr>
              <a:t> </a:t>
            </a:r>
            <a:r>
              <a:rPr sz="900" spc="10" dirty="0">
                <a:cs typeface="Calibri"/>
              </a:rPr>
              <a:t>sensitiv</a:t>
            </a:r>
            <a:r>
              <a:rPr lang="en-US" sz="900" spc="10" dirty="0">
                <a:cs typeface="Calibri"/>
              </a:rPr>
              <a:t>ity</a:t>
            </a:r>
            <a:r>
              <a:rPr sz="900" spc="-20" dirty="0">
                <a:cs typeface="Calibri"/>
              </a:rPr>
              <a:t> </a:t>
            </a:r>
            <a:r>
              <a:rPr sz="900" spc="15" dirty="0">
                <a:cs typeface="Calibri"/>
              </a:rPr>
              <a:t>to</a:t>
            </a:r>
            <a:r>
              <a:rPr sz="900" spc="-5" dirty="0">
                <a:cs typeface="Calibri"/>
              </a:rPr>
              <a:t> </a:t>
            </a:r>
            <a:r>
              <a:rPr lang="en-US" sz="900" spc="5" dirty="0">
                <a:cs typeface="Calibri"/>
              </a:rPr>
              <a:t>interest rate movements</a:t>
            </a:r>
            <a:endParaRPr lang="en-NG" sz="900" spc="10" dirty="0">
              <a:cs typeface="Calibri"/>
            </a:endParaRPr>
          </a:p>
          <a:p>
            <a:pPr marL="335280">
              <a:lnSpc>
                <a:spcPct val="100000"/>
              </a:lnSpc>
            </a:pPr>
            <a:endParaRPr sz="900" dirty="0">
              <a:cs typeface="Calibri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AB62F846-4BD9-ED9E-A7B2-3E8556DAD9E1}"/>
              </a:ext>
            </a:extLst>
          </p:cNvPr>
          <p:cNvSpPr txBox="1"/>
          <p:nvPr/>
        </p:nvSpPr>
        <p:spPr>
          <a:xfrm>
            <a:off x="9346117" y="3103996"/>
            <a:ext cx="2781726" cy="548868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cs typeface="Times New Roman"/>
            </a:endParaRPr>
          </a:p>
          <a:p>
            <a:pPr marL="461645">
              <a:lnSpc>
                <a:spcPct val="100000"/>
              </a:lnSpc>
            </a:pPr>
            <a:r>
              <a:rPr sz="900" spc="5" dirty="0">
                <a:cs typeface="Calibri"/>
              </a:rPr>
              <a:t>Sensitive</a:t>
            </a:r>
            <a:r>
              <a:rPr sz="900" spc="15" dirty="0">
                <a:cs typeface="Calibri"/>
              </a:rPr>
              <a:t> to</a:t>
            </a:r>
            <a:r>
              <a:rPr sz="900" dirty="0">
                <a:cs typeface="Calibri"/>
              </a:rPr>
              <a:t> </a:t>
            </a:r>
            <a:r>
              <a:rPr sz="900" spc="5" dirty="0">
                <a:cs typeface="Calibri"/>
              </a:rPr>
              <a:t>interest</a:t>
            </a:r>
            <a:r>
              <a:rPr sz="900" spc="-10" dirty="0">
                <a:cs typeface="Calibri"/>
              </a:rPr>
              <a:t> </a:t>
            </a:r>
            <a:r>
              <a:rPr sz="900" spc="15" dirty="0">
                <a:cs typeface="Calibri"/>
              </a:rPr>
              <a:t>rates</a:t>
            </a:r>
            <a:r>
              <a:rPr lang="en-US" sz="900" spc="15" dirty="0">
                <a:cs typeface="Calibri"/>
              </a:rPr>
              <a:t>. Sensitivity might differ with BEL sensitivity</a:t>
            </a:r>
          </a:p>
          <a:p>
            <a:pPr marL="461645">
              <a:lnSpc>
                <a:spcPct val="100000"/>
              </a:lnSpc>
            </a:pPr>
            <a:endParaRPr sz="900" dirty="0">
              <a:cs typeface="Calibri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B690C826-77B3-C713-0DAE-F88B1C88A6B2}"/>
              </a:ext>
            </a:extLst>
          </p:cNvPr>
          <p:cNvSpPr txBox="1"/>
          <p:nvPr/>
        </p:nvSpPr>
        <p:spPr>
          <a:xfrm>
            <a:off x="9346117" y="4824598"/>
            <a:ext cx="2781726" cy="412934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850" dirty="0">
              <a:cs typeface="Times New Roman"/>
            </a:endParaRPr>
          </a:p>
          <a:p>
            <a:pPr marL="461645">
              <a:lnSpc>
                <a:spcPct val="100000"/>
              </a:lnSpc>
            </a:pPr>
            <a:r>
              <a:rPr sz="900" spc="5" dirty="0">
                <a:cs typeface="Calibri"/>
              </a:rPr>
              <a:t>Sensitive</a:t>
            </a:r>
            <a:r>
              <a:rPr sz="900" spc="15" dirty="0">
                <a:cs typeface="Calibri"/>
              </a:rPr>
              <a:t> to</a:t>
            </a:r>
            <a:r>
              <a:rPr sz="900" dirty="0">
                <a:cs typeface="Calibri"/>
              </a:rPr>
              <a:t> </a:t>
            </a:r>
            <a:r>
              <a:rPr sz="900" spc="5" dirty="0">
                <a:cs typeface="Calibri"/>
              </a:rPr>
              <a:t>interest</a:t>
            </a:r>
            <a:r>
              <a:rPr sz="900" spc="-10" dirty="0">
                <a:cs typeface="Calibri"/>
              </a:rPr>
              <a:t> </a:t>
            </a:r>
            <a:r>
              <a:rPr sz="900" spc="15" dirty="0">
                <a:cs typeface="Calibri"/>
              </a:rPr>
              <a:t>rates</a:t>
            </a:r>
            <a:endParaRPr lang="en-US" sz="900" spc="15" dirty="0">
              <a:cs typeface="Calibri"/>
            </a:endParaRPr>
          </a:p>
          <a:p>
            <a:pPr marL="461645">
              <a:lnSpc>
                <a:spcPct val="100000"/>
              </a:lnSpc>
            </a:pPr>
            <a:endParaRPr sz="900" dirty="0"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C2DFCF-79A1-F7A2-97C9-0D120D9B4867}"/>
              </a:ext>
            </a:extLst>
          </p:cNvPr>
          <p:cNvSpPr/>
          <p:nvPr/>
        </p:nvSpPr>
        <p:spPr>
          <a:xfrm>
            <a:off x="7419755" y="3534939"/>
            <a:ext cx="1336849" cy="28576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-5" dirty="0">
                <a:solidFill>
                  <a:srgbClr val="FDFFFF"/>
                </a:solidFill>
                <a:latin typeface="+mn-lt"/>
                <a:cs typeface="Calibri"/>
              </a:rPr>
              <a:t>Best</a:t>
            </a:r>
            <a:r>
              <a:rPr lang="en-GB" sz="1200" spc="-70" dirty="0">
                <a:solidFill>
                  <a:srgbClr val="FDFFFF"/>
                </a:solidFill>
                <a:latin typeface="+mn-lt"/>
                <a:cs typeface="Calibri"/>
              </a:rPr>
              <a:t> </a:t>
            </a:r>
            <a:r>
              <a:rPr lang="en-GB" sz="1200" spc="-5" dirty="0">
                <a:solidFill>
                  <a:srgbClr val="FDFFFF"/>
                </a:solidFill>
                <a:latin typeface="+mn-lt"/>
                <a:cs typeface="Calibri"/>
              </a:rPr>
              <a:t>Estimate </a:t>
            </a:r>
            <a:r>
              <a:rPr lang="en-GB" sz="1200" spc="-325" dirty="0">
                <a:solidFill>
                  <a:srgbClr val="FDFFFF"/>
                </a:solidFill>
                <a:latin typeface="+mn-lt"/>
                <a:cs typeface="Calibri"/>
              </a:rPr>
              <a:t> </a:t>
            </a:r>
            <a:r>
              <a:rPr lang="en-GB" sz="1200" spc="-10" dirty="0">
                <a:solidFill>
                  <a:srgbClr val="FDFFFF"/>
                </a:solidFill>
                <a:latin typeface="+mn-lt"/>
                <a:cs typeface="Calibri"/>
              </a:rPr>
              <a:t>Liabilities </a:t>
            </a:r>
            <a:r>
              <a:rPr lang="en-GB" sz="1200" spc="-5" dirty="0">
                <a:solidFill>
                  <a:srgbClr val="FDFFFF"/>
                </a:solidFill>
                <a:latin typeface="+mn-lt"/>
                <a:cs typeface="Calibri"/>
              </a:rPr>
              <a:t> </a:t>
            </a:r>
            <a:r>
              <a:rPr lang="en-GB" sz="1200" spc="-10" dirty="0">
                <a:solidFill>
                  <a:srgbClr val="FDFFFF"/>
                </a:solidFill>
                <a:latin typeface="+mn-lt"/>
                <a:cs typeface="Calibri"/>
              </a:rPr>
              <a:t>(BEL)</a:t>
            </a:r>
            <a:endParaRPr lang="en-NG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3899EE-9642-0F54-DCE8-75C9C23D1C27}"/>
              </a:ext>
            </a:extLst>
          </p:cNvPr>
          <p:cNvSpPr/>
          <p:nvPr/>
        </p:nvSpPr>
        <p:spPr>
          <a:xfrm>
            <a:off x="7419755" y="3030952"/>
            <a:ext cx="1327572" cy="495867"/>
          </a:xfrm>
          <a:prstGeom prst="rect">
            <a:avLst/>
          </a:prstGeom>
          <a:gradFill flip="none" rotWithShape="1">
            <a:gsLst>
              <a:gs pos="0">
                <a:srgbClr val="6667AB">
                  <a:tint val="66000"/>
                  <a:satMod val="160000"/>
                </a:srgbClr>
              </a:gs>
              <a:gs pos="50000">
                <a:srgbClr val="6667AB">
                  <a:tint val="44500"/>
                  <a:satMod val="160000"/>
                </a:srgbClr>
              </a:gs>
              <a:gs pos="100000">
                <a:srgbClr val="6667AB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-5" dirty="0">
                <a:solidFill>
                  <a:srgbClr val="29282D"/>
                </a:solidFill>
                <a:latin typeface="+mn-lt"/>
                <a:cs typeface="Calibri"/>
              </a:rPr>
              <a:t>Risk Adjustment (RA)</a:t>
            </a:r>
            <a:endParaRPr lang="en-NG" sz="1200" dirty="0">
              <a:solidFill>
                <a:srgbClr val="29282D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1D5C5C-2BA2-DA27-014D-74F263DEB2DF}"/>
              </a:ext>
            </a:extLst>
          </p:cNvPr>
          <p:cNvSpPr/>
          <p:nvPr/>
        </p:nvSpPr>
        <p:spPr>
          <a:xfrm>
            <a:off x="7419755" y="2470038"/>
            <a:ext cx="1327572" cy="5609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" algn="ctr">
              <a:lnSpc>
                <a:spcPct val="100000"/>
              </a:lnSpc>
              <a:spcBef>
                <a:spcPts val="940"/>
              </a:spcBef>
            </a:pPr>
            <a:r>
              <a:rPr lang="en-GB" sz="1200" spc="-5" dirty="0">
                <a:solidFill>
                  <a:srgbClr val="29282D"/>
                </a:solidFill>
                <a:latin typeface="+mn-lt"/>
                <a:cs typeface="Calibri"/>
              </a:rPr>
              <a:t>CSM </a:t>
            </a:r>
            <a:r>
              <a:rPr lang="en-GB" sz="1050" spc="-5" dirty="0">
                <a:solidFill>
                  <a:srgbClr val="29282D"/>
                </a:solidFill>
                <a:latin typeface="+mn-lt"/>
                <a:cs typeface="Calibri"/>
              </a:rPr>
              <a:t>(Contractual Service Margin) </a:t>
            </a:r>
            <a:endParaRPr lang="en-GB" sz="1200" dirty="0">
              <a:solidFill>
                <a:srgbClr val="29282D"/>
              </a:solidFill>
              <a:latin typeface="+mn-lt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293B08-DAA1-13BC-FF2C-D65F6A8DBD22}"/>
              </a:ext>
            </a:extLst>
          </p:cNvPr>
          <p:cNvSpPr/>
          <p:nvPr/>
        </p:nvSpPr>
        <p:spPr>
          <a:xfrm>
            <a:off x="7419756" y="2167383"/>
            <a:ext cx="1327572" cy="302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-5" dirty="0">
                <a:solidFill>
                  <a:srgbClr val="29282D"/>
                </a:solidFill>
                <a:latin typeface="+mn-lt"/>
                <a:cs typeface="Calibri"/>
              </a:rPr>
              <a:t>Equity</a:t>
            </a:r>
            <a:endParaRPr lang="en-NG" sz="1200" dirty="0">
              <a:solidFill>
                <a:srgbClr val="29282D"/>
              </a:solidFill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7CAEBE5-D5D8-AFDC-2996-A3ABB81220AB}"/>
              </a:ext>
            </a:extLst>
          </p:cNvPr>
          <p:cNvSpPr/>
          <p:nvPr/>
        </p:nvSpPr>
        <p:spPr>
          <a:xfrm>
            <a:off x="8952833" y="3534938"/>
            <a:ext cx="393284" cy="2857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89BF221-04BD-8ACF-3DE7-EC412E3BBB51}"/>
              </a:ext>
            </a:extLst>
          </p:cNvPr>
          <p:cNvSpPr/>
          <p:nvPr/>
        </p:nvSpPr>
        <p:spPr>
          <a:xfrm>
            <a:off x="8952833" y="3116449"/>
            <a:ext cx="317084" cy="4103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6C8611C8-DE9B-5B56-65DB-4F3364D2E8FD}"/>
              </a:ext>
            </a:extLst>
          </p:cNvPr>
          <p:cNvSpPr/>
          <p:nvPr/>
        </p:nvSpPr>
        <p:spPr>
          <a:xfrm>
            <a:off x="8952833" y="2470037"/>
            <a:ext cx="317084" cy="5609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DE624-BAB0-F3A9-447A-BCD923884F41}"/>
              </a:ext>
            </a:extLst>
          </p:cNvPr>
          <p:cNvSpPr txBox="1"/>
          <p:nvPr/>
        </p:nvSpPr>
        <p:spPr>
          <a:xfrm>
            <a:off x="432978" y="5721475"/>
            <a:ext cx="5041240" cy="992889"/>
          </a:xfrm>
          <a:prstGeom prst="foldedCorne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300" dirty="0"/>
              <a:t>Impact of changes in interest rates flow directly to income statement.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300" dirty="0"/>
              <a:t>Volatility can be reduced where option to recognise effects in Other Comprehensive Income (OCI) is chosen.</a:t>
            </a:r>
            <a:endParaRPr lang="en-NG" sz="13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0C8632-2275-A029-F49A-8E617DC1800F}"/>
              </a:ext>
            </a:extLst>
          </p:cNvPr>
          <p:cNvCxnSpPr>
            <a:cxnSpLocks/>
          </p:cNvCxnSpPr>
          <p:nvPr/>
        </p:nvCxnSpPr>
        <p:spPr>
          <a:xfrm>
            <a:off x="5880510" y="2073930"/>
            <a:ext cx="0" cy="4464000"/>
          </a:xfrm>
          <a:prstGeom prst="line">
            <a:avLst/>
          </a:prstGeom>
          <a:ln>
            <a:headEnd type="oval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48F771-A781-4418-275E-E9F004F385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446" y="6261728"/>
            <a:ext cx="1038800" cy="5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27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  <p:bldP spid="11" grpId="0" animBg="1"/>
      <p:bldP spid="13" grpId="0" animBg="1"/>
      <p:bldP spid="4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solidFill>
            <a:srgbClr val="6768AB">
              <a:alpha val="75000"/>
            </a:srgbClr>
          </a:solidFill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9000" y="2240280"/>
            <a:ext cx="4200525" cy="721995"/>
          </a:xfrm>
        </p:spPr>
        <p:txBody>
          <a:bodyPr rtlCol="0"/>
          <a:lstStyle/>
          <a:p>
            <a:pPr algn="ctr" rtl="0"/>
            <a:r>
              <a:rPr lang="en-GB" sz="540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B2B51D-FB31-2EF9-E744-514E2695F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4" y="-55242"/>
            <a:ext cx="1286687" cy="67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A66CC0-F7CA-020E-D416-02C06BD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DC9F8-266A-2C19-C0AD-E91F10C88B06}"/>
              </a:ext>
            </a:extLst>
          </p:cNvPr>
          <p:cNvSpPr txBox="1"/>
          <p:nvPr/>
        </p:nvSpPr>
        <p:spPr>
          <a:xfrm>
            <a:off x="1130157" y="1612222"/>
            <a:ext cx="106440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G" dirty="0"/>
              <a:t>Disclaimer:</a:t>
            </a:r>
          </a:p>
          <a:p>
            <a:endParaRPr lang="en-NG" dirty="0"/>
          </a:p>
          <a:p>
            <a:r>
              <a:rPr lang="en-NG" dirty="0"/>
              <a:t>The views expressed in this presentation are those of the author and not neccesarily those of the employer.  </a:t>
            </a:r>
            <a:r>
              <a:rPr lang="en-GB" dirty="0"/>
              <a:t>This presentation has been prepared for informational/educational purposes only and is intended to provide a general overview of ALM concepts and pr</a:t>
            </a:r>
            <a:r>
              <a:rPr lang="en-US" dirty="0" err="1"/>
              <a:t>actices</a:t>
            </a:r>
            <a:r>
              <a:rPr lang="en-US" dirty="0"/>
              <a:t>. It is not intended to be a comprehensive study, nor to provide professional advice or advice of any nature and should not be treated as a substitute for specific advice concerning individual circumstances.</a:t>
            </a:r>
            <a:endParaRPr lang="en-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542BA-B16A-4461-43C5-5E82BA79B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3"/>
            <a:ext cx="1448512" cy="76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573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17CA85-1C48-22E7-EAAC-1389484A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249209"/>
            <a:ext cx="3984172" cy="1298048"/>
          </a:xfrm>
        </p:spPr>
        <p:txBody>
          <a:bodyPr anchor="ctr">
            <a:normAutofit/>
          </a:bodyPr>
          <a:lstStyle/>
          <a:p>
            <a:pPr algn="l"/>
            <a:r>
              <a:rPr lang="en-NG" b="1"/>
              <a:t>Content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138E34-F6EC-636F-27E0-3FAA972C37FA}"/>
              </a:ext>
            </a:extLst>
          </p:cNvPr>
          <p:cNvSpPr/>
          <p:nvPr/>
        </p:nvSpPr>
        <p:spPr>
          <a:xfrm>
            <a:off x="4615542" y="30972"/>
            <a:ext cx="7576457" cy="68270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C44C52-79ED-BEDE-17E8-C749D178D568}"/>
              </a:ext>
            </a:extLst>
          </p:cNvPr>
          <p:cNvCxnSpPr/>
          <p:nvPr/>
        </p:nvCxnSpPr>
        <p:spPr>
          <a:xfrm>
            <a:off x="6358429" y="-24346"/>
            <a:ext cx="0" cy="6858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F0FFC-B7C9-43A9-84A5-A47429901626}"/>
              </a:ext>
            </a:extLst>
          </p:cNvPr>
          <p:cNvGrpSpPr/>
          <p:nvPr/>
        </p:nvGrpSpPr>
        <p:grpSpPr>
          <a:xfrm>
            <a:off x="5926381" y="621324"/>
            <a:ext cx="4049960" cy="5438037"/>
            <a:chOff x="162916" y="822399"/>
            <a:chExt cx="2518825" cy="49871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55B9624-C7A9-0CEB-E838-B587AE7D3157}"/>
                </a:ext>
              </a:extLst>
            </p:cNvPr>
            <p:cNvGrpSpPr/>
            <p:nvPr/>
          </p:nvGrpSpPr>
          <p:grpSpPr>
            <a:xfrm>
              <a:off x="170596" y="822399"/>
              <a:ext cx="2511145" cy="586155"/>
              <a:chOff x="170596" y="822399"/>
              <a:chExt cx="2511145" cy="586155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323AE36-EDBC-C2DF-096C-5AED284DB44A}"/>
                  </a:ext>
                </a:extLst>
              </p:cNvPr>
              <p:cNvGrpSpPr/>
              <p:nvPr/>
            </p:nvGrpSpPr>
            <p:grpSpPr>
              <a:xfrm>
                <a:off x="170596" y="822399"/>
                <a:ext cx="622398" cy="586155"/>
                <a:chOff x="133151" y="1128029"/>
                <a:chExt cx="691083" cy="650840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4545EF6-7CC6-D7A0-10E0-4ECDA6FA5F45}"/>
                    </a:ext>
                  </a:extLst>
                </p:cNvPr>
                <p:cNvSpPr/>
                <p:nvPr/>
              </p:nvSpPr>
              <p:spPr>
                <a:xfrm>
                  <a:off x="133151" y="1128029"/>
                  <a:ext cx="650841" cy="650840"/>
                </a:xfrm>
                <a:prstGeom prst="ellipse">
                  <a:avLst/>
                </a:prstGeom>
                <a:ln w="254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639361F-0F37-95F2-2432-47CBBDE2313C}"/>
                    </a:ext>
                  </a:extLst>
                </p:cNvPr>
                <p:cNvSpPr txBox="1"/>
                <p:nvPr/>
              </p:nvSpPr>
              <p:spPr>
                <a:xfrm>
                  <a:off x="142062" y="1194419"/>
                  <a:ext cx="682172" cy="47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bg1"/>
                      </a:solidFill>
                    </a:rPr>
                    <a:t>01</a:t>
                  </a: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6E1AC0-5783-8912-B1D5-9F4BAE04722E}"/>
                  </a:ext>
                </a:extLst>
              </p:cNvPr>
              <p:cNvSpPr txBox="1"/>
              <p:nvPr/>
            </p:nvSpPr>
            <p:spPr>
              <a:xfrm>
                <a:off x="968628" y="902387"/>
                <a:ext cx="1713113" cy="338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Introduction to ALM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BDF564-7E65-E5BC-3585-8B78A0D8EF0C}"/>
                </a:ext>
              </a:extLst>
            </p:cNvPr>
            <p:cNvGrpSpPr/>
            <p:nvPr/>
          </p:nvGrpSpPr>
          <p:grpSpPr>
            <a:xfrm>
              <a:off x="164729" y="1934271"/>
              <a:ext cx="2356304" cy="709729"/>
              <a:chOff x="164729" y="1852384"/>
              <a:chExt cx="2356304" cy="70972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BA3CA6B-A679-E389-7BA7-8D949A3D8B30}"/>
                  </a:ext>
                </a:extLst>
              </p:cNvPr>
              <p:cNvGrpSpPr/>
              <p:nvPr/>
            </p:nvGrpSpPr>
            <p:grpSpPr>
              <a:xfrm>
                <a:off x="164729" y="1852384"/>
                <a:ext cx="614373" cy="586155"/>
                <a:chOff x="126636" y="976724"/>
                <a:chExt cx="682171" cy="65084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D583C98-1EC3-61E1-8010-C8CA5D4BA73C}"/>
                    </a:ext>
                  </a:extLst>
                </p:cNvPr>
                <p:cNvSpPr/>
                <p:nvPr/>
              </p:nvSpPr>
              <p:spPr>
                <a:xfrm>
                  <a:off x="155952" y="976724"/>
                  <a:ext cx="650841" cy="650840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428C564-B93E-3FB2-99F7-EA2A456A7089}"/>
                    </a:ext>
                  </a:extLst>
                </p:cNvPr>
                <p:cNvSpPr txBox="1"/>
                <p:nvPr/>
              </p:nvSpPr>
              <p:spPr>
                <a:xfrm>
                  <a:off x="126636" y="1043571"/>
                  <a:ext cx="682171" cy="47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bg1"/>
                      </a:solidFill>
                    </a:rPr>
                    <a:t>02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9A1806-A30E-D9FA-0A6D-912978C6EECB}"/>
                  </a:ext>
                </a:extLst>
              </p:cNvPr>
              <p:cNvSpPr txBox="1"/>
              <p:nvPr/>
            </p:nvSpPr>
            <p:spPr>
              <a:xfrm>
                <a:off x="978567" y="1969373"/>
                <a:ext cx="1542466" cy="592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Risks Managed within ALM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ED07AD-8792-31D2-977C-44E5B01FD973}"/>
                </a:ext>
              </a:extLst>
            </p:cNvPr>
            <p:cNvGrpSpPr/>
            <p:nvPr/>
          </p:nvGrpSpPr>
          <p:grpSpPr>
            <a:xfrm>
              <a:off x="170596" y="3056976"/>
              <a:ext cx="2369154" cy="586155"/>
              <a:chOff x="170596" y="2893202"/>
              <a:chExt cx="2369154" cy="58615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9839FBA-1D4F-EE50-36E7-B7F033724447}"/>
                  </a:ext>
                </a:extLst>
              </p:cNvPr>
              <p:cNvGrpSpPr/>
              <p:nvPr/>
            </p:nvGrpSpPr>
            <p:grpSpPr>
              <a:xfrm>
                <a:off x="170596" y="2893202"/>
                <a:ext cx="614372" cy="586155"/>
                <a:chOff x="133152" y="837446"/>
                <a:chExt cx="682171" cy="650840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7128CD0-A84D-8DDE-706C-8DF7422EED92}"/>
                    </a:ext>
                  </a:extLst>
                </p:cNvPr>
                <p:cNvSpPr/>
                <p:nvPr/>
              </p:nvSpPr>
              <p:spPr>
                <a:xfrm>
                  <a:off x="164482" y="837446"/>
                  <a:ext cx="650841" cy="650840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74DAFC5-412B-9542-0111-1010AFB96EEA}"/>
                    </a:ext>
                  </a:extLst>
                </p:cNvPr>
                <p:cNvSpPr txBox="1"/>
                <p:nvPr/>
              </p:nvSpPr>
              <p:spPr>
                <a:xfrm>
                  <a:off x="133152" y="903401"/>
                  <a:ext cx="682171" cy="470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bg1"/>
                      </a:solidFill>
                    </a:rPr>
                    <a:t>03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744534-F8C3-3E24-5795-DE5BF773AC94}"/>
                  </a:ext>
                </a:extLst>
              </p:cNvPr>
              <p:cNvSpPr txBox="1"/>
              <p:nvPr/>
            </p:nvSpPr>
            <p:spPr>
              <a:xfrm>
                <a:off x="997284" y="2935232"/>
                <a:ext cx="1542466" cy="338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Liability Matching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DA65506-7EA9-06B2-F7F1-BCDA49B3C2C2}"/>
                </a:ext>
              </a:extLst>
            </p:cNvPr>
            <p:cNvGrpSpPr/>
            <p:nvPr/>
          </p:nvGrpSpPr>
          <p:grpSpPr>
            <a:xfrm>
              <a:off x="162916" y="4173992"/>
              <a:ext cx="2518823" cy="757687"/>
              <a:chOff x="162916" y="3928331"/>
              <a:chExt cx="2518823" cy="75768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549EF20-4C70-491A-57F9-AF37320AA331}"/>
                  </a:ext>
                </a:extLst>
              </p:cNvPr>
              <p:cNvGrpSpPr/>
              <p:nvPr/>
            </p:nvGrpSpPr>
            <p:grpSpPr>
              <a:xfrm>
                <a:off x="162916" y="3928331"/>
                <a:ext cx="622051" cy="586155"/>
                <a:chOff x="124624" y="691850"/>
                <a:chExt cx="690698" cy="65084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E426EAF-7F8B-2841-F8C8-0C277B72B598}"/>
                    </a:ext>
                  </a:extLst>
                </p:cNvPr>
                <p:cNvSpPr/>
                <p:nvPr/>
              </p:nvSpPr>
              <p:spPr>
                <a:xfrm>
                  <a:off x="164481" y="691850"/>
                  <a:ext cx="650841" cy="650840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13446F0-079B-35AE-076B-21017579D8FE}"/>
                    </a:ext>
                  </a:extLst>
                </p:cNvPr>
                <p:cNvSpPr txBox="1"/>
                <p:nvPr/>
              </p:nvSpPr>
              <p:spPr>
                <a:xfrm>
                  <a:off x="124624" y="763230"/>
                  <a:ext cx="682171" cy="47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bg1"/>
                      </a:solidFill>
                    </a:rPr>
                    <a:t>04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101CB2-8039-356A-68A9-8BA1C9115D1E}"/>
                  </a:ext>
                </a:extLst>
              </p:cNvPr>
              <p:cNvSpPr txBox="1"/>
              <p:nvPr/>
            </p:nvSpPr>
            <p:spPr>
              <a:xfrm>
                <a:off x="1003473" y="4093278"/>
                <a:ext cx="1678266" cy="592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Risk-return Optimization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402BF4-4D02-B2B8-46A5-555F9F8BFF9E}"/>
                </a:ext>
              </a:extLst>
            </p:cNvPr>
            <p:cNvGrpSpPr/>
            <p:nvPr/>
          </p:nvGrpSpPr>
          <p:grpSpPr>
            <a:xfrm>
              <a:off x="170596" y="5223381"/>
              <a:ext cx="2400320" cy="586155"/>
              <a:chOff x="170596" y="4895832"/>
              <a:chExt cx="2400320" cy="58615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1422CFB-4B8C-B17C-DE0C-F07D7C07974B}"/>
                  </a:ext>
                </a:extLst>
              </p:cNvPr>
              <p:cNvGrpSpPr/>
              <p:nvPr/>
            </p:nvGrpSpPr>
            <p:grpSpPr>
              <a:xfrm>
                <a:off x="170596" y="4895832"/>
                <a:ext cx="628479" cy="586155"/>
                <a:chOff x="133152" y="471168"/>
                <a:chExt cx="697835" cy="650840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9CFA867-C964-3523-CDCB-8B7BCED6CDC1}"/>
                    </a:ext>
                  </a:extLst>
                </p:cNvPr>
                <p:cNvSpPr/>
                <p:nvPr/>
              </p:nvSpPr>
              <p:spPr>
                <a:xfrm>
                  <a:off x="133152" y="471168"/>
                  <a:ext cx="650841" cy="650840"/>
                </a:xfrm>
                <a:prstGeom prst="ellipse">
                  <a:avLst/>
                </a:prstGeom>
                <a:ln w="254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02B399-8B95-54AF-593C-C41E92B580A8}"/>
                    </a:ext>
                  </a:extLst>
                </p:cNvPr>
                <p:cNvSpPr txBox="1"/>
                <p:nvPr/>
              </p:nvSpPr>
              <p:spPr>
                <a:xfrm>
                  <a:off x="148816" y="540283"/>
                  <a:ext cx="682171" cy="47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bg1"/>
                      </a:solidFill>
                    </a:rPr>
                    <a:t>05</a:t>
                  </a: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B78900-24AD-15BB-3289-14F937EFD037}"/>
                  </a:ext>
                </a:extLst>
              </p:cNvPr>
              <p:cNvSpPr txBox="1"/>
              <p:nvPr/>
            </p:nvSpPr>
            <p:spPr>
              <a:xfrm>
                <a:off x="1028450" y="5064861"/>
                <a:ext cx="1542466" cy="338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IFRS17 Implications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AA542BA-B16A-4461-43C5-5E82BA79B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4" y="20957"/>
            <a:ext cx="1448512" cy="76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01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22EB59-F3F5-FACF-60FE-AD03621A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12" y="343359"/>
            <a:ext cx="10364451" cy="714983"/>
          </a:xfrm>
        </p:spPr>
        <p:txBody>
          <a:bodyPr>
            <a:normAutofit fontScale="90000"/>
          </a:bodyPr>
          <a:lstStyle/>
          <a:p>
            <a:r>
              <a:rPr lang="en-NG" b="1" dirty="0"/>
              <a:t>Introduction to ALM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1535975-97D5-F168-77EA-C931DA4E32C4}"/>
              </a:ext>
            </a:extLst>
          </p:cNvPr>
          <p:cNvSpPr/>
          <p:nvPr/>
        </p:nvSpPr>
        <p:spPr>
          <a:xfrm>
            <a:off x="2834940" y="1300842"/>
            <a:ext cx="8583352" cy="1058063"/>
          </a:xfrm>
          <a:custGeom>
            <a:avLst/>
            <a:gdLst>
              <a:gd name="connsiteX0" fmla="*/ 0 w 7107894"/>
              <a:gd name="connsiteY0" fmla="*/ 0 h 885134"/>
              <a:gd name="connsiteX1" fmla="*/ 6665327 w 7107894"/>
              <a:gd name="connsiteY1" fmla="*/ 0 h 885134"/>
              <a:gd name="connsiteX2" fmla="*/ 7107894 w 7107894"/>
              <a:gd name="connsiteY2" fmla="*/ 442567 h 885134"/>
              <a:gd name="connsiteX3" fmla="*/ 6665327 w 7107894"/>
              <a:gd name="connsiteY3" fmla="*/ 885134 h 885134"/>
              <a:gd name="connsiteX4" fmla="*/ 0 w 7107894"/>
              <a:gd name="connsiteY4" fmla="*/ 885134 h 885134"/>
              <a:gd name="connsiteX5" fmla="*/ 0 w 7107894"/>
              <a:gd name="connsiteY5" fmla="*/ 0 h 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894" h="885134">
                <a:moveTo>
                  <a:pt x="7107894" y="885133"/>
                </a:moveTo>
                <a:lnTo>
                  <a:pt x="442567" y="885133"/>
                </a:lnTo>
                <a:lnTo>
                  <a:pt x="0" y="442567"/>
                </a:lnTo>
                <a:lnTo>
                  <a:pt x="442567" y="1"/>
                </a:lnTo>
                <a:lnTo>
                  <a:pt x="7107894" y="1"/>
                </a:lnTo>
                <a:lnTo>
                  <a:pt x="7107894" y="88513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1603" tIns="45721" rIns="85344" bIns="45721" numCol="1" spcCol="1270" anchor="t" anchorCtr="0">
            <a:noAutofit/>
          </a:bodyPr>
          <a:lstStyle/>
          <a:p>
            <a:pPr marL="285750" lvl="1" indent="-2857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500" kern="1200" dirty="0">
                <a:solidFill>
                  <a:srgbClr val="29282D"/>
                </a:solidFill>
              </a:rPr>
              <a:t>Asset Liability Management is the </a:t>
            </a:r>
            <a:r>
              <a:rPr lang="en-GB" sz="1500" u="sng" kern="1200" dirty="0">
                <a:solidFill>
                  <a:srgbClr val="29282D"/>
                </a:solidFill>
              </a:rPr>
              <a:t>ongoing</a:t>
            </a:r>
            <a:r>
              <a:rPr lang="en-GB" sz="1500" kern="1200" dirty="0">
                <a:solidFill>
                  <a:srgbClr val="29282D"/>
                </a:solidFill>
              </a:rPr>
              <a:t> process of </a:t>
            </a:r>
            <a:r>
              <a:rPr lang="en-GB" sz="1500" kern="1200" dirty="0">
                <a:solidFill>
                  <a:schemeClr val="accent3">
                    <a:lumMod val="75000"/>
                  </a:schemeClr>
                </a:solidFill>
              </a:rPr>
              <a:t>formulating</a:t>
            </a:r>
            <a:r>
              <a:rPr lang="en-GB" sz="1500" kern="1200" dirty="0">
                <a:solidFill>
                  <a:srgbClr val="29282D"/>
                </a:solidFill>
              </a:rPr>
              <a:t>, </a:t>
            </a:r>
            <a:r>
              <a:rPr lang="en-GB" sz="1500" kern="1200" dirty="0">
                <a:solidFill>
                  <a:schemeClr val="accent3">
                    <a:lumMod val="75000"/>
                  </a:schemeClr>
                </a:solidFill>
              </a:rPr>
              <a:t>implementing</a:t>
            </a:r>
            <a:r>
              <a:rPr lang="en-GB" sz="1500" kern="1200" dirty="0">
                <a:solidFill>
                  <a:srgbClr val="29282D"/>
                </a:solidFill>
              </a:rPr>
              <a:t>, </a:t>
            </a:r>
            <a:r>
              <a:rPr lang="en-GB" sz="1500" kern="1200" dirty="0">
                <a:solidFill>
                  <a:schemeClr val="accent3">
                    <a:lumMod val="75000"/>
                  </a:schemeClr>
                </a:solidFill>
              </a:rPr>
              <a:t>monitoring</a:t>
            </a:r>
            <a:r>
              <a:rPr lang="en-GB" sz="1500" kern="1200" dirty="0">
                <a:solidFill>
                  <a:srgbClr val="29282D"/>
                </a:solidFill>
              </a:rPr>
              <a:t>, and </a:t>
            </a:r>
            <a:r>
              <a:rPr lang="en-GB" sz="1500" kern="1200" dirty="0">
                <a:solidFill>
                  <a:schemeClr val="accent3">
                    <a:lumMod val="75000"/>
                  </a:schemeClr>
                </a:solidFill>
              </a:rPr>
              <a:t>revising </a:t>
            </a:r>
            <a:r>
              <a:rPr lang="en-GB" sz="1500" kern="1200" dirty="0">
                <a:solidFill>
                  <a:srgbClr val="7030A0"/>
                </a:solidFill>
              </a:rPr>
              <a:t>strategies</a:t>
            </a:r>
            <a:r>
              <a:rPr lang="en-GB" sz="1500" kern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500" kern="1200" dirty="0">
                <a:solidFill>
                  <a:srgbClr val="29282D"/>
                </a:solidFill>
              </a:rPr>
              <a:t>related to assets and liabilities to achieve financial objectives, for a given set of risk tolerances and constraints. (Society of Actuaries -  ALM Principles Task Force)</a:t>
            </a:r>
            <a:endParaRPr lang="en-GB" sz="1500" dirty="0">
              <a:solidFill>
                <a:srgbClr val="29282D"/>
              </a:solidFill>
            </a:endParaRPr>
          </a:p>
          <a:p>
            <a:pPr marL="285750" lvl="1" indent="-2857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500" kern="1200" dirty="0">
                <a:solidFill>
                  <a:srgbClr val="29282D"/>
                </a:solidFill>
              </a:rPr>
              <a:t>Focuses on relative risk, not only absolute risk. </a:t>
            </a:r>
            <a:endParaRPr lang="en-NG" sz="1500" kern="1200" dirty="0">
              <a:solidFill>
                <a:srgbClr val="29282D"/>
              </a:solidFill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DE48856-17DD-E964-B7F1-AA967563840B}"/>
              </a:ext>
            </a:extLst>
          </p:cNvPr>
          <p:cNvSpPr/>
          <p:nvPr/>
        </p:nvSpPr>
        <p:spPr>
          <a:xfrm>
            <a:off x="2834941" y="2711851"/>
            <a:ext cx="8583351" cy="943071"/>
          </a:xfrm>
          <a:custGeom>
            <a:avLst/>
            <a:gdLst>
              <a:gd name="connsiteX0" fmla="*/ 0 w 7107894"/>
              <a:gd name="connsiteY0" fmla="*/ 0 h 885134"/>
              <a:gd name="connsiteX1" fmla="*/ 6665327 w 7107894"/>
              <a:gd name="connsiteY1" fmla="*/ 0 h 885134"/>
              <a:gd name="connsiteX2" fmla="*/ 7107894 w 7107894"/>
              <a:gd name="connsiteY2" fmla="*/ 442567 h 885134"/>
              <a:gd name="connsiteX3" fmla="*/ 6665327 w 7107894"/>
              <a:gd name="connsiteY3" fmla="*/ 885134 h 885134"/>
              <a:gd name="connsiteX4" fmla="*/ 0 w 7107894"/>
              <a:gd name="connsiteY4" fmla="*/ 885134 h 885134"/>
              <a:gd name="connsiteX5" fmla="*/ 0 w 7107894"/>
              <a:gd name="connsiteY5" fmla="*/ 0 h 8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894" h="885134">
                <a:moveTo>
                  <a:pt x="7107894" y="885133"/>
                </a:moveTo>
                <a:lnTo>
                  <a:pt x="442567" y="885133"/>
                </a:lnTo>
                <a:lnTo>
                  <a:pt x="0" y="442567"/>
                </a:lnTo>
                <a:lnTo>
                  <a:pt x="442567" y="1"/>
                </a:lnTo>
                <a:lnTo>
                  <a:pt x="7107894" y="1"/>
                </a:lnTo>
                <a:lnTo>
                  <a:pt x="7107894" y="88513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1603" tIns="45721" rIns="85344" bIns="45721" numCol="1" spcCol="1270" anchor="t" anchorCtr="0">
            <a:noAutofit/>
          </a:bodyPr>
          <a:lstStyle/>
          <a:p>
            <a:pPr marL="285750" lvl="1" indent="-2857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400" kern="1200">
                <a:solidFill>
                  <a:srgbClr val="29282D"/>
                </a:solidFill>
              </a:rPr>
              <a:t>Insurance business is </a:t>
            </a:r>
            <a:r>
              <a:rPr lang="en-GB" sz="1400" b="1" kern="1200">
                <a:solidFill>
                  <a:srgbClr val="29282D"/>
                </a:solidFill>
              </a:rPr>
              <a:t>primarily liability-based</a:t>
            </a:r>
            <a:r>
              <a:rPr lang="en-GB" sz="1400" kern="1200">
                <a:solidFill>
                  <a:srgbClr val="29282D"/>
                </a:solidFill>
              </a:rPr>
              <a:t>, with assets held to meet future liability outflows</a:t>
            </a:r>
            <a:endParaRPr lang="en-NG" sz="1400" kern="1200">
              <a:solidFill>
                <a:srgbClr val="29282D"/>
              </a:solidFill>
            </a:endParaRPr>
          </a:p>
          <a:p>
            <a:pPr marL="285750" lvl="1" indent="-2857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400" kern="1200">
                <a:solidFill>
                  <a:srgbClr val="29282D"/>
                </a:solidFill>
              </a:rPr>
              <a:t>There are various </a:t>
            </a:r>
            <a:r>
              <a:rPr lang="en-GB" sz="1400" b="1" kern="1200">
                <a:solidFill>
                  <a:srgbClr val="29282D"/>
                </a:solidFill>
              </a:rPr>
              <a:t>financial risks </a:t>
            </a:r>
            <a:r>
              <a:rPr lang="en-GB" sz="1400" kern="1200">
                <a:solidFill>
                  <a:srgbClr val="29282D"/>
                </a:solidFill>
              </a:rPr>
              <a:t>associated with assets backing liabilities. </a:t>
            </a:r>
            <a:endParaRPr lang="en-NG" sz="1400" kern="1200">
              <a:solidFill>
                <a:srgbClr val="29282D"/>
              </a:solidFill>
            </a:endParaRPr>
          </a:p>
          <a:p>
            <a:pPr marL="285750" lvl="1" indent="-2857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400" kern="1200">
                <a:solidFill>
                  <a:srgbClr val="29282D"/>
                </a:solidFill>
              </a:rPr>
              <a:t>Mismatch in assets and liabilities lead to </a:t>
            </a:r>
            <a:r>
              <a:rPr lang="en-GB" sz="1400" b="1" kern="1200">
                <a:solidFill>
                  <a:srgbClr val="29282D"/>
                </a:solidFill>
              </a:rPr>
              <a:t>volatility </a:t>
            </a:r>
            <a:r>
              <a:rPr lang="en-GB" sz="1400" kern="1200">
                <a:solidFill>
                  <a:srgbClr val="29282D"/>
                </a:solidFill>
              </a:rPr>
              <a:t>in company profits and could trigger </a:t>
            </a:r>
            <a:r>
              <a:rPr lang="en-GB" sz="1400" b="1" kern="1200">
                <a:solidFill>
                  <a:srgbClr val="29282D"/>
                </a:solidFill>
              </a:rPr>
              <a:t>insolvency</a:t>
            </a:r>
            <a:r>
              <a:rPr lang="en-GB" sz="1400" kern="1200">
                <a:solidFill>
                  <a:srgbClr val="29282D"/>
                </a:solidFill>
              </a:rPr>
              <a:t> in extreme cases. </a:t>
            </a:r>
            <a:endParaRPr lang="en-NG" sz="1400" kern="1200">
              <a:solidFill>
                <a:srgbClr val="29282D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933447-90F9-AA06-489E-FCC840D8DF03}"/>
              </a:ext>
            </a:extLst>
          </p:cNvPr>
          <p:cNvSpPr/>
          <p:nvPr/>
        </p:nvSpPr>
        <p:spPr>
          <a:xfrm>
            <a:off x="3782899" y="3959223"/>
            <a:ext cx="4525276" cy="36870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rPr>
              <a:t>Objectives of ALM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92A30E-DCAB-0688-8043-CECD86A3C6B7}"/>
              </a:ext>
            </a:extLst>
          </p:cNvPr>
          <p:cNvCxnSpPr>
            <a:cxnSpLocks/>
          </p:cNvCxnSpPr>
          <p:nvPr/>
        </p:nvCxnSpPr>
        <p:spPr>
          <a:xfrm>
            <a:off x="863312" y="6132538"/>
            <a:ext cx="10440000" cy="0"/>
          </a:xfrm>
          <a:prstGeom prst="line">
            <a:avLst/>
          </a:prstGeom>
          <a:ln>
            <a:solidFill>
              <a:schemeClr val="tx2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AD63515-FAC0-6A1F-0A82-94891BBD2474}"/>
              </a:ext>
            </a:extLst>
          </p:cNvPr>
          <p:cNvGrpSpPr/>
          <p:nvPr/>
        </p:nvGrpSpPr>
        <p:grpSpPr>
          <a:xfrm>
            <a:off x="649858" y="4396247"/>
            <a:ext cx="3814817" cy="1609048"/>
            <a:chOff x="649858" y="4396247"/>
            <a:chExt cx="3814817" cy="160904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B5C501-BE4C-B3FC-A1BB-EA492C5E0862}"/>
                </a:ext>
              </a:extLst>
            </p:cNvPr>
            <p:cNvSpPr/>
            <p:nvPr/>
          </p:nvSpPr>
          <p:spPr>
            <a:xfrm>
              <a:off x="1076340" y="5157392"/>
              <a:ext cx="2803554" cy="63081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A9E0">
                    <a:lumMod val="50000"/>
                  </a:srgbClr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44382C-4B8E-0046-94E0-A30E7C2E026D}"/>
                </a:ext>
              </a:extLst>
            </p:cNvPr>
            <p:cNvSpPr txBox="1"/>
            <p:nvPr/>
          </p:nvSpPr>
          <p:spPr>
            <a:xfrm>
              <a:off x="1953760" y="4396247"/>
              <a:ext cx="23255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cs typeface="Calibri" panose="020F0502020204030204" pitchFamily="34" charset="0"/>
                </a:rPr>
                <a:t>Liability Matching</a:t>
              </a:r>
            </a:p>
          </p:txBody>
        </p:sp>
        <p:sp>
          <p:nvSpPr>
            <p:cNvPr id="25" name="Rectangle 37">
              <a:extLst>
                <a:ext uri="{FF2B5EF4-FFF2-40B4-BE49-F238E27FC236}">
                  <a16:creationId xmlns:a16="http://schemas.microsoft.com/office/drawing/2014/main" id="{7C3D9EB1-E835-D6A4-5A44-EEE15538A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637" y="4937746"/>
              <a:ext cx="2910038" cy="1067549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274320" tIns="0" rIns="0" bIns="0" anchor="ctr"/>
            <a:lstStyle/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300" dirty="0">
                  <a:cs typeface="Calibri" panose="020F0502020204030204" pitchFamily="34" charset="0"/>
                </a:rPr>
                <a:t>Assets need to match estimated </a:t>
              </a:r>
              <a:r>
                <a:rPr lang="en-US" sz="1300" dirty="0">
                  <a:solidFill>
                    <a:srgbClr val="29282D"/>
                  </a:solidFill>
                  <a:cs typeface="Calibri" panose="020F0502020204030204" pitchFamily="34" charset="0"/>
                </a:rPr>
                <a:t>insurance obligation characteristics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300" dirty="0">
                  <a:solidFill>
                    <a:srgbClr val="29282D"/>
                  </a:solidFill>
                  <a:cs typeface="Calibri" panose="020F0502020204030204" pitchFamily="34" charset="0"/>
                </a:rPr>
                <a:t>To </a:t>
              </a:r>
              <a:r>
                <a:rPr lang="en-US" sz="1300" b="1" dirty="0">
                  <a:solidFill>
                    <a:srgbClr val="0070C0"/>
                  </a:solidFill>
                  <a:cs typeface="Calibri" panose="020F0502020204030204" pitchFamily="34" charset="0"/>
                </a:rPr>
                <a:t>protect value </a:t>
              </a:r>
              <a:r>
                <a:rPr lang="en-US" sz="1300" dirty="0">
                  <a:solidFill>
                    <a:srgbClr val="29282D"/>
                  </a:solidFill>
                  <a:cs typeface="Calibri" panose="020F0502020204030204" pitchFamily="34" charset="0"/>
                </a:rPr>
                <a:t>of own funds (surplus assets) against changes in interest rates</a:t>
              </a:r>
            </a:p>
          </p:txBody>
        </p:sp>
        <p:sp>
          <p:nvSpPr>
            <p:cNvPr id="26" name="Isosceles Triangle 50">
              <a:extLst>
                <a:ext uri="{FF2B5EF4-FFF2-40B4-BE49-F238E27FC236}">
                  <a16:creationId xmlns:a16="http://schemas.microsoft.com/office/drawing/2014/main" id="{9BB1D95A-3A84-4770-3051-F6775B9EF27C}"/>
                </a:ext>
              </a:extLst>
            </p:cNvPr>
            <p:cNvSpPr/>
            <p:nvPr/>
          </p:nvSpPr>
          <p:spPr>
            <a:xfrm rot="10800000">
              <a:off x="1554638" y="4732095"/>
              <a:ext cx="2724700" cy="107788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cs typeface="Calibri" panose="020F0502020204030204" pitchFamily="34" charset="0"/>
              </a:endParaRPr>
            </a:p>
          </p:txBody>
        </p:sp>
        <p:grpSp>
          <p:nvGrpSpPr>
            <p:cNvPr id="27" name="Graphic 92" descr="Research">
              <a:extLst>
                <a:ext uri="{FF2B5EF4-FFF2-40B4-BE49-F238E27FC236}">
                  <a16:creationId xmlns:a16="http://schemas.microsoft.com/office/drawing/2014/main" id="{2B908388-4859-ED92-1364-5D75EF32B33E}"/>
                </a:ext>
              </a:extLst>
            </p:cNvPr>
            <p:cNvGrpSpPr/>
            <p:nvPr/>
          </p:nvGrpSpPr>
          <p:grpSpPr>
            <a:xfrm>
              <a:off x="649858" y="4895226"/>
              <a:ext cx="667446" cy="652538"/>
              <a:chOff x="3146831" y="6799443"/>
              <a:chExt cx="502575" cy="502575"/>
            </a:xfrm>
            <a:solidFill>
              <a:schemeClr val="tx1">
                <a:alpha val="60000"/>
              </a:schemeClr>
            </a:solidFill>
          </p:grpSpPr>
          <p:sp>
            <p:nvSpPr>
              <p:cNvPr id="28" name="Freeform: Shape 53">
                <a:extLst>
                  <a:ext uri="{FF2B5EF4-FFF2-40B4-BE49-F238E27FC236}">
                    <a16:creationId xmlns:a16="http://schemas.microsoft.com/office/drawing/2014/main" id="{6E75906A-F6C3-7C00-4FB1-F8621A86E621}"/>
                  </a:ext>
                </a:extLst>
              </p:cNvPr>
              <p:cNvSpPr/>
              <p:nvPr/>
            </p:nvSpPr>
            <p:spPr>
              <a:xfrm>
                <a:off x="3146831" y="6799443"/>
                <a:ext cx="502575" cy="502575"/>
              </a:xfrm>
              <a:custGeom>
                <a:avLst/>
                <a:gdLst>
                  <a:gd name="connsiteX0" fmla="*/ 411606 w 502574"/>
                  <a:gd name="connsiteY0" fmla="*/ 348625 h 502574"/>
                  <a:gd name="connsiteX1" fmla="*/ 372163 w 502574"/>
                  <a:gd name="connsiteY1" fmla="*/ 336538 h 502574"/>
                  <a:gd name="connsiteX2" fmla="*/ 343536 w 502574"/>
                  <a:gd name="connsiteY2" fmla="*/ 308546 h 502574"/>
                  <a:gd name="connsiteX3" fmla="*/ 382978 w 502574"/>
                  <a:gd name="connsiteY3" fmla="*/ 192763 h 502574"/>
                  <a:gd name="connsiteX4" fmla="*/ 192127 w 502574"/>
                  <a:gd name="connsiteY4" fmla="*/ 4 h 502574"/>
                  <a:gd name="connsiteX5" fmla="*/ 4 w 502574"/>
                  <a:gd name="connsiteY5" fmla="*/ 190855 h 502574"/>
                  <a:gd name="connsiteX6" fmla="*/ 190855 w 502574"/>
                  <a:gd name="connsiteY6" fmla="*/ 382978 h 502574"/>
                  <a:gd name="connsiteX7" fmla="*/ 307910 w 502574"/>
                  <a:gd name="connsiteY7" fmla="*/ 343536 h 502574"/>
                  <a:gd name="connsiteX8" fmla="*/ 335902 w 502574"/>
                  <a:gd name="connsiteY8" fmla="*/ 371527 h 502574"/>
                  <a:gd name="connsiteX9" fmla="*/ 347989 w 502574"/>
                  <a:gd name="connsiteY9" fmla="*/ 411606 h 502574"/>
                  <a:gd name="connsiteX10" fmla="*/ 427510 w 502574"/>
                  <a:gd name="connsiteY10" fmla="*/ 491127 h 502574"/>
                  <a:gd name="connsiteX11" fmla="*/ 490491 w 502574"/>
                  <a:gd name="connsiteY11" fmla="*/ 491127 h 502574"/>
                  <a:gd name="connsiteX12" fmla="*/ 490491 w 502574"/>
                  <a:gd name="connsiteY12" fmla="*/ 428146 h 502574"/>
                  <a:gd name="connsiteX13" fmla="*/ 411606 w 502574"/>
                  <a:gd name="connsiteY13" fmla="*/ 348625 h 502574"/>
                  <a:gd name="connsiteX14" fmla="*/ 192127 w 502574"/>
                  <a:gd name="connsiteY14" fmla="*/ 344808 h 502574"/>
                  <a:gd name="connsiteX15" fmla="*/ 39446 w 502574"/>
                  <a:gd name="connsiteY15" fmla="*/ 192127 h 502574"/>
                  <a:gd name="connsiteX16" fmla="*/ 192127 w 502574"/>
                  <a:gd name="connsiteY16" fmla="*/ 39446 h 502574"/>
                  <a:gd name="connsiteX17" fmla="*/ 344808 w 502574"/>
                  <a:gd name="connsiteY17" fmla="*/ 192127 h 502574"/>
                  <a:gd name="connsiteX18" fmla="*/ 192127 w 502574"/>
                  <a:gd name="connsiteY18" fmla="*/ 344808 h 50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2574" h="502574">
                    <a:moveTo>
                      <a:pt x="411606" y="348625"/>
                    </a:moveTo>
                    <a:cubicBezTo>
                      <a:pt x="401427" y="338446"/>
                      <a:pt x="386159" y="333357"/>
                      <a:pt x="372163" y="336538"/>
                    </a:cubicBezTo>
                    <a:lnTo>
                      <a:pt x="343536" y="308546"/>
                    </a:lnTo>
                    <a:cubicBezTo>
                      <a:pt x="368983" y="275465"/>
                      <a:pt x="382978" y="234751"/>
                      <a:pt x="382978" y="192763"/>
                    </a:cubicBezTo>
                    <a:cubicBezTo>
                      <a:pt x="383615" y="86523"/>
                      <a:pt x="297731" y="640"/>
                      <a:pt x="192127" y="4"/>
                    </a:cubicBezTo>
                    <a:cubicBezTo>
                      <a:pt x="86523" y="-633"/>
                      <a:pt x="640" y="85250"/>
                      <a:pt x="4" y="190855"/>
                    </a:cubicBezTo>
                    <a:cubicBezTo>
                      <a:pt x="-633" y="296459"/>
                      <a:pt x="85250" y="382342"/>
                      <a:pt x="190855" y="382978"/>
                    </a:cubicBezTo>
                    <a:cubicBezTo>
                      <a:pt x="232842" y="382978"/>
                      <a:pt x="274193" y="368983"/>
                      <a:pt x="307910" y="343536"/>
                    </a:cubicBezTo>
                    <a:lnTo>
                      <a:pt x="335902" y="371527"/>
                    </a:lnTo>
                    <a:cubicBezTo>
                      <a:pt x="333357" y="386159"/>
                      <a:pt x="337810" y="400791"/>
                      <a:pt x="347989" y="411606"/>
                    </a:cubicBezTo>
                    <a:lnTo>
                      <a:pt x="427510" y="491127"/>
                    </a:lnTo>
                    <a:cubicBezTo>
                      <a:pt x="444687" y="508304"/>
                      <a:pt x="473315" y="508304"/>
                      <a:pt x="490491" y="491127"/>
                    </a:cubicBezTo>
                    <a:cubicBezTo>
                      <a:pt x="507668" y="473951"/>
                      <a:pt x="507668" y="445323"/>
                      <a:pt x="490491" y="428146"/>
                    </a:cubicBezTo>
                    <a:lnTo>
                      <a:pt x="411606" y="348625"/>
                    </a:lnTo>
                    <a:close/>
                    <a:moveTo>
                      <a:pt x="192127" y="344808"/>
                    </a:moveTo>
                    <a:cubicBezTo>
                      <a:pt x="107516" y="344808"/>
                      <a:pt x="39446" y="276738"/>
                      <a:pt x="39446" y="192127"/>
                    </a:cubicBezTo>
                    <a:cubicBezTo>
                      <a:pt x="39446" y="107516"/>
                      <a:pt x="107516" y="39446"/>
                      <a:pt x="192127" y="39446"/>
                    </a:cubicBezTo>
                    <a:cubicBezTo>
                      <a:pt x="276738" y="39446"/>
                      <a:pt x="344808" y="107516"/>
                      <a:pt x="344808" y="192127"/>
                    </a:cubicBezTo>
                    <a:cubicBezTo>
                      <a:pt x="344808" y="276102"/>
                      <a:pt x="276102" y="344808"/>
                      <a:pt x="192127" y="344808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cs typeface="Calibri" panose="020F0502020204030204" pitchFamily="34" charset="0"/>
                </a:endParaRPr>
              </a:p>
            </p:txBody>
          </p:sp>
          <p:sp>
            <p:nvSpPr>
              <p:cNvPr id="29" name="Freeform: Shape 54">
                <a:extLst>
                  <a:ext uri="{FF2B5EF4-FFF2-40B4-BE49-F238E27FC236}">
                    <a16:creationId xmlns:a16="http://schemas.microsoft.com/office/drawing/2014/main" id="{2D333F65-74DB-9A10-DAAA-E69565AC31EF}"/>
                  </a:ext>
                </a:extLst>
              </p:cNvPr>
              <p:cNvSpPr/>
              <p:nvPr/>
            </p:nvSpPr>
            <p:spPr>
              <a:xfrm>
                <a:off x="3202181" y="6893992"/>
                <a:ext cx="273553" cy="197213"/>
              </a:xfrm>
              <a:custGeom>
                <a:avLst/>
                <a:gdLst>
                  <a:gd name="connsiteX0" fmla="*/ 273553 w 273553"/>
                  <a:gd name="connsiteY0" fmla="*/ 88035 h 197212"/>
                  <a:gd name="connsiteX1" fmla="*/ 237292 w 273553"/>
                  <a:gd name="connsiteY1" fmla="*/ 88035 h 197212"/>
                  <a:gd name="connsiteX2" fmla="*/ 229022 w 273553"/>
                  <a:gd name="connsiteY2" fmla="*/ 93125 h 197212"/>
                  <a:gd name="connsiteX3" fmla="*/ 204847 w 273553"/>
                  <a:gd name="connsiteY3" fmla="*/ 119208 h 197212"/>
                  <a:gd name="connsiteX4" fmla="*/ 184490 w 273553"/>
                  <a:gd name="connsiteY4" fmla="*/ 48593 h 197212"/>
                  <a:gd name="connsiteX5" fmla="*/ 170494 w 273553"/>
                  <a:gd name="connsiteY5" fmla="*/ 40959 h 197212"/>
                  <a:gd name="connsiteX6" fmla="*/ 162860 w 273553"/>
                  <a:gd name="connsiteY6" fmla="*/ 47957 h 197212"/>
                  <a:gd name="connsiteX7" fmla="*/ 124689 w 273553"/>
                  <a:gd name="connsiteY7" fmla="*/ 149108 h 197212"/>
                  <a:gd name="connsiteX8" fmla="*/ 98606 w 273553"/>
                  <a:gd name="connsiteY8" fmla="*/ 9150 h 197212"/>
                  <a:gd name="connsiteX9" fmla="*/ 85883 w 273553"/>
                  <a:gd name="connsiteY9" fmla="*/ 244 h 197212"/>
                  <a:gd name="connsiteX10" fmla="*/ 76977 w 273553"/>
                  <a:gd name="connsiteY10" fmla="*/ 7878 h 197212"/>
                  <a:gd name="connsiteX11" fmla="*/ 49621 w 273553"/>
                  <a:gd name="connsiteY11" fmla="*/ 88035 h 197212"/>
                  <a:gd name="connsiteX12" fmla="*/ 0 w 273553"/>
                  <a:gd name="connsiteY12" fmla="*/ 88035 h 197212"/>
                  <a:gd name="connsiteX13" fmla="*/ 0 w 273553"/>
                  <a:gd name="connsiteY13" fmla="*/ 113482 h 197212"/>
                  <a:gd name="connsiteX14" fmla="*/ 57892 w 273553"/>
                  <a:gd name="connsiteY14" fmla="*/ 113482 h 197212"/>
                  <a:gd name="connsiteX15" fmla="*/ 68706 w 273553"/>
                  <a:gd name="connsiteY15" fmla="*/ 103940 h 197212"/>
                  <a:gd name="connsiteX16" fmla="*/ 84611 w 273553"/>
                  <a:gd name="connsiteY16" fmla="*/ 55591 h 197212"/>
                  <a:gd name="connsiteX17" fmla="*/ 110058 w 273553"/>
                  <a:gd name="connsiteY17" fmla="*/ 192367 h 197212"/>
                  <a:gd name="connsiteX18" fmla="*/ 120236 w 273553"/>
                  <a:gd name="connsiteY18" fmla="*/ 201274 h 197212"/>
                  <a:gd name="connsiteX19" fmla="*/ 121509 w 273553"/>
                  <a:gd name="connsiteY19" fmla="*/ 201274 h 197212"/>
                  <a:gd name="connsiteX20" fmla="*/ 132324 w 273553"/>
                  <a:gd name="connsiteY20" fmla="*/ 194276 h 197212"/>
                  <a:gd name="connsiteX21" fmla="*/ 173038 w 273553"/>
                  <a:gd name="connsiteY21" fmla="*/ 87399 h 197212"/>
                  <a:gd name="connsiteX22" fmla="*/ 189579 w 273553"/>
                  <a:gd name="connsiteY22" fmla="*/ 144655 h 197212"/>
                  <a:gd name="connsiteX23" fmla="*/ 203575 w 273553"/>
                  <a:gd name="connsiteY23" fmla="*/ 152289 h 197212"/>
                  <a:gd name="connsiteX24" fmla="*/ 208664 w 273553"/>
                  <a:gd name="connsiteY24" fmla="*/ 149108 h 197212"/>
                  <a:gd name="connsiteX25" fmla="*/ 243017 w 273553"/>
                  <a:gd name="connsiteY25" fmla="*/ 113482 h 197212"/>
                  <a:gd name="connsiteX26" fmla="*/ 274190 w 273553"/>
                  <a:gd name="connsiteY26" fmla="*/ 113482 h 197212"/>
                  <a:gd name="connsiteX27" fmla="*/ 274190 w 273553"/>
                  <a:gd name="connsiteY27" fmla="*/ 88035 h 19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73553" h="197212">
                    <a:moveTo>
                      <a:pt x="273553" y="88035"/>
                    </a:moveTo>
                    <a:lnTo>
                      <a:pt x="237292" y="88035"/>
                    </a:lnTo>
                    <a:cubicBezTo>
                      <a:pt x="234111" y="88672"/>
                      <a:pt x="230930" y="90580"/>
                      <a:pt x="229022" y="93125"/>
                    </a:cubicBezTo>
                    <a:lnTo>
                      <a:pt x="204847" y="119208"/>
                    </a:lnTo>
                    <a:lnTo>
                      <a:pt x="184490" y="48593"/>
                    </a:lnTo>
                    <a:cubicBezTo>
                      <a:pt x="182581" y="42867"/>
                      <a:pt x="176219" y="39050"/>
                      <a:pt x="170494" y="40959"/>
                    </a:cubicBezTo>
                    <a:cubicBezTo>
                      <a:pt x="167313" y="42231"/>
                      <a:pt x="164132" y="44140"/>
                      <a:pt x="162860" y="47957"/>
                    </a:cubicBezTo>
                    <a:lnTo>
                      <a:pt x="124689" y="149108"/>
                    </a:lnTo>
                    <a:lnTo>
                      <a:pt x="98606" y="9150"/>
                    </a:lnTo>
                    <a:cubicBezTo>
                      <a:pt x="97334" y="2788"/>
                      <a:pt x="91609" y="-1029"/>
                      <a:pt x="85883" y="244"/>
                    </a:cubicBezTo>
                    <a:cubicBezTo>
                      <a:pt x="82066" y="880"/>
                      <a:pt x="78885" y="4061"/>
                      <a:pt x="76977" y="7878"/>
                    </a:cubicBezTo>
                    <a:lnTo>
                      <a:pt x="49621" y="88035"/>
                    </a:lnTo>
                    <a:lnTo>
                      <a:pt x="0" y="88035"/>
                    </a:lnTo>
                    <a:lnTo>
                      <a:pt x="0" y="113482"/>
                    </a:lnTo>
                    <a:lnTo>
                      <a:pt x="57892" y="113482"/>
                    </a:lnTo>
                    <a:cubicBezTo>
                      <a:pt x="62981" y="112846"/>
                      <a:pt x="67434" y="109029"/>
                      <a:pt x="68706" y="103940"/>
                    </a:cubicBezTo>
                    <a:lnTo>
                      <a:pt x="84611" y="55591"/>
                    </a:lnTo>
                    <a:lnTo>
                      <a:pt x="110058" y="192367"/>
                    </a:lnTo>
                    <a:cubicBezTo>
                      <a:pt x="110694" y="197457"/>
                      <a:pt x="115147" y="201274"/>
                      <a:pt x="120236" y="201274"/>
                    </a:cubicBezTo>
                    <a:lnTo>
                      <a:pt x="121509" y="201274"/>
                    </a:lnTo>
                    <a:cubicBezTo>
                      <a:pt x="125962" y="201274"/>
                      <a:pt x="130415" y="198729"/>
                      <a:pt x="132324" y="194276"/>
                    </a:cubicBezTo>
                    <a:lnTo>
                      <a:pt x="173038" y="87399"/>
                    </a:lnTo>
                    <a:lnTo>
                      <a:pt x="189579" y="144655"/>
                    </a:lnTo>
                    <a:cubicBezTo>
                      <a:pt x="191487" y="150380"/>
                      <a:pt x="197213" y="154197"/>
                      <a:pt x="203575" y="152289"/>
                    </a:cubicBezTo>
                    <a:cubicBezTo>
                      <a:pt x="205483" y="151652"/>
                      <a:pt x="207392" y="150380"/>
                      <a:pt x="208664" y="149108"/>
                    </a:cubicBezTo>
                    <a:lnTo>
                      <a:pt x="243017" y="113482"/>
                    </a:lnTo>
                    <a:lnTo>
                      <a:pt x="274190" y="113482"/>
                    </a:lnTo>
                    <a:lnTo>
                      <a:pt x="274190" y="88035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C76427-B2BF-CC20-1452-517D353B9255}"/>
              </a:ext>
            </a:extLst>
          </p:cNvPr>
          <p:cNvGrpSpPr/>
          <p:nvPr/>
        </p:nvGrpSpPr>
        <p:grpSpPr>
          <a:xfrm>
            <a:off x="4837264" y="4452586"/>
            <a:ext cx="2910038" cy="1562501"/>
            <a:chOff x="4837264" y="4452586"/>
            <a:chExt cx="2910038" cy="15625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F85D30-DEAE-76A4-95AC-48FEDC69D07D}"/>
                </a:ext>
              </a:extLst>
            </p:cNvPr>
            <p:cNvSpPr txBox="1"/>
            <p:nvPr/>
          </p:nvSpPr>
          <p:spPr>
            <a:xfrm>
              <a:off x="5293659" y="4452586"/>
              <a:ext cx="23255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cs typeface="Calibri" panose="020F0502020204030204" pitchFamily="34" charset="0"/>
                </a:rPr>
                <a:t>Investment Strategy</a:t>
              </a:r>
            </a:p>
          </p:txBody>
        </p:sp>
        <p:sp>
          <p:nvSpPr>
            <p:cNvPr id="31" name="Rectangle 37">
              <a:extLst>
                <a:ext uri="{FF2B5EF4-FFF2-40B4-BE49-F238E27FC236}">
                  <a16:creationId xmlns:a16="http://schemas.microsoft.com/office/drawing/2014/main" id="{4DA51D1A-BDCC-21BF-9DF7-EC40A5C52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264" y="4947538"/>
              <a:ext cx="2910038" cy="1067549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44000" tIns="0" rIns="0" bIns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300" dirty="0">
                  <a:cs typeface="Calibri" panose="020F0502020204030204" pitchFamily="34" charset="0"/>
                </a:rPr>
                <a:t>ALM is considered in </a:t>
              </a:r>
              <a:r>
                <a:rPr lang="en-US" sz="1300" b="1" dirty="0">
                  <a:solidFill>
                    <a:srgbClr val="0070C0"/>
                  </a:solidFill>
                  <a:cs typeface="Calibri" panose="020F0502020204030204" pitchFamily="34" charset="0"/>
                </a:rPr>
                <a:t>formulating investment strategies</a:t>
              </a:r>
              <a:r>
                <a:rPr lang="en-US" sz="1300" dirty="0">
                  <a:cs typeface="Calibri" panose="020F0502020204030204" pitchFamily="34" charset="0"/>
                </a:rPr>
                <a:t>, to optimize risk vs return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300" dirty="0">
                  <a:cs typeface="Calibri" panose="020F0502020204030204" pitchFamily="34" charset="0"/>
                </a:rPr>
                <a:t>Ensures </a:t>
              </a:r>
              <a:r>
                <a:rPr lang="en-US" sz="1300" b="1" dirty="0">
                  <a:solidFill>
                    <a:srgbClr val="0070C0"/>
                  </a:solidFill>
                  <a:cs typeface="Calibri" panose="020F0502020204030204" pitchFamily="34" charset="0"/>
                </a:rPr>
                <a:t>controlled risk-taking </a:t>
              </a:r>
              <a:r>
                <a:rPr lang="en-US" sz="1300" dirty="0">
                  <a:cs typeface="Calibri" panose="020F0502020204030204" pitchFamily="34" charset="0"/>
                </a:rPr>
                <a:t>when trying to maximize returns</a:t>
              </a:r>
            </a:p>
          </p:txBody>
        </p:sp>
        <p:sp>
          <p:nvSpPr>
            <p:cNvPr id="32" name="Isosceles Triangle 57">
              <a:extLst>
                <a:ext uri="{FF2B5EF4-FFF2-40B4-BE49-F238E27FC236}">
                  <a16:creationId xmlns:a16="http://schemas.microsoft.com/office/drawing/2014/main" id="{B896A072-1912-1FDF-6EA0-BEF16A629E57}"/>
                </a:ext>
              </a:extLst>
            </p:cNvPr>
            <p:cNvSpPr/>
            <p:nvPr/>
          </p:nvSpPr>
          <p:spPr>
            <a:xfrm rot="10800000">
              <a:off x="4929933" y="4766027"/>
              <a:ext cx="2724700" cy="107788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F8E1C30-741B-C155-2AD1-91B1CB952A55}"/>
              </a:ext>
            </a:extLst>
          </p:cNvPr>
          <p:cNvGrpSpPr/>
          <p:nvPr/>
        </p:nvGrpSpPr>
        <p:grpSpPr>
          <a:xfrm>
            <a:off x="8124484" y="4362763"/>
            <a:ext cx="3380574" cy="1652324"/>
            <a:chOff x="8124484" y="4362763"/>
            <a:chExt cx="3380574" cy="16523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F3E6D6-0361-08BC-E27F-2E59AD134891}"/>
                </a:ext>
              </a:extLst>
            </p:cNvPr>
            <p:cNvSpPr txBox="1"/>
            <p:nvPr/>
          </p:nvSpPr>
          <p:spPr>
            <a:xfrm>
              <a:off x="8558028" y="4362763"/>
              <a:ext cx="29100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cs typeface="Calibri" panose="020F0502020204030204" pitchFamily="34" charset="0"/>
                </a:rPr>
                <a:t>Other Strategic Purposes</a:t>
              </a:r>
              <a:endParaRPr lang="en-US" dirty="0">
                <a:cs typeface="Calibri" panose="020F0502020204030204" pitchFamily="34" charset="0"/>
              </a:endParaRPr>
            </a:p>
          </p:txBody>
        </p:sp>
        <p:sp>
          <p:nvSpPr>
            <p:cNvPr id="34" name="Rectangle 37">
              <a:extLst>
                <a:ext uri="{FF2B5EF4-FFF2-40B4-BE49-F238E27FC236}">
                  <a16:creationId xmlns:a16="http://schemas.microsoft.com/office/drawing/2014/main" id="{3107FA01-3257-3766-22F2-796B2E01F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4484" y="4947538"/>
              <a:ext cx="3380574" cy="1067549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274320" tIns="0" rIns="0" bIns="0" anchor="ctr"/>
            <a:lstStyle/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endParaRPr lang="en-US" sz="1400" dirty="0">
                <a:cs typeface="Calibri" panose="020F0502020204030204" pitchFamily="34" charset="0"/>
              </a:endParaRP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cs typeface="Calibri" panose="020F0502020204030204" pitchFamily="34" charset="0"/>
                </a:rPr>
                <a:t>Capital management (putting capital to best use)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cs typeface="Calibri" panose="020F0502020204030204" pitchFamily="34" charset="0"/>
                </a:rPr>
                <a:t>Meeting financial objectives (e.g. maximizing risk adjusted return on capital; stability in P&amp;L)</a:t>
              </a:r>
              <a:endParaRPr lang="en-US" sz="1400" b="1" dirty="0">
                <a:cs typeface="Calibri" panose="020F0502020204030204" pitchFamily="34" charset="0"/>
              </a:endParaRP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endParaRPr lang="en-GB" sz="1400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5" name="Isosceles Triangle 60">
              <a:extLst>
                <a:ext uri="{FF2B5EF4-FFF2-40B4-BE49-F238E27FC236}">
                  <a16:creationId xmlns:a16="http://schemas.microsoft.com/office/drawing/2014/main" id="{32BF42FE-FA07-A619-45C5-0295951A0C81}"/>
                </a:ext>
              </a:extLst>
            </p:cNvPr>
            <p:cNvSpPr/>
            <p:nvPr/>
          </p:nvSpPr>
          <p:spPr>
            <a:xfrm rot="10800000">
              <a:off x="8416301" y="4722235"/>
              <a:ext cx="2724700" cy="107788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cs typeface="Calibri" panose="020F050202020403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1CEC58E-11C7-7033-6433-4496C0D6188B}"/>
              </a:ext>
            </a:extLst>
          </p:cNvPr>
          <p:cNvSpPr txBox="1"/>
          <p:nvPr/>
        </p:nvSpPr>
        <p:spPr>
          <a:xfrm>
            <a:off x="775633" y="6234961"/>
            <a:ext cx="1089073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cs typeface="Calibri" panose="020F0502020204030204" pitchFamily="34" charset="0"/>
              </a:rPr>
              <a:t>Governance:  </a:t>
            </a:r>
            <a:r>
              <a:rPr lang="en-GB" sz="1600" cap="none" dirty="0">
                <a:solidFill>
                  <a:schemeClr val="bg1"/>
                </a:solidFill>
                <a:cs typeface="Calibri" panose="020F0502020204030204" pitchFamily="34" charset="0"/>
              </a:rPr>
              <a:t>ALM is one of the vital functions for sustaining the financial health of insurance companies. Effective governance is key to ALM success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9851D5-D3B6-E561-2DAD-F53E0199A0CC}"/>
              </a:ext>
            </a:extLst>
          </p:cNvPr>
          <p:cNvCxnSpPr>
            <a:cxnSpLocks/>
          </p:cNvCxnSpPr>
          <p:nvPr/>
        </p:nvCxnSpPr>
        <p:spPr>
          <a:xfrm>
            <a:off x="723366" y="3891980"/>
            <a:ext cx="10659891" cy="0"/>
          </a:xfrm>
          <a:prstGeom prst="line">
            <a:avLst/>
          </a:prstGeom>
          <a:ln>
            <a:solidFill>
              <a:schemeClr val="tx2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3B8706-09B3-EEA0-1597-3F83A829CD3A}"/>
              </a:ext>
            </a:extLst>
          </p:cNvPr>
          <p:cNvGrpSpPr/>
          <p:nvPr/>
        </p:nvGrpSpPr>
        <p:grpSpPr>
          <a:xfrm>
            <a:off x="740030" y="1320139"/>
            <a:ext cx="2094909" cy="1094477"/>
            <a:chOff x="740030" y="1320139"/>
            <a:chExt cx="2094909" cy="10944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A72BED-544D-6758-1C9B-8BD67846E542}"/>
                </a:ext>
              </a:extLst>
            </p:cNvPr>
            <p:cNvSpPr/>
            <p:nvPr/>
          </p:nvSpPr>
          <p:spPr>
            <a:xfrm>
              <a:off x="740030" y="1320139"/>
              <a:ext cx="2094909" cy="109447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G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202FDA-2955-5A9A-4939-C62E3AA48B68}"/>
                </a:ext>
              </a:extLst>
            </p:cNvPr>
            <p:cNvSpPr txBox="1"/>
            <p:nvPr/>
          </p:nvSpPr>
          <p:spPr>
            <a:xfrm>
              <a:off x="1013025" y="1724248"/>
              <a:ext cx="154891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rtl="0">
                <a:defRPr lang="en-GB"/>
              </a:defPPr>
              <a:lvl1pPr marL="285750" indent="-285750">
                <a:buFont typeface="Arial" panose="020B0604020202020204" pitchFamily="34" charset="0"/>
                <a:buChar char="•"/>
                <a:defRPr sz="1600" cap="none">
                  <a:solidFill>
                    <a:srgbClr val="00A9E0">
                      <a:lumMod val="50000"/>
                    </a:srgbClr>
                  </a:solidFill>
                  <a:cs typeface="Calibri" panose="020F0502020204030204" pitchFamily="34" charset="0"/>
                </a:defRPr>
              </a:lvl1pPr>
            </a:lstStyle>
            <a:p>
              <a:pPr marL="0" indent="0">
                <a:buNone/>
              </a:pPr>
              <a:r>
                <a:rPr lang="en-NG" b="1" dirty="0">
                  <a:solidFill>
                    <a:schemeClr val="tx1"/>
                  </a:solidFill>
                </a:rPr>
                <a:t>What is ALM?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616D65-A581-9E95-58D7-191D0E897914}"/>
              </a:ext>
            </a:extLst>
          </p:cNvPr>
          <p:cNvGrpSpPr/>
          <p:nvPr/>
        </p:nvGrpSpPr>
        <p:grpSpPr>
          <a:xfrm>
            <a:off x="741528" y="2676413"/>
            <a:ext cx="2133198" cy="1101714"/>
            <a:chOff x="741528" y="2676413"/>
            <a:chExt cx="2133198" cy="110171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4F4DF18-20DA-3B49-88B3-FF8DFD1EA7B2}"/>
                </a:ext>
              </a:extLst>
            </p:cNvPr>
            <p:cNvSpPr/>
            <p:nvPr/>
          </p:nvSpPr>
          <p:spPr>
            <a:xfrm>
              <a:off x="741528" y="2676413"/>
              <a:ext cx="2104619" cy="11017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G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83AEA3-9C40-F881-5062-E6E075C967B0}"/>
                </a:ext>
              </a:extLst>
            </p:cNvPr>
            <p:cNvSpPr txBox="1"/>
            <p:nvPr/>
          </p:nvSpPr>
          <p:spPr>
            <a:xfrm>
              <a:off x="770107" y="2929964"/>
              <a:ext cx="2104619" cy="751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kern="1200" dirty="0"/>
                <a:t>Why is it important for insurance companies?</a:t>
              </a:r>
              <a:endParaRPr lang="en-NG" sz="1600" b="1" kern="1200" dirty="0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C93D0D5-46F1-60BE-BA39-AEBC24A60263}"/>
              </a:ext>
            </a:extLst>
          </p:cNvPr>
          <p:cNvCxnSpPr>
            <a:cxnSpLocks/>
          </p:cNvCxnSpPr>
          <p:nvPr/>
        </p:nvCxnSpPr>
        <p:spPr>
          <a:xfrm>
            <a:off x="776187" y="2554502"/>
            <a:ext cx="10642105" cy="0"/>
          </a:xfrm>
          <a:prstGeom prst="line">
            <a:avLst/>
          </a:prstGeom>
          <a:ln>
            <a:solidFill>
              <a:schemeClr val="tx2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1">
            <a:extLst>
              <a:ext uri="{FF2B5EF4-FFF2-40B4-BE49-F238E27FC236}">
                <a16:creationId xmlns:a16="http://schemas.microsoft.com/office/drawing/2014/main" id="{79B4B116-9D1E-C40B-9CCC-F213B857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058" y="6344468"/>
            <a:ext cx="365760" cy="365760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59AFF-32EF-65CC-6013-918A18A7A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4" y="20957"/>
            <a:ext cx="888466" cy="4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5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9" grpId="0" animBg="1"/>
      <p:bldP spid="21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2DF424-ACED-7617-57AE-70857F24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CE6D80-5774-A2A7-54B0-4F78E687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53" y="295374"/>
            <a:ext cx="9528861" cy="912271"/>
          </a:xfr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NG" b="1" dirty="0"/>
              <a:t>Common Risks Managed </a:t>
            </a:r>
            <a:r>
              <a:rPr lang="en-US" b="1" dirty="0"/>
              <a:t>W</a:t>
            </a:r>
            <a:r>
              <a:rPr lang="en-NG" b="1" dirty="0"/>
              <a:t>ithin ALM Framework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51155-1F5D-F2DD-8A9C-598BB9B8196A}"/>
              </a:ext>
            </a:extLst>
          </p:cNvPr>
          <p:cNvSpPr/>
          <p:nvPr/>
        </p:nvSpPr>
        <p:spPr>
          <a:xfrm>
            <a:off x="4678296" y="1361986"/>
            <a:ext cx="7290014" cy="1145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29282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29282D"/>
                </a:solidFill>
              </a:rPr>
              <a:t>Risk </a:t>
            </a:r>
            <a:r>
              <a:rPr lang="en-US" sz="1300" dirty="0">
                <a:solidFill>
                  <a:srgbClr val="29282D"/>
                </a:solidFill>
              </a:rPr>
              <a:t>of fall in surplus (asset – liability) from adverse interest rate movements. </a:t>
            </a:r>
            <a:r>
              <a:rPr lang="en-US" sz="1300" b="1">
                <a:solidFill>
                  <a:srgbClr val="29282D"/>
                </a:solidFill>
              </a:rPr>
              <a:t>(Duration Risk)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9282D"/>
                </a:solidFill>
              </a:rPr>
              <a:t>Also includes </a:t>
            </a:r>
            <a:r>
              <a:rPr lang="en-US" sz="1300" b="1">
                <a:solidFill>
                  <a:srgbClr val="29282D"/>
                </a:solidFill>
              </a:rPr>
              <a:t>reinvestment risk</a:t>
            </a:r>
            <a:r>
              <a:rPr lang="en-US" sz="1300" dirty="0">
                <a:solidFill>
                  <a:srgbClr val="29282D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9282D"/>
                </a:solidFill>
              </a:rPr>
              <a:t>Significant for life insurance companies with </a:t>
            </a:r>
            <a:r>
              <a:rPr lang="en-US" sz="1300" b="1">
                <a:solidFill>
                  <a:srgbClr val="29282D"/>
                </a:solidFill>
              </a:rPr>
              <a:t>long liability durations</a:t>
            </a:r>
            <a:r>
              <a:rPr lang="en-US" sz="1300" dirty="0">
                <a:solidFill>
                  <a:srgbClr val="29282D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9282D"/>
                </a:solidFill>
              </a:rPr>
              <a:t>Inadequate ALM or using only simple risk metrics is very risky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9282D"/>
                </a:solidFill>
              </a:rPr>
              <a:t>Understanding </a:t>
            </a:r>
            <a:r>
              <a:rPr lang="en-US" sz="1300" b="1">
                <a:solidFill>
                  <a:srgbClr val="29282D"/>
                </a:solidFill>
              </a:rPr>
              <a:t>multiple dimensions </a:t>
            </a:r>
            <a:r>
              <a:rPr lang="en-US" sz="1300" dirty="0">
                <a:solidFill>
                  <a:srgbClr val="29282D"/>
                </a:solidFill>
              </a:rPr>
              <a:t>of interest risk exposure is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29282D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65D37-43C8-795F-2AD9-3C66CB61451C}"/>
              </a:ext>
            </a:extLst>
          </p:cNvPr>
          <p:cNvSpPr/>
          <p:nvPr/>
        </p:nvSpPr>
        <p:spPr>
          <a:xfrm>
            <a:off x="4678296" y="3621128"/>
            <a:ext cx="7290014" cy="870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1"/>
                </a:solidFill>
              </a:rPr>
              <a:t>Losses arising from holding assets in different currency when compared to liability exposure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2A736E9-5AE9-0951-94B0-4F2B4AB74422}"/>
              </a:ext>
            </a:extLst>
          </p:cNvPr>
          <p:cNvGrpSpPr/>
          <p:nvPr/>
        </p:nvGrpSpPr>
        <p:grpSpPr>
          <a:xfrm>
            <a:off x="223689" y="1530407"/>
            <a:ext cx="3727825" cy="841553"/>
            <a:chOff x="223689" y="1530407"/>
            <a:chExt cx="3727825" cy="84155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7CA8A6D-8CEB-075F-3179-EC18A62D0027}"/>
                </a:ext>
              </a:extLst>
            </p:cNvPr>
            <p:cNvSpPr/>
            <p:nvPr/>
          </p:nvSpPr>
          <p:spPr>
            <a:xfrm>
              <a:off x="223689" y="1530407"/>
              <a:ext cx="3727825" cy="84155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16" descr="Money">
              <a:extLst>
                <a:ext uri="{FF2B5EF4-FFF2-40B4-BE49-F238E27FC236}">
                  <a16:creationId xmlns:a16="http://schemas.microsoft.com/office/drawing/2014/main" id="{40275340-D2E4-0002-4E42-FE3AFBC5EFD6}"/>
                </a:ext>
              </a:extLst>
            </p:cNvPr>
            <p:cNvSpPr/>
            <p:nvPr/>
          </p:nvSpPr>
          <p:spPr>
            <a:xfrm>
              <a:off x="478258" y="1719757"/>
              <a:ext cx="462854" cy="462854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23160DF-3017-5B8F-53F8-E14400831766}"/>
                </a:ext>
              </a:extLst>
            </p:cNvPr>
            <p:cNvSpPr/>
            <p:nvPr/>
          </p:nvSpPr>
          <p:spPr>
            <a:xfrm>
              <a:off x="1195683" y="1530407"/>
              <a:ext cx="2755830" cy="841553"/>
            </a:xfrm>
            <a:custGeom>
              <a:avLst/>
              <a:gdLst>
                <a:gd name="connsiteX0" fmla="*/ 0 w 2755830"/>
                <a:gd name="connsiteY0" fmla="*/ 0 h 841553"/>
                <a:gd name="connsiteX1" fmla="*/ 2755830 w 2755830"/>
                <a:gd name="connsiteY1" fmla="*/ 0 h 841553"/>
                <a:gd name="connsiteX2" fmla="*/ 2755830 w 2755830"/>
                <a:gd name="connsiteY2" fmla="*/ 841553 h 841553"/>
                <a:gd name="connsiteX3" fmla="*/ 0 w 2755830"/>
                <a:gd name="connsiteY3" fmla="*/ 841553 h 841553"/>
                <a:gd name="connsiteX4" fmla="*/ 0 w 2755830"/>
                <a:gd name="connsiteY4" fmla="*/ 0 h 84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5830" h="841553">
                  <a:moveTo>
                    <a:pt x="0" y="0"/>
                  </a:moveTo>
                  <a:lnTo>
                    <a:pt x="2755830" y="0"/>
                  </a:lnTo>
                  <a:lnTo>
                    <a:pt x="2755830" y="841553"/>
                  </a:lnTo>
                  <a:lnTo>
                    <a:pt x="0" y="841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064" tIns="89064" rIns="89064" bIns="89064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G" sz="1900" b="0" kern="1200" dirty="0">
                  <a:latin typeface="+mn-lt"/>
                </a:rPr>
                <a:t>Interest Rate Risk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FA65E1-52A6-155E-6B0C-7AE2C2FE2221}"/>
              </a:ext>
            </a:extLst>
          </p:cNvPr>
          <p:cNvGrpSpPr/>
          <p:nvPr/>
        </p:nvGrpSpPr>
        <p:grpSpPr>
          <a:xfrm>
            <a:off x="223689" y="2582349"/>
            <a:ext cx="3727825" cy="841553"/>
            <a:chOff x="223689" y="2582349"/>
            <a:chExt cx="3727825" cy="84155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8299A0D-6353-0385-7EF2-EEFB110EE4AF}"/>
                </a:ext>
              </a:extLst>
            </p:cNvPr>
            <p:cNvSpPr/>
            <p:nvPr/>
          </p:nvSpPr>
          <p:spPr>
            <a:xfrm>
              <a:off x="223689" y="2582349"/>
              <a:ext cx="3727825" cy="84155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19" descr="Warning">
              <a:extLst>
                <a:ext uri="{FF2B5EF4-FFF2-40B4-BE49-F238E27FC236}">
                  <a16:creationId xmlns:a16="http://schemas.microsoft.com/office/drawing/2014/main" id="{33CE8D79-6C64-C751-9924-361C20F0F2CA}"/>
                </a:ext>
              </a:extLst>
            </p:cNvPr>
            <p:cNvSpPr/>
            <p:nvPr/>
          </p:nvSpPr>
          <p:spPr>
            <a:xfrm>
              <a:off x="478258" y="2771699"/>
              <a:ext cx="462854" cy="462854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12586A6-8FF5-DD8A-6979-ABF3EB491D16}"/>
                </a:ext>
              </a:extLst>
            </p:cNvPr>
            <p:cNvSpPr/>
            <p:nvPr/>
          </p:nvSpPr>
          <p:spPr>
            <a:xfrm>
              <a:off x="1195683" y="2582349"/>
              <a:ext cx="2755830" cy="841553"/>
            </a:xfrm>
            <a:custGeom>
              <a:avLst/>
              <a:gdLst>
                <a:gd name="connsiteX0" fmla="*/ 0 w 2755830"/>
                <a:gd name="connsiteY0" fmla="*/ 0 h 841553"/>
                <a:gd name="connsiteX1" fmla="*/ 2755830 w 2755830"/>
                <a:gd name="connsiteY1" fmla="*/ 0 h 841553"/>
                <a:gd name="connsiteX2" fmla="*/ 2755830 w 2755830"/>
                <a:gd name="connsiteY2" fmla="*/ 841553 h 841553"/>
                <a:gd name="connsiteX3" fmla="*/ 0 w 2755830"/>
                <a:gd name="connsiteY3" fmla="*/ 841553 h 841553"/>
                <a:gd name="connsiteX4" fmla="*/ 0 w 2755830"/>
                <a:gd name="connsiteY4" fmla="*/ 0 h 84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5830" h="841553">
                  <a:moveTo>
                    <a:pt x="0" y="0"/>
                  </a:moveTo>
                  <a:lnTo>
                    <a:pt x="2755830" y="0"/>
                  </a:lnTo>
                  <a:lnTo>
                    <a:pt x="2755830" y="841553"/>
                  </a:lnTo>
                  <a:lnTo>
                    <a:pt x="0" y="841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064" tIns="89064" rIns="89064" bIns="89064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G" sz="1900" b="0" kern="1200" dirty="0">
                  <a:latin typeface="+mn-lt"/>
                </a:rPr>
                <a:t>Liquidity Risk  </a:t>
              </a:r>
              <a:endParaRPr lang="en-US" sz="1900" kern="1200" dirty="0">
                <a:latin typeface="+mn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BB7B0D-3F71-CEED-7D24-B34599C6A453}"/>
              </a:ext>
            </a:extLst>
          </p:cNvPr>
          <p:cNvGrpSpPr/>
          <p:nvPr/>
        </p:nvGrpSpPr>
        <p:grpSpPr>
          <a:xfrm>
            <a:off x="223689" y="3634291"/>
            <a:ext cx="3727825" cy="841553"/>
            <a:chOff x="223689" y="3634291"/>
            <a:chExt cx="3727825" cy="84155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35C3D4F-E2BC-DDA5-834E-E96990E386AE}"/>
                </a:ext>
              </a:extLst>
            </p:cNvPr>
            <p:cNvSpPr/>
            <p:nvPr/>
          </p:nvSpPr>
          <p:spPr>
            <a:xfrm>
              <a:off x="223689" y="3634291"/>
              <a:ext cx="3727825" cy="84155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2" descr="Coins">
              <a:extLst>
                <a:ext uri="{FF2B5EF4-FFF2-40B4-BE49-F238E27FC236}">
                  <a16:creationId xmlns:a16="http://schemas.microsoft.com/office/drawing/2014/main" id="{9EEF662A-93A9-CDA2-FD23-920789FEA1A6}"/>
                </a:ext>
              </a:extLst>
            </p:cNvPr>
            <p:cNvSpPr/>
            <p:nvPr/>
          </p:nvSpPr>
          <p:spPr>
            <a:xfrm>
              <a:off x="478258" y="3823641"/>
              <a:ext cx="462854" cy="462854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5CCE7F0-55D0-23E5-0FEC-9CDB05595856}"/>
                </a:ext>
              </a:extLst>
            </p:cNvPr>
            <p:cNvSpPr/>
            <p:nvPr/>
          </p:nvSpPr>
          <p:spPr>
            <a:xfrm>
              <a:off x="1195683" y="3634291"/>
              <a:ext cx="2755830" cy="841553"/>
            </a:xfrm>
            <a:custGeom>
              <a:avLst/>
              <a:gdLst>
                <a:gd name="connsiteX0" fmla="*/ 0 w 2755830"/>
                <a:gd name="connsiteY0" fmla="*/ 0 h 841553"/>
                <a:gd name="connsiteX1" fmla="*/ 2755830 w 2755830"/>
                <a:gd name="connsiteY1" fmla="*/ 0 h 841553"/>
                <a:gd name="connsiteX2" fmla="*/ 2755830 w 2755830"/>
                <a:gd name="connsiteY2" fmla="*/ 841553 h 841553"/>
                <a:gd name="connsiteX3" fmla="*/ 0 w 2755830"/>
                <a:gd name="connsiteY3" fmla="*/ 841553 h 841553"/>
                <a:gd name="connsiteX4" fmla="*/ 0 w 2755830"/>
                <a:gd name="connsiteY4" fmla="*/ 0 h 84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5830" h="841553">
                  <a:moveTo>
                    <a:pt x="0" y="0"/>
                  </a:moveTo>
                  <a:lnTo>
                    <a:pt x="2755830" y="0"/>
                  </a:lnTo>
                  <a:lnTo>
                    <a:pt x="2755830" y="841553"/>
                  </a:lnTo>
                  <a:lnTo>
                    <a:pt x="0" y="841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064" tIns="89064" rIns="89064" bIns="89064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G" sz="1900" b="0" kern="1200" dirty="0">
                  <a:latin typeface="+mn-lt"/>
                </a:rPr>
                <a:t>Currency Risk</a:t>
              </a:r>
              <a:endParaRPr lang="en-US" sz="1900" kern="1200" dirty="0">
                <a:latin typeface="+mn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756FEE-5091-D351-33D9-219938596613}"/>
              </a:ext>
            </a:extLst>
          </p:cNvPr>
          <p:cNvGrpSpPr/>
          <p:nvPr/>
        </p:nvGrpSpPr>
        <p:grpSpPr>
          <a:xfrm>
            <a:off x="223689" y="4686233"/>
            <a:ext cx="3727825" cy="841553"/>
            <a:chOff x="223689" y="4686233"/>
            <a:chExt cx="3727825" cy="84155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6705C16E-BE99-0BE5-52EF-C900E36031EF}"/>
                </a:ext>
              </a:extLst>
            </p:cNvPr>
            <p:cNvSpPr/>
            <p:nvPr/>
          </p:nvSpPr>
          <p:spPr>
            <a:xfrm>
              <a:off x="223689" y="4686233"/>
              <a:ext cx="3727825" cy="84155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 descr="Credit card">
              <a:extLst>
                <a:ext uri="{FF2B5EF4-FFF2-40B4-BE49-F238E27FC236}">
                  <a16:creationId xmlns:a16="http://schemas.microsoft.com/office/drawing/2014/main" id="{49EB5EFA-2BFF-CD26-2F4F-A036F484722F}"/>
                </a:ext>
              </a:extLst>
            </p:cNvPr>
            <p:cNvSpPr/>
            <p:nvPr/>
          </p:nvSpPr>
          <p:spPr>
            <a:xfrm>
              <a:off x="478258" y="4875583"/>
              <a:ext cx="462854" cy="462854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10CF3B9-07DB-8AD2-4018-1909DD966DE7}"/>
                </a:ext>
              </a:extLst>
            </p:cNvPr>
            <p:cNvSpPr/>
            <p:nvPr/>
          </p:nvSpPr>
          <p:spPr>
            <a:xfrm>
              <a:off x="1195683" y="4686233"/>
              <a:ext cx="2755830" cy="841553"/>
            </a:xfrm>
            <a:custGeom>
              <a:avLst/>
              <a:gdLst>
                <a:gd name="connsiteX0" fmla="*/ 0 w 2755830"/>
                <a:gd name="connsiteY0" fmla="*/ 0 h 841553"/>
                <a:gd name="connsiteX1" fmla="*/ 2755830 w 2755830"/>
                <a:gd name="connsiteY1" fmla="*/ 0 h 841553"/>
                <a:gd name="connsiteX2" fmla="*/ 2755830 w 2755830"/>
                <a:gd name="connsiteY2" fmla="*/ 841553 h 841553"/>
                <a:gd name="connsiteX3" fmla="*/ 0 w 2755830"/>
                <a:gd name="connsiteY3" fmla="*/ 841553 h 841553"/>
                <a:gd name="connsiteX4" fmla="*/ 0 w 2755830"/>
                <a:gd name="connsiteY4" fmla="*/ 0 h 84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5830" h="841553">
                  <a:moveTo>
                    <a:pt x="0" y="0"/>
                  </a:moveTo>
                  <a:lnTo>
                    <a:pt x="2755830" y="0"/>
                  </a:lnTo>
                  <a:lnTo>
                    <a:pt x="2755830" y="841553"/>
                  </a:lnTo>
                  <a:lnTo>
                    <a:pt x="0" y="841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064" tIns="89064" rIns="89064" bIns="89064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G" sz="1900" b="0" kern="1200" dirty="0">
                  <a:latin typeface="+mn-lt"/>
                </a:rPr>
                <a:t>Credit Risk </a:t>
              </a:r>
              <a:endParaRPr lang="en-US" sz="1900" kern="1200" dirty="0">
                <a:latin typeface="+mn-lt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20F4FC-3A41-814A-4782-44EEF5F42A1A}"/>
              </a:ext>
            </a:extLst>
          </p:cNvPr>
          <p:cNvGrpSpPr/>
          <p:nvPr/>
        </p:nvGrpSpPr>
        <p:grpSpPr>
          <a:xfrm>
            <a:off x="223689" y="5738175"/>
            <a:ext cx="3727825" cy="841553"/>
            <a:chOff x="223689" y="5738175"/>
            <a:chExt cx="3727825" cy="841553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526BFB8-CE95-6869-CBC8-57248C74A8E2}"/>
                </a:ext>
              </a:extLst>
            </p:cNvPr>
            <p:cNvSpPr/>
            <p:nvPr/>
          </p:nvSpPr>
          <p:spPr>
            <a:xfrm>
              <a:off x="223689" y="5738175"/>
              <a:ext cx="3727825" cy="84155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 descr="Upward trend">
              <a:extLst>
                <a:ext uri="{FF2B5EF4-FFF2-40B4-BE49-F238E27FC236}">
                  <a16:creationId xmlns:a16="http://schemas.microsoft.com/office/drawing/2014/main" id="{999E97C7-AD2B-00D7-A277-9EBB42BBDBBF}"/>
                </a:ext>
              </a:extLst>
            </p:cNvPr>
            <p:cNvSpPr/>
            <p:nvPr/>
          </p:nvSpPr>
          <p:spPr>
            <a:xfrm>
              <a:off x="478258" y="5927525"/>
              <a:ext cx="462854" cy="46285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44CFC7D-3E75-C132-DD54-47AB9569438B}"/>
                </a:ext>
              </a:extLst>
            </p:cNvPr>
            <p:cNvSpPr/>
            <p:nvPr/>
          </p:nvSpPr>
          <p:spPr>
            <a:xfrm>
              <a:off x="1195683" y="5738175"/>
              <a:ext cx="2755830" cy="841553"/>
            </a:xfrm>
            <a:custGeom>
              <a:avLst/>
              <a:gdLst>
                <a:gd name="connsiteX0" fmla="*/ 0 w 2755830"/>
                <a:gd name="connsiteY0" fmla="*/ 0 h 841553"/>
                <a:gd name="connsiteX1" fmla="*/ 2755830 w 2755830"/>
                <a:gd name="connsiteY1" fmla="*/ 0 h 841553"/>
                <a:gd name="connsiteX2" fmla="*/ 2755830 w 2755830"/>
                <a:gd name="connsiteY2" fmla="*/ 841553 h 841553"/>
                <a:gd name="connsiteX3" fmla="*/ 0 w 2755830"/>
                <a:gd name="connsiteY3" fmla="*/ 841553 h 841553"/>
                <a:gd name="connsiteX4" fmla="*/ 0 w 2755830"/>
                <a:gd name="connsiteY4" fmla="*/ 0 h 84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5830" h="841553">
                  <a:moveTo>
                    <a:pt x="0" y="0"/>
                  </a:moveTo>
                  <a:lnTo>
                    <a:pt x="2755830" y="0"/>
                  </a:lnTo>
                  <a:lnTo>
                    <a:pt x="2755830" y="841553"/>
                  </a:lnTo>
                  <a:lnTo>
                    <a:pt x="0" y="841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064" tIns="89064" rIns="89064" bIns="89064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G" sz="1900" b="0" kern="1200" dirty="0">
                  <a:latin typeface="+mn-lt"/>
                </a:rPr>
                <a:t>Market price Risk</a:t>
              </a:r>
              <a:endParaRPr lang="en-US" sz="1900" kern="1200" dirty="0">
                <a:latin typeface="+mn-lt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42B16B8-E42E-68C2-C46C-E01268FE7E96}"/>
              </a:ext>
            </a:extLst>
          </p:cNvPr>
          <p:cNvSpPr/>
          <p:nvPr/>
        </p:nvSpPr>
        <p:spPr>
          <a:xfrm>
            <a:off x="4678296" y="2590109"/>
            <a:ext cx="7290014" cy="9122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29282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9282D"/>
                </a:solidFill>
              </a:rPr>
              <a:t>Risk of sale of illiquid assets at </a:t>
            </a:r>
            <a:r>
              <a:rPr lang="en-US" sz="1300" b="1" err="1">
                <a:solidFill>
                  <a:srgbClr val="29282D"/>
                </a:solidFill>
              </a:rPr>
              <a:t>unfavourable</a:t>
            </a:r>
            <a:r>
              <a:rPr lang="en-US" sz="1300" b="1">
                <a:solidFill>
                  <a:srgbClr val="29282D"/>
                </a:solidFill>
              </a:rPr>
              <a:t> terms </a:t>
            </a:r>
            <a:r>
              <a:rPr lang="en-US" sz="1300" dirty="0">
                <a:solidFill>
                  <a:srgbClr val="29282D"/>
                </a:solidFill>
              </a:rPr>
              <a:t>to cover liability demands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9282D"/>
                </a:solidFill>
              </a:rPr>
              <a:t>Crucial for </a:t>
            </a:r>
            <a:r>
              <a:rPr lang="en-US" sz="1300" b="1">
                <a:solidFill>
                  <a:srgbClr val="29282D"/>
                </a:solidFill>
              </a:rPr>
              <a:t>Non-Life business </a:t>
            </a:r>
            <a:r>
              <a:rPr lang="en-US" sz="1300" dirty="0">
                <a:solidFill>
                  <a:srgbClr val="29282D"/>
                </a:solidFill>
              </a:rPr>
              <a:t>with </a:t>
            </a:r>
            <a:r>
              <a:rPr lang="en-US" sz="1300" b="1">
                <a:solidFill>
                  <a:srgbClr val="29282D"/>
                </a:solidFill>
              </a:rPr>
              <a:t>short liability duration </a:t>
            </a:r>
            <a:r>
              <a:rPr lang="en-US" sz="1300" dirty="0">
                <a:solidFill>
                  <a:srgbClr val="29282D"/>
                </a:solidFill>
              </a:rPr>
              <a:t>due to </a:t>
            </a:r>
            <a:r>
              <a:rPr lang="en-US" sz="1300" b="1">
                <a:solidFill>
                  <a:srgbClr val="29282D"/>
                </a:solidFill>
              </a:rPr>
              <a:t>unpredictability of claims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9282D"/>
                </a:solidFill>
              </a:rPr>
              <a:t>General Insurance business with short liability duration have less interest rate risk exposure (and vice-versa)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2928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96201-7893-E0FB-D4CC-28F57AC380E8}"/>
              </a:ext>
            </a:extLst>
          </p:cNvPr>
          <p:cNvSpPr/>
          <p:nvPr/>
        </p:nvSpPr>
        <p:spPr>
          <a:xfrm>
            <a:off x="4678296" y="4704044"/>
            <a:ext cx="7290014" cy="870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5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1"/>
                </a:solidFill>
              </a:rPr>
              <a:t>Financial loss from </a:t>
            </a:r>
            <a:r>
              <a:rPr lang="en-GB" sz="1500" b="1">
                <a:solidFill>
                  <a:schemeClr val="tx1"/>
                </a:solidFill>
              </a:rPr>
              <a:t>default </a:t>
            </a:r>
            <a:r>
              <a:rPr lang="en-GB" sz="1500">
                <a:solidFill>
                  <a:schemeClr val="tx1"/>
                </a:solidFill>
              </a:rPr>
              <a:t>event or actual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chemeClr val="tx1"/>
                </a:solidFill>
              </a:rPr>
              <a:t>Impact of changes in </a:t>
            </a:r>
            <a:r>
              <a:rPr lang="en-GB" sz="1500" b="1">
                <a:solidFill>
                  <a:schemeClr val="tx1"/>
                </a:solidFill>
              </a:rPr>
              <a:t>Credit spreads</a:t>
            </a:r>
          </a:p>
          <a:p>
            <a:r>
              <a:rPr lang="en-GB" sz="15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62CBAA-6D0F-0750-B5C0-94A279A71407}"/>
              </a:ext>
            </a:extLst>
          </p:cNvPr>
          <p:cNvSpPr/>
          <p:nvPr/>
        </p:nvSpPr>
        <p:spPr>
          <a:xfrm>
            <a:off x="4678296" y="5726219"/>
            <a:ext cx="7290014" cy="870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29282D"/>
                </a:solidFill>
              </a:rPr>
              <a:t>Price risks </a:t>
            </a:r>
            <a:r>
              <a:rPr lang="en-US" sz="1500">
                <a:solidFill>
                  <a:srgbClr val="29282D"/>
                </a:solidFill>
              </a:rPr>
              <a:t>associated with holding equities, real estate investments, and other non-fixed income assets classes 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1919D8EC-DD6F-FB83-E5ED-4D8880171C3B}"/>
              </a:ext>
            </a:extLst>
          </p:cNvPr>
          <p:cNvSpPr/>
          <p:nvPr/>
        </p:nvSpPr>
        <p:spPr>
          <a:xfrm rot="10800000">
            <a:off x="4066634" y="1825973"/>
            <a:ext cx="496537" cy="30552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E2D890D4-FBB9-CC4F-072B-CC5FA540625D}"/>
              </a:ext>
            </a:extLst>
          </p:cNvPr>
          <p:cNvSpPr/>
          <p:nvPr/>
        </p:nvSpPr>
        <p:spPr>
          <a:xfrm rot="10800000">
            <a:off x="4066636" y="5939133"/>
            <a:ext cx="496537" cy="30552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9E3531EB-0BDF-87DC-C422-905DEBE5F01A}"/>
              </a:ext>
            </a:extLst>
          </p:cNvPr>
          <p:cNvSpPr/>
          <p:nvPr/>
        </p:nvSpPr>
        <p:spPr>
          <a:xfrm rot="10800000">
            <a:off x="4066636" y="4986354"/>
            <a:ext cx="496537" cy="30552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2D318A72-5B8D-18BE-48E3-EF694E5256EE}"/>
              </a:ext>
            </a:extLst>
          </p:cNvPr>
          <p:cNvSpPr/>
          <p:nvPr/>
        </p:nvSpPr>
        <p:spPr>
          <a:xfrm rot="10800000">
            <a:off x="4066636" y="3923935"/>
            <a:ext cx="496537" cy="30552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37CE3F25-C26A-9CB2-B330-7E9D0287F45F}"/>
              </a:ext>
            </a:extLst>
          </p:cNvPr>
          <p:cNvSpPr/>
          <p:nvPr/>
        </p:nvSpPr>
        <p:spPr>
          <a:xfrm rot="10800000">
            <a:off x="4066634" y="2874953"/>
            <a:ext cx="496537" cy="305520"/>
          </a:xfrm>
          <a:prstGeom prst="lef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A52F77F9-616C-B602-294D-37FB773C5A6B}"/>
              </a:ext>
            </a:extLst>
          </p:cNvPr>
          <p:cNvSpPr txBox="1">
            <a:spLocks/>
          </p:cNvSpPr>
          <p:nvPr/>
        </p:nvSpPr>
        <p:spPr>
          <a:xfrm>
            <a:off x="11124682" y="6419819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 rtl="0">
              <a:defRPr lang="en-GB"/>
            </a:defPPr>
            <a:lvl1pPr marL="0" algn="ctr" defTabSz="914400" rtl="0" eaLnBrk="1" latinLnBrk="0" hangingPunct="1">
              <a:defRPr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D2043-7E31-4A53-BD33-72A88E682172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841A3-EE0B-DAB8-6348-1B49AEE552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4" y="20957"/>
            <a:ext cx="1448512" cy="76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47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6837-A12B-CE74-3097-59D105F8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9" y="261876"/>
            <a:ext cx="7467601" cy="539261"/>
          </a:xfr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NG" b="1"/>
              <a:t>Liability MatchinG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F09952E-0239-F82C-0E24-7F52B8FC1331}"/>
              </a:ext>
            </a:extLst>
          </p:cNvPr>
          <p:cNvSpPr/>
          <p:nvPr/>
        </p:nvSpPr>
        <p:spPr>
          <a:xfrm>
            <a:off x="6273794" y="1362816"/>
            <a:ext cx="1708225" cy="345600"/>
          </a:xfrm>
          <a:custGeom>
            <a:avLst/>
            <a:gdLst>
              <a:gd name="connsiteX0" fmla="*/ 0 w 1708225"/>
              <a:gd name="connsiteY0" fmla="*/ 0 h 345600"/>
              <a:gd name="connsiteX1" fmla="*/ 1708225 w 1708225"/>
              <a:gd name="connsiteY1" fmla="*/ 0 h 345600"/>
              <a:gd name="connsiteX2" fmla="*/ 1708225 w 1708225"/>
              <a:gd name="connsiteY2" fmla="*/ 345600 h 345600"/>
              <a:gd name="connsiteX3" fmla="*/ 0 w 1708225"/>
              <a:gd name="connsiteY3" fmla="*/ 345600 h 345600"/>
              <a:gd name="connsiteX4" fmla="*/ 0 w 1708225"/>
              <a:gd name="connsiteY4" fmla="*/ 0 h 3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225" h="345600">
                <a:moveTo>
                  <a:pt x="0" y="0"/>
                </a:moveTo>
                <a:lnTo>
                  <a:pt x="1708225" y="0"/>
                </a:lnTo>
                <a:lnTo>
                  <a:pt x="1708225" y="345600"/>
                </a:lnTo>
                <a:lnTo>
                  <a:pt x="0" y="34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u="none" kern="1200"/>
              <a:t>Cashflow matching</a:t>
            </a:r>
            <a:endParaRPr lang="en-NG" sz="1200" b="1" u="none" kern="120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9BF795BA-9197-076F-7F61-E5605C1D6CF6}"/>
              </a:ext>
            </a:extLst>
          </p:cNvPr>
          <p:cNvSpPr/>
          <p:nvPr/>
        </p:nvSpPr>
        <p:spPr>
          <a:xfrm>
            <a:off x="6273794" y="1708416"/>
            <a:ext cx="1708225" cy="1741702"/>
          </a:xfrm>
          <a:custGeom>
            <a:avLst/>
            <a:gdLst>
              <a:gd name="connsiteX0" fmla="*/ 0 w 1708225"/>
              <a:gd name="connsiteY0" fmla="*/ 0 h 1741702"/>
              <a:gd name="connsiteX1" fmla="*/ 1708225 w 1708225"/>
              <a:gd name="connsiteY1" fmla="*/ 0 h 1741702"/>
              <a:gd name="connsiteX2" fmla="*/ 1708225 w 1708225"/>
              <a:gd name="connsiteY2" fmla="*/ 1741702 h 1741702"/>
              <a:gd name="connsiteX3" fmla="*/ 0 w 1708225"/>
              <a:gd name="connsiteY3" fmla="*/ 1741702 h 1741702"/>
              <a:gd name="connsiteX4" fmla="*/ 0 w 1708225"/>
              <a:gd name="connsiteY4" fmla="*/ 0 h 17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225" h="1741702">
                <a:moveTo>
                  <a:pt x="0" y="0"/>
                </a:moveTo>
                <a:lnTo>
                  <a:pt x="1708225" y="0"/>
                </a:lnTo>
                <a:lnTo>
                  <a:pt x="1708225" y="1741702"/>
                </a:lnTo>
                <a:lnTo>
                  <a:pt x="0" y="17417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/>
              <a:t>Desirable, but it may not be necessary or even possible to exactly match asset and liability cashflows.</a:t>
            </a:r>
            <a:endParaRPr lang="en-NG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/>
              <a:t>Why?</a:t>
            </a:r>
            <a:endParaRPr lang="en-NG" sz="1400" kern="1200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B67C7DC-3446-59ED-68E2-69A1309C2890}"/>
              </a:ext>
            </a:extLst>
          </p:cNvPr>
          <p:cNvSpPr/>
          <p:nvPr/>
        </p:nvSpPr>
        <p:spPr>
          <a:xfrm>
            <a:off x="8221171" y="1362816"/>
            <a:ext cx="1708225" cy="345600"/>
          </a:xfrm>
          <a:custGeom>
            <a:avLst/>
            <a:gdLst>
              <a:gd name="connsiteX0" fmla="*/ 0 w 1708225"/>
              <a:gd name="connsiteY0" fmla="*/ 0 h 345600"/>
              <a:gd name="connsiteX1" fmla="*/ 1708225 w 1708225"/>
              <a:gd name="connsiteY1" fmla="*/ 0 h 345600"/>
              <a:gd name="connsiteX2" fmla="*/ 1708225 w 1708225"/>
              <a:gd name="connsiteY2" fmla="*/ 345600 h 345600"/>
              <a:gd name="connsiteX3" fmla="*/ 0 w 1708225"/>
              <a:gd name="connsiteY3" fmla="*/ 345600 h 345600"/>
              <a:gd name="connsiteX4" fmla="*/ 0 w 1708225"/>
              <a:gd name="connsiteY4" fmla="*/ 0 h 3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225" h="345600">
                <a:moveTo>
                  <a:pt x="0" y="0"/>
                </a:moveTo>
                <a:lnTo>
                  <a:pt x="1708225" y="0"/>
                </a:lnTo>
                <a:lnTo>
                  <a:pt x="1708225" y="345600"/>
                </a:lnTo>
                <a:lnTo>
                  <a:pt x="0" y="34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u="none" kern="1200"/>
              <a:t>Sensitivity Matching</a:t>
            </a:r>
            <a:endParaRPr lang="en-NG" sz="1200" b="1" u="none" kern="120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C8EE705-7F17-A94B-D1B3-8ABE29977C80}"/>
              </a:ext>
            </a:extLst>
          </p:cNvPr>
          <p:cNvSpPr/>
          <p:nvPr/>
        </p:nvSpPr>
        <p:spPr>
          <a:xfrm>
            <a:off x="8221171" y="1708416"/>
            <a:ext cx="1708225" cy="1741702"/>
          </a:xfrm>
          <a:custGeom>
            <a:avLst/>
            <a:gdLst>
              <a:gd name="connsiteX0" fmla="*/ 0 w 1708225"/>
              <a:gd name="connsiteY0" fmla="*/ 0 h 1741702"/>
              <a:gd name="connsiteX1" fmla="*/ 1708225 w 1708225"/>
              <a:gd name="connsiteY1" fmla="*/ 0 h 1741702"/>
              <a:gd name="connsiteX2" fmla="*/ 1708225 w 1708225"/>
              <a:gd name="connsiteY2" fmla="*/ 1741702 h 1741702"/>
              <a:gd name="connsiteX3" fmla="*/ 0 w 1708225"/>
              <a:gd name="connsiteY3" fmla="*/ 1741702 h 1741702"/>
              <a:gd name="connsiteX4" fmla="*/ 0 w 1708225"/>
              <a:gd name="connsiteY4" fmla="*/ 0 h 17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225" h="1741702">
                <a:moveTo>
                  <a:pt x="0" y="0"/>
                </a:moveTo>
                <a:lnTo>
                  <a:pt x="1708225" y="0"/>
                </a:lnTo>
                <a:lnTo>
                  <a:pt x="1708225" y="1741702"/>
                </a:lnTo>
                <a:lnTo>
                  <a:pt x="0" y="17417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500" kern="1200"/>
              <a:t>Matching asset and liability sensitivity to changes in a given financial variable. E.g. interest rate</a:t>
            </a:r>
            <a:endParaRPr lang="en-NG" sz="1500" kern="120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EC82967-C769-398F-634A-98DEFDE74CE1}"/>
              </a:ext>
            </a:extLst>
          </p:cNvPr>
          <p:cNvSpPr/>
          <p:nvPr/>
        </p:nvSpPr>
        <p:spPr>
          <a:xfrm>
            <a:off x="10168548" y="1362816"/>
            <a:ext cx="1708225" cy="345600"/>
          </a:xfrm>
          <a:custGeom>
            <a:avLst/>
            <a:gdLst>
              <a:gd name="connsiteX0" fmla="*/ 0 w 1708225"/>
              <a:gd name="connsiteY0" fmla="*/ 0 h 345600"/>
              <a:gd name="connsiteX1" fmla="*/ 1708225 w 1708225"/>
              <a:gd name="connsiteY1" fmla="*/ 0 h 345600"/>
              <a:gd name="connsiteX2" fmla="*/ 1708225 w 1708225"/>
              <a:gd name="connsiteY2" fmla="*/ 345600 h 345600"/>
              <a:gd name="connsiteX3" fmla="*/ 0 w 1708225"/>
              <a:gd name="connsiteY3" fmla="*/ 345600 h 345600"/>
              <a:gd name="connsiteX4" fmla="*/ 0 w 1708225"/>
              <a:gd name="connsiteY4" fmla="*/ 0 h 3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225" h="345600">
                <a:moveTo>
                  <a:pt x="0" y="0"/>
                </a:moveTo>
                <a:lnTo>
                  <a:pt x="1708225" y="0"/>
                </a:lnTo>
                <a:lnTo>
                  <a:pt x="1708225" y="345600"/>
                </a:lnTo>
                <a:lnTo>
                  <a:pt x="0" y="34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/>
              <a:t>Immunization</a:t>
            </a:r>
            <a:endParaRPr lang="en-NG" sz="1200" kern="120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1AC063E-394C-A6F5-F86B-6C06687D686F}"/>
              </a:ext>
            </a:extLst>
          </p:cNvPr>
          <p:cNvSpPr/>
          <p:nvPr/>
        </p:nvSpPr>
        <p:spPr>
          <a:xfrm>
            <a:off x="10168548" y="1708416"/>
            <a:ext cx="1708225" cy="1741702"/>
          </a:xfrm>
          <a:custGeom>
            <a:avLst/>
            <a:gdLst>
              <a:gd name="connsiteX0" fmla="*/ 0 w 1708225"/>
              <a:gd name="connsiteY0" fmla="*/ 0 h 1741702"/>
              <a:gd name="connsiteX1" fmla="*/ 1708225 w 1708225"/>
              <a:gd name="connsiteY1" fmla="*/ 0 h 1741702"/>
              <a:gd name="connsiteX2" fmla="*/ 1708225 w 1708225"/>
              <a:gd name="connsiteY2" fmla="*/ 1741702 h 1741702"/>
              <a:gd name="connsiteX3" fmla="*/ 0 w 1708225"/>
              <a:gd name="connsiteY3" fmla="*/ 1741702 h 1741702"/>
              <a:gd name="connsiteX4" fmla="*/ 0 w 1708225"/>
              <a:gd name="connsiteY4" fmla="*/ 0 h 17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225" h="1741702">
                <a:moveTo>
                  <a:pt x="0" y="0"/>
                </a:moveTo>
                <a:lnTo>
                  <a:pt x="1708225" y="0"/>
                </a:lnTo>
                <a:lnTo>
                  <a:pt x="1708225" y="1741702"/>
                </a:lnTo>
                <a:lnTo>
                  <a:pt x="0" y="17417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/>
              <a:t>Duration-matching to reduce interest rate risk.</a:t>
            </a:r>
            <a:endParaRPr lang="en-NG" sz="1400" kern="12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E48D9D-D381-7D58-148E-D27ED9BF870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795338"/>
            <a:ext cx="5664200" cy="2892425"/>
          </a:xfrm>
        </p:spPr>
        <p:txBody>
          <a:bodyPr/>
          <a:lstStyle/>
          <a:p>
            <a:pPr marL="0" indent="0">
              <a:buNone/>
            </a:pPr>
            <a:endParaRPr lang="en-NG" sz="2000"/>
          </a:p>
          <a:p>
            <a:pPr marL="0" indent="0">
              <a:buNone/>
            </a:pPr>
            <a:endParaRPr lang="en-NG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040B0-C6D7-05D8-4341-58725D1410D9}"/>
              </a:ext>
            </a:extLst>
          </p:cNvPr>
          <p:cNvSpPr/>
          <p:nvPr/>
        </p:nvSpPr>
        <p:spPr>
          <a:xfrm>
            <a:off x="7058775" y="3484906"/>
            <a:ext cx="4427622" cy="947776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+mj-lt"/>
              <a:buNone/>
            </a:pPr>
            <a:r>
              <a:rPr lang="en-US" sz="1400" b="1" i="1" u="sng">
                <a:solidFill>
                  <a:schemeClr val="tx1"/>
                </a:solidFill>
              </a:rPr>
              <a:t>Redington’s </a:t>
            </a:r>
            <a:r>
              <a:rPr lang="en-US" sz="1400" b="1" i="1" u="sng" err="1">
                <a:solidFill>
                  <a:schemeClr val="tx1"/>
                </a:solidFill>
              </a:rPr>
              <a:t>Immunisation</a:t>
            </a:r>
            <a:r>
              <a:rPr lang="en-US" sz="1400" b="1" i="1" u="sng">
                <a:solidFill>
                  <a:schemeClr val="tx1"/>
                </a:solidFill>
              </a:rPr>
              <a:t> Theory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400">
                <a:solidFill>
                  <a:sysClr val="windowText" lastClr="000000"/>
                </a:solidFill>
              </a:rPr>
              <a:t>PV of Assets = PV of Liabilities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400">
                <a:solidFill>
                  <a:sysClr val="windowText" lastClr="000000"/>
                </a:solidFill>
              </a:rPr>
              <a:t>DMT of Assets = DMT of Liabilities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400">
                <a:solidFill>
                  <a:sysClr val="windowText" lastClr="000000"/>
                </a:solidFill>
              </a:rPr>
              <a:t>Convexity of Assets &gt; Convexity of Liability</a:t>
            </a:r>
            <a:endParaRPr lang="en-US" sz="130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7C726A-7F69-952A-18D3-87D79A360C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54054" y="1003831"/>
            <a:ext cx="5754575" cy="242044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69AF799-91C6-55FF-74B7-E40180EB857B}"/>
              </a:ext>
            </a:extLst>
          </p:cNvPr>
          <p:cNvSpPr txBox="1"/>
          <p:nvPr/>
        </p:nvSpPr>
        <p:spPr>
          <a:xfrm>
            <a:off x="3837054" y="4623965"/>
            <a:ext cx="5677352" cy="22227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n-GB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sng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NG" sz="1400" dirty="0">
                <a:solidFill>
                  <a:srgbClr val="002060"/>
                </a:solidFill>
              </a:rPr>
              <a:t>Protecting Economic Suplus using ALM </a:t>
            </a:r>
            <a:r>
              <a:rPr lang="en-NG" sz="1400" b="0" dirty="0">
                <a:solidFill>
                  <a:srgbClr val="002060"/>
                </a:solidFill>
              </a:rPr>
              <a:t>(Assuming perfect match)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05B7E6-F518-4AB8-701D-AB9F8ED5229C}"/>
              </a:ext>
            </a:extLst>
          </p:cNvPr>
          <p:cNvGrpSpPr/>
          <p:nvPr/>
        </p:nvGrpSpPr>
        <p:grpSpPr>
          <a:xfrm>
            <a:off x="943889" y="4890809"/>
            <a:ext cx="2516548" cy="1999575"/>
            <a:chOff x="1083464" y="4859837"/>
            <a:chExt cx="2516548" cy="1999575"/>
          </a:xfrm>
        </p:grpSpPr>
        <p:sp>
          <p:nvSpPr>
            <p:cNvPr id="20" name="object 33">
              <a:extLst>
                <a:ext uri="{FF2B5EF4-FFF2-40B4-BE49-F238E27FC236}">
                  <a16:creationId xmlns:a16="http://schemas.microsoft.com/office/drawing/2014/main" id="{2220A29A-9A07-5C4E-89E1-A603005E9C4E}"/>
                </a:ext>
              </a:extLst>
            </p:cNvPr>
            <p:cNvSpPr/>
            <p:nvPr/>
          </p:nvSpPr>
          <p:spPr>
            <a:xfrm>
              <a:off x="1083464" y="4859837"/>
              <a:ext cx="570888" cy="1747651"/>
            </a:xfrm>
            <a:custGeom>
              <a:avLst/>
              <a:gdLst/>
              <a:ahLst/>
              <a:cxnLst/>
              <a:rect l="l" t="t" r="r" b="b"/>
              <a:pathLst>
                <a:path w="381000" h="1507490">
                  <a:moveTo>
                    <a:pt x="381000" y="1507235"/>
                  </a:moveTo>
                  <a:lnTo>
                    <a:pt x="0" y="1507235"/>
                  </a:lnTo>
                  <a:lnTo>
                    <a:pt x="0" y="0"/>
                  </a:lnTo>
                  <a:lnTo>
                    <a:pt x="381000" y="0"/>
                  </a:lnTo>
                  <a:lnTo>
                    <a:pt x="381000" y="150723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algn="ctr"/>
              <a:endParaRPr lang="en-US" sz="1200"/>
            </a:p>
            <a:p>
              <a:pPr algn="ctr"/>
              <a:endParaRPr lang="en-US" sz="1200"/>
            </a:p>
            <a:p>
              <a:pPr algn="ctr"/>
              <a:endParaRPr lang="en-US" sz="1200"/>
            </a:p>
            <a:p>
              <a:pPr algn="ctr"/>
              <a:r>
                <a:rPr lang="en-US" sz="1200"/>
                <a:t>PV Assets</a:t>
              </a:r>
            </a:p>
            <a:p>
              <a:pPr algn="ctr"/>
              <a:endParaRPr lang="en-US" sz="1200"/>
            </a:p>
            <a:p>
              <a:pPr algn="ctr"/>
              <a:r>
                <a:rPr lang="en-US" sz="1200"/>
                <a:t>12m </a:t>
              </a:r>
              <a:endParaRPr sz="1200"/>
            </a:p>
          </p:txBody>
        </p:sp>
        <p:sp>
          <p:nvSpPr>
            <p:cNvPr id="21" name="object 34">
              <a:extLst>
                <a:ext uri="{FF2B5EF4-FFF2-40B4-BE49-F238E27FC236}">
                  <a16:creationId xmlns:a16="http://schemas.microsoft.com/office/drawing/2014/main" id="{D6B83303-F52C-160E-A3C2-1943FE4A0601}"/>
                </a:ext>
              </a:extLst>
            </p:cNvPr>
            <p:cNvSpPr/>
            <p:nvPr/>
          </p:nvSpPr>
          <p:spPr>
            <a:xfrm>
              <a:off x="2040452" y="5113226"/>
              <a:ext cx="602572" cy="1520718"/>
            </a:xfrm>
            <a:custGeom>
              <a:avLst/>
              <a:gdLst/>
              <a:ahLst/>
              <a:cxnLst/>
              <a:rect l="l" t="t" r="r" b="b"/>
              <a:pathLst>
                <a:path w="381000" h="1256029">
                  <a:moveTo>
                    <a:pt x="381000" y="1255776"/>
                  </a:moveTo>
                  <a:lnTo>
                    <a:pt x="0" y="1255776"/>
                  </a:lnTo>
                  <a:lnTo>
                    <a:pt x="0" y="0"/>
                  </a:lnTo>
                  <a:lnTo>
                    <a:pt x="381000" y="0"/>
                  </a:lnTo>
                  <a:lnTo>
                    <a:pt x="381000" y="1255776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pPr algn="ctr"/>
              <a:endParaRPr lang="en-US" sz="1100"/>
            </a:p>
            <a:p>
              <a:pPr algn="ctr"/>
              <a:endParaRPr lang="en-US" sz="1100"/>
            </a:p>
            <a:p>
              <a:pPr algn="ctr"/>
              <a:r>
                <a:rPr lang="en-US" sz="1100"/>
                <a:t>PV Liabilities</a:t>
              </a:r>
              <a:br>
                <a:rPr lang="en-US" sz="1100"/>
              </a:br>
              <a:br>
                <a:rPr lang="en-US" sz="1100"/>
              </a:br>
              <a:r>
                <a:rPr lang="en-US" sz="1100"/>
                <a:t>10m</a:t>
              </a:r>
              <a:endParaRPr sz="1100"/>
            </a:p>
          </p:txBody>
        </p:sp>
        <p:sp>
          <p:nvSpPr>
            <p:cNvPr id="22" name="object 37">
              <a:extLst>
                <a:ext uri="{FF2B5EF4-FFF2-40B4-BE49-F238E27FC236}">
                  <a16:creationId xmlns:a16="http://schemas.microsoft.com/office/drawing/2014/main" id="{F2258FFC-2D25-8CAD-E086-C0148B22A478}"/>
                </a:ext>
              </a:extLst>
            </p:cNvPr>
            <p:cNvSpPr/>
            <p:nvPr/>
          </p:nvSpPr>
          <p:spPr>
            <a:xfrm>
              <a:off x="2040453" y="4859838"/>
              <a:ext cx="602572" cy="249808"/>
            </a:xfrm>
            <a:custGeom>
              <a:avLst/>
              <a:gdLst/>
              <a:ahLst/>
              <a:cxnLst/>
              <a:rect l="l" t="t" r="r" b="b"/>
              <a:pathLst>
                <a:path w="381000" h="251460">
                  <a:moveTo>
                    <a:pt x="0" y="0"/>
                  </a:moveTo>
                  <a:lnTo>
                    <a:pt x="381000" y="0"/>
                  </a:lnTo>
                  <a:lnTo>
                    <a:pt x="381000" y="251459"/>
                  </a:lnTo>
                  <a:lnTo>
                    <a:pt x="0" y="251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914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sz="1400"/>
                <a:t>2m</a:t>
              </a:r>
              <a:endParaRPr sz="14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5EE6B8-FFC5-5546-E8C8-6CCEE26251F2}"/>
                </a:ext>
              </a:extLst>
            </p:cNvPr>
            <p:cNvSpPr txBox="1"/>
            <p:nvPr/>
          </p:nvSpPr>
          <p:spPr>
            <a:xfrm>
              <a:off x="1083464" y="6597802"/>
              <a:ext cx="16626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G" sz="1100" u="sng"/>
                <a:t>After interest rate change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630010-CD33-1743-CA78-9FF7618ECEC7}"/>
                </a:ext>
              </a:extLst>
            </p:cNvPr>
            <p:cNvSpPr txBox="1"/>
            <p:nvPr/>
          </p:nvSpPr>
          <p:spPr>
            <a:xfrm>
              <a:off x="2840143" y="4887354"/>
              <a:ext cx="759869" cy="22228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en-GB"/>
              </a:defPPr>
              <a:lvl1pPr indent="0">
                <a:buFont typeface="+mj-lt"/>
                <a:buNone/>
                <a:defRPr sz="1450" b="1" u="sng">
                  <a:solidFill>
                    <a:schemeClr val="tx1"/>
                  </a:solidFill>
                </a:defRPr>
              </a:lvl1pPr>
            </a:lstStyle>
            <a:p>
              <a:r>
                <a:rPr lang="en-NG" sz="900" u="none"/>
                <a:t>&lt;-Surplus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3EADB7-CA40-96F8-3C25-9C73E7B0F273}"/>
              </a:ext>
            </a:extLst>
          </p:cNvPr>
          <p:cNvGrpSpPr/>
          <p:nvPr/>
        </p:nvGrpSpPr>
        <p:grpSpPr>
          <a:xfrm>
            <a:off x="8135689" y="5489904"/>
            <a:ext cx="1474699" cy="742216"/>
            <a:chOff x="8135689" y="5489904"/>
            <a:chExt cx="1474699" cy="742216"/>
          </a:xfrm>
        </p:grpSpPr>
        <p:grpSp>
          <p:nvGrpSpPr>
            <p:cNvPr id="38" name="object 22">
              <a:extLst>
                <a:ext uri="{FF2B5EF4-FFF2-40B4-BE49-F238E27FC236}">
                  <a16:creationId xmlns:a16="http://schemas.microsoft.com/office/drawing/2014/main" id="{3BA04F41-552B-A11D-79F3-04D462DB5400}"/>
                </a:ext>
              </a:extLst>
            </p:cNvPr>
            <p:cNvGrpSpPr/>
            <p:nvPr/>
          </p:nvGrpSpPr>
          <p:grpSpPr>
            <a:xfrm>
              <a:off x="8656479" y="5489904"/>
              <a:ext cx="290253" cy="434975"/>
              <a:chOff x="1622869" y="4626673"/>
              <a:chExt cx="297815" cy="434975"/>
            </a:xfrm>
          </p:grpSpPr>
          <p:sp>
            <p:nvSpPr>
              <p:cNvPr id="39" name="object 23">
                <a:extLst>
                  <a:ext uri="{FF2B5EF4-FFF2-40B4-BE49-F238E27FC236}">
                    <a16:creationId xmlns:a16="http://schemas.microsoft.com/office/drawing/2014/main" id="{B09AA5B9-3C86-D8D2-79F2-A7FC370E6E4F}"/>
                  </a:ext>
                </a:extLst>
              </p:cNvPr>
              <p:cNvSpPr/>
              <p:nvPr/>
            </p:nvSpPr>
            <p:spPr>
              <a:xfrm>
                <a:off x="1627632" y="4631435"/>
                <a:ext cx="288290" cy="425450"/>
              </a:xfrm>
              <a:custGeom>
                <a:avLst/>
                <a:gdLst/>
                <a:ahLst/>
                <a:cxnLst/>
                <a:rect l="l" t="t" r="r" b="b"/>
                <a:pathLst>
                  <a:path w="288289" h="425450">
                    <a:moveTo>
                      <a:pt x="144018" y="0"/>
                    </a:moveTo>
                    <a:lnTo>
                      <a:pt x="0" y="144018"/>
                    </a:lnTo>
                    <a:lnTo>
                      <a:pt x="72009" y="144018"/>
                    </a:lnTo>
                    <a:lnTo>
                      <a:pt x="72009" y="425195"/>
                    </a:lnTo>
                    <a:lnTo>
                      <a:pt x="216026" y="425195"/>
                    </a:lnTo>
                    <a:lnTo>
                      <a:pt x="216026" y="144018"/>
                    </a:lnTo>
                    <a:lnTo>
                      <a:pt x="288036" y="144018"/>
                    </a:lnTo>
                    <a:lnTo>
                      <a:pt x="144018" y="0"/>
                    </a:lnTo>
                    <a:close/>
                  </a:path>
                </a:pathLst>
              </a:custGeom>
              <a:solidFill>
                <a:srgbClr val="0E4D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24">
                <a:extLst>
                  <a:ext uri="{FF2B5EF4-FFF2-40B4-BE49-F238E27FC236}">
                    <a16:creationId xmlns:a16="http://schemas.microsoft.com/office/drawing/2014/main" id="{E30AE59D-55E4-C1E2-D6ED-2659D1AC305D}"/>
                  </a:ext>
                </a:extLst>
              </p:cNvPr>
              <p:cNvSpPr/>
              <p:nvPr/>
            </p:nvSpPr>
            <p:spPr>
              <a:xfrm>
                <a:off x="1627632" y="4631435"/>
                <a:ext cx="288290" cy="425450"/>
              </a:xfrm>
              <a:custGeom>
                <a:avLst/>
                <a:gdLst/>
                <a:ahLst/>
                <a:cxnLst/>
                <a:rect l="l" t="t" r="r" b="b"/>
                <a:pathLst>
                  <a:path w="288289" h="425450">
                    <a:moveTo>
                      <a:pt x="0" y="144018"/>
                    </a:moveTo>
                    <a:lnTo>
                      <a:pt x="144018" y="0"/>
                    </a:lnTo>
                    <a:lnTo>
                      <a:pt x="288036" y="144018"/>
                    </a:lnTo>
                    <a:lnTo>
                      <a:pt x="216026" y="144018"/>
                    </a:lnTo>
                    <a:lnTo>
                      <a:pt x="216026" y="425195"/>
                    </a:lnTo>
                    <a:lnTo>
                      <a:pt x="72009" y="425195"/>
                    </a:lnTo>
                    <a:lnTo>
                      <a:pt x="72009" y="144018"/>
                    </a:lnTo>
                    <a:lnTo>
                      <a:pt x="0" y="144018"/>
                    </a:lnTo>
                    <a:close/>
                  </a:path>
                </a:pathLst>
              </a:custGeom>
              <a:ln w="9525">
                <a:solidFill>
                  <a:srgbClr val="617C7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AEA2BE-CF53-1369-A547-15BBB9F54AC6}"/>
                </a:ext>
              </a:extLst>
            </p:cNvPr>
            <p:cNvSpPr txBox="1"/>
            <p:nvPr/>
          </p:nvSpPr>
          <p:spPr>
            <a:xfrm>
              <a:off x="8135689" y="5924343"/>
              <a:ext cx="1474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rtl="0">
                <a:defRPr lang="en-GB"/>
              </a:defPPr>
              <a:lvl1pPr>
                <a:defRPr sz="1400">
                  <a:solidFill>
                    <a:srgbClr val="002060"/>
                  </a:solidFill>
                </a:defRPr>
              </a:lvl1pPr>
            </a:lstStyle>
            <a:p>
              <a:r>
                <a:rPr lang="en-GB" dirty="0"/>
                <a:t>I</a:t>
              </a:r>
              <a:r>
                <a:rPr lang="en-NG" dirty="0"/>
                <a:t>nterest rates rise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58E466-12E9-C954-2B0C-A1E003AD0FFD}"/>
              </a:ext>
            </a:extLst>
          </p:cNvPr>
          <p:cNvGrpSpPr/>
          <p:nvPr/>
        </p:nvGrpSpPr>
        <p:grpSpPr>
          <a:xfrm>
            <a:off x="3554322" y="5262690"/>
            <a:ext cx="1410579" cy="764783"/>
            <a:chOff x="3554322" y="5262690"/>
            <a:chExt cx="1410579" cy="7647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B431A4-6D75-1B24-C8CE-5282936FB04A}"/>
                </a:ext>
              </a:extLst>
            </p:cNvPr>
            <p:cNvSpPr txBox="1"/>
            <p:nvPr/>
          </p:nvSpPr>
          <p:spPr>
            <a:xfrm>
              <a:off x="3554322" y="5719696"/>
              <a:ext cx="1410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I</a:t>
              </a:r>
              <a:r>
                <a:rPr lang="en-NG" sz="1400" dirty="0">
                  <a:solidFill>
                    <a:srgbClr val="002060"/>
                  </a:solidFill>
                </a:rPr>
                <a:t>nterest rates fall</a:t>
              </a:r>
            </a:p>
          </p:txBody>
        </p:sp>
        <p:sp>
          <p:nvSpPr>
            <p:cNvPr id="47" name="object 21">
              <a:extLst>
                <a:ext uri="{FF2B5EF4-FFF2-40B4-BE49-F238E27FC236}">
                  <a16:creationId xmlns:a16="http://schemas.microsoft.com/office/drawing/2014/main" id="{278A984F-0F96-ED3D-7529-7FCB8738F1F6}"/>
                </a:ext>
              </a:extLst>
            </p:cNvPr>
            <p:cNvSpPr/>
            <p:nvPr/>
          </p:nvSpPr>
          <p:spPr>
            <a:xfrm>
              <a:off x="4051929" y="5262690"/>
              <a:ext cx="305325" cy="525780"/>
            </a:xfrm>
            <a:custGeom>
              <a:avLst/>
              <a:gdLst/>
              <a:ahLst/>
              <a:cxnLst/>
              <a:rect l="l" t="t" r="r" b="b"/>
              <a:pathLst>
                <a:path w="429894" h="525779">
                  <a:moveTo>
                    <a:pt x="322325" y="0"/>
                  </a:moveTo>
                  <a:lnTo>
                    <a:pt x="107441" y="0"/>
                  </a:lnTo>
                  <a:lnTo>
                    <a:pt x="107441" y="310895"/>
                  </a:lnTo>
                  <a:lnTo>
                    <a:pt x="0" y="310895"/>
                  </a:lnTo>
                  <a:lnTo>
                    <a:pt x="214884" y="525779"/>
                  </a:lnTo>
                  <a:lnTo>
                    <a:pt x="429768" y="310895"/>
                  </a:lnTo>
                  <a:lnTo>
                    <a:pt x="322325" y="310895"/>
                  </a:lnTo>
                  <a:lnTo>
                    <a:pt x="322325" y="0"/>
                  </a:lnTo>
                  <a:close/>
                </a:path>
              </a:pathLst>
            </a:custGeom>
            <a:solidFill>
              <a:srgbClr val="FF9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1BD6048D-8387-F290-E7AC-B1E70372BBE2}"/>
              </a:ext>
            </a:extLst>
          </p:cNvPr>
          <p:cNvSpPr/>
          <p:nvPr/>
        </p:nvSpPr>
        <p:spPr>
          <a:xfrm>
            <a:off x="154054" y="3441555"/>
            <a:ext cx="5754575" cy="1121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+mj-lt"/>
              <a:buNone/>
            </a:pPr>
            <a:r>
              <a:rPr lang="en-US" sz="1450" b="1" u="sng" dirty="0">
                <a:solidFill>
                  <a:schemeClr val="tx1"/>
                </a:solidFill>
              </a:rPr>
              <a:t>Visible Risks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300" u="sng" dirty="0">
                <a:solidFill>
                  <a:sysClr val="windowText" lastClr="000000"/>
                </a:solidFill>
              </a:rPr>
              <a:t>Reinvestment risk</a:t>
            </a:r>
            <a:r>
              <a:rPr lang="en-US" sz="1300" dirty="0">
                <a:solidFill>
                  <a:sysClr val="windowText" lastClr="000000"/>
                </a:solidFill>
              </a:rPr>
              <a:t>: Excess asset cashflows in some years to be reinvested at unknown yields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300" u="sng" dirty="0">
                <a:solidFill>
                  <a:sysClr val="windowText" lastClr="000000"/>
                </a:solidFill>
              </a:rPr>
              <a:t>Duration risk</a:t>
            </a:r>
            <a:r>
              <a:rPr lang="en-US" sz="1300" dirty="0">
                <a:solidFill>
                  <a:sysClr val="windowText" lastClr="000000"/>
                </a:solidFill>
              </a:rPr>
              <a:t>: If duration is not matched, PV of Asset cashflows unlikely move in line with PV of Liabilities.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FA850-4AB7-1862-6B6B-52AEADC06D8E}"/>
              </a:ext>
            </a:extLst>
          </p:cNvPr>
          <p:cNvSpPr/>
          <p:nvPr/>
        </p:nvSpPr>
        <p:spPr>
          <a:xfrm>
            <a:off x="6675730" y="972129"/>
            <a:ext cx="4473198" cy="27174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rPr>
              <a:t>Liability Matching Concepts</a:t>
            </a:r>
          </a:p>
        </p:txBody>
      </p:sp>
      <p:pic>
        <p:nvPicPr>
          <p:cNvPr id="2050" name="Picture 2" descr="Sign of Bulb icon 573380 Vector Art at Vecteezy">
            <a:extLst>
              <a:ext uri="{FF2B5EF4-FFF2-40B4-BE49-F238E27FC236}">
                <a16:creationId xmlns:a16="http://schemas.microsoft.com/office/drawing/2014/main" id="{98CB180F-A682-9B1B-38D2-FF95720D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825" y="3569058"/>
            <a:ext cx="498548" cy="4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423D04-DB83-362F-9432-FFD22676B140}"/>
              </a:ext>
            </a:extLst>
          </p:cNvPr>
          <p:cNvCxnSpPr>
            <a:cxnSpLocks/>
          </p:cNvCxnSpPr>
          <p:nvPr/>
        </p:nvCxnSpPr>
        <p:spPr>
          <a:xfrm>
            <a:off x="0" y="4593584"/>
            <a:ext cx="12168000" cy="0"/>
          </a:xfrm>
          <a:prstGeom prst="line">
            <a:avLst/>
          </a:prstGeom>
          <a:ln>
            <a:solidFill>
              <a:schemeClr val="tx2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313E65-9F5F-5D7E-64D2-B3D41DA82B6B}"/>
              </a:ext>
            </a:extLst>
          </p:cNvPr>
          <p:cNvGrpSpPr/>
          <p:nvPr/>
        </p:nvGrpSpPr>
        <p:grpSpPr>
          <a:xfrm>
            <a:off x="5357105" y="5012120"/>
            <a:ext cx="2449978" cy="1803252"/>
            <a:chOff x="5357105" y="5012120"/>
            <a:chExt cx="2449978" cy="180325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2D2DFB-20D8-3388-810C-D4E893F90FF3}"/>
                </a:ext>
              </a:extLst>
            </p:cNvPr>
            <p:cNvGrpSpPr/>
            <p:nvPr/>
          </p:nvGrpSpPr>
          <p:grpSpPr>
            <a:xfrm>
              <a:off x="5357105" y="5012120"/>
              <a:ext cx="1747594" cy="1803252"/>
              <a:chOff x="5292366" y="5113226"/>
              <a:chExt cx="1747594" cy="1803252"/>
            </a:xfrm>
          </p:grpSpPr>
          <p:sp>
            <p:nvSpPr>
              <p:cNvPr id="42" name="object 33">
                <a:extLst>
                  <a:ext uri="{FF2B5EF4-FFF2-40B4-BE49-F238E27FC236}">
                    <a16:creationId xmlns:a16="http://schemas.microsoft.com/office/drawing/2014/main" id="{7AE6C43F-1618-9D6C-8D8A-8825A106140C}"/>
                  </a:ext>
                </a:extLst>
              </p:cNvPr>
              <p:cNvSpPr/>
              <p:nvPr/>
            </p:nvSpPr>
            <p:spPr>
              <a:xfrm>
                <a:off x="5292366" y="5113226"/>
                <a:ext cx="616265" cy="150749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1507490">
                    <a:moveTo>
                      <a:pt x="381000" y="1507235"/>
                    </a:moveTo>
                    <a:lnTo>
                      <a:pt x="0" y="1507235"/>
                    </a:lnTo>
                    <a:lnTo>
                      <a:pt x="0" y="0"/>
                    </a:lnTo>
                    <a:lnTo>
                      <a:pt x="381000" y="0"/>
                    </a:lnTo>
                    <a:lnTo>
                      <a:pt x="381000" y="1507235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pPr algn="ctr"/>
                <a:endParaRPr lang="en-US" sz="1200" dirty="0"/>
              </a:p>
              <a:p>
                <a:pPr algn="ctr"/>
                <a:endParaRPr lang="en-US" sz="1200" dirty="0"/>
              </a:p>
              <a:p>
                <a:pPr algn="ctr"/>
                <a:endParaRPr lang="en-US" sz="1200" dirty="0"/>
              </a:p>
              <a:p>
                <a:pPr algn="ctr"/>
                <a:r>
                  <a:rPr lang="en-US" sz="1200" dirty="0"/>
                  <a:t>PV Assets</a:t>
                </a:r>
              </a:p>
              <a:p>
                <a:pPr algn="ctr"/>
                <a:endParaRPr lang="en-US" sz="1200" dirty="0"/>
              </a:p>
              <a:p>
                <a:pPr algn="ctr"/>
                <a:r>
                  <a:rPr lang="en-US" sz="1200" dirty="0"/>
                  <a:t>10m </a:t>
                </a:r>
                <a:endParaRPr sz="1200" dirty="0"/>
              </a:p>
            </p:txBody>
          </p:sp>
          <p:sp>
            <p:nvSpPr>
              <p:cNvPr id="43" name="object 34">
                <a:extLst>
                  <a:ext uri="{FF2B5EF4-FFF2-40B4-BE49-F238E27FC236}">
                    <a16:creationId xmlns:a16="http://schemas.microsoft.com/office/drawing/2014/main" id="{A56ACBB7-494A-1C47-F14D-9272419A116B}"/>
                  </a:ext>
                </a:extLst>
              </p:cNvPr>
              <p:cNvSpPr/>
              <p:nvPr/>
            </p:nvSpPr>
            <p:spPr>
              <a:xfrm>
                <a:off x="6272042" y="5377914"/>
                <a:ext cx="616265" cy="125603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1256029">
                    <a:moveTo>
                      <a:pt x="381000" y="1255776"/>
                    </a:moveTo>
                    <a:lnTo>
                      <a:pt x="0" y="1255776"/>
                    </a:lnTo>
                    <a:lnTo>
                      <a:pt x="0" y="0"/>
                    </a:lnTo>
                    <a:lnTo>
                      <a:pt x="381000" y="0"/>
                    </a:lnTo>
                    <a:lnTo>
                      <a:pt x="381000" y="1255776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 wrap="square" lIns="0" tIns="0" rIns="0" bIns="0" rtlCol="0"/>
              <a:lstStyle/>
              <a:p>
                <a:pPr algn="ctr"/>
                <a:endParaRPr lang="en-US" sz="1100"/>
              </a:p>
              <a:p>
                <a:pPr algn="ctr"/>
                <a:endParaRPr lang="en-US" sz="1100"/>
              </a:p>
              <a:p>
                <a:pPr algn="ctr"/>
                <a:r>
                  <a:rPr lang="en-US" sz="1100"/>
                  <a:t>PV Liabilities</a:t>
                </a:r>
                <a:br>
                  <a:rPr lang="en-US" sz="1100"/>
                </a:br>
                <a:br>
                  <a:rPr lang="en-US" sz="1100"/>
                </a:br>
                <a:r>
                  <a:rPr lang="en-US" sz="1100"/>
                  <a:t>8m</a:t>
                </a:r>
                <a:endParaRPr sz="1100"/>
              </a:p>
            </p:txBody>
          </p:sp>
          <p:sp>
            <p:nvSpPr>
              <p:cNvPr id="44" name="object 37">
                <a:extLst>
                  <a:ext uri="{FF2B5EF4-FFF2-40B4-BE49-F238E27FC236}">
                    <a16:creationId xmlns:a16="http://schemas.microsoft.com/office/drawing/2014/main" id="{B2A0313F-F42E-DD1E-60CC-66746A498965}"/>
                  </a:ext>
                </a:extLst>
              </p:cNvPr>
              <p:cNvSpPr/>
              <p:nvPr/>
            </p:nvSpPr>
            <p:spPr>
              <a:xfrm>
                <a:off x="6272797" y="5156872"/>
                <a:ext cx="616265" cy="253389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25146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251459"/>
                    </a:lnTo>
                    <a:lnTo>
                      <a:pt x="0" y="251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9144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algn="ctr"/>
                <a:r>
                  <a:rPr lang="en-US" sz="1400"/>
                  <a:t>2m</a:t>
                </a:r>
                <a:endParaRPr sz="14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39E148-AEFC-B02A-78F4-D621EB43EDCC}"/>
                  </a:ext>
                </a:extLst>
              </p:cNvPr>
              <p:cNvSpPr txBox="1"/>
              <p:nvPr/>
            </p:nvSpPr>
            <p:spPr>
              <a:xfrm>
                <a:off x="5292366" y="6654868"/>
                <a:ext cx="17475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rtl="0">
                  <a:defRPr lang="en-GB"/>
                </a:defPPr>
                <a:lvl1pPr>
                  <a:defRPr sz="1100" u="sng"/>
                </a:lvl1pPr>
              </a:lstStyle>
              <a:p>
                <a:r>
                  <a:rPr lang="en-NG"/>
                  <a:t>Before interest rate change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A1E9CA-7F9C-6E47-C1C4-4F8BEC882813}"/>
                </a:ext>
              </a:extLst>
            </p:cNvPr>
            <p:cNvSpPr txBox="1"/>
            <p:nvPr/>
          </p:nvSpPr>
          <p:spPr>
            <a:xfrm>
              <a:off x="7047214" y="5036326"/>
              <a:ext cx="759869" cy="24172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en-GB"/>
              </a:defPPr>
              <a:lvl1pPr indent="0">
                <a:buFont typeface="+mj-lt"/>
                <a:buNone/>
                <a:defRPr sz="1450" b="1" u="sng">
                  <a:solidFill>
                    <a:schemeClr val="tx1"/>
                  </a:solidFill>
                </a:defRPr>
              </a:lvl1pPr>
            </a:lstStyle>
            <a:p>
              <a:r>
                <a:rPr lang="en-NG" sz="900" u="none"/>
                <a:t>&lt;-Surplus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DABE38-AC7E-A1F6-0386-88CC300F438B}"/>
              </a:ext>
            </a:extLst>
          </p:cNvPr>
          <p:cNvGrpSpPr/>
          <p:nvPr/>
        </p:nvGrpSpPr>
        <p:grpSpPr>
          <a:xfrm>
            <a:off x="9585476" y="5182460"/>
            <a:ext cx="2444482" cy="1422992"/>
            <a:chOff x="9585476" y="5182460"/>
            <a:chExt cx="2444482" cy="142299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BB5D2A-43B6-4CC0-DDCF-395F11EE4CFE}"/>
                </a:ext>
              </a:extLst>
            </p:cNvPr>
            <p:cNvGrpSpPr/>
            <p:nvPr/>
          </p:nvGrpSpPr>
          <p:grpSpPr>
            <a:xfrm>
              <a:off x="9585476" y="5182460"/>
              <a:ext cx="1662635" cy="1422992"/>
              <a:chOff x="9528076" y="5466027"/>
              <a:chExt cx="1662635" cy="142299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370A35-24D0-75C0-701F-0966DB992EB8}"/>
                  </a:ext>
                </a:extLst>
              </p:cNvPr>
              <p:cNvSpPr txBox="1"/>
              <p:nvPr/>
            </p:nvSpPr>
            <p:spPr>
              <a:xfrm>
                <a:off x="9528076" y="6627409"/>
                <a:ext cx="16626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rtl="0">
                  <a:defRPr lang="en-GB"/>
                </a:defPPr>
                <a:lvl1pPr>
                  <a:defRPr sz="1100" u="sng"/>
                </a:lvl1pPr>
              </a:lstStyle>
              <a:p>
                <a:r>
                  <a:rPr lang="en-NG"/>
                  <a:t>After interest rate change</a:t>
                </a:r>
              </a:p>
            </p:txBody>
          </p:sp>
          <p:sp>
            <p:nvSpPr>
              <p:cNvPr id="33" name="object 33">
                <a:extLst>
                  <a:ext uri="{FF2B5EF4-FFF2-40B4-BE49-F238E27FC236}">
                    <a16:creationId xmlns:a16="http://schemas.microsoft.com/office/drawing/2014/main" id="{CBCB4FBD-29DC-B05F-3314-9408C47734C9}"/>
                  </a:ext>
                </a:extLst>
              </p:cNvPr>
              <p:cNvSpPr/>
              <p:nvPr/>
            </p:nvSpPr>
            <p:spPr>
              <a:xfrm>
                <a:off x="9552988" y="5466027"/>
                <a:ext cx="616265" cy="1124041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1507490">
                    <a:moveTo>
                      <a:pt x="381000" y="1507235"/>
                    </a:moveTo>
                    <a:lnTo>
                      <a:pt x="0" y="1507235"/>
                    </a:lnTo>
                    <a:lnTo>
                      <a:pt x="0" y="0"/>
                    </a:lnTo>
                    <a:lnTo>
                      <a:pt x="381000" y="0"/>
                    </a:lnTo>
                    <a:lnTo>
                      <a:pt x="381000" y="1507235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pPr algn="ctr"/>
                <a:endParaRPr lang="en-US" sz="1200"/>
              </a:p>
              <a:p>
                <a:pPr algn="ctr"/>
                <a:r>
                  <a:rPr lang="en-US" sz="1200"/>
                  <a:t>PV Assets</a:t>
                </a:r>
              </a:p>
              <a:p>
                <a:pPr algn="ctr"/>
                <a:endParaRPr lang="en-US" sz="1200"/>
              </a:p>
              <a:p>
                <a:pPr algn="ctr"/>
                <a:r>
                  <a:rPr lang="en-US" sz="1200"/>
                  <a:t>8m </a:t>
                </a:r>
                <a:endParaRPr sz="1200"/>
              </a:p>
            </p:txBody>
          </p:sp>
          <p:sp>
            <p:nvSpPr>
              <p:cNvPr id="34" name="object 34">
                <a:extLst>
                  <a:ext uri="{FF2B5EF4-FFF2-40B4-BE49-F238E27FC236}">
                    <a16:creationId xmlns:a16="http://schemas.microsoft.com/office/drawing/2014/main" id="{C35D2156-737E-612E-9CFD-32A9FA54AC56}"/>
                  </a:ext>
                </a:extLst>
              </p:cNvPr>
              <p:cNvSpPr/>
              <p:nvPr/>
            </p:nvSpPr>
            <p:spPr>
              <a:xfrm>
                <a:off x="10532664" y="5743293"/>
                <a:ext cx="616266" cy="859513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1256029">
                    <a:moveTo>
                      <a:pt x="381000" y="1255776"/>
                    </a:moveTo>
                    <a:lnTo>
                      <a:pt x="0" y="1255776"/>
                    </a:lnTo>
                    <a:lnTo>
                      <a:pt x="0" y="0"/>
                    </a:lnTo>
                    <a:lnTo>
                      <a:pt x="381000" y="0"/>
                    </a:lnTo>
                    <a:lnTo>
                      <a:pt x="381000" y="1255776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 wrap="square" lIns="0" tIns="0" rIns="0" bIns="0" rtlCol="0"/>
              <a:lstStyle/>
              <a:p>
                <a:pPr algn="ctr"/>
                <a:endParaRPr lang="en-US" sz="1100"/>
              </a:p>
              <a:p>
                <a:pPr algn="ctr"/>
                <a:r>
                  <a:rPr lang="en-US" sz="1100"/>
                  <a:t>PV Liabilities</a:t>
                </a:r>
                <a:br>
                  <a:rPr lang="en-US" sz="1100"/>
                </a:br>
                <a:r>
                  <a:rPr lang="en-US" sz="1100"/>
                  <a:t>6m</a:t>
                </a:r>
                <a:endParaRPr sz="1100"/>
              </a:p>
            </p:txBody>
          </p:sp>
          <p:sp>
            <p:nvSpPr>
              <p:cNvPr id="35" name="object 37">
                <a:extLst>
                  <a:ext uri="{FF2B5EF4-FFF2-40B4-BE49-F238E27FC236}">
                    <a16:creationId xmlns:a16="http://schemas.microsoft.com/office/drawing/2014/main" id="{206787AC-DDB8-5EFF-D9B0-F39A3CFE20B7}"/>
                  </a:ext>
                </a:extLst>
              </p:cNvPr>
              <p:cNvSpPr/>
              <p:nvPr/>
            </p:nvSpPr>
            <p:spPr>
              <a:xfrm>
                <a:off x="10532663" y="5489904"/>
                <a:ext cx="616265" cy="253389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25146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251459"/>
                    </a:lnTo>
                    <a:lnTo>
                      <a:pt x="0" y="251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9144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algn="ctr"/>
                <a:r>
                  <a:rPr lang="en-US" sz="1400" dirty="0"/>
                  <a:t>2m</a:t>
                </a:r>
                <a:endParaRPr sz="1400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E7E169-AB0D-EBF3-3E92-3112035A6F59}"/>
                </a:ext>
              </a:extLst>
            </p:cNvPr>
            <p:cNvSpPr txBox="1"/>
            <p:nvPr/>
          </p:nvSpPr>
          <p:spPr>
            <a:xfrm>
              <a:off x="11270089" y="5209115"/>
              <a:ext cx="759869" cy="22228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en-GB"/>
              </a:defPPr>
              <a:lvl1pPr indent="0">
                <a:buFont typeface="+mj-lt"/>
                <a:buNone/>
                <a:defRPr sz="1450" b="1" u="sng">
                  <a:solidFill>
                    <a:schemeClr val="tx1"/>
                  </a:solidFill>
                </a:defRPr>
              </a:lvl1pPr>
            </a:lstStyle>
            <a:p>
              <a:r>
                <a:rPr lang="en-NG" sz="900" u="none"/>
                <a:t>&lt;-Surplus</a:t>
              </a:r>
            </a:p>
          </p:txBody>
        </p:sp>
      </p:grpSp>
      <p:sp>
        <p:nvSpPr>
          <p:cNvPr id="46" name="Slide Number Placeholder 1">
            <a:extLst>
              <a:ext uri="{FF2B5EF4-FFF2-40B4-BE49-F238E27FC236}">
                <a16:creationId xmlns:a16="http://schemas.microsoft.com/office/drawing/2014/main" id="{E800E9DC-1B7D-06FC-8CC2-DD08B481414F}"/>
              </a:ext>
            </a:extLst>
          </p:cNvPr>
          <p:cNvSpPr txBox="1">
            <a:spLocks/>
          </p:cNvSpPr>
          <p:nvPr/>
        </p:nvSpPr>
        <p:spPr>
          <a:xfrm>
            <a:off x="11346373" y="6408223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 rtl="0">
              <a:defRPr lang="en-GB"/>
            </a:defPPr>
            <a:lvl1pPr algn="ctr">
              <a:defRPr sz="1100" spc="0" baseline="0">
                <a:solidFill>
                  <a:srgbClr val="FFFFFF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D2043-7E31-4A53-BD33-72A88E682172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CC244-9E93-502B-3C90-3A516A86F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4" y="20957"/>
            <a:ext cx="1448512" cy="76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85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9" grpId="0" animBg="1"/>
      <p:bldP spid="23" grpId="0" animBg="1"/>
      <p:bldP spid="27" grpId="0" animBg="1"/>
      <p:bldP spid="28" grpId="0" animBg="1"/>
      <p:bldP spid="29" grpId="0" animBg="1"/>
      <p:bldP spid="6" grpId="0" animBg="1"/>
      <p:bldP spid="25" grpId="0" animBg="1"/>
      <p:bldP spid="4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6837-A12B-CE74-3097-59D105F8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1751"/>
            <a:ext cx="9448800" cy="604258"/>
          </a:xfr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NG" b="1" dirty="0"/>
              <a:t>Liability Matching – Dv01 matching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079F8D-35ED-0307-210D-56025ECC0F03}"/>
              </a:ext>
            </a:extLst>
          </p:cNvPr>
          <p:cNvSpPr txBox="1"/>
          <p:nvPr/>
        </p:nvSpPr>
        <p:spPr>
          <a:xfrm>
            <a:off x="113387" y="3574234"/>
            <a:ext cx="4444501" cy="22979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n-GB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sng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dirty="0">
                <a:solidFill>
                  <a:srgbClr val="002060"/>
                </a:solidFill>
              </a:rPr>
              <a:t>NAS Published  Yield Curves – Par Yields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2BAC2C-50A8-352C-F825-1080FFD22661}"/>
              </a:ext>
            </a:extLst>
          </p:cNvPr>
          <p:cNvSpPr/>
          <p:nvPr/>
        </p:nvSpPr>
        <p:spPr>
          <a:xfrm>
            <a:off x="1" y="1131892"/>
            <a:ext cx="6518744" cy="17779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4E085B5-B986-4514-23E1-CFB2A5A2477D}"/>
              </a:ext>
            </a:extLst>
          </p:cNvPr>
          <p:cNvGrpSpPr/>
          <p:nvPr/>
        </p:nvGrpSpPr>
        <p:grpSpPr>
          <a:xfrm>
            <a:off x="2049203" y="1459657"/>
            <a:ext cx="2750777" cy="995689"/>
            <a:chOff x="2049203" y="1459657"/>
            <a:chExt cx="2750777" cy="995689"/>
          </a:xfrm>
        </p:grpSpPr>
        <p:sp>
          <p:nvSpPr>
            <p:cNvPr id="53" name="Chevron 52">
              <a:extLst>
                <a:ext uri="{FF2B5EF4-FFF2-40B4-BE49-F238E27FC236}">
                  <a16:creationId xmlns:a16="http://schemas.microsoft.com/office/drawing/2014/main" id="{9D50FCE5-DDBF-3B96-4B0B-0682E2255637}"/>
                </a:ext>
              </a:extLst>
            </p:cNvPr>
            <p:cNvSpPr/>
            <p:nvPr/>
          </p:nvSpPr>
          <p:spPr>
            <a:xfrm>
              <a:off x="2049203" y="1459657"/>
              <a:ext cx="581895" cy="995215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AD27473-5D3D-FAF4-5B38-CF8AEA2D6547}"/>
                </a:ext>
              </a:extLst>
            </p:cNvPr>
            <p:cNvSpPr/>
            <p:nvPr/>
          </p:nvSpPr>
          <p:spPr>
            <a:xfrm>
              <a:off x="2631099" y="1460141"/>
              <a:ext cx="1586986" cy="995205"/>
            </a:xfrm>
            <a:custGeom>
              <a:avLst/>
              <a:gdLst>
                <a:gd name="connsiteX0" fmla="*/ 0 w 1715739"/>
                <a:gd name="connsiteY0" fmla="*/ 0 h 1201017"/>
                <a:gd name="connsiteX1" fmla="*/ 1715739 w 1715739"/>
                <a:gd name="connsiteY1" fmla="*/ 0 h 1201017"/>
                <a:gd name="connsiteX2" fmla="*/ 1715739 w 1715739"/>
                <a:gd name="connsiteY2" fmla="*/ 1201017 h 1201017"/>
                <a:gd name="connsiteX3" fmla="*/ 0 w 1715739"/>
                <a:gd name="connsiteY3" fmla="*/ 1201017 h 1201017"/>
                <a:gd name="connsiteX4" fmla="*/ 0 w 1715739"/>
                <a:gd name="connsiteY4" fmla="*/ 0 h 120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5739" h="1201017">
                  <a:moveTo>
                    <a:pt x="0" y="0"/>
                  </a:moveTo>
                  <a:lnTo>
                    <a:pt x="1715739" y="0"/>
                  </a:lnTo>
                  <a:lnTo>
                    <a:pt x="1715739" y="1201017"/>
                  </a:lnTo>
                  <a:lnTo>
                    <a:pt x="0" y="12010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Duration-matching of assets and liabilities not meaningful if PV Asset &lt;&gt; PV Liabilities</a:t>
              </a:r>
              <a:endParaRPr lang="en-NG" sz="1400" kern="1200" dirty="0"/>
            </a:p>
          </p:txBody>
        </p:sp>
        <p:sp>
          <p:nvSpPr>
            <p:cNvPr id="55" name="Chevron 54">
              <a:extLst>
                <a:ext uri="{FF2B5EF4-FFF2-40B4-BE49-F238E27FC236}">
                  <a16:creationId xmlns:a16="http://schemas.microsoft.com/office/drawing/2014/main" id="{39AA79C5-40D2-3BD7-D368-A83B85FE9F43}"/>
                </a:ext>
              </a:extLst>
            </p:cNvPr>
            <p:cNvSpPr/>
            <p:nvPr/>
          </p:nvSpPr>
          <p:spPr>
            <a:xfrm>
              <a:off x="4218085" y="1459657"/>
              <a:ext cx="581895" cy="995215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E9A46C9E-6043-B05F-472F-7114C7629AF2}"/>
              </a:ext>
            </a:extLst>
          </p:cNvPr>
          <p:cNvSpPr/>
          <p:nvPr/>
        </p:nvSpPr>
        <p:spPr>
          <a:xfrm>
            <a:off x="4863459" y="1377411"/>
            <a:ext cx="1417699" cy="1208463"/>
          </a:xfrm>
          <a:custGeom>
            <a:avLst/>
            <a:gdLst>
              <a:gd name="connsiteX0" fmla="*/ 0 w 1458378"/>
              <a:gd name="connsiteY0" fmla="*/ 729189 h 1458378"/>
              <a:gd name="connsiteX1" fmla="*/ 729189 w 1458378"/>
              <a:gd name="connsiteY1" fmla="*/ 0 h 1458378"/>
              <a:gd name="connsiteX2" fmla="*/ 1458378 w 1458378"/>
              <a:gd name="connsiteY2" fmla="*/ 729189 h 1458378"/>
              <a:gd name="connsiteX3" fmla="*/ 729189 w 1458378"/>
              <a:gd name="connsiteY3" fmla="*/ 1458378 h 1458378"/>
              <a:gd name="connsiteX4" fmla="*/ 0 w 1458378"/>
              <a:gd name="connsiteY4" fmla="*/ 729189 h 145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378" h="1458378">
                <a:moveTo>
                  <a:pt x="0" y="729189"/>
                </a:moveTo>
                <a:cubicBezTo>
                  <a:pt x="0" y="326469"/>
                  <a:pt x="326469" y="0"/>
                  <a:pt x="729189" y="0"/>
                </a:cubicBezTo>
                <a:cubicBezTo>
                  <a:pt x="1131909" y="0"/>
                  <a:pt x="1458378" y="326469"/>
                  <a:pt x="1458378" y="729189"/>
                </a:cubicBezTo>
                <a:cubicBezTo>
                  <a:pt x="1458378" y="1131909"/>
                  <a:pt x="1131909" y="1458378"/>
                  <a:pt x="729189" y="1458378"/>
                </a:cubicBezTo>
                <a:cubicBezTo>
                  <a:pt x="326469" y="1458378"/>
                  <a:pt x="0" y="1131909"/>
                  <a:pt x="0" y="72918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575" tIns="213575" rIns="213575" bIns="213575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>
                <a:solidFill>
                  <a:schemeClr val="tx1"/>
                </a:solidFill>
              </a:rPr>
              <a:t>Sensitivity-matching</a:t>
            </a:r>
            <a:r>
              <a:rPr lang="en-US" sz="1100" kern="1200"/>
              <a:t> of assets and liabilities more suitable. Dv01 is a measure of interest rate sensitivity </a:t>
            </a:r>
            <a:endParaRPr lang="en-NG" sz="1100" kern="120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EA97A0F-0E95-7E36-A8AB-9BB46FE3C3C7}"/>
              </a:ext>
            </a:extLst>
          </p:cNvPr>
          <p:cNvGrpSpPr/>
          <p:nvPr/>
        </p:nvGrpSpPr>
        <p:grpSpPr>
          <a:xfrm>
            <a:off x="315339" y="1285968"/>
            <a:ext cx="1733864" cy="1346432"/>
            <a:chOff x="315339" y="1285968"/>
            <a:chExt cx="1733864" cy="13464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C0B7329-F543-0822-B19C-1D8F98E79C29}"/>
                </a:ext>
              </a:extLst>
            </p:cNvPr>
            <p:cNvSpPr/>
            <p:nvPr/>
          </p:nvSpPr>
          <p:spPr>
            <a:xfrm>
              <a:off x="403599" y="1586431"/>
              <a:ext cx="126086" cy="1129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EEC708-C520-A70E-591D-92EABD39AF6F}"/>
                </a:ext>
              </a:extLst>
            </p:cNvPr>
            <p:cNvSpPr/>
            <p:nvPr/>
          </p:nvSpPr>
          <p:spPr>
            <a:xfrm>
              <a:off x="491859" y="1428292"/>
              <a:ext cx="126086" cy="1129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C6670F-9DF1-CA0E-6F47-F339AA665F9E}"/>
                </a:ext>
              </a:extLst>
            </p:cNvPr>
            <p:cNvSpPr/>
            <p:nvPr/>
          </p:nvSpPr>
          <p:spPr>
            <a:xfrm>
              <a:off x="703684" y="1459920"/>
              <a:ext cx="198135" cy="17750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21A28A-D1E9-B70B-864D-F4D3E1BB9BA9}"/>
                </a:ext>
              </a:extLst>
            </p:cNvPr>
            <p:cNvSpPr/>
            <p:nvPr/>
          </p:nvSpPr>
          <p:spPr>
            <a:xfrm>
              <a:off x="880205" y="1285968"/>
              <a:ext cx="126086" cy="1129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C540B61-5FC1-C556-EF69-8C895B071775}"/>
                </a:ext>
              </a:extLst>
            </p:cNvPr>
            <p:cNvSpPr/>
            <p:nvPr/>
          </p:nvSpPr>
          <p:spPr>
            <a:xfrm>
              <a:off x="1392115" y="1333409"/>
              <a:ext cx="126086" cy="1129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F7E632E-0F7B-DC3B-538A-C8022BB340D3}"/>
                </a:ext>
              </a:extLst>
            </p:cNvPr>
            <p:cNvSpPr/>
            <p:nvPr/>
          </p:nvSpPr>
          <p:spPr>
            <a:xfrm>
              <a:off x="1568634" y="1412479"/>
              <a:ext cx="198135" cy="17750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EAAB5E-6ADF-9985-2B37-2FDADF588E30}"/>
                </a:ext>
              </a:extLst>
            </p:cNvPr>
            <p:cNvSpPr/>
            <p:nvPr/>
          </p:nvSpPr>
          <p:spPr>
            <a:xfrm>
              <a:off x="1815764" y="1586431"/>
              <a:ext cx="126086" cy="1129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659BADF-7C77-2932-385E-411567FF7223}"/>
                </a:ext>
              </a:extLst>
            </p:cNvPr>
            <p:cNvSpPr/>
            <p:nvPr/>
          </p:nvSpPr>
          <p:spPr>
            <a:xfrm>
              <a:off x="1921676" y="1760383"/>
              <a:ext cx="126086" cy="1129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471E65-600B-AB81-E186-E84CC743AFE9}"/>
                </a:ext>
              </a:extLst>
            </p:cNvPr>
            <p:cNvSpPr/>
            <p:nvPr/>
          </p:nvSpPr>
          <p:spPr>
            <a:xfrm>
              <a:off x="1003769" y="1428292"/>
              <a:ext cx="324221" cy="29045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0263974-5CEE-2F3F-547A-0A63A09B58D6}"/>
                </a:ext>
              </a:extLst>
            </p:cNvPr>
            <p:cNvSpPr/>
            <p:nvPr/>
          </p:nvSpPr>
          <p:spPr>
            <a:xfrm>
              <a:off x="315339" y="2029217"/>
              <a:ext cx="126086" cy="1129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78BCDAC-988B-E5F9-A6F6-FCAAEE0BA9DF}"/>
                </a:ext>
              </a:extLst>
            </p:cNvPr>
            <p:cNvSpPr/>
            <p:nvPr/>
          </p:nvSpPr>
          <p:spPr>
            <a:xfrm>
              <a:off x="421251" y="2171542"/>
              <a:ext cx="198135" cy="17750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6CFC0E7-8EDC-3E99-01E7-2E5DA8F49FE4}"/>
                </a:ext>
              </a:extLst>
            </p:cNvPr>
            <p:cNvSpPr/>
            <p:nvPr/>
          </p:nvSpPr>
          <p:spPr>
            <a:xfrm>
              <a:off x="686032" y="2298052"/>
              <a:ext cx="288197" cy="25818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B9F66F8-F155-7CE8-F509-C96CEE75C963}"/>
                </a:ext>
              </a:extLst>
            </p:cNvPr>
            <p:cNvSpPr/>
            <p:nvPr/>
          </p:nvSpPr>
          <p:spPr>
            <a:xfrm>
              <a:off x="1056725" y="2503632"/>
              <a:ext cx="126086" cy="1129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24CFFB0-3160-F090-86A7-05FB2BDFBCCA}"/>
                </a:ext>
              </a:extLst>
            </p:cNvPr>
            <p:cNvSpPr/>
            <p:nvPr/>
          </p:nvSpPr>
          <p:spPr>
            <a:xfrm>
              <a:off x="1127333" y="2298052"/>
              <a:ext cx="198135" cy="17750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E8DAB19-9E18-04D2-F1C4-CEB9174A849B}"/>
                </a:ext>
              </a:extLst>
            </p:cNvPr>
            <p:cNvSpPr/>
            <p:nvPr/>
          </p:nvSpPr>
          <p:spPr>
            <a:xfrm>
              <a:off x="1303854" y="2519445"/>
              <a:ext cx="126086" cy="1129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361B04F-B451-48A8-D280-FD0738AFA237}"/>
                </a:ext>
              </a:extLst>
            </p:cNvPr>
            <p:cNvSpPr/>
            <p:nvPr/>
          </p:nvSpPr>
          <p:spPr>
            <a:xfrm>
              <a:off x="1462722" y="2266425"/>
              <a:ext cx="288197" cy="25818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73C0FED-DFD3-5C39-A520-F0C8465B8E62}"/>
                </a:ext>
              </a:extLst>
            </p:cNvPr>
            <p:cNvSpPr/>
            <p:nvPr/>
          </p:nvSpPr>
          <p:spPr>
            <a:xfrm>
              <a:off x="1851068" y="2203169"/>
              <a:ext cx="198135" cy="17750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FADA37-E13F-9960-AFDB-59E6EFB4F0D1}"/>
                </a:ext>
              </a:extLst>
            </p:cNvPr>
            <p:cNvSpPr/>
            <p:nvPr/>
          </p:nvSpPr>
          <p:spPr>
            <a:xfrm>
              <a:off x="405401" y="1728755"/>
              <a:ext cx="1585082" cy="467959"/>
            </a:xfrm>
            <a:custGeom>
              <a:avLst/>
              <a:gdLst>
                <a:gd name="connsiteX0" fmla="*/ 0 w 1713680"/>
                <a:gd name="connsiteY0" fmla="*/ 0 h 564735"/>
                <a:gd name="connsiteX1" fmla="*/ 1713680 w 1713680"/>
                <a:gd name="connsiteY1" fmla="*/ 0 h 564735"/>
                <a:gd name="connsiteX2" fmla="*/ 1713680 w 1713680"/>
                <a:gd name="connsiteY2" fmla="*/ 564735 h 564735"/>
                <a:gd name="connsiteX3" fmla="*/ 0 w 1713680"/>
                <a:gd name="connsiteY3" fmla="*/ 564735 h 564735"/>
                <a:gd name="connsiteX4" fmla="*/ 0 w 1713680"/>
                <a:gd name="connsiteY4" fmla="*/ 0 h 56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3680" h="564735">
                  <a:moveTo>
                    <a:pt x="0" y="0"/>
                  </a:moveTo>
                  <a:lnTo>
                    <a:pt x="1713680" y="0"/>
                  </a:lnTo>
                  <a:lnTo>
                    <a:pt x="1713680" y="564735"/>
                  </a:lnTo>
                  <a:lnTo>
                    <a:pt x="0" y="5647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Redington’s approach assumes a </a:t>
              </a:r>
              <a:r>
                <a:rPr lang="en-US" sz="1100" b="1" kern="1200" dirty="0"/>
                <a:t>flat</a:t>
              </a:r>
              <a:r>
                <a:rPr lang="en-US" sz="1100" kern="1200" dirty="0"/>
                <a:t> yield curve. Works for </a:t>
              </a:r>
              <a:r>
                <a:rPr lang="en-US" sz="1100" b="1" kern="1200" dirty="0"/>
                <a:t>paralle</a:t>
              </a:r>
              <a:r>
                <a:rPr lang="en-US" sz="1100" kern="1200" dirty="0"/>
                <a:t>l yield movements in yields. </a:t>
              </a:r>
              <a:endParaRPr lang="en-NG" sz="1100" kern="1200" dirty="0"/>
            </a:p>
          </p:txBody>
        </p:sp>
      </p:grpSp>
      <p:sp>
        <p:nvSpPr>
          <p:cNvPr id="31" name="object 27">
            <a:extLst>
              <a:ext uri="{FF2B5EF4-FFF2-40B4-BE49-F238E27FC236}">
                <a16:creationId xmlns:a16="http://schemas.microsoft.com/office/drawing/2014/main" id="{B25AA03C-60E2-9B5E-F478-30F09271580F}"/>
              </a:ext>
            </a:extLst>
          </p:cNvPr>
          <p:cNvSpPr txBox="1"/>
          <p:nvPr/>
        </p:nvSpPr>
        <p:spPr>
          <a:xfrm>
            <a:off x="6811165" y="6039884"/>
            <a:ext cx="4420414" cy="5815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4605" rIns="0" bIns="0" rtlCol="0">
            <a:spAutoFit/>
          </a:bodyPr>
          <a:lstStyle/>
          <a:p>
            <a:pPr marL="100965" marR="387985">
              <a:spcBef>
                <a:spcPts val="115"/>
              </a:spcBef>
            </a:pPr>
            <a:r>
              <a:rPr sz="1200" spc="-85" dirty="0">
                <a:solidFill>
                  <a:srgbClr val="6667AB"/>
                </a:solidFill>
                <a:cs typeface="Tahoma"/>
              </a:rPr>
              <a:t>D</a:t>
            </a:r>
            <a:r>
              <a:rPr sz="1200" spc="-65" dirty="0">
                <a:solidFill>
                  <a:srgbClr val="6667AB"/>
                </a:solidFill>
                <a:cs typeface="Tahoma"/>
              </a:rPr>
              <a:t>V</a:t>
            </a:r>
            <a:r>
              <a:rPr sz="1200" spc="-50" dirty="0">
                <a:solidFill>
                  <a:srgbClr val="6667AB"/>
                </a:solidFill>
                <a:cs typeface="Tahoma"/>
              </a:rPr>
              <a:t>0</a:t>
            </a:r>
            <a:r>
              <a:rPr sz="1200" spc="20" dirty="0">
                <a:solidFill>
                  <a:srgbClr val="6667AB"/>
                </a:solidFill>
                <a:cs typeface="Tahoma"/>
              </a:rPr>
              <a:t>1</a:t>
            </a:r>
            <a:r>
              <a:rPr sz="1200" spc="-110" dirty="0">
                <a:solidFill>
                  <a:srgbClr val="6667AB"/>
                </a:solidFill>
                <a:cs typeface="Tahoma"/>
              </a:rPr>
              <a:t>:</a:t>
            </a:r>
            <a:r>
              <a:rPr sz="1200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50" dirty="0">
                <a:solidFill>
                  <a:srgbClr val="6667AB"/>
                </a:solidFill>
                <a:cs typeface="Tahoma"/>
              </a:rPr>
              <a:t>D</a:t>
            </a:r>
            <a:r>
              <a:rPr sz="1200" spc="-60" dirty="0">
                <a:solidFill>
                  <a:srgbClr val="6667AB"/>
                </a:solidFill>
                <a:cs typeface="Tahoma"/>
              </a:rPr>
              <a:t>o</a:t>
            </a:r>
            <a:r>
              <a:rPr sz="1200" spc="-25" dirty="0">
                <a:solidFill>
                  <a:srgbClr val="6667AB"/>
                </a:solidFill>
                <a:cs typeface="Tahoma"/>
              </a:rPr>
              <a:t>ll</a:t>
            </a:r>
            <a:r>
              <a:rPr sz="1200" spc="-50" dirty="0">
                <a:solidFill>
                  <a:srgbClr val="6667AB"/>
                </a:solidFill>
                <a:cs typeface="Tahoma"/>
              </a:rPr>
              <a:t>a</a:t>
            </a:r>
            <a:r>
              <a:rPr sz="1200" spc="-70" dirty="0">
                <a:solidFill>
                  <a:srgbClr val="6667AB"/>
                </a:solidFill>
                <a:cs typeface="Tahoma"/>
              </a:rPr>
              <a:t>r</a:t>
            </a:r>
            <a:r>
              <a:rPr sz="1200" spc="-15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95" dirty="0">
                <a:solidFill>
                  <a:srgbClr val="6667AB"/>
                </a:solidFill>
                <a:cs typeface="Tahoma"/>
              </a:rPr>
              <a:t>V</a:t>
            </a:r>
            <a:r>
              <a:rPr sz="1200" spc="-50" dirty="0">
                <a:solidFill>
                  <a:srgbClr val="6667AB"/>
                </a:solidFill>
                <a:cs typeface="Tahoma"/>
              </a:rPr>
              <a:t>a</a:t>
            </a:r>
            <a:r>
              <a:rPr sz="1200" spc="-25" dirty="0">
                <a:solidFill>
                  <a:srgbClr val="6667AB"/>
                </a:solidFill>
                <a:cs typeface="Tahoma"/>
              </a:rPr>
              <a:t>l</a:t>
            </a:r>
            <a:r>
              <a:rPr sz="1200" spc="-55" dirty="0">
                <a:solidFill>
                  <a:srgbClr val="6667AB"/>
                </a:solidFill>
                <a:cs typeface="Tahoma"/>
              </a:rPr>
              <a:t>u</a:t>
            </a:r>
            <a:r>
              <a:rPr sz="1200" spc="-35" dirty="0">
                <a:solidFill>
                  <a:srgbClr val="6667AB"/>
                </a:solidFill>
                <a:cs typeface="Tahoma"/>
              </a:rPr>
              <a:t>e</a:t>
            </a:r>
            <a:r>
              <a:rPr sz="1200" spc="-90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65" dirty="0">
                <a:solidFill>
                  <a:srgbClr val="6667AB"/>
                </a:solidFill>
                <a:cs typeface="Tahoma"/>
              </a:rPr>
              <a:t>o</a:t>
            </a:r>
            <a:r>
              <a:rPr sz="1200" spc="-45" dirty="0">
                <a:solidFill>
                  <a:srgbClr val="6667AB"/>
                </a:solidFill>
                <a:cs typeface="Tahoma"/>
              </a:rPr>
              <a:t>f</a:t>
            </a:r>
            <a:r>
              <a:rPr sz="1200" spc="20" dirty="0">
                <a:solidFill>
                  <a:srgbClr val="6667AB"/>
                </a:solidFill>
                <a:cs typeface="Tahoma"/>
              </a:rPr>
              <a:t> 1</a:t>
            </a:r>
            <a:r>
              <a:rPr sz="1200" spc="-15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50" dirty="0">
                <a:solidFill>
                  <a:srgbClr val="6667AB"/>
                </a:solidFill>
                <a:cs typeface="Tahoma"/>
              </a:rPr>
              <a:t>ba</a:t>
            </a:r>
            <a:r>
              <a:rPr sz="1200" spc="-25" dirty="0">
                <a:solidFill>
                  <a:srgbClr val="6667AB"/>
                </a:solidFill>
                <a:cs typeface="Tahoma"/>
              </a:rPr>
              <a:t>si</a:t>
            </a:r>
            <a:r>
              <a:rPr sz="1200" spc="-15" dirty="0">
                <a:solidFill>
                  <a:srgbClr val="6667AB"/>
                </a:solidFill>
                <a:cs typeface="Tahoma"/>
              </a:rPr>
              <a:t>s</a:t>
            </a:r>
            <a:r>
              <a:rPr sz="1200" spc="-55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50" dirty="0">
                <a:solidFill>
                  <a:srgbClr val="6667AB"/>
                </a:solidFill>
                <a:cs typeface="Tahoma"/>
              </a:rPr>
              <a:t>p</a:t>
            </a:r>
            <a:r>
              <a:rPr sz="1200" spc="-65" dirty="0">
                <a:solidFill>
                  <a:srgbClr val="6667AB"/>
                </a:solidFill>
                <a:cs typeface="Tahoma"/>
              </a:rPr>
              <a:t>o</a:t>
            </a:r>
            <a:r>
              <a:rPr sz="1200" spc="-25" dirty="0">
                <a:solidFill>
                  <a:srgbClr val="6667AB"/>
                </a:solidFill>
                <a:cs typeface="Tahoma"/>
              </a:rPr>
              <a:t>i</a:t>
            </a:r>
            <a:r>
              <a:rPr sz="1200" spc="-60" dirty="0">
                <a:solidFill>
                  <a:srgbClr val="6667AB"/>
                </a:solidFill>
                <a:cs typeface="Tahoma"/>
              </a:rPr>
              <a:t>nt  </a:t>
            </a:r>
            <a:r>
              <a:rPr sz="1200" spc="-65" dirty="0">
                <a:solidFill>
                  <a:srgbClr val="6667AB"/>
                </a:solidFill>
                <a:cs typeface="Tahoma"/>
              </a:rPr>
              <a:t>(dollar</a:t>
            </a:r>
            <a:r>
              <a:rPr sz="1200" spc="-15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60" dirty="0">
                <a:solidFill>
                  <a:srgbClr val="6667AB"/>
                </a:solidFill>
                <a:cs typeface="Tahoma"/>
              </a:rPr>
              <a:t>variation</a:t>
            </a:r>
            <a:r>
              <a:rPr sz="1200" spc="-45" dirty="0">
                <a:solidFill>
                  <a:srgbClr val="6667AB"/>
                </a:solidFill>
                <a:cs typeface="Tahoma"/>
              </a:rPr>
              <a:t> in </a:t>
            </a:r>
            <a:r>
              <a:rPr sz="1200" spc="-55" dirty="0">
                <a:solidFill>
                  <a:srgbClr val="6667AB"/>
                </a:solidFill>
                <a:cs typeface="Tahoma"/>
              </a:rPr>
              <a:t>a</a:t>
            </a:r>
            <a:r>
              <a:rPr sz="1200" spc="-5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50" dirty="0">
                <a:solidFill>
                  <a:srgbClr val="6667AB"/>
                </a:solidFill>
                <a:cs typeface="Tahoma"/>
              </a:rPr>
              <a:t>bond's</a:t>
            </a:r>
            <a:r>
              <a:rPr sz="1200" spc="-20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55" dirty="0">
                <a:solidFill>
                  <a:srgbClr val="6667AB"/>
                </a:solidFill>
                <a:cs typeface="Tahoma"/>
              </a:rPr>
              <a:t>value</a:t>
            </a:r>
            <a:r>
              <a:rPr sz="1200" spc="-90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50" dirty="0">
                <a:solidFill>
                  <a:srgbClr val="6667AB"/>
                </a:solidFill>
                <a:cs typeface="Tahoma"/>
              </a:rPr>
              <a:t>per</a:t>
            </a:r>
            <a:r>
              <a:rPr sz="1200" spc="-20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55" dirty="0">
                <a:solidFill>
                  <a:srgbClr val="6667AB"/>
                </a:solidFill>
                <a:cs typeface="Tahoma"/>
              </a:rPr>
              <a:t>unit </a:t>
            </a:r>
            <a:r>
              <a:rPr sz="1200" spc="-325" dirty="0">
                <a:solidFill>
                  <a:srgbClr val="6667AB"/>
                </a:solidFill>
                <a:cs typeface="Tahoma"/>
              </a:rPr>
              <a:t> </a:t>
            </a:r>
            <a:r>
              <a:rPr lang="en-GB" sz="1200" spc="-25" dirty="0">
                <a:solidFill>
                  <a:srgbClr val="6667AB"/>
                </a:solidFill>
                <a:cs typeface="Tahoma"/>
              </a:rPr>
              <a:t>c</a:t>
            </a:r>
            <a:r>
              <a:rPr lang="en-GB" sz="1200" spc="-90" dirty="0">
                <a:solidFill>
                  <a:srgbClr val="6667AB"/>
                </a:solidFill>
                <a:cs typeface="Tahoma"/>
              </a:rPr>
              <a:t>h</a:t>
            </a:r>
            <a:r>
              <a:rPr lang="en-GB" sz="1200" spc="-80" dirty="0">
                <a:solidFill>
                  <a:srgbClr val="6667AB"/>
                </a:solidFill>
                <a:cs typeface="Tahoma"/>
              </a:rPr>
              <a:t>a</a:t>
            </a:r>
            <a:r>
              <a:rPr lang="en-GB" sz="1200" spc="-90" dirty="0">
                <a:solidFill>
                  <a:srgbClr val="6667AB"/>
                </a:solidFill>
                <a:cs typeface="Tahoma"/>
              </a:rPr>
              <a:t>n</a:t>
            </a:r>
            <a:r>
              <a:rPr lang="en-GB" sz="1200" spc="-80" dirty="0">
                <a:solidFill>
                  <a:srgbClr val="6667AB"/>
                </a:solidFill>
                <a:cs typeface="Tahoma"/>
              </a:rPr>
              <a:t>g</a:t>
            </a:r>
            <a:r>
              <a:rPr lang="en-GB" sz="1200" spc="-60" dirty="0">
                <a:solidFill>
                  <a:srgbClr val="6667AB"/>
                </a:solidFill>
                <a:cs typeface="Tahoma"/>
              </a:rPr>
              <a:t>e</a:t>
            </a:r>
            <a:r>
              <a:rPr lang="en-GB" sz="1200" spc="-35" dirty="0">
                <a:solidFill>
                  <a:srgbClr val="6667AB"/>
                </a:solidFill>
                <a:cs typeface="Tahoma"/>
              </a:rPr>
              <a:t> </a:t>
            </a:r>
            <a:r>
              <a:rPr lang="en-GB" sz="1200" spc="-45" dirty="0">
                <a:solidFill>
                  <a:srgbClr val="6667AB"/>
                </a:solidFill>
                <a:cs typeface="Tahoma"/>
              </a:rPr>
              <a:t>i</a:t>
            </a:r>
            <a:r>
              <a:rPr lang="en-GB" sz="1200" spc="-95" dirty="0">
                <a:solidFill>
                  <a:srgbClr val="6667AB"/>
                </a:solidFill>
                <a:cs typeface="Tahoma"/>
              </a:rPr>
              <a:t>n</a:t>
            </a:r>
            <a:r>
              <a:rPr lang="en-GB" sz="1200" spc="-60" dirty="0">
                <a:solidFill>
                  <a:srgbClr val="6667AB"/>
                </a:solidFill>
                <a:cs typeface="Tahoma"/>
              </a:rPr>
              <a:t> </a:t>
            </a:r>
            <a:r>
              <a:rPr lang="en-GB" sz="1200" spc="-105" dirty="0">
                <a:solidFill>
                  <a:srgbClr val="6667AB"/>
                </a:solidFill>
                <a:cs typeface="Tahoma"/>
              </a:rPr>
              <a:t>t</a:t>
            </a:r>
            <a:r>
              <a:rPr lang="en-GB" sz="1200" spc="-90" dirty="0">
                <a:solidFill>
                  <a:srgbClr val="6667AB"/>
                </a:solidFill>
                <a:cs typeface="Tahoma"/>
              </a:rPr>
              <a:t>h</a:t>
            </a:r>
            <a:r>
              <a:rPr lang="en-GB" sz="1200" spc="-60" dirty="0">
                <a:solidFill>
                  <a:srgbClr val="6667AB"/>
                </a:solidFill>
                <a:cs typeface="Tahoma"/>
              </a:rPr>
              <a:t>e</a:t>
            </a:r>
            <a:r>
              <a:rPr lang="en-GB" sz="1200" spc="-35" dirty="0">
                <a:solidFill>
                  <a:srgbClr val="6667AB"/>
                </a:solidFill>
                <a:cs typeface="Tahoma"/>
              </a:rPr>
              <a:t> </a:t>
            </a:r>
            <a:r>
              <a:rPr lang="en-GB" sz="1200" spc="-120" dirty="0">
                <a:solidFill>
                  <a:srgbClr val="6667AB"/>
                </a:solidFill>
                <a:cs typeface="Tahoma"/>
              </a:rPr>
              <a:t>y</a:t>
            </a:r>
            <a:r>
              <a:rPr lang="en-GB" sz="1200" spc="-45" dirty="0">
                <a:solidFill>
                  <a:srgbClr val="6667AB"/>
                </a:solidFill>
                <a:cs typeface="Tahoma"/>
              </a:rPr>
              <a:t>i</a:t>
            </a:r>
            <a:r>
              <a:rPr lang="en-GB" sz="1200" spc="-70" dirty="0">
                <a:solidFill>
                  <a:srgbClr val="6667AB"/>
                </a:solidFill>
                <a:cs typeface="Tahoma"/>
              </a:rPr>
              <a:t>e</a:t>
            </a:r>
            <a:r>
              <a:rPr lang="en-GB" sz="1200" spc="-45" dirty="0">
                <a:solidFill>
                  <a:srgbClr val="6667AB"/>
                </a:solidFill>
                <a:cs typeface="Tahoma"/>
              </a:rPr>
              <a:t>l</a:t>
            </a:r>
            <a:r>
              <a:rPr lang="en-GB" sz="1200" spc="-80" dirty="0">
                <a:solidFill>
                  <a:srgbClr val="6667AB"/>
                </a:solidFill>
                <a:cs typeface="Tahoma"/>
              </a:rPr>
              <a:t>d</a:t>
            </a:r>
            <a:r>
              <a:rPr lang="en-GB" sz="1200" spc="-170" dirty="0">
                <a:solidFill>
                  <a:srgbClr val="6667AB"/>
                </a:solidFill>
                <a:cs typeface="Tahoma"/>
              </a:rPr>
              <a:t>)</a:t>
            </a:r>
            <a:r>
              <a:rPr lang="en-GB" sz="1200" dirty="0">
                <a:solidFill>
                  <a:srgbClr val="6667AB"/>
                </a:solidFill>
                <a:cs typeface="Tahoma"/>
              </a:rPr>
              <a:t> </a:t>
            </a:r>
          </a:p>
          <a:p>
            <a:pPr marL="100965" marR="387985">
              <a:spcBef>
                <a:spcPts val="115"/>
              </a:spcBef>
            </a:pPr>
            <a:r>
              <a:rPr sz="1200" spc="-85" dirty="0">
                <a:solidFill>
                  <a:srgbClr val="6667AB"/>
                </a:solidFill>
                <a:cs typeface="Tahoma"/>
              </a:rPr>
              <a:t>D</a:t>
            </a:r>
            <a:r>
              <a:rPr sz="1200" spc="-65" dirty="0">
                <a:solidFill>
                  <a:srgbClr val="6667AB"/>
                </a:solidFill>
                <a:cs typeface="Tahoma"/>
              </a:rPr>
              <a:t>V</a:t>
            </a:r>
            <a:r>
              <a:rPr sz="1200" spc="-50" dirty="0">
                <a:solidFill>
                  <a:srgbClr val="6667AB"/>
                </a:solidFill>
                <a:cs typeface="Tahoma"/>
              </a:rPr>
              <a:t>0</a:t>
            </a:r>
            <a:r>
              <a:rPr sz="1200" spc="20" dirty="0">
                <a:solidFill>
                  <a:srgbClr val="6667AB"/>
                </a:solidFill>
                <a:cs typeface="Tahoma"/>
              </a:rPr>
              <a:t>1</a:t>
            </a:r>
            <a:r>
              <a:rPr sz="1200" spc="-10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190" dirty="0">
                <a:solidFill>
                  <a:srgbClr val="6667AB"/>
                </a:solidFill>
                <a:cs typeface="Tahoma"/>
              </a:rPr>
              <a:t>=</a:t>
            </a:r>
            <a:r>
              <a:rPr sz="1200" spc="-15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170" dirty="0">
                <a:solidFill>
                  <a:srgbClr val="6667AB"/>
                </a:solidFill>
                <a:cs typeface="Tahoma"/>
              </a:rPr>
              <a:t>(</a:t>
            </a:r>
            <a:r>
              <a:rPr sz="1200" spc="-65" dirty="0">
                <a:solidFill>
                  <a:srgbClr val="6667AB"/>
                </a:solidFill>
                <a:cs typeface="Tahoma"/>
              </a:rPr>
              <a:t>D</a:t>
            </a:r>
            <a:r>
              <a:rPr sz="1200" spc="-40" dirty="0">
                <a:solidFill>
                  <a:srgbClr val="6667AB"/>
                </a:solidFill>
                <a:cs typeface="Tahoma"/>
              </a:rPr>
              <a:t>u</a:t>
            </a:r>
            <a:r>
              <a:rPr sz="1200" spc="-55" dirty="0">
                <a:solidFill>
                  <a:srgbClr val="6667AB"/>
                </a:solidFill>
                <a:cs typeface="Tahoma"/>
              </a:rPr>
              <a:t>r</a:t>
            </a:r>
            <a:r>
              <a:rPr sz="1200" spc="-60" dirty="0">
                <a:solidFill>
                  <a:srgbClr val="6667AB"/>
                </a:solidFill>
                <a:cs typeface="Tahoma"/>
              </a:rPr>
              <a:t>a</a:t>
            </a:r>
            <a:r>
              <a:rPr sz="1200" spc="-85" dirty="0">
                <a:solidFill>
                  <a:srgbClr val="6667AB"/>
                </a:solidFill>
                <a:cs typeface="Tahoma"/>
              </a:rPr>
              <a:t>t</a:t>
            </a:r>
            <a:r>
              <a:rPr sz="1200" spc="-25" dirty="0">
                <a:solidFill>
                  <a:srgbClr val="6667AB"/>
                </a:solidFill>
                <a:cs typeface="Tahoma"/>
              </a:rPr>
              <a:t>i</a:t>
            </a:r>
            <a:r>
              <a:rPr sz="1200" spc="-65" dirty="0">
                <a:solidFill>
                  <a:srgbClr val="6667AB"/>
                </a:solidFill>
                <a:cs typeface="Tahoma"/>
              </a:rPr>
              <a:t>on</a:t>
            </a:r>
            <a:r>
              <a:rPr lang="en-US" sz="1200" spc="25" dirty="0">
                <a:solidFill>
                  <a:srgbClr val="6667AB"/>
                </a:solidFill>
                <a:cs typeface="Tahoma"/>
              </a:rPr>
              <a:t> x </a:t>
            </a:r>
            <a:r>
              <a:rPr sz="1200" spc="10" dirty="0">
                <a:solidFill>
                  <a:srgbClr val="6667AB"/>
                </a:solidFill>
                <a:cs typeface="Tahoma"/>
              </a:rPr>
              <a:t>M</a:t>
            </a:r>
            <a:r>
              <a:rPr sz="1200" spc="-50" dirty="0">
                <a:solidFill>
                  <a:srgbClr val="6667AB"/>
                </a:solidFill>
                <a:cs typeface="Tahoma"/>
              </a:rPr>
              <a:t>a</a:t>
            </a:r>
            <a:r>
              <a:rPr lang="en-US" sz="1200" spc="-75" dirty="0">
                <a:solidFill>
                  <a:srgbClr val="6667AB"/>
                </a:solidFill>
                <a:cs typeface="Tahoma"/>
              </a:rPr>
              <a:t>rket </a:t>
            </a:r>
            <a:r>
              <a:rPr sz="1200" spc="-95" dirty="0">
                <a:solidFill>
                  <a:srgbClr val="6667AB"/>
                </a:solidFill>
                <a:cs typeface="Tahoma"/>
              </a:rPr>
              <a:t>V</a:t>
            </a:r>
            <a:r>
              <a:rPr sz="1200" spc="-50" dirty="0">
                <a:solidFill>
                  <a:srgbClr val="6667AB"/>
                </a:solidFill>
                <a:cs typeface="Tahoma"/>
              </a:rPr>
              <a:t>a</a:t>
            </a:r>
            <a:r>
              <a:rPr sz="1200" spc="-25" dirty="0">
                <a:solidFill>
                  <a:srgbClr val="6667AB"/>
                </a:solidFill>
                <a:cs typeface="Tahoma"/>
              </a:rPr>
              <a:t>l</a:t>
            </a:r>
            <a:r>
              <a:rPr sz="1200" spc="-55" dirty="0">
                <a:solidFill>
                  <a:srgbClr val="6667AB"/>
                </a:solidFill>
                <a:cs typeface="Tahoma"/>
              </a:rPr>
              <a:t>u</a:t>
            </a:r>
            <a:r>
              <a:rPr sz="1200" spc="-110" dirty="0">
                <a:solidFill>
                  <a:srgbClr val="6667AB"/>
                </a:solidFill>
                <a:cs typeface="Tahoma"/>
              </a:rPr>
              <a:t>e</a:t>
            </a:r>
            <a:r>
              <a:rPr sz="1200" spc="-80" dirty="0">
                <a:solidFill>
                  <a:srgbClr val="6667AB"/>
                </a:solidFill>
                <a:cs typeface="Tahoma"/>
              </a:rPr>
              <a:t>)</a:t>
            </a:r>
            <a:r>
              <a:rPr sz="1200" spc="-70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150" dirty="0">
                <a:solidFill>
                  <a:srgbClr val="6667AB"/>
                </a:solidFill>
                <a:cs typeface="Tahoma"/>
              </a:rPr>
              <a:t>/</a:t>
            </a:r>
            <a:r>
              <a:rPr sz="1200" spc="-25" dirty="0">
                <a:solidFill>
                  <a:srgbClr val="6667AB"/>
                </a:solidFill>
                <a:cs typeface="Tahoma"/>
              </a:rPr>
              <a:t> </a:t>
            </a:r>
            <a:r>
              <a:rPr sz="1200" spc="-50" dirty="0">
                <a:solidFill>
                  <a:srgbClr val="6667AB"/>
                </a:solidFill>
                <a:cs typeface="Tahoma"/>
              </a:rPr>
              <a:t>1</a:t>
            </a:r>
            <a:r>
              <a:rPr sz="1200" spc="20" dirty="0">
                <a:solidFill>
                  <a:srgbClr val="6667AB"/>
                </a:solidFill>
                <a:cs typeface="Tahoma"/>
              </a:rPr>
              <a:t>0</a:t>
            </a:r>
            <a:r>
              <a:rPr lang="en-US" sz="1200" spc="20" dirty="0">
                <a:solidFill>
                  <a:srgbClr val="6667AB"/>
                </a:solidFill>
                <a:cs typeface="Tahoma"/>
              </a:rPr>
              <a:t>,</a:t>
            </a:r>
            <a:r>
              <a:rPr sz="1200" spc="20" dirty="0">
                <a:solidFill>
                  <a:srgbClr val="6667AB"/>
                </a:solidFill>
                <a:cs typeface="Tahoma"/>
              </a:rPr>
              <a:t>000</a:t>
            </a:r>
            <a:endParaRPr sz="1200" dirty="0">
              <a:solidFill>
                <a:srgbClr val="6667AB"/>
              </a:solidFill>
              <a:cs typeface="Tahom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B9BC5B-7EEA-FF09-89EE-805B0CD23071}"/>
              </a:ext>
            </a:extLst>
          </p:cNvPr>
          <p:cNvGrpSpPr/>
          <p:nvPr/>
        </p:nvGrpSpPr>
        <p:grpSpPr>
          <a:xfrm>
            <a:off x="6811165" y="3584953"/>
            <a:ext cx="1120819" cy="525780"/>
            <a:chOff x="76044" y="4724874"/>
            <a:chExt cx="1120819" cy="525780"/>
          </a:xfrm>
        </p:grpSpPr>
        <p:sp>
          <p:nvSpPr>
            <p:cNvPr id="33" name="object 21">
              <a:extLst>
                <a:ext uri="{FF2B5EF4-FFF2-40B4-BE49-F238E27FC236}">
                  <a16:creationId xmlns:a16="http://schemas.microsoft.com/office/drawing/2014/main" id="{469DCB0D-0A36-B2E9-4CA3-A5F9C59120D5}"/>
                </a:ext>
              </a:extLst>
            </p:cNvPr>
            <p:cNvSpPr/>
            <p:nvPr/>
          </p:nvSpPr>
          <p:spPr>
            <a:xfrm rot="10800000">
              <a:off x="801102" y="4724874"/>
              <a:ext cx="395761" cy="525780"/>
            </a:xfrm>
            <a:custGeom>
              <a:avLst/>
              <a:gdLst/>
              <a:ahLst/>
              <a:cxnLst/>
              <a:rect l="l" t="t" r="r" b="b"/>
              <a:pathLst>
                <a:path w="429894" h="525779">
                  <a:moveTo>
                    <a:pt x="322325" y="0"/>
                  </a:moveTo>
                  <a:lnTo>
                    <a:pt x="107441" y="0"/>
                  </a:lnTo>
                  <a:lnTo>
                    <a:pt x="107441" y="310895"/>
                  </a:lnTo>
                  <a:lnTo>
                    <a:pt x="0" y="310895"/>
                  </a:lnTo>
                  <a:lnTo>
                    <a:pt x="214884" y="525779"/>
                  </a:lnTo>
                  <a:lnTo>
                    <a:pt x="429768" y="310895"/>
                  </a:lnTo>
                  <a:lnTo>
                    <a:pt x="322325" y="310895"/>
                  </a:lnTo>
                  <a:lnTo>
                    <a:pt x="322325" y="0"/>
                  </a:lnTo>
                  <a:close/>
                </a:path>
              </a:pathLst>
            </a:custGeom>
            <a:solidFill>
              <a:srgbClr val="FF9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5EF241-582B-8EB9-F973-44835D6143E2}"/>
                </a:ext>
              </a:extLst>
            </p:cNvPr>
            <p:cNvSpPr txBox="1"/>
            <p:nvPr/>
          </p:nvSpPr>
          <p:spPr>
            <a:xfrm>
              <a:off x="76044" y="4849264"/>
              <a:ext cx="857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G" sz="1200"/>
                <a:t>Yields rise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0F6F-084B-B9E4-8DEC-50BD8B8DFA35}"/>
              </a:ext>
            </a:extLst>
          </p:cNvPr>
          <p:cNvGrpSpPr/>
          <p:nvPr/>
        </p:nvGrpSpPr>
        <p:grpSpPr>
          <a:xfrm>
            <a:off x="6721511" y="3889109"/>
            <a:ext cx="5249161" cy="2139950"/>
            <a:chOff x="-7778" y="4827326"/>
            <a:chExt cx="5396242" cy="2139950"/>
          </a:xfrm>
        </p:grpSpPr>
        <p:sp>
          <p:nvSpPr>
            <p:cNvPr id="37" name="object 3">
              <a:extLst>
                <a:ext uri="{FF2B5EF4-FFF2-40B4-BE49-F238E27FC236}">
                  <a16:creationId xmlns:a16="http://schemas.microsoft.com/office/drawing/2014/main" id="{150BFA82-0244-513E-2E80-C7DE7B2A0DE7}"/>
                </a:ext>
              </a:extLst>
            </p:cNvPr>
            <p:cNvSpPr txBox="1"/>
            <p:nvPr/>
          </p:nvSpPr>
          <p:spPr>
            <a:xfrm>
              <a:off x="2964673" y="4913340"/>
              <a:ext cx="1114636" cy="1125821"/>
            </a:xfrm>
            <a:prstGeom prst="rect">
              <a:avLst/>
            </a:prstGeom>
            <a:solidFill>
              <a:srgbClr val="6667AB"/>
            </a:solidFill>
          </p:spPr>
          <p:txBody>
            <a:bodyPr vert="horz" wrap="square" lIns="0" tIns="635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1700">
                <a:cs typeface="Times New Roman"/>
              </a:endParaRPr>
            </a:p>
            <a:p>
              <a:pPr marR="15240" algn="ctr">
                <a:lnSpc>
                  <a:spcPct val="100000"/>
                </a:lnSpc>
              </a:pPr>
              <a:r>
                <a:rPr lang="en-US" sz="1400" spc="-5">
                  <a:solidFill>
                    <a:srgbClr val="FFFFFF"/>
                  </a:solidFill>
                  <a:cs typeface="Tahoma"/>
                </a:rPr>
                <a:t>PV</a:t>
              </a:r>
              <a:endParaRPr sz="1400">
                <a:cs typeface="Tahoma"/>
              </a:endParaRPr>
            </a:p>
            <a:p>
              <a:pPr marL="48260" algn="ctr">
                <a:lnSpc>
                  <a:spcPts val="1670"/>
                </a:lnSpc>
                <a:spcBef>
                  <a:spcPts val="15"/>
                </a:spcBef>
              </a:pPr>
              <a:r>
                <a:rPr sz="1400" spc="-10">
                  <a:solidFill>
                    <a:srgbClr val="FFFFFF"/>
                  </a:solidFill>
                  <a:cs typeface="Tahoma"/>
                </a:rPr>
                <a:t>o</a:t>
              </a:r>
              <a:r>
                <a:rPr sz="1400" spc="-55">
                  <a:solidFill>
                    <a:srgbClr val="FFFFFF"/>
                  </a:solidFill>
                  <a:cs typeface="Tahoma"/>
                </a:rPr>
                <a:t>f</a:t>
              </a:r>
              <a:r>
                <a:rPr sz="1400" spc="-150">
                  <a:solidFill>
                    <a:srgbClr val="FFFFFF"/>
                  </a:solidFill>
                  <a:cs typeface="Tahoma"/>
                </a:rPr>
                <a:t> </a:t>
              </a:r>
              <a:r>
                <a:rPr sz="1400" spc="-40">
                  <a:solidFill>
                    <a:srgbClr val="FFFFFF"/>
                  </a:solidFill>
                  <a:cs typeface="Tahoma"/>
                </a:rPr>
                <a:t>l</a:t>
              </a:r>
              <a:r>
                <a:rPr sz="1400">
                  <a:solidFill>
                    <a:srgbClr val="FFFFFF"/>
                  </a:solidFill>
                  <a:cs typeface="Tahoma"/>
                </a:rPr>
                <a:t>i</a:t>
              </a:r>
              <a:r>
                <a:rPr sz="1400" spc="-20">
                  <a:solidFill>
                    <a:srgbClr val="FFFFFF"/>
                  </a:solidFill>
                  <a:cs typeface="Tahoma"/>
                </a:rPr>
                <a:t>a</a:t>
              </a:r>
              <a:r>
                <a:rPr sz="1400" spc="15">
                  <a:solidFill>
                    <a:srgbClr val="FFFFFF"/>
                  </a:solidFill>
                  <a:cs typeface="Tahoma"/>
                </a:rPr>
                <a:t>b</a:t>
              </a:r>
              <a:r>
                <a:rPr sz="1400">
                  <a:solidFill>
                    <a:srgbClr val="FFFFFF"/>
                  </a:solidFill>
                  <a:cs typeface="Tahoma"/>
                </a:rPr>
                <a:t>i</a:t>
              </a:r>
              <a:r>
                <a:rPr sz="1400" spc="-40">
                  <a:solidFill>
                    <a:srgbClr val="FFFFFF"/>
                  </a:solidFill>
                  <a:cs typeface="Tahoma"/>
                </a:rPr>
                <a:t>l</a:t>
              </a:r>
              <a:r>
                <a:rPr sz="1400">
                  <a:solidFill>
                    <a:srgbClr val="FFFFFF"/>
                  </a:solidFill>
                  <a:cs typeface="Tahoma"/>
                </a:rPr>
                <a:t>i</a:t>
              </a:r>
              <a:r>
                <a:rPr sz="1400" spc="-45">
                  <a:solidFill>
                    <a:srgbClr val="FFFFFF"/>
                  </a:solidFill>
                  <a:cs typeface="Tahoma"/>
                </a:rPr>
                <a:t>t</a:t>
              </a:r>
              <a:r>
                <a:rPr sz="1400">
                  <a:solidFill>
                    <a:srgbClr val="FFFFFF"/>
                  </a:solidFill>
                  <a:cs typeface="Tahoma"/>
                </a:rPr>
                <a:t>i</a:t>
              </a:r>
              <a:r>
                <a:rPr sz="1400" spc="-25">
                  <a:solidFill>
                    <a:srgbClr val="FFFFFF"/>
                  </a:solidFill>
                  <a:cs typeface="Tahoma"/>
                </a:rPr>
                <a:t>e</a:t>
              </a:r>
              <a:r>
                <a:rPr sz="1400" spc="-20">
                  <a:solidFill>
                    <a:srgbClr val="FFFFFF"/>
                  </a:solidFill>
                  <a:cs typeface="Tahoma"/>
                </a:rPr>
                <a:t>s</a:t>
              </a:r>
              <a:endParaRPr sz="1400">
                <a:cs typeface="Tahoma"/>
              </a:endParaRPr>
            </a:p>
            <a:p>
              <a:pPr marL="10795" algn="ctr">
                <a:lnSpc>
                  <a:spcPts val="1670"/>
                </a:lnSpc>
              </a:pPr>
              <a:r>
                <a:rPr lang="en-US" sz="1400" spc="80">
                  <a:solidFill>
                    <a:srgbClr val="FFFFFF"/>
                  </a:solidFill>
                  <a:cs typeface="Tahoma"/>
                </a:rPr>
                <a:t>15</a:t>
              </a:r>
              <a:r>
                <a:rPr sz="1400" spc="80">
                  <a:solidFill>
                    <a:srgbClr val="FFFFFF"/>
                  </a:solidFill>
                  <a:cs typeface="Tahoma"/>
                </a:rPr>
                <a:t>m</a:t>
              </a:r>
              <a:endParaRPr lang="en-NG" sz="1400" spc="80">
                <a:solidFill>
                  <a:srgbClr val="FFFFFF"/>
                </a:solidFill>
                <a:cs typeface="Tahoma"/>
              </a:endParaRPr>
            </a:p>
            <a:p>
              <a:pPr marL="10795" algn="ctr">
                <a:lnSpc>
                  <a:spcPts val="1670"/>
                </a:lnSpc>
              </a:pPr>
              <a:endParaRPr sz="1400">
                <a:cs typeface="Tahoma"/>
              </a:endParaRPr>
            </a:p>
          </p:txBody>
        </p:sp>
        <p:sp>
          <p:nvSpPr>
            <p:cNvPr id="38" name="object 5">
              <a:extLst>
                <a:ext uri="{FF2B5EF4-FFF2-40B4-BE49-F238E27FC236}">
                  <a16:creationId xmlns:a16="http://schemas.microsoft.com/office/drawing/2014/main" id="{27F89229-684E-55FB-163D-8829B40F45FF}"/>
                </a:ext>
              </a:extLst>
            </p:cNvPr>
            <p:cNvSpPr txBox="1"/>
            <p:nvPr/>
          </p:nvSpPr>
          <p:spPr>
            <a:xfrm>
              <a:off x="1651744" y="4918141"/>
              <a:ext cx="1161462" cy="674095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wrap="square" lIns="0" tIns="571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 sz="1100" dirty="0">
                <a:cs typeface="Times New Roman"/>
              </a:endParaRPr>
            </a:p>
            <a:p>
              <a:pPr marL="487045" marR="168910" indent="-315595">
                <a:lnSpc>
                  <a:spcPct val="100899"/>
                </a:lnSpc>
                <a:spcBef>
                  <a:spcPts val="5"/>
                </a:spcBef>
              </a:pPr>
              <a:r>
                <a:rPr sz="1100" spc="-15" dirty="0">
                  <a:solidFill>
                    <a:srgbClr val="FFFFFF"/>
                  </a:solidFill>
                  <a:cs typeface="Tahoma"/>
                </a:rPr>
                <a:t>F</a:t>
              </a:r>
              <a:r>
                <a:rPr sz="1100" dirty="0">
                  <a:solidFill>
                    <a:srgbClr val="FFFFFF"/>
                  </a:solidFill>
                  <a:cs typeface="Tahoma"/>
                </a:rPr>
                <a:t>i</a:t>
              </a:r>
              <a:r>
                <a:rPr sz="1100" spc="-50" dirty="0">
                  <a:solidFill>
                    <a:srgbClr val="FFFFFF"/>
                  </a:solidFill>
                  <a:cs typeface="Tahoma"/>
                </a:rPr>
                <a:t>x</a:t>
              </a:r>
              <a:r>
                <a:rPr sz="1100" spc="-25" dirty="0">
                  <a:solidFill>
                    <a:srgbClr val="FFFFFF"/>
                  </a:solidFill>
                  <a:cs typeface="Tahoma"/>
                </a:rPr>
                <a:t>e</a:t>
              </a:r>
              <a:r>
                <a:rPr sz="1100" dirty="0">
                  <a:solidFill>
                    <a:srgbClr val="FFFFFF"/>
                  </a:solidFill>
                  <a:cs typeface="Tahoma"/>
                </a:rPr>
                <a:t>d</a:t>
              </a:r>
              <a:r>
                <a:rPr lang="en-US" sz="1100" spc="-135" dirty="0">
                  <a:solidFill>
                    <a:srgbClr val="FFFFFF"/>
                  </a:solidFill>
                  <a:cs typeface="Tahoma"/>
                </a:rPr>
                <a:t> </a:t>
              </a:r>
              <a:r>
                <a:rPr sz="1100" dirty="0">
                  <a:solidFill>
                    <a:srgbClr val="FFFFFF"/>
                  </a:solidFill>
                  <a:cs typeface="Tahoma"/>
                </a:rPr>
                <a:t>i</a:t>
              </a:r>
              <a:r>
                <a:rPr sz="1100" spc="-35" dirty="0">
                  <a:solidFill>
                    <a:srgbClr val="FFFFFF"/>
                  </a:solidFill>
                  <a:cs typeface="Tahoma"/>
                </a:rPr>
                <a:t>n</a:t>
              </a:r>
              <a:r>
                <a:rPr sz="1100" spc="5" dirty="0">
                  <a:solidFill>
                    <a:srgbClr val="FFFFFF"/>
                  </a:solidFill>
                  <a:cs typeface="Tahoma"/>
                </a:rPr>
                <a:t>c</a:t>
              </a:r>
              <a:r>
                <a:rPr sz="1100" spc="20" dirty="0">
                  <a:solidFill>
                    <a:srgbClr val="FFFFFF"/>
                  </a:solidFill>
                  <a:cs typeface="Tahoma"/>
                </a:rPr>
                <a:t>o</a:t>
              </a:r>
              <a:r>
                <a:rPr sz="1100" spc="-25" dirty="0">
                  <a:solidFill>
                    <a:srgbClr val="FFFFFF"/>
                  </a:solidFill>
                  <a:cs typeface="Tahoma"/>
                </a:rPr>
                <a:t>m</a:t>
              </a:r>
              <a:r>
                <a:rPr sz="1100" spc="-20" dirty="0">
                  <a:solidFill>
                    <a:srgbClr val="FFFFFF"/>
                  </a:solidFill>
                  <a:cs typeface="Tahoma"/>
                </a:rPr>
                <a:t>e </a:t>
              </a:r>
              <a:endParaRPr lang="en-US" sz="1100" spc="-20" dirty="0">
                <a:solidFill>
                  <a:srgbClr val="FFFFFF"/>
                </a:solidFill>
                <a:cs typeface="Tahoma"/>
              </a:endParaRPr>
            </a:p>
            <a:p>
              <a:pPr marL="487045" marR="168910" indent="-315595">
                <a:lnSpc>
                  <a:spcPct val="100899"/>
                </a:lnSpc>
                <a:spcBef>
                  <a:spcPts val="5"/>
                </a:spcBef>
              </a:pPr>
              <a:r>
                <a:rPr lang="en-NG" sz="1100" spc="-20" dirty="0">
                  <a:solidFill>
                    <a:srgbClr val="FFFFFF"/>
                  </a:solidFill>
                  <a:cs typeface="Tahoma"/>
                </a:rPr>
                <a:t>      </a:t>
              </a:r>
              <a:r>
                <a:rPr sz="1100" spc="85" dirty="0">
                  <a:solidFill>
                    <a:srgbClr val="FFFFFF"/>
                  </a:solidFill>
                  <a:cs typeface="Tahoma"/>
                </a:rPr>
                <a:t>1</a:t>
              </a:r>
              <a:r>
                <a:rPr lang="en-US" sz="1100" spc="85" dirty="0">
                  <a:solidFill>
                    <a:srgbClr val="FFFFFF"/>
                  </a:solidFill>
                  <a:cs typeface="Tahoma"/>
                </a:rPr>
                <a:t>0</a:t>
              </a:r>
              <a:r>
                <a:rPr sz="1100" spc="85" dirty="0">
                  <a:solidFill>
                    <a:srgbClr val="FFFFFF"/>
                  </a:solidFill>
                  <a:cs typeface="Tahoma"/>
                </a:rPr>
                <a:t>m</a:t>
              </a:r>
              <a:endParaRPr lang="en-US" sz="1100" spc="85" dirty="0">
                <a:solidFill>
                  <a:srgbClr val="FFFFFF"/>
                </a:solidFill>
                <a:cs typeface="Tahoma"/>
              </a:endParaRPr>
            </a:p>
            <a:p>
              <a:pPr marL="487045" marR="168910" indent="-315595">
                <a:lnSpc>
                  <a:spcPct val="100899"/>
                </a:lnSpc>
                <a:spcBef>
                  <a:spcPts val="5"/>
                </a:spcBef>
              </a:pPr>
              <a:endParaRPr sz="1100" dirty="0">
                <a:cs typeface="Tahoma"/>
              </a:endParaRPr>
            </a:p>
          </p:txBody>
        </p:sp>
        <p:sp>
          <p:nvSpPr>
            <p:cNvPr id="39" name="object 6">
              <a:extLst>
                <a:ext uri="{FF2B5EF4-FFF2-40B4-BE49-F238E27FC236}">
                  <a16:creationId xmlns:a16="http://schemas.microsoft.com/office/drawing/2014/main" id="{DC214BBF-6AB0-5551-84A8-BBE1178B0BE2}"/>
                </a:ext>
              </a:extLst>
            </p:cNvPr>
            <p:cNvSpPr txBox="1"/>
            <p:nvPr/>
          </p:nvSpPr>
          <p:spPr>
            <a:xfrm>
              <a:off x="2964672" y="6079854"/>
              <a:ext cx="1114637" cy="543739"/>
            </a:xfrm>
            <a:prstGeom prst="rect">
              <a:avLst/>
            </a:prstGeom>
            <a:solidFill>
              <a:srgbClr val="007934"/>
            </a:solidFill>
          </p:spPr>
          <p:txBody>
            <a:bodyPr vert="horz" wrap="square" lIns="0" tIns="11176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880"/>
                </a:spcBef>
              </a:pPr>
              <a:r>
                <a:rPr sz="1400" spc="-25">
                  <a:solidFill>
                    <a:srgbClr val="FFFFFF"/>
                  </a:solidFill>
                  <a:cs typeface="Tahoma"/>
                </a:rPr>
                <a:t>Equity</a:t>
              </a:r>
              <a:endParaRPr sz="1400">
                <a:cs typeface="Tahoma"/>
              </a:endParaRPr>
            </a:p>
            <a:p>
              <a:pPr algn="ctr">
                <a:lnSpc>
                  <a:spcPct val="100000"/>
                </a:lnSpc>
                <a:spcBef>
                  <a:spcPts val="15"/>
                </a:spcBef>
              </a:pPr>
              <a:r>
                <a:rPr lang="en-US" sz="1400" spc="60">
                  <a:solidFill>
                    <a:srgbClr val="FFFFFF"/>
                  </a:solidFill>
                  <a:cs typeface="Tahoma"/>
                </a:rPr>
                <a:t>10</a:t>
              </a:r>
              <a:r>
                <a:rPr sz="1400" spc="60">
                  <a:solidFill>
                    <a:srgbClr val="FFFFFF"/>
                  </a:solidFill>
                  <a:cs typeface="Tahoma"/>
                </a:rPr>
                <a:t>m</a:t>
              </a:r>
              <a:endParaRPr sz="1400">
                <a:cs typeface="Tahoma"/>
              </a:endParaRPr>
            </a:p>
          </p:txBody>
        </p:sp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20A852D7-C527-A6E2-0697-74CB2CF96EE7}"/>
                </a:ext>
              </a:extLst>
            </p:cNvPr>
            <p:cNvSpPr txBox="1"/>
            <p:nvPr/>
          </p:nvSpPr>
          <p:spPr>
            <a:xfrm>
              <a:off x="1651744" y="5616345"/>
              <a:ext cx="1161462" cy="1017266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wrap="square" lIns="0" tIns="698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1100">
                <a:cs typeface="Times New Roman"/>
              </a:endParaRPr>
            </a:p>
            <a:p>
              <a:pPr marL="487045" marR="201295" indent="-279400">
                <a:lnSpc>
                  <a:spcPct val="100899"/>
                </a:lnSpc>
              </a:pPr>
              <a:endParaRPr lang="en-US" sz="1100" spc="10">
                <a:solidFill>
                  <a:srgbClr val="FFFFFF"/>
                </a:solidFill>
                <a:cs typeface="Tahoma"/>
              </a:endParaRPr>
            </a:p>
            <a:p>
              <a:pPr marL="487045" marR="201295" indent="-279400">
                <a:lnSpc>
                  <a:spcPct val="100899"/>
                </a:lnSpc>
              </a:pPr>
              <a:r>
                <a:rPr sz="1100" spc="10">
                  <a:solidFill>
                    <a:srgbClr val="FFFFFF"/>
                  </a:solidFill>
                  <a:cs typeface="Tahoma"/>
                </a:rPr>
                <a:t>O</a:t>
              </a:r>
              <a:r>
                <a:rPr sz="1100" spc="-45">
                  <a:solidFill>
                    <a:srgbClr val="FFFFFF"/>
                  </a:solidFill>
                  <a:cs typeface="Tahoma"/>
                </a:rPr>
                <a:t>t</a:t>
              </a:r>
              <a:r>
                <a:rPr sz="1100" spc="-30">
                  <a:solidFill>
                    <a:srgbClr val="FFFFFF"/>
                  </a:solidFill>
                  <a:cs typeface="Tahoma"/>
                </a:rPr>
                <a:t>h</a:t>
              </a:r>
              <a:r>
                <a:rPr sz="1100" spc="-25">
                  <a:solidFill>
                    <a:srgbClr val="FFFFFF"/>
                  </a:solidFill>
                  <a:cs typeface="Tahoma"/>
                </a:rPr>
                <a:t>e</a:t>
              </a:r>
              <a:r>
                <a:rPr sz="1100" spc="-55">
                  <a:solidFill>
                    <a:srgbClr val="FFFFFF"/>
                  </a:solidFill>
                  <a:cs typeface="Tahoma"/>
                </a:rPr>
                <a:t>r</a:t>
              </a:r>
              <a:r>
                <a:rPr sz="1100" spc="-170">
                  <a:solidFill>
                    <a:srgbClr val="FFFFFF"/>
                  </a:solidFill>
                  <a:cs typeface="Tahoma"/>
                </a:rPr>
                <a:t> </a:t>
              </a:r>
              <a:r>
                <a:rPr sz="1100" spc="-20">
                  <a:solidFill>
                    <a:srgbClr val="FFFFFF"/>
                  </a:solidFill>
                  <a:cs typeface="Tahoma"/>
                </a:rPr>
                <a:t>a</a:t>
              </a:r>
              <a:r>
                <a:rPr sz="1100" spc="-25">
                  <a:solidFill>
                    <a:srgbClr val="FFFFFF"/>
                  </a:solidFill>
                  <a:cs typeface="Tahoma"/>
                </a:rPr>
                <a:t>s</a:t>
              </a:r>
              <a:r>
                <a:rPr sz="1100" spc="-15">
                  <a:solidFill>
                    <a:srgbClr val="FFFFFF"/>
                  </a:solidFill>
                  <a:cs typeface="Tahoma"/>
                </a:rPr>
                <a:t>s</a:t>
              </a:r>
              <a:r>
                <a:rPr sz="1100" spc="-25">
                  <a:solidFill>
                    <a:srgbClr val="FFFFFF"/>
                  </a:solidFill>
                  <a:cs typeface="Tahoma"/>
                </a:rPr>
                <a:t>e</a:t>
              </a:r>
              <a:r>
                <a:rPr sz="1100" spc="-45">
                  <a:solidFill>
                    <a:srgbClr val="FFFFFF"/>
                  </a:solidFill>
                  <a:cs typeface="Tahoma"/>
                </a:rPr>
                <a:t>t</a:t>
              </a:r>
              <a:r>
                <a:rPr sz="1100" spc="-15">
                  <a:solidFill>
                    <a:srgbClr val="FFFFFF"/>
                  </a:solidFill>
                  <a:cs typeface="Tahoma"/>
                </a:rPr>
                <a:t>s</a:t>
              </a:r>
              <a:endParaRPr lang="en-US" sz="1100" spc="-15">
                <a:solidFill>
                  <a:srgbClr val="FFFFFF"/>
                </a:solidFill>
                <a:cs typeface="Tahoma"/>
              </a:endParaRPr>
            </a:p>
            <a:p>
              <a:pPr marL="487045" marR="201295" indent="-279400">
                <a:lnSpc>
                  <a:spcPct val="100899"/>
                </a:lnSpc>
              </a:pPr>
              <a:r>
                <a:rPr lang="en-NG" sz="1100" spc="-15">
                  <a:solidFill>
                    <a:srgbClr val="FFFFFF"/>
                  </a:solidFill>
                  <a:cs typeface="Tahoma"/>
                </a:rPr>
                <a:t>     </a:t>
              </a:r>
              <a:r>
                <a:rPr sz="1100" spc="85">
                  <a:solidFill>
                    <a:srgbClr val="FFFFFF"/>
                  </a:solidFill>
                  <a:cs typeface="Tahoma"/>
                </a:rPr>
                <a:t>15m</a:t>
              </a:r>
              <a:endParaRPr lang="en-US" sz="1100" spc="85">
                <a:solidFill>
                  <a:srgbClr val="FFFFFF"/>
                </a:solidFill>
                <a:cs typeface="Tahoma"/>
              </a:endParaRPr>
            </a:p>
            <a:p>
              <a:pPr marL="487045" marR="201295" indent="-279400">
                <a:lnSpc>
                  <a:spcPct val="100899"/>
                </a:lnSpc>
              </a:pPr>
              <a:endParaRPr lang="en-NG" sz="1100" spc="85">
                <a:solidFill>
                  <a:srgbClr val="FFFFFF"/>
                </a:solidFill>
                <a:cs typeface="Tahoma"/>
              </a:endParaRPr>
            </a:p>
            <a:p>
              <a:pPr marL="487045" marR="201295" indent="-279400">
                <a:lnSpc>
                  <a:spcPct val="100899"/>
                </a:lnSpc>
              </a:pPr>
              <a:endParaRPr lang="en-NG" sz="1100" spc="85">
                <a:solidFill>
                  <a:srgbClr val="FFFFFF"/>
                </a:solidFill>
                <a:cs typeface="Tahoma"/>
              </a:endParaRPr>
            </a:p>
          </p:txBody>
        </p:sp>
        <p:sp>
          <p:nvSpPr>
            <p:cNvPr id="41" name="object 4">
              <a:extLst>
                <a:ext uri="{FF2B5EF4-FFF2-40B4-BE49-F238E27FC236}">
                  <a16:creationId xmlns:a16="http://schemas.microsoft.com/office/drawing/2014/main" id="{F4509890-B020-436D-55FE-A8B1254C507C}"/>
                </a:ext>
              </a:extLst>
            </p:cNvPr>
            <p:cNvSpPr/>
            <p:nvPr/>
          </p:nvSpPr>
          <p:spPr>
            <a:xfrm>
              <a:off x="1360359" y="4827326"/>
              <a:ext cx="3150235" cy="2139950"/>
            </a:xfrm>
            <a:custGeom>
              <a:avLst/>
              <a:gdLst/>
              <a:ahLst/>
              <a:cxnLst/>
              <a:rect l="l" t="t" r="r" b="b"/>
              <a:pathLst>
                <a:path w="3150234" h="2139950">
                  <a:moveTo>
                    <a:pt x="0" y="0"/>
                  </a:moveTo>
                  <a:lnTo>
                    <a:pt x="3150107" y="0"/>
                  </a:lnTo>
                </a:path>
                <a:path w="3150234" h="2139950">
                  <a:moveTo>
                    <a:pt x="1536191" y="0"/>
                  </a:moveTo>
                  <a:lnTo>
                    <a:pt x="1536191" y="2139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1">
              <a:extLst>
                <a:ext uri="{FF2B5EF4-FFF2-40B4-BE49-F238E27FC236}">
                  <a16:creationId xmlns:a16="http://schemas.microsoft.com/office/drawing/2014/main" id="{175061E6-8A13-08A4-127D-2EA713DE7121}"/>
                </a:ext>
              </a:extLst>
            </p:cNvPr>
            <p:cNvSpPr/>
            <p:nvPr/>
          </p:nvSpPr>
          <p:spPr>
            <a:xfrm>
              <a:off x="1202695" y="5744718"/>
              <a:ext cx="314606" cy="525780"/>
            </a:xfrm>
            <a:custGeom>
              <a:avLst/>
              <a:gdLst/>
              <a:ahLst/>
              <a:cxnLst/>
              <a:rect l="l" t="t" r="r" b="b"/>
              <a:pathLst>
                <a:path w="429894" h="525779">
                  <a:moveTo>
                    <a:pt x="322325" y="0"/>
                  </a:moveTo>
                  <a:lnTo>
                    <a:pt x="107441" y="0"/>
                  </a:lnTo>
                  <a:lnTo>
                    <a:pt x="107441" y="310895"/>
                  </a:lnTo>
                  <a:lnTo>
                    <a:pt x="0" y="310895"/>
                  </a:lnTo>
                  <a:lnTo>
                    <a:pt x="214884" y="525779"/>
                  </a:lnTo>
                  <a:lnTo>
                    <a:pt x="429768" y="310895"/>
                  </a:lnTo>
                  <a:lnTo>
                    <a:pt x="322325" y="310895"/>
                  </a:lnTo>
                  <a:lnTo>
                    <a:pt x="32232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362F8B7-915E-2A81-7DD8-E42CA505D805}"/>
                </a:ext>
              </a:extLst>
            </p:cNvPr>
            <p:cNvSpPr txBox="1"/>
            <p:nvPr/>
          </p:nvSpPr>
          <p:spPr>
            <a:xfrm>
              <a:off x="-7778" y="5808916"/>
              <a:ext cx="1153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G" sz="1400"/>
                <a:t>Fixed income</a:t>
              </a:r>
            </a:p>
            <a:p>
              <a:r>
                <a:rPr lang="en-NG" sz="1400"/>
                <a:t>falls</a:t>
              </a:r>
            </a:p>
          </p:txBody>
        </p:sp>
        <p:sp>
          <p:nvSpPr>
            <p:cNvPr id="47" name="object 21">
              <a:extLst>
                <a:ext uri="{FF2B5EF4-FFF2-40B4-BE49-F238E27FC236}">
                  <a16:creationId xmlns:a16="http://schemas.microsoft.com/office/drawing/2014/main" id="{E6A1336E-A0D9-8465-6F57-CF1CEEE0FB07}"/>
                </a:ext>
              </a:extLst>
            </p:cNvPr>
            <p:cNvSpPr/>
            <p:nvPr/>
          </p:nvSpPr>
          <p:spPr>
            <a:xfrm>
              <a:off x="4211147" y="5237401"/>
              <a:ext cx="314606" cy="525780"/>
            </a:xfrm>
            <a:custGeom>
              <a:avLst/>
              <a:gdLst/>
              <a:ahLst/>
              <a:cxnLst/>
              <a:rect l="l" t="t" r="r" b="b"/>
              <a:pathLst>
                <a:path w="429894" h="525779">
                  <a:moveTo>
                    <a:pt x="322325" y="0"/>
                  </a:moveTo>
                  <a:lnTo>
                    <a:pt x="107441" y="0"/>
                  </a:lnTo>
                  <a:lnTo>
                    <a:pt x="107441" y="310895"/>
                  </a:lnTo>
                  <a:lnTo>
                    <a:pt x="0" y="310895"/>
                  </a:lnTo>
                  <a:lnTo>
                    <a:pt x="214884" y="525779"/>
                  </a:lnTo>
                  <a:lnTo>
                    <a:pt x="429768" y="310895"/>
                  </a:lnTo>
                  <a:lnTo>
                    <a:pt x="322325" y="310895"/>
                  </a:lnTo>
                  <a:lnTo>
                    <a:pt x="32232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D23C65-5E46-860D-18F8-4067B3EA2227}"/>
                </a:ext>
              </a:extLst>
            </p:cNvPr>
            <p:cNvSpPr txBox="1"/>
            <p:nvPr/>
          </p:nvSpPr>
          <p:spPr>
            <a:xfrm>
              <a:off x="4230775" y="5686904"/>
              <a:ext cx="1157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G" sz="1400"/>
                <a:t>Liab. </a:t>
              </a:r>
              <a:r>
                <a:rPr lang="en-GB" sz="1400"/>
                <a:t>fall by </a:t>
              </a:r>
            </a:p>
            <a:p>
              <a:r>
                <a:rPr lang="en-GB" sz="1400"/>
                <a:t>same amount</a:t>
              </a:r>
              <a:endParaRPr lang="en-NG" sz="1400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FF9473C6-6E1E-FD33-27E0-F72F6A8EE0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60840" y="3932164"/>
            <a:ext cx="4420414" cy="280023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DFE08EC-509E-45F9-FCAB-53692B2C0240}"/>
              </a:ext>
            </a:extLst>
          </p:cNvPr>
          <p:cNvSpPr txBox="1"/>
          <p:nvPr/>
        </p:nvSpPr>
        <p:spPr>
          <a:xfrm>
            <a:off x="4687127" y="4422119"/>
            <a:ext cx="188869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rtl="0">
              <a:defRPr lang="en-GB"/>
            </a:defPPr>
            <a:lvl1pPr marL="285750" indent="-285750">
              <a:buFont typeface="Arial" panose="020B0604020202020204" pitchFamily="34" charset="0"/>
              <a:buChar char="•"/>
              <a:defRPr sz="1600" cap="none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en-NG" sz="1200" dirty="0"/>
              <a:t>In practice, yield movements are often non-parallel. </a:t>
            </a:r>
          </a:p>
          <a:p>
            <a:pPr marL="0" indent="0">
              <a:buNone/>
            </a:pPr>
            <a:r>
              <a:rPr lang="en-NG" sz="1200" dirty="0">
                <a:solidFill>
                  <a:srgbClr val="C00000"/>
                </a:solidFill>
              </a:rPr>
              <a:t>How do we manage this?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E7978D-EEE2-5C3D-72B0-6FBF0FB1C436}"/>
              </a:ext>
            </a:extLst>
          </p:cNvPr>
          <p:cNvGrpSpPr/>
          <p:nvPr/>
        </p:nvGrpSpPr>
        <p:grpSpPr>
          <a:xfrm>
            <a:off x="6718284" y="935218"/>
            <a:ext cx="5473718" cy="2652281"/>
            <a:chOff x="6718284" y="935218"/>
            <a:chExt cx="5473718" cy="26522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C56941-9CE0-F77D-B084-86F10D2D10F9}"/>
                </a:ext>
              </a:extLst>
            </p:cNvPr>
            <p:cNvGrpSpPr/>
            <p:nvPr/>
          </p:nvGrpSpPr>
          <p:grpSpPr>
            <a:xfrm>
              <a:off x="6718284" y="1398923"/>
              <a:ext cx="5473718" cy="2188576"/>
              <a:chOff x="110926" y="2771827"/>
              <a:chExt cx="4914836" cy="1782600"/>
            </a:xfrm>
          </p:grpSpPr>
          <p:sp>
            <p:nvSpPr>
              <p:cNvPr id="18" name="object 3">
                <a:extLst>
                  <a:ext uri="{FF2B5EF4-FFF2-40B4-BE49-F238E27FC236}">
                    <a16:creationId xmlns:a16="http://schemas.microsoft.com/office/drawing/2014/main" id="{E4578564-72EB-6EC5-2C19-B9D1E6A681C3}"/>
                  </a:ext>
                </a:extLst>
              </p:cNvPr>
              <p:cNvSpPr txBox="1"/>
              <p:nvPr/>
            </p:nvSpPr>
            <p:spPr>
              <a:xfrm>
                <a:off x="2712340" y="2808944"/>
                <a:ext cx="1005856" cy="1265174"/>
              </a:xfrm>
              <a:prstGeom prst="rect">
                <a:avLst/>
              </a:prstGeom>
              <a:solidFill>
                <a:srgbClr val="6667AB"/>
              </a:solidFill>
            </p:spPr>
            <p:txBody>
              <a:bodyPr vert="horz" wrap="square" lIns="0" tIns="635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50"/>
                  </a:spcBef>
                </a:pPr>
                <a:endParaRPr sz="1700">
                  <a:cs typeface="Times New Roman"/>
                </a:endParaRPr>
              </a:p>
              <a:p>
                <a:pPr marR="15240" algn="ctr">
                  <a:lnSpc>
                    <a:spcPct val="100000"/>
                  </a:lnSpc>
                </a:pPr>
                <a:endParaRPr lang="en-US" sz="1400" spc="-5">
                  <a:solidFill>
                    <a:srgbClr val="FFFFFF"/>
                  </a:solidFill>
                  <a:cs typeface="Tahoma"/>
                </a:endParaRPr>
              </a:p>
              <a:p>
                <a:pPr marR="15240" algn="ctr">
                  <a:lnSpc>
                    <a:spcPct val="100000"/>
                  </a:lnSpc>
                </a:pPr>
                <a:r>
                  <a:rPr lang="en-US" sz="1400" spc="-5">
                    <a:solidFill>
                      <a:srgbClr val="FFFFFF"/>
                    </a:solidFill>
                    <a:cs typeface="Tahoma"/>
                  </a:rPr>
                  <a:t>PV</a:t>
                </a:r>
                <a:endParaRPr sz="1400">
                  <a:cs typeface="Tahoma"/>
                </a:endParaRPr>
              </a:p>
              <a:p>
                <a:pPr marL="48260" algn="ctr">
                  <a:lnSpc>
                    <a:spcPts val="1670"/>
                  </a:lnSpc>
                  <a:spcBef>
                    <a:spcPts val="15"/>
                  </a:spcBef>
                </a:pPr>
                <a:r>
                  <a:rPr sz="1400" spc="-10">
                    <a:solidFill>
                      <a:srgbClr val="FFFFFF"/>
                    </a:solidFill>
                    <a:cs typeface="Tahoma"/>
                  </a:rPr>
                  <a:t>o</a:t>
                </a:r>
                <a:r>
                  <a:rPr sz="1400" spc="-55">
                    <a:solidFill>
                      <a:srgbClr val="FFFFFF"/>
                    </a:solidFill>
                    <a:cs typeface="Tahoma"/>
                  </a:rPr>
                  <a:t>f</a:t>
                </a:r>
                <a:r>
                  <a:rPr sz="1400" spc="-150">
                    <a:solidFill>
                      <a:srgbClr val="FFFFFF"/>
                    </a:solidFill>
                    <a:cs typeface="Tahoma"/>
                  </a:rPr>
                  <a:t> </a:t>
                </a:r>
                <a:r>
                  <a:rPr sz="1400" spc="-40">
                    <a:solidFill>
                      <a:srgbClr val="FFFFFF"/>
                    </a:solidFill>
                    <a:cs typeface="Tahoma"/>
                  </a:rPr>
                  <a:t>l</a:t>
                </a:r>
                <a:r>
                  <a:rPr sz="1400">
                    <a:solidFill>
                      <a:srgbClr val="FFFFFF"/>
                    </a:solidFill>
                    <a:cs typeface="Tahoma"/>
                  </a:rPr>
                  <a:t>i</a:t>
                </a:r>
                <a:r>
                  <a:rPr sz="1400" spc="-20">
                    <a:solidFill>
                      <a:srgbClr val="FFFFFF"/>
                    </a:solidFill>
                    <a:cs typeface="Tahoma"/>
                  </a:rPr>
                  <a:t>a</a:t>
                </a:r>
                <a:r>
                  <a:rPr sz="1400" spc="15">
                    <a:solidFill>
                      <a:srgbClr val="FFFFFF"/>
                    </a:solidFill>
                    <a:cs typeface="Tahoma"/>
                  </a:rPr>
                  <a:t>b</a:t>
                </a:r>
                <a:r>
                  <a:rPr sz="1400">
                    <a:solidFill>
                      <a:srgbClr val="FFFFFF"/>
                    </a:solidFill>
                    <a:cs typeface="Tahoma"/>
                  </a:rPr>
                  <a:t>i</a:t>
                </a:r>
                <a:r>
                  <a:rPr sz="1400" spc="-40">
                    <a:solidFill>
                      <a:srgbClr val="FFFFFF"/>
                    </a:solidFill>
                    <a:cs typeface="Tahoma"/>
                  </a:rPr>
                  <a:t>l</a:t>
                </a:r>
                <a:r>
                  <a:rPr sz="1400">
                    <a:solidFill>
                      <a:srgbClr val="FFFFFF"/>
                    </a:solidFill>
                    <a:cs typeface="Tahoma"/>
                  </a:rPr>
                  <a:t>i</a:t>
                </a:r>
                <a:r>
                  <a:rPr sz="1400" spc="-45">
                    <a:solidFill>
                      <a:srgbClr val="FFFFFF"/>
                    </a:solidFill>
                    <a:cs typeface="Tahoma"/>
                  </a:rPr>
                  <a:t>t</a:t>
                </a:r>
                <a:r>
                  <a:rPr sz="1400">
                    <a:solidFill>
                      <a:srgbClr val="FFFFFF"/>
                    </a:solidFill>
                    <a:cs typeface="Tahoma"/>
                  </a:rPr>
                  <a:t>i</a:t>
                </a:r>
                <a:r>
                  <a:rPr sz="1400" spc="-25">
                    <a:solidFill>
                      <a:srgbClr val="FFFFFF"/>
                    </a:solidFill>
                    <a:cs typeface="Tahoma"/>
                  </a:rPr>
                  <a:t>e</a:t>
                </a:r>
                <a:r>
                  <a:rPr sz="1400" spc="-20">
                    <a:solidFill>
                      <a:srgbClr val="FFFFFF"/>
                    </a:solidFill>
                    <a:cs typeface="Tahoma"/>
                  </a:rPr>
                  <a:t>s</a:t>
                </a:r>
                <a:endParaRPr sz="1400">
                  <a:cs typeface="Tahoma"/>
                </a:endParaRPr>
              </a:p>
              <a:p>
                <a:pPr marL="10795" algn="ctr">
                  <a:lnSpc>
                    <a:spcPts val="1670"/>
                  </a:lnSpc>
                </a:pPr>
                <a:r>
                  <a:rPr sz="1400" spc="80">
                    <a:solidFill>
                      <a:srgbClr val="FFFFFF"/>
                    </a:solidFill>
                    <a:cs typeface="Tahoma"/>
                  </a:rPr>
                  <a:t>20m</a:t>
                </a:r>
                <a:endParaRPr lang="en-US" sz="1400" spc="80">
                  <a:solidFill>
                    <a:srgbClr val="FFFFFF"/>
                  </a:solidFill>
                  <a:cs typeface="Tahoma"/>
                </a:endParaRPr>
              </a:p>
              <a:p>
                <a:pPr marL="10795" algn="ctr">
                  <a:lnSpc>
                    <a:spcPts val="1670"/>
                  </a:lnSpc>
                </a:pPr>
                <a:endParaRPr lang="en-NG" sz="1400" spc="80">
                  <a:solidFill>
                    <a:srgbClr val="FFFFFF"/>
                  </a:solidFill>
                  <a:cs typeface="Tahoma"/>
                </a:endParaRPr>
              </a:p>
              <a:p>
                <a:pPr marL="10795" algn="ctr">
                  <a:lnSpc>
                    <a:spcPts val="1670"/>
                  </a:lnSpc>
                </a:pPr>
                <a:endParaRPr sz="1400">
                  <a:cs typeface="Tahoma"/>
                </a:endParaRPr>
              </a:p>
            </p:txBody>
          </p:sp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A930DBCE-C235-A726-FBE2-DF707B0FC720}"/>
                  </a:ext>
                </a:extLst>
              </p:cNvPr>
              <p:cNvSpPr txBox="1"/>
              <p:nvPr/>
            </p:nvSpPr>
            <p:spPr>
              <a:xfrm>
                <a:off x="1584734" y="2821224"/>
                <a:ext cx="1011390" cy="82752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vert="horz" wrap="square" lIns="0" tIns="571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45"/>
                  </a:spcBef>
                </a:pPr>
                <a:endParaRPr sz="1100" dirty="0">
                  <a:cs typeface="Times New Roman"/>
                </a:endParaRPr>
              </a:p>
              <a:p>
                <a:pPr marL="487045" marR="168910" indent="-315595">
                  <a:lnSpc>
                    <a:spcPct val="100899"/>
                  </a:lnSpc>
                  <a:spcBef>
                    <a:spcPts val="5"/>
                  </a:spcBef>
                </a:pPr>
                <a:endParaRPr lang="en-US" sz="1100" spc="-15" dirty="0">
                  <a:solidFill>
                    <a:srgbClr val="FFFFFF"/>
                  </a:solidFill>
                  <a:cs typeface="Tahoma"/>
                </a:endParaRPr>
              </a:p>
              <a:p>
                <a:pPr marL="487045" marR="168910" indent="-315595">
                  <a:lnSpc>
                    <a:spcPct val="100899"/>
                  </a:lnSpc>
                  <a:spcBef>
                    <a:spcPts val="5"/>
                  </a:spcBef>
                </a:pPr>
                <a:r>
                  <a:rPr sz="1100" spc="-15" dirty="0">
                    <a:solidFill>
                      <a:srgbClr val="FFFFFF"/>
                    </a:solidFill>
                    <a:cs typeface="Tahoma"/>
                  </a:rPr>
                  <a:t>F</a:t>
                </a:r>
                <a:r>
                  <a:rPr sz="1100" dirty="0">
                    <a:solidFill>
                      <a:srgbClr val="FFFFFF"/>
                    </a:solidFill>
                    <a:cs typeface="Tahoma"/>
                  </a:rPr>
                  <a:t>i</a:t>
                </a:r>
                <a:r>
                  <a:rPr sz="1100" spc="-50" dirty="0">
                    <a:solidFill>
                      <a:srgbClr val="FFFFFF"/>
                    </a:solidFill>
                    <a:cs typeface="Tahoma"/>
                  </a:rPr>
                  <a:t>x</a:t>
                </a:r>
                <a:r>
                  <a:rPr sz="1100" spc="-25" dirty="0">
                    <a:solidFill>
                      <a:srgbClr val="FFFFFF"/>
                    </a:solidFill>
                    <a:cs typeface="Tahoma"/>
                  </a:rPr>
                  <a:t>e</a:t>
                </a:r>
                <a:r>
                  <a:rPr sz="1100" dirty="0">
                    <a:solidFill>
                      <a:srgbClr val="FFFFFF"/>
                    </a:solidFill>
                    <a:cs typeface="Tahoma"/>
                  </a:rPr>
                  <a:t>d</a:t>
                </a:r>
                <a:r>
                  <a:rPr lang="en-US" sz="1100" spc="-135" dirty="0">
                    <a:solidFill>
                      <a:srgbClr val="FFFFFF"/>
                    </a:solidFill>
                    <a:cs typeface="Tahoma"/>
                  </a:rPr>
                  <a:t> </a:t>
                </a:r>
                <a:r>
                  <a:rPr sz="1100" dirty="0">
                    <a:solidFill>
                      <a:srgbClr val="FFFFFF"/>
                    </a:solidFill>
                    <a:cs typeface="Tahoma"/>
                  </a:rPr>
                  <a:t>i</a:t>
                </a:r>
                <a:r>
                  <a:rPr sz="1100" spc="-35" dirty="0">
                    <a:solidFill>
                      <a:srgbClr val="FFFFFF"/>
                    </a:solidFill>
                    <a:cs typeface="Tahoma"/>
                  </a:rPr>
                  <a:t>n</a:t>
                </a:r>
                <a:r>
                  <a:rPr sz="1100" spc="5" dirty="0">
                    <a:solidFill>
                      <a:srgbClr val="FFFFFF"/>
                    </a:solidFill>
                    <a:cs typeface="Tahoma"/>
                  </a:rPr>
                  <a:t>c</a:t>
                </a:r>
                <a:r>
                  <a:rPr sz="1100" spc="20" dirty="0">
                    <a:solidFill>
                      <a:srgbClr val="FFFFFF"/>
                    </a:solidFill>
                    <a:cs typeface="Tahoma"/>
                  </a:rPr>
                  <a:t>o</a:t>
                </a:r>
                <a:r>
                  <a:rPr sz="1100" spc="-25" dirty="0">
                    <a:solidFill>
                      <a:srgbClr val="FFFFFF"/>
                    </a:solidFill>
                    <a:cs typeface="Tahoma"/>
                  </a:rPr>
                  <a:t>m</a:t>
                </a:r>
                <a:r>
                  <a:rPr sz="1100" spc="-20" dirty="0">
                    <a:solidFill>
                      <a:srgbClr val="FFFFFF"/>
                    </a:solidFill>
                    <a:cs typeface="Tahoma"/>
                  </a:rPr>
                  <a:t>e</a:t>
                </a:r>
                <a:r>
                  <a:rPr lang="en-NG" sz="1100" spc="-20" dirty="0">
                    <a:solidFill>
                      <a:srgbClr val="FFFFFF"/>
                    </a:solidFill>
                    <a:cs typeface="Tahoma"/>
                  </a:rPr>
                  <a:t> </a:t>
                </a:r>
              </a:p>
              <a:p>
                <a:pPr marL="487045" marR="168910" indent="-315595">
                  <a:lnSpc>
                    <a:spcPct val="100899"/>
                  </a:lnSpc>
                  <a:spcBef>
                    <a:spcPts val="5"/>
                  </a:spcBef>
                </a:pPr>
                <a:r>
                  <a:rPr lang="en-NG" sz="1100" spc="-20" dirty="0">
                    <a:solidFill>
                      <a:srgbClr val="FFFFFF"/>
                    </a:solidFill>
                    <a:cs typeface="Tahoma"/>
                  </a:rPr>
                  <a:t>      </a:t>
                </a:r>
                <a:r>
                  <a:rPr sz="1100" spc="85" dirty="0">
                    <a:solidFill>
                      <a:srgbClr val="FFFFFF"/>
                    </a:solidFill>
                    <a:cs typeface="Tahoma"/>
                  </a:rPr>
                  <a:t>1</a:t>
                </a:r>
                <a:r>
                  <a:rPr lang="en-US" sz="1100" spc="85" dirty="0">
                    <a:solidFill>
                      <a:srgbClr val="FFFFFF"/>
                    </a:solidFill>
                    <a:cs typeface="Tahoma"/>
                  </a:rPr>
                  <a:t>5</a:t>
                </a:r>
                <a:r>
                  <a:rPr sz="1100" spc="85" dirty="0">
                    <a:solidFill>
                      <a:srgbClr val="FFFFFF"/>
                    </a:solidFill>
                    <a:cs typeface="Tahoma"/>
                  </a:rPr>
                  <a:t>m</a:t>
                </a:r>
                <a:endParaRPr lang="en-US" sz="1100" spc="85" dirty="0">
                  <a:solidFill>
                    <a:srgbClr val="FFFFFF"/>
                  </a:solidFill>
                  <a:cs typeface="Tahoma"/>
                </a:endParaRPr>
              </a:p>
              <a:p>
                <a:pPr marL="487045" marR="168910" indent="-315595">
                  <a:lnSpc>
                    <a:spcPct val="100899"/>
                  </a:lnSpc>
                  <a:spcBef>
                    <a:spcPts val="5"/>
                  </a:spcBef>
                </a:pPr>
                <a:endParaRPr lang="en-US" sz="1100" spc="85" dirty="0">
                  <a:solidFill>
                    <a:srgbClr val="FFFFFF"/>
                  </a:solidFill>
                  <a:cs typeface="Tahoma"/>
                </a:endParaRPr>
              </a:p>
              <a:p>
                <a:pPr marL="487045" marR="168910" indent="-315595">
                  <a:lnSpc>
                    <a:spcPct val="100899"/>
                  </a:lnSpc>
                  <a:spcBef>
                    <a:spcPts val="5"/>
                  </a:spcBef>
                </a:pPr>
                <a:endParaRPr sz="1100" dirty="0">
                  <a:cs typeface="Tahoma"/>
                </a:endParaRPr>
              </a:p>
            </p:txBody>
          </p:sp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FD79B96C-B48D-95B7-91B2-BA4E57786961}"/>
                  </a:ext>
                </a:extLst>
              </p:cNvPr>
              <p:cNvSpPr txBox="1"/>
              <p:nvPr/>
            </p:nvSpPr>
            <p:spPr>
              <a:xfrm>
                <a:off x="2712339" y="4100746"/>
                <a:ext cx="1005856" cy="442877"/>
              </a:xfrm>
              <a:prstGeom prst="rect">
                <a:avLst/>
              </a:prstGeom>
              <a:solidFill>
                <a:srgbClr val="007934"/>
              </a:solidFill>
            </p:spPr>
            <p:txBody>
              <a:bodyPr vert="horz" wrap="square" lIns="0" tIns="11176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880"/>
                  </a:spcBef>
                </a:pPr>
                <a:r>
                  <a:rPr sz="1400" spc="-25">
                    <a:solidFill>
                      <a:srgbClr val="FFFFFF"/>
                    </a:solidFill>
                    <a:cs typeface="Tahoma"/>
                  </a:rPr>
                  <a:t>Equity</a:t>
                </a:r>
                <a:endParaRPr sz="1400"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5"/>
                  </a:spcBef>
                </a:pPr>
                <a:r>
                  <a:rPr lang="en-US" sz="1400" spc="60">
                    <a:solidFill>
                      <a:srgbClr val="FFFFFF"/>
                    </a:solidFill>
                    <a:cs typeface="Tahoma"/>
                  </a:rPr>
                  <a:t>10</a:t>
                </a:r>
                <a:r>
                  <a:rPr sz="1400" spc="60">
                    <a:solidFill>
                      <a:srgbClr val="FFFFFF"/>
                    </a:solidFill>
                    <a:cs typeface="Tahoma"/>
                  </a:rPr>
                  <a:t>m</a:t>
                </a:r>
                <a:endParaRPr sz="1400">
                  <a:cs typeface="Tahoma"/>
                </a:endParaRPr>
              </a:p>
            </p:txBody>
          </p:sp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id="{50E20A81-C282-0461-A465-90F7E1D87AFE}"/>
                  </a:ext>
                </a:extLst>
              </p:cNvPr>
              <p:cNvSpPr/>
              <p:nvPr/>
            </p:nvSpPr>
            <p:spPr>
              <a:xfrm>
                <a:off x="1402541" y="2771827"/>
                <a:ext cx="2578617" cy="1782600"/>
              </a:xfrm>
              <a:custGeom>
                <a:avLst/>
                <a:gdLst/>
                <a:ahLst/>
                <a:cxnLst/>
                <a:rect l="l" t="t" r="r" b="b"/>
                <a:pathLst>
                  <a:path w="3150234" h="2139950">
                    <a:moveTo>
                      <a:pt x="0" y="0"/>
                    </a:moveTo>
                    <a:lnTo>
                      <a:pt x="3150107" y="0"/>
                    </a:lnTo>
                  </a:path>
                  <a:path w="3150234" h="2139950">
                    <a:moveTo>
                      <a:pt x="1536191" y="0"/>
                    </a:moveTo>
                    <a:lnTo>
                      <a:pt x="1536191" y="2139696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B41550D-0F58-F90E-F110-184D0811136E}"/>
                  </a:ext>
                </a:extLst>
              </p:cNvPr>
              <p:cNvSpPr txBox="1"/>
              <p:nvPr/>
            </p:nvSpPr>
            <p:spPr>
              <a:xfrm>
                <a:off x="110926" y="3279999"/>
                <a:ext cx="1415700" cy="4334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rtl="0">
                  <a:defRPr lang="en-GB"/>
                </a:defPPr>
                <a:lvl1pPr indent="0">
                  <a:buFont typeface="+mj-lt"/>
                  <a:buNone/>
                  <a:defRPr sz="900" b="1" u="none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NG" sz="800">
                    <a:solidFill>
                      <a:schemeClr val="tx1"/>
                    </a:solidFill>
                  </a:rPr>
                  <a:t>DMT= 6yr</a:t>
                </a:r>
              </a:p>
              <a:p>
                <a:r>
                  <a:rPr lang="en-NG" sz="800">
                    <a:solidFill>
                      <a:schemeClr val="tx1"/>
                    </a:solidFill>
                  </a:rPr>
                  <a:t>DV01=15m*6yr/10,000</a:t>
                </a:r>
              </a:p>
              <a:p>
                <a:r>
                  <a:rPr lang="en-NG" sz="800">
                    <a:solidFill>
                      <a:schemeClr val="tx1"/>
                    </a:solidFill>
                  </a:rPr>
                  <a:t>Dv01= 9000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F8AEF8-C932-0602-3F33-72B6DCB98387}"/>
                  </a:ext>
                </a:extLst>
              </p:cNvPr>
              <p:cNvSpPr txBox="1"/>
              <p:nvPr/>
            </p:nvSpPr>
            <p:spPr>
              <a:xfrm>
                <a:off x="3718195" y="3197957"/>
                <a:ext cx="1307567" cy="37098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rtl="0">
                  <a:defRPr lang="en-GB"/>
                </a:defPPr>
                <a:lvl1pPr indent="0">
                  <a:buFont typeface="+mj-lt"/>
                  <a:buNone/>
                  <a:defRPr sz="900" b="1" u="none"/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NG" sz="800">
                    <a:solidFill>
                      <a:schemeClr val="tx1"/>
                    </a:solidFill>
                  </a:rPr>
                  <a:t>DMT= 4.5yr</a:t>
                </a:r>
              </a:p>
              <a:p>
                <a:r>
                  <a:rPr lang="en-NG" sz="800">
                    <a:solidFill>
                      <a:schemeClr val="tx1"/>
                    </a:solidFill>
                  </a:rPr>
                  <a:t>DV01=20m*4.5yr/10,000</a:t>
                </a:r>
              </a:p>
              <a:p>
                <a:r>
                  <a:rPr lang="en-NG" sz="800">
                    <a:solidFill>
                      <a:schemeClr val="tx1"/>
                    </a:solidFill>
                  </a:rPr>
                  <a:t>Dv01= 9000</a:t>
                </a:r>
              </a:p>
            </p:txBody>
          </p:sp>
        </p:grpSp>
        <p:sp>
          <p:nvSpPr>
            <p:cNvPr id="57" name="object 5">
              <a:extLst>
                <a:ext uri="{FF2B5EF4-FFF2-40B4-BE49-F238E27FC236}">
                  <a16:creationId xmlns:a16="http://schemas.microsoft.com/office/drawing/2014/main" id="{61598515-47E4-A72E-C6DB-385E50F2283D}"/>
                </a:ext>
              </a:extLst>
            </p:cNvPr>
            <p:cNvSpPr txBox="1"/>
            <p:nvPr/>
          </p:nvSpPr>
          <p:spPr>
            <a:xfrm>
              <a:off x="8369039" y="2558250"/>
              <a:ext cx="1126398" cy="1015984"/>
            </a:xfrm>
            <a:prstGeom prst="rect">
              <a:avLst/>
            </a:prstGeom>
            <a:solidFill>
              <a:srgbClr val="0070C0"/>
            </a:solidFill>
          </p:spPr>
          <p:txBody>
            <a:bodyPr vert="horz" wrap="square" lIns="0" tIns="571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 sz="1100" dirty="0">
                <a:latin typeface="Times New Roman"/>
                <a:cs typeface="Times New Roman"/>
              </a:endParaRPr>
            </a:p>
            <a:p>
              <a:pPr marL="487045" marR="168910" indent="-315595">
                <a:lnSpc>
                  <a:spcPct val="100899"/>
                </a:lnSpc>
                <a:spcBef>
                  <a:spcPts val="5"/>
                </a:spcBef>
              </a:pPr>
              <a:endParaRPr lang="en-US" sz="1100" spc="-15" dirty="0">
                <a:solidFill>
                  <a:srgbClr val="FFFFFF"/>
                </a:solidFill>
                <a:latin typeface="Tahoma"/>
                <a:cs typeface="Tahoma"/>
              </a:endParaRPr>
            </a:p>
            <a:p>
              <a:pPr marL="487045" marR="168910" indent="-315595">
                <a:lnSpc>
                  <a:spcPct val="100899"/>
                </a:lnSpc>
                <a:spcBef>
                  <a:spcPts val="5"/>
                </a:spcBef>
              </a:pPr>
              <a:r>
                <a:rPr lang="en-US" sz="1100" spc="-15" dirty="0">
                  <a:solidFill>
                    <a:srgbClr val="FFFFFF"/>
                  </a:solidFill>
                  <a:latin typeface="Tahoma"/>
                  <a:cs typeface="Tahoma"/>
                </a:rPr>
                <a:t>Other assets</a:t>
              </a:r>
              <a:endParaRPr lang="en-NG" sz="1100" spc="-20" dirty="0">
                <a:solidFill>
                  <a:srgbClr val="FFFFFF"/>
                </a:solidFill>
                <a:latin typeface="Tahoma"/>
                <a:cs typeface="Tahoma"/>
              </a:endParaRPr>
            </a:p>
            <a:p>
              <a:pPr marL="487045" marR="168910" indent="-315595">
                <a:lnSpc>
                  <a:spcPct val="100899"/>
                </a:lnSpc>
                <a:spcBef>
                  <a:spcPts val="5"/>
                </a:spcBef>
              </a:pPr>
              <a:r>
                <a:rPr lang="en-NG" sz="1100" spc="-20" dirty="0">
                  <a:solidFill>
                    <a:srgbClr val="FFFFFF"/>
                  </a:solidFill>
                  <a:latin typeface="Tahoma"/>
                  <a:cs typeface="Tahoma"/>
                </a:rPr>
                <a:t>      </a:t>
              </a:r>
              <a:r>
                <a:rPr sz="1100" spc="85" dirty="0">
                  <a:solidFill>
                    <a:srgbClr val="FFFFFF"/>
                  </a:solidFill>
                  <a:latin typeface="Tahoma"/>
                  <a:cs typeface="Tahoma"/>
                </a:rPr>
                <a:t>1</a:t>
              </a:r>
              <a:r>
                <a:rPr lang="en-US" sz="1100" spc="85" dirty="0">
                  <a:solidFill>
                    <a:srgbClr val="FFFFFF"/>
                  </a:solidFill>
                  <a:latin typeface="Tahoma"/>
                  <a:cs typeface="Tahoma"/>
                </a:rPr>
                <a:t>5</a:t>
              </a:r>
              <a:r>
                <a:rPr sz="1100" spc="85" dirty="0">
                  <a:solidFill>
                    <a:srgbClr val="FFFFFF"/>
                  </a:solidFill>
                  <a:latin typeface="Tahoma"/>
                  <a:cs typeface="Tahoma"/>
                </a:rPr>
                <a:t>m</a:t>
              </a:r>
              <a:endParaRPr lang="en-US" sz="1100" spc="85" dirty="0">
                <a:solidFill>
                  <a:srgbClr val="FFFFFF"/>
                </a:solidFill>
                <a:latin typeface="Tahoma"/>
                <a:cs typeface="Tahoma"/>
              </a:endParaRPr>
            </a:p>
            <a:p>
              <a:pPr marL="487045" marR="168910" indent="-315595">
                <a:lnSpc>
                  <a:spcPct val="100899"/>
                </a:lnSpc>
                <a:spcBef>
                  <a:spcPts val="5"/>
                </a:spcBef>
              </a:pPr>
              <a:endParaRPr lang="en-US" sz="1100" spc="85" dirty="0">
                <a:solidFill>
                  <a:srgbClr val="FFFFFF"/>
                </a:solidFill>
                <a:latin typeface="Tahoma"/>
                <a:cs typeface="Tahoma"/>
              </a:endParaRPr>
            </a:p>
            <a:p>
              <a:pPr marL="487045" marR="168910" indent="-315595">
                <a:lnSpc>
                  <a:spcPct val="100899"/>
                </a:lnSpc>
                <a:spcBef>
                  <a:spcPts val="5"/>
                </a:spcBef>
              </a:pPr>
              <a:endParaRPr sz="1100" dirty="0">
                <a:latin typeface="Tahoma"/>
                <a:cs typeface="Tahom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2BE50B-D818-7348-BB40-215B74C006B5}"/>
                </a:ext>
              </a:extLst>
            </p:cNvPr>
            <p:cNvSpPr txBox="1"/>
            <p:nvPr/>
          </p:nvSpPr>
          <p:spPr>
            <a:xfrm>
              <a:off x="8431841" y="935218"/>
              <a:ext cx="2127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G" sz="1400" dirty="0"/>
                <a:t>  Economic Balance Sheet</a:t>
              </a:r>
            </a:p>
          </p:txBody>
        </p:sp>
      </p:grpSp>
      <p:sp>
        <p:nvSpPr>
          <p:cNvPr id="69" name="Slide Number Placeholder 1">
            <a:extLst>
              <a:ext uri="{FF2B5EF4-FFF2-40B4-BE49-F238E27FC236}">
                <a16:creationId xmlns:a16="http://schemas.microsoft.com/office/drawing/2014/main" id="{E0AEA06B-1ED7-3920-1B0B-41F8FE153969}"/>
              </a:ext>
            </a:extLst>
          </p:cNvPr>
          <p:cNvSpPr txBox="1">
            <a:spLocks/>
          </p:cNvSpPr>
          <p:nvPr/>
        </p:nvSpPr>
        <p:spPr>
          <a:xfrm>
            <a:off x="10697199" y="6449398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 rtl="0">
              <a:defRPr lang="en-GB"/>
            </a:defPPr>
            <a:lvl1pPr algn="ctr">
              <a:defRPr sz="1100" spc="0" baseline="0">
                <a:solidFill>
                  <a:srgbClr val="FFFFFF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D2043-7E31-4A53-BD33-72A88E682172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13E95-488F-7222-A811-E76749A89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4" y="20957"/>
            <a:ext cx="1329008" cy="7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6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56" grpId="0" animBg="1"/>
      <p:bldP spid="3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03AA0-19E5-832A-0698-09D2E149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824" y="261257"/>
            <a:ext cx="10580915" cy="1146313"/>
          </a:xfr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NG" sz="2500" b="1" dirty="0"/>
              <a:t>Liability Matching – Partial duration &amp; Partial Dv01 matching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CAF3A20D-AC2E-6691-CABC-F0305FB050E2}"/>
              </a:ext>
            </a:extLst>
          </p:cNvPr>
          <p:cNvSpPr/>
          <p:nvPr/>
        </p:nvSpPr>
        <p:spPr>
          <a:xfrm>
            <a:off x="786479" y="1925760"/>
            <a:ext cx="4130154" cy="4130154"/>
          </a:xfrm>
          <a:prstGeom prst="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74ACDD2-0640-3A49-8B44-F53F82CEF0BD}"/>
              </a:ext>
            </a:extLst>
          </p:cNvPr>
          <p:cNvSpPr/>
          <p:nvPr/>
        </p:nvSpPr>
        <p:spPr>
          <a:xfrm>
            <a:off x="2851556" y="2339178"/>
            <a:ext cx="2684600" cy="734070"/>
          </a:xfrm>
          <a:custGeom>
            <a:avLst/>
            <a:gdLst>
              <a:gd name="connsiteX0" fmla="*/ 0 w 2684600"/>
              <a:gd name="connsiteY0" fmla="*/ 122347 h 734070"/>
              <a:gd name="connsiteX1" fmla="*/ 122347 w 2684600"/>
              <a:gd name="connsiteY1" fmla="*/ 0 h 734070"/>
              <a:gd name="connsiteX2" fmla="*/ 2562253 w 2684600"/>
              <a:gd name="connsiteY2" fmla="*/ 0 h 734070"/>
              <a:gd name="connsiteX3" fmla="*/ 2684600 w 2684600"/>
              <a:gd name="connsiteY3" fmla="*/ 122347 h 734070"/>
              <a:gd name="connsiteX4" fmla="*/ 2684600 w 2684600"/>
              <a:gd name="connsiteY4" fmla="*/ 611723 h 734070"/>
              <a:gd name="connsiteX5" fmla="*/ 2562253 w 2684600"/>
              <a:gd name="connsiteY5" fmla="*/ 734070 h 734070"/>
              <a:gd name="connsiteX6" fmla="*/ 122347 w 2684600"/>
              <a:gd name="connsiteY6" fmla="*/ 734070 h 734070"/>
              <a:gd name="connsiteX7" fmla="*/ 0 w 2684600"/>
              <a:gd name="connsiteY7" fmla="*/ 611723 h 734070"/>
              <a:gd name="connsiteX8" fmla="*/ 0 w 2684600"/>
              <a:gd name="connsiteY8" fmla="*/ 122347 h 73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4600" h="734070">
                <a:moveTo>
                  <a:pt x="0" y="122347"/>
                </a:moveTo>
                <a:cubicBezTo>
                  <a:pt x="0" y="54777"/>
                  <a:pt x="54777" y="0"/>
                  <a:pt x="122347" y="0"/>
                </a:cubicBezTo>
                <a:lnTo>
                  <a:pt x="2562253" y="0"/>
                </a:lnTo>
                <a:cubicBezTo>
                  <a:pt x="2629823" y="0"/>
                  <a:pt x="2684600" y="54777"/>
                  <a:pt x="2684600" y="122347"/>
                </a:cubicBezTo>
                <a:lnTo>
                  <a:pt x="2684600" y="611723"/>
                </a:lnTo>
                <a:cubicBezTo>
                  <a:pt x="2684600" y="679293"/>
                  <a:pt x="2629823" y="734070"/>
                  <a:pt x="2562253" y="734070"/>
                </a:cubicBezTo>
                <a:lnTo>
                  <a:pt x="122347" y="734070"/>
                </a:lnTo>
                <a:cubicBezTo>
                  <a:pt x="54777" y="734070"/>
                  <a:pt x="0" y="679293"/>
                  <a:pt x="0" y="611723"/>
                </a:cubicBezTo>
                <a:lnTo>
                  <a:pt x="0" y="122347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554" tIns="81554" rIns="81554" bIns="8155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Satisfying Redington’s conditions would not be sufficient to protect against non-parallel shifts in yields</a:t>
            </a:r>
            <a:endParaRPr lang="en-NG" sz="1200" kern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0B1A2E9-AB58-C9B4-D594-3D3319C6DFD2}"/>
              </a:ext>
            </a:extLst>
          </p:cNvPr>
          <p:cNvSpPr/>
          <p:nvPr/>
        </p:nvSpPr>
        <p:spPr>
          <a:xfrm>
            <a:off x="2851556" y="3165007"/>
            <a:ext cx="2684600" cy="734070"/>
          </a:xfrm>
          <a:custGeom>
            <a:avLst/>
            <a:gdLst>
              <a:gd name="connsiteX0" fmla="*/ 0 w 2684600"/>
              <a:gd name="connsiteY0" fmla="*/ 122347 h 734070"/>
              <a:gd name="connsiteX1" fmla="*/ 122347 w 2684600"/>
              <a:gd name="connsiteY1" fmla="*/ 0 h 734070"/>
              <a:gd name="connsiteX2" fmla="*/ 2562253 w 2684600"/>
              <a:gd name="connsiteY2" fmla="*/ 0 h 734070"/>
              <a:gd name="connsiteX3" fmla="*/ 2684600 w 2684600"/>
              <a:gd name="connsiteY3" fmla="*/ 122347 h 734070"/>
              <a:gd name="connsiteX4" fmla="*/ 2684600 w 2684600"/>
              <a:gd name="connsiteY4" fmla="*/ 611723 h 734070"/>
              <a:gd name="connsiteX5" fmla="*/ 2562253 w 2684600"/>
              <a:gd name="connsiteY5" fmla="*/ 734070 h 734070"/>
              <a:gd name="connsiteX6" fmla="*/ 122347 w 2684600"/>
              <a:gd name="connsiteY6" fmla="*/ 734070 h 734070"/>
              <a:gd name="connsiteX7" fmla="*/ 0 w 2684600"/>
              <a:gd name="connsiteY7" fmla="*/ 611723 h 734070"/>
              <a:gd name="connsiteX8" fmla="*/ 0 w 2684600"/>
              <a:gd name="connsiteY8" fmla="*/ 122347 h 73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4600" h="734070">
                <a:moveTo>
                  <a:pt x="0" y="122347"/>
                </a:moveTo>
                <a:cubicBezTo>
                  <a:pt x="0" y="54777"/>
                  <a:pt x="54777" y="0"/>
                  <a:pt x="122347" y="0"/>
                </a:cubicBezTo>
                <a:lnTo>
                  <a:pt x="2562253" y="0"/>
                </a:lnTo>
                <a:cubicBezTo>
                  <a:pt x="2629823" y="0"/>
                  <a:pt x="2684600" y="54777"/>
                  <a:pt x="2684600" y="122347"/>
                </a:cubicBezTo>
                <a:lnTo>
                  <a:pt x="2684600" y="611723"/>
                </a:lnTo>
                <a:cubicBezTo>
                  <a:pt x="2684600" y="679293"/>
                  <a:pt x="2629823" y="734070"/>
                  <a:pt x="2562253" y="734070"/>
                </a:cubicBezTo>
                <a:lnTo>
                  <a:pt x="122347" y="734070"/>
                </a:lnTo>
                <a:cubicBezTo>
                  <a:pt x="54777" y="734070"/>
                  <a:pt x="0" y="679293"/>
                  <a:pt x="0" y="611723"/>
                </a:cubicBezTo>
                <a:lnTo>
                  <a:pt x="0" y="122347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554" tIns="81554" rIns="81554" bIns="8155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/>
              <a:t>To protect against non-parallel shifts in yield curve, immunize on a partial duration (key rate duration) basis. </a:t>
            </a:r>
            <a:endParaRPr lang="en-NG" sz="1200" kern="12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8F14A6D-D184-6974-7D6E-C1F4FC54B72C}"/>
              </a:ext>
            </a:extLst>
          </p:cNvPr>
          <p:cNvSpPr/>
          <p:nvPr/>
        </p:nvSpPr>
        <p:spPr>
          <a:xfrm>
            <a:off x="2851556" y="3990837"/>
            <a:ext cx="2684600" cy="734070"/>
          </a:xfrm>
          <a:custGeom>
            <a:avLst/>
            <a:gdLst>
              <a:gd name="connsiteX0" fmla="*/ 0 w 2684600"/>
              <a:gd name="connsiteY0" fmla="*/ 122347 h 734070"/>
              <a:gd name="connsiteX1" fmla="*/ 122347 w 2684600"/>
              <a:gd name="connsiteY1" fmla="*/ 0 h 734070"/>
              <a:gd name="connsiteX2" fmla="*/ 2562253 w 2684600"/>
              <a:gd name="connsiteY2" fmla="*/ 0 h 734070"/>
              <a:gd name="connsiteX3" fmla="*/ 2684600 w 2684600"/>
              <a:gd name="connsiteY3" fmla="*/ 122347 h 734070"/>
              <a:gd name="connsiteX4" fmla="*/ 2684600 w 2684600"/>
              <a:gd name="connsiteY4" fmla="*/ 611723 h 734070"/>
              <a:gd name="connsiteX5" fmla="*/ 2562253 w 2684600"/>
              <a:gd name="connsiteY5" fmla="*/ 734070 h 734070"/>
              <a:gd name="connsiteX6" fmla="*/ 122347 w 2684600"/>
              <a:gd name="connsiteY6" fmla="*/ 734070 h 734070"/>
              <a:gd name="connsiteX7" fmla="*/ 0 w 2684600"/>
              <a:gd name="connsiteY7" fmla="*/ 611723 h 734070"/>
              <a:gd name="connsiteX8" fmla="*/ 0 w 2684600"/>
              <a:gd name="connsiteY8" fmla="*/ 122347 h 73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4600" h="734070">
                <a:moveTo>
                  <a:pt x="0" y="122347"/>
                </a:moveTo>
                <a:cubicBezTo>
                  <a:pt x="0" y="54777"/>
                  <a:pt x="54777" y="0"/>
                  <a:pt x="122347" y="0"/>
                </a:cubicBezTo>
                <a:lnTo>
                  <a:pt x="2562253" y="0"/>
                </a:lnTo>
                <a:cubicBezTo>
                  <a:pt x="2629823" y="0"/>
                  <a:pt x="2684600" y="54777"/>
                  <a:pt x="2684600" y="122347"/>
                </a:cubicBezTo>
                <a:lnTo>
                  <a:pt x="2684600" y="611723"/>
                </a:lnTo>
                <a:cubicBezTo>
                  <a:pt x="2684600" y="679293"/>
                  <a:pt x="2629823" y="734070"/>
                  <a:pt x="2562253" y="734070"/>
                </a:cubicBezTo>
                <a:lnTo>
                  <a:pt x="122347" y="734070"/>
                </a:lnTo>
                <a:cubicBezTo>
                  <a:pt x="54777" y="734070"/>
                  <a:pt x="0" y="679293"/>
                  <a:pt x="0" y="611723"/>
                </a:cubicBezTo>
                <a:lnTo>
                  <a:pt x="0" y="122347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554" tIns="81554" rIns="81554" bIns="8155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/>
              <a:t>Key rate duration defines a security’s sensitivity to shifts at “key” points along the yield curve.</a:t>
            </a:r>
            <a:endParaRPr lang="en-NG" sz="1200" b="1" kern="12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67FB7C8-C413-4F7A-D104-8F24563B130A}"/>
              </a:ext>
            </a:extLst>
          </p:cNvPr>
          <p:cNvSpPr/>
          <p:nvPr/>
        </p:nvSpPr>
        <p:spPr>
          <a:xfrm>
            <a:off x="2851556" y="4816666"/>
            <a:ext cx="2684600" cy="734070"/>
          </a:xfrm>
          <a:custGeom>
            <a:avLst/>
            <a:gdLst>
              <a:gd name="connsiteX0" fmla="*/ 0 w 2684600"/>
              <a:gd name="connsiteY0" fmla="*/ 122347 h 734070"/>
              <a:gd name="connsiteX1" fmla="*/ 122347 w 2684600"/>
              <a:gd name="connsiteY1" fmla="*/ 0 h 734070"/>
              <a:gd name="connsiteX2" fmla="*/ 2562253 w 2684600"/>
              <a:gd name="connsiteY2" fmla="*/ 0 h 734070"/>
              <a:gd name="connsiteX3" fmla="*/ 2684600 w 2684600"/>
              <a:gd name="connsiteY3" fmla="*/ 122347 h 734070"/>
              <a:gd name="connsiteX4" fmla="*/ 2684600 w 2684600"/>
              <a:gd name="connsiteY4" fmla="*/ 611723 h 734070"/>
              <a:gd name="connsiteX5" fmla="*/ 2562253 w 2684600"/>
              <a:gd name="connsiteY5" fmla="*/ 734070 h 734070"/>
              <a:gd name="connsiteX6" fmla="*/ 122347 w 2684600"/>
              <a:gd name="connsiteY6" fmla="*/ 734070 h 734070"/>
              <a:gd name="connsiteX7" fmla="*/ 0 w 2684600"/>
              <a:gd name="connsiteY7" fmla="*/ 611723 h 734070"/>
              <a:gd name="connsiteX8" fmla="*/ 0 w 2684600"/>
              <a:gd name="connsiteY8" fmla="*/ 122347 h 73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4600" h="734070">
                <a:moveTo>
                  <a:pt x="0" y="122347"/>
                </a:moveTo>
                <a:cubicBezTo>
                  <a:pt x="0" y="54777"/>
                  <a:pt x="54777" y="0"/>
                  <a:pt x="122347" y="0"/>
                </a:cubicBezTo>
                <a:lnTo>
                  <a:pt x="2562253" y="0"/>
                </a:lnTo>
                <a:cubicBezTo>
                  <a:pt x="2629823" y="0"/>
                  <a:pt x="2684600" y="54777"/>
                  <a:pt x="2684600" y="122347"/>
                </a:cubicBezTo>
                <a:lnTo>
                  <a:pt x="2684600" y="611723"/>
                </a:lnTo>
                <a:cubicBezTo>
                  <a:pt x="2684600" y="679293"/>
                  <a:pt x="2629823" y="734070"/>
                  <a:pt x="2562253" y="734070"/>
                </a:cubicBezTo>
                <a:lnTo>
                  <a:pt x="122347" y="734070"/>
                </a:lnTo>
                <a:cubicBezTo>
                  <a:pt x="54777" y="734070"/>
                  <a:pt x="0" y="679293"/>
                  <a:pt x="0" y="611723"/>
                </a:cubicBezTo>
                <a:lnTo>
                  <a:pt x="0" y="122347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554" tIns="81554" rIns="81554" bIns="8155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/>
              <a:t>Partial Dv01 = (Partial duration x Market Value) / 10,000 </a:t>
            </a:r>
            <a:endParaRPr lang="en-NG" sz="1200" b="1" kern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871726-AF2E-4D28-8214-3B229A28AE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6211282" y="2269987"/>
            <a:ext cx="5523519" cy="34417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821DED-916E-97D9-D80D-969DDADA51D3}"/>
              </a:ext>
            </a:extLst>
          </p:cNvPr>
          <p:cNvCxnSpPr>
            <a:cxnSpLocks/>
          </p:cNvCxnSpPr>
          <p:nvPr/>
        </p:nvCxnSpPr>
        <p:spPr>
          <a:xfrm>
            <a:off x="5847854" y="2177143"/>
            <a:ext cx="0" cy="3780000"/>
          </a:xfrm>
          <a:prstGeom prst="line">
            <a:avLst/>
          </a:prstGeom>
          <a:ln>
            <a:headEnd type="oval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C4C0A13D-19C0-887D-73D5-366048923112}"/>
              </a:ext>
            </a:extLst>
          </p:cNvPr>
          <p:cNvSpPr txBox="1">
            <a:spLocks/>
          </p:cNvSpPr>
          <p:nvPr/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 rtl="0">
              <a:defRPr lang="en-GB"/>
            </a:defPPr>
            <a:lvl1pPr algn="ctr">
              <a:defRPr sz="1100" spc="0" baseline="0">
                <a:solidFill>
                  <a:srgbClr val="FFFFFF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4D2043-7E31-4A53-BD33-72A88E682172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E1EAB-0AC5-06B9-64DC-0CA1D387F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94"/>
            <a:ext cx="1362887" cy="7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48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DCAFADD-5D4E-0250-9CA8-BC1F4589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24" y="317366"/>
            <a:ext cx="11174819" cy="903767"/>
          </a:xfr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NG" sz="2500" b="1" dirty="0"/>
              <a:t>Key Points &amp; Challenges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5F16BF-63F4-E424-FEBA-1A8762B1D8E7}"/>
              </a:ext>
            </a:extLst>
          </p:cNvPr>
          <p:cNvGrpSpPr/>
          <p:nvPr/>
        </p:nvGrpSpPr>
        <p:grpSpPr>
          <a:xfrm>
            <a:off x="315686" y="1710729"/>
            <a:ext cx="11255828" cy="1718271"/>
            <a:chOff x="-441950" y="2200524"/>
            <a:chExt cx="10232572" cy="156817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E306553-5808-1D87-7551-8E3CDFB985AB}"/>
                </a:ext>
              </a:extLst>
            </p:cNvPr>
            <p:cNvSpPr/>
            <p:nvPr/>
          </p:nvSpPr>
          <p:spPr>
            <a:xfrm>
              <a:off x="4626879" y="2200698"/>
              <a:ext cx="5163743" cy="1567823"/>
            </a:xfrm>
            <a:custGeom>
              <a:avLst/>
              <a:gdLst>
                <a:gd name="connsiteX0" fmla="*/ 1559597 w 4517121"/>
                <a:gd name="connsiteY0" fmla="*/ 0 h 1567824"/>
                <a:gd name="connsiteX1" fmla="*/ 4517121 w 4517121"/>
                <a:gd name="connsiteY1" fmla="*/ 29 h 1567824"/>
                <a:gd name="connsiteX2" fmla="*/ 4517121 w 4517121"/>
                <a:gd name="connsiteY2" fmla="*/ 346152 h 1567824"/>
                <a:gd name="connsiteX3" fmla="*/ 1511274 w 4517121"/>
                <a:gd name="connsiteY3" fmla="*/ 345813 h 1567824"/>
                <a:gd name="connsiteX4" fmla="*/ 1489493 w 4517121"/>
                <a:gd name="connsiteY4" fmla="*/ 430787 h 1567824"/>
                <a:gd name="connsiteX5" fmla="*/ 110458 w 4517121"/>
                <a:gd name="connsiteY5" fmla="*/ 1562229 h 1567824"/>
                <a:gd name="connsiteX6" fmla="*/ 0 w 4517121"/>
                <a:gd name="connsiteY6" fmla="*/ 1567824 h 1567824"/>
                <a:gd name="connsiteX7" fmla="*/ 0 w 4517121"/>
                <a:gd name="connsiteY7" fmla="*/ 1222779 h 1567824"/>
                <a:gd name="connsiteX8" fmla="*/ 75291 w 4517121"/>
                <a:gd name="connsiteY8" fmla="*/ 1218965 h 1567824"/>
                <a:gd name="connsiteX9" fmla="*/ 1211670 w 4517121"/>
                <a:gd name="connsiteY9" fmla="*/ 78973 h 1567824"/>
                <a:gd name="connsiteX10" fmla="*/ 1215644 w 4517121"/>
                <a:gd name="connsiteY10" fmla="*/ 1 h 1567824"/>
                <a:gd name="connsiteX11" fmla="*/ 1290640 w 4517121"/>
                <a:gd name="connsiteY11" fmla="*/ 1 h 1567824"/>
                <a:gd name="connsiteX12" fmla="*/ 1559597 w 4517121"/>
                <a:gd name="connsiteY12" fmla="*/ 1 h 1567824"/>
                <a:gd name="connsiteX13" fmla="*/ 1553846 w 4517121"/>
                <a:gd name="connsiteY13" fmla="*/ 114252 h 1567824"/>
                <a:gd name="connsiteX14" fmla="*/ 1559597 w 4517121"/>
                <a:gd name="connsiteY14" fmla="*/ 1 h 1567824"/>
                <a:gd name="connsiteX15" fmla="*/ 1559597 w 4517121"/>
                <a:gd name="connsiteY15" fmla="*/ 1 h 1567824"/>
                <a:gd name="connsiteX16" fmla="*/ 1559597 w 4517121"/>
                <a:gd name="connsiteY16" fmla="*/ 0 h 1567824"/>
                <a:gd name="connsiteX0" fmla="*/ 1559597 w 4517121"/>
                <a:gd name="connsiteY0" fmla="*/ 0 h 1567824"/>
                <a:gd name="connsiteX1" fmla="*/ 4517121 w 4517121"/>
                <a:gd name="connsiteY1" fmla="*/ 29 h 1567824"/>
                <a:gd name="connsiteX2" fmla="*/ 4517121 w 4517121"/>
                <a:gd name="connsiteY2" fmla="*/ 346152 h 1567824"/>
                <a:gd name="connsiteX3" fmla="*/ 1511274 w 4517121"/>
                <a:gd name="connsiteY3" fmla="*/ 345813 h 1567824"/>
                <a:gd name="connsiteX4" fmla="*/ 1489493 w 4517121"/>
                <a:gd name="connsiteY4" fmla="*/ 430787 h 1567824"/>
                <a:gd name="connsiteX5" fmla="*/ 110458 w 4517121"/>
                <a:gd name="connsiteY5" fmla="*/ 1562229 h 1567824"/>
                <a:gd name="connsiteX6" fmla="*/ 0 w 4517121"/>
                <a:gd name="connsiteY6" fmla="*/ 1567824 h 1567824"/>
                <a:gd name="connsiteX7" fmla="*/ 0 w 4517121"/>
                <a:gd name="connsiteY7" fmla="*/ 1222779 h 1567824"/>
                <a:gd name="connsiteX8" fmla="*/ 75291 w 4517121"/>
                <a:gd name="connsiteY8" fmla="*/ 1218965 h 1567824"/>
                <a:gd name="connsiteX9" fmla="*/ 1211670 w 4517121"/>
                <a:gd name="connsiteY9" fmla="*/ 78973 h 1567824"/>
                <a:gd name="connsiteX10" fmla="*/ 1215644 w 4517121"/>
                <a:gd name="connsiteY10" fmla="*/ 1 h 1567824"/>
                <a:gd name="connsiteX11" fmla="*/ 1290640 w 4517121"/>
                <a:gd name="connsiteY11" fmla="*/ 1 h 1567824"/>
                <a:gd name="connsiteX12" fmla="*/ 1559597 w 4517121"/>
                <a:gd name="connsiteY12" fmla="*/ 1 h 1567824"/>
                <a:gd name="connsiteX13" fmla="*/ 1559597 w 4517121"/>
                <a:gd name="connsiteY13" fmla="*/ 1 h 1567824"/>
                <a:gd name="connsiteX14" fmla="*/ 1559597 w 4517121"/>
                <a:gd name="connsiteY14" fmla="*/ 1 h 1567824"/>
                <a:gd name="connsiteX15" fmla="*/ 1559597 w 4517121"/>
                <a:gd name="connsiteY15" fmla="*/ 0 h 1567824"/>
                <a:gd name="connsiteX0" fmla="*/ 1559597 w 4517121"/>
                <a:gd name="connsiteY0" fmla="*/ 0 h 1567823"/>
                <a:gd name="connsiteX1" fmla="*/ 4517121 w 4517121"/>
                <a:gd name="connsiteY1" fmla="*/ 28 h 1567823"/>
                <a:gd name="connsiteX2" fmla="*/ 4517121 w 4517121"/>
                <a:gd name="connsiteY2" fmla="*/ 346151 h 1567823"/>
                <a:gd name="connsiteX3" fmla="*/ 1511274 w 4517121"/>
                <a:gd name="connsiteY3" fmla="*/ 345812 h 1567823"/>
                <a:gd name="connsiteX4" fmla="*/ 1489493 w 4517121"/>
                <a:gd name="connsiteY4" fmla="*/ 430786 h 1567823"/>
                <a:gd name="connsiteX5" fmla="*/ 110458 w 4517121"/>
                <a:gd name="connsiteY5" fmla="*/ 1562228 h 1567823"/>
                <a:gd name="connsiteX6" fmla="*/ 0 w 4517121"/>
                <a:gd name="connsiteY6" fmla="*/ 1567823 h 1567823"/>
                <a:gd name="connsiteX7" fmla="*/ 0 w 4517121"/>
                <a:gd name="connsiteY7" fmla="*/ 1222778 h 1567823"/>
                <a:gd name="connsiteX8" fmla="*/ 75291 w 4517121"/>
                <a:gd name="connsiteY8" fmla="*/ 1218964 h 1567823"/>
                <a:gd name="connsiteX9" fmla="*/ 1211670 w 4517121"/>
                <a:gd name="connsiteY9" fmla="*/ 78972 h 1567823"/>
                <a:gd name="connsiteX10" fmla="*/ 1215644 w 4517121"/>
                <a:gd name="connsiteY10" fmla="*/ 0 h 1567823"/>
                <a:gd name="connsiteX11" fmla="*/ 1290640 w 4517121"/>
                <a:gd name="connsiteY11" fmla="*/ 0 h 1567823"/>
                <a:gd name="connsiteX12" fmla="*/ 1559597 w 4517121"/>
                <a:gd name="connsiteY12" fmla="*/ 0 h 1567823"/>
                <a:gd name="connsiteX13" fmla="*/ 1559597 w 4517121"/>
                <a:gd name="connsiteY13" fmla="*/ 0 h 1567823"/>
                <a:gd name="connsiteX14" fmla="*/ 1559597 w 4517121"/>
                <a:gd name="connsiteY14" fmla="*/ 0 h 1567823"/>
                <a:gd name="connsiteX0" fmla="*/ 1559597 w 4517121"/>
                <a:gd name="connsiteY0" fmla="*/ 0 h 1567823"/>
                <a:gd name="connsiteX1" fmla="*/ 4517121 w 4517121"/>
                <a:gd name="connsiteY1" fmla="*/ 28 h 1567823"/>
                <a:gd name="connsiteX2" fmla="*/ 4517121 w 4517121"/>
                <a:gd name="connsiteY2" fmla="*/ 346151 h 1567823"/>
                <a:gd name="connsiteX3" fmla="*/ 1511274 w 4517121"/>
                <a:gd name="connsiteY3" fmla="*/ 345812 h 1567823"/>
                <a:gd name="connsiteX4" fmla="*/ 1489493 w 4517121"/>
                <a:gd name="connsiteY4" fmla="*/ 430786 h 1567823"/>
                <a:gd name="connsiteX5" fmla="*/ 110458 w 4517121"/>
                <a:gd name="connsiteY5" fmla="*/ 1562228 h 1567823"/>
                <a:gd name="connsiteX6" fmla="*/ 0 w 4517121"/>
                <a:gd name="connsiteY6" fmla="*/ 1567823 h 1567823"/>
                <a:gd name="connsiteX7" fmla="*/ 0 w 4517121"/>
                <a:gd name="connsiteY7" fmla="*/ 1222778 h 1567823"/>
                <a:gd name="connsiteX8" fmla="*/ 75291 w 4517121"/>
                <a:gd name="connsiteY8" fmla="*/ 1218964 h 1567823"/>
                <a:gd name="connsiteX9" fmla="*/ 1211670 w 4517121"/>
                <a:gd name="connsiteY9" fmla="*/ 78972 h 1567823"/>
                <a:gd name="connsiteX10" fmla="*/ 1215644 w 4517121"/>
                <a:gd name="connsiteY10" fmla="*/ 0 h 1567823"/>
                <a:gd name="connsiteX11" fmla="*/ 1290640 w 4517121"/>
                <a:gd name="connsiteY11" fmla="*/ 0 h 1567823"/>
                <a:gd name="connsiteX12" fmla="*/ 1559597 w 4517121"/>
                <a:gd name="connsiteY12" fmla="*/ 0 h 1567823"/>
                <a:gd name="connsiteX13" fmla="*/ 1559597 w 4517121"/>
                <a:gd name="connsiteY13" fmla="*/ 0 h 1567823"/>
                <a:gd name="connsiteX0" fmla="*/ 1559597 w 4517121"/>
                <a:gd name="connsiteY0" fmla="*/ 0 h 1567823"/>
                <a:gd name="connsiteX1" fmla="*/ 4517121 w 4517121"/>
                <a:gd name="connsiteY1" fmla="*/ 28 h 1567823"/>
                <a:gd name="connsiteX2" fmla="*/ 4517121 w 4517121"/>
                <a:gd name="connsiteY2" fmla="*/ 346151 h 1567823"/>
                <a:gd name="connsiteX3" fmla="*/ 1511274 w 4517121"/>
                <a:gd name="connsiteY3" fmla="*/ 345812 h 1567823"/>
                <a:gd name="connsiteX4" fmla="*/ 1489493 w 4517121"/>
                <a:gd name="connsiteY4" fmla="*/ 430786 h 1567823"/>
                <a:gd name="connsiteX5" fmla="*/ 110458 w 4517121"/>
                <a:gd name="connsiteY5" fmla="*/ 1562228 h 1567823"/>
                <a:gd name="connsiteX6" fmla="*/ 0 w 4517121"/>
                <a:gd name="connsiteY6" fmla="*/ 1567823 h 1567823"/>
                <a:gd name="connsiteX7" fmla="*/ 0 w 4517121"/>
                <a:gd name="connsiteY7" fmla="*/ 1222778 h 1567823"/>
                <a:gd name="connsiteX8" fmla="*/ 75291 w 4517121"/>
                <a:gd name="connsiteY8" fmla="*/ 1218964 h 1567823"/>
                <a:gd name="connsiteX9" fmla="*/ 1211670 w 4517121"/>
                <a:gd name="connsiteY9" fmla="*/ 78972 h 1567823"/>
                <a:gd name="connsiteX10" fmla="*/ 1215644 w 4517121"/>
                <a:gd name="connsiteY10" fmla="*/ 0 h 1567823"/>
                <a:gd name="connsiteX11" fmla="*/ 1290640 w 4517121"/>
                <a:gd name="connsiteY11" fmla="*/ 0 h 1567823"/>
                <a:gd name="connsiteX12" fmla="*/ 1559597 w 4517121"/>
                <a:gd name="connsiteY12" fmla="*/ 0 h 1567823"/>
                <a:gd name="connsiteX0" fmla="*/ 1290640 w 4517121"/>
                <a:gd name="connsiteY0" fmla="*/ 0 h 1567823"/>
                <a:gd name="connsiteX1" fmla="*/ 4517121 w 4517121"/>
                <a:gd name="connsiteY1" fmla="*/ 28 h 1567823"/>
                <a:gd name="connsiteX2" fmla="*/ 4517121 w 4517121"/>
                <a:gd name="connsiteY2" fmla="*/ 346151 h 1567823"/>
                <a:gd name="connsiteX3" fmla="*/ 1511274 w 4517121"/>
                <a:gd name="connsiteY3" fmla="*/ 345812 h 1567823"/>
                <a:gd name="connsiteX4" fmla="*/ 1489493 w 4517121"/>
                <a:gd name="connsiteY4" fmla="*/ 430786 h 1567823"/>
                <a:gd name="connsiteX5" fmla="*/ 110458 w 4517121"/>
                <a:gd name="connsiteY5" fmla="*/ 1562228 h 1567823"/>
                <a:gd name="connsiteX6" fmla="*/ 0 w 4517121"/>
                <a:gd name="connsiteY6" fmla="*/ 1567823 h 1567823"/>
                <a:gd name="connsiteX7" fmla="*/ 0 w 4517121"/>
                <a:gd name="connsiteY7" fmla="*/ 1222778 h 1567823"/>
                <a:gd name="connsiteX8" fmla="*/ 75291 w 4517121"/>
                <a:gd name="connsiteY8" fmla="*/ 1218964 h 1567823"/>
                <a:gd name="connsiteX9" fmla="*/ 1211670 w 4517121"/>
                <a:gd name="connsiteY9" fmla="*/ 78972 h 1567823"/>
                <a:gd name="connsiteX10" fmla="*/ 1215644 w 4517121"/>
                <a:gd name="connsiteY10" fmla="*/ 0 h 1567823"/>
                <a:gd name="connsiteX11" fmla="*/ 1290640 w 4517121"/>
                <a:gd name="connsiteY11" fmla="*/ 0 h 15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17121" h="1567823">
                  <a:moveTo>
                    <a:pt x="1290640" y="0"/>
                  </a:moveTo>
                  <a:lnTo>
                    <a:pt x="4517121" y="28"/>
                  </a:lnTo>
                  <a:lnTo>
                    <a:pt x="4517121" y="346151"/>
                  </a:lnTo>
                  <a:lnTo>
                    <a:pt x="1511274" y="345812"/>
                  </a:lnTo>
                  <a:lnTo>
                    <a:pt x="1489493" y="430786"/>
                  </a:lnTo>
                  <a:cubicBezTo>
                    <a:pt x="1300503" y="1040342"/>
                    <a:pt x="762792" y="1495769"/>
                    <a:pt x="110458" y="1562228"/>
                  </a:cubicBezTo>
                  <a:lnTo>
                    <a:pt x="0" y="1567823"/>
                  </a:lnTo>
                  <a:lnTo>
                    <a:pt x="0" y="1222778"/>
                  </a:lnTo>
                  <a:lnTo>
                    <a:pt x="75291" y="1218964"/>
                  </a:lnTo>
                  <a:cubicBezTo>
                    <a:pt x="674471" y="1157920"/>
                    <a:pt x="1150819" y="680057"/>
                    <a:pt x="1211670" y="78972"/>
                  </a:cubicBezTo>
                  <a:lnTo>
                    <a:pt x="1215644" y="0"/>
                  </a:lnTo>
                  <a:lnTo>
                    <a:pt x="12906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33644CB-CD05-68CF-CCD8-CB9DC55845B4}"/>
                </a:ext>
              </a:extLst>
            </p:cNvPr>
            <p:cNvSpPr/>
            <p:nvPr/>
          </p:nvSpPr>
          <p:spPr>
            <a:xfrm>
              <a:off x="-441950" y="2200524"/>
              <a:ext cx="4965931" cy="1568171"/>
            </a:xfrm>
            <a:custGeom>
              <a:avLst/>
              <a:gdLst>
                <a:gd name="connsiteX0" fmla="*/ 2957527 w 4523982"/>
                <a:gd name="connsiteY0" fmla="*/ 0 h 1568171"/>
                <a:gd name="connsiteX1" fmla="*/ 3226483 w 4523982"/>
                <a:gd name="connsiteY1" fmla="*/ 0 h 1568171"/>
                <a:gd name="connsiteX2" fmla="*/ 3301478 w 4523982"/>
                <a:gd name="connsiteY2" fmla="*/ 0 h 1568171"/>
                <a:gd name="connsiteX3" fmla="*/ 3305454 w 4523982"/>
                <a:gd name="connsiteY3" fmla="*/ 78972 h 1568171"/>
                <a:gd name="connsiteX4" fmla="*/ 4441832 w 4523982"/>
                <a:gd name="connsiteY4" fmla="*/ 1218964 h 1568171"/>
                <a:gd name="connsiteX5" fmla="*/ 4523982 w 4523982"/>
                <a:gd name="connsiteY5" fmla="*/ 1223126 h 1568171"/>
                <a:gd name="connsiteX6" fmla="*/ 4523982 w 4523982"/>
                <a:gd name="connsiteY6" fmla="*/ 1568171 h 1568171"/>
                <a:gd name="connsiteX7" fmla="*/ 4406666 w 4523982"/>
                <a:gd name="connsiteY7" fmla="*/ 1562228 h 1568171"/>
                <a:gd name="connsiteX8" fmla="*/ 3027630 w 4523982"/>
                <a:gd name="connsiteY8" fmla="*/ 430786 h 1568171"/>
                <a:gd name="connsiteX9" fmla="*/ 3005850 w 4523982"/>
                <a:gd name="connsiteY9" fmla="*/ 345813 h 1568171"/>
                <a:gd name="connsiteX10" fmla="*/ 0 w 4523982"/>
                <a:gd name="connsiteY10" fmla="*/ 346151 h 1568171"/>
                <a:gd name="connsiteX11" fmla="*/ 0 w 4523982"/>
                <a:gd name="connsiteY11" fmla="*/ 28 h 1568171"/>
                <a:gd name="connsiteX12" fmla="*/ 2957527 w 4523982"/>
                <a:gd name="connsiteY12" fmla="*/ 0 h 156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23982" h="1568171">
                  <a:moveTo>
                    <a:pt x="2957527" y="0"/>
                  </a:moveTo>
                  <a:lnTo>
                    <a:pt x="3226483" y="0"/>
                  </a:lnTo>
                  <a:lnTo>
                    <a:pt x="3301478" y="0"/>
                  </a:lnTo>
                  <a:lnTo>
                    <a:pt x="3305454" y="78972"/>
                  </a:lnTo>
                  <a:cubicBezTo>
                    <a:pt x="3366303" y="680058"/>
                    <a:pt x="3842652" y="1157920"/>
                    <a:pt x="4441832" y="1218964"/>
                  </a:cubicBezTo>
                  <a:lnTo>
                    <a:pt x="4523982" y="1223126"/>
                  </a:lnTo>
                  <a:lnTo>
                    <a:pt x="4523982" y="1568171"/>
                  </a:lnTo>
                  <a:lnTo>
                    <a:pt x="4406666" y="1562228"/>
                  </a:lnTo>
                  <a:cubicBezTo>
                    <a:pt x="3754331" y="1495770"/>
                    <a:pt x="3216619" y="1040342"/>
                    <a:pt x="3027630" y="430786"/>
                  </a:cubicBezTo>
                  <a:lnTo>
                    <a:pt x="3005850" y="345813"/>
                  </a:lnTo>
                  <a:lnTo>
                    <a:pt x="0" y="346151"/>
                  </a:lnTo>
                  <a:lnTo>
                    <a:pt x="0" y="28"/>
                  </a:lnTo>
                  <a:lnTo>
                    <a:pt x="295752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FB79D49-1BE5-D96C-21C8-A81FCA813FF2}"/>
              </a:ext>
            </a:extLst>
          </p:cNvPr>
          <p:cNvGrpSpPr/>
          <p:nvPr/>
        </p:nvGrpSpPr>
        <p:grpSpPr>
          <a:xfrm>
            <a:off x="5097486" y="1520407"/>
            <a:ext cx="1587821" cy="1415226"/>
            <a:chOff x="5014320" y="1590150"/>
            <a:chExt cx="2163360" cy="21633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0B0C0F-2A39-3C43-4FAB-464386159244}"/>
                </a:ext>
              </a:extLst>
            </p:cNvPr>
            <p:cNvSpPr/>
            <p:nvPr/>
          </p:nvSpPr>
          <p:spPr>
            <a:xfrm>
              <a:off x="5014320" y="1590150"/>
              <a:ext cx="2163360" cy="216336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latin typeface="Calibri" panose="020F0502020204030204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EF97E2B-AF52-CB8F-01A1-7414C128DCD8}"/>
                </a:ext>
              </a:extLst>
            </p:cNvPr>
            <p:cNvSpPr/>
            <p:nvPr/>
          </p:nvSpPr>
          <p:spPr>
            <a:xfrm>
              <a:off x="5292306" y="1923302"/>
              <a:ext cx="1607386" cy="1497056"/>
            </a:xfrm>
            <a:custGeom>
              <a:avLst/>
              <a:gdLst>
                <a:gd name="connsiteX0" fmla="*/ 235583 w 1607386"/>
                <a:gd name="connsiteY0" fmla="*/ 521096 h 1497056"/>
                <a:gd name="connsiteX1" fmla="*/ 63017 w 1607386"/>
                <a:gd name="connsiteY1" fmla="*/ 819991 h 1497056"/>
                <a:gd name="connsiteX2" fmla="*/ 408904 w 1607386"/>
                <a:gd name="connsiteY2" fmla="*/ 819804 h 1497056"/>
                <a:gd name="connsiteX3" fmla="*/ 817593 w 1607386"/>
                <a:gd name="connsiteY3" fmla="*/ 449666 h 1497056"/>
                <a:gd name="connsiteX4" fmla="*/ 830875 w 1607386"/>
                <a:gd name="connsiteY4" fmla="*/ 449666 h 1497056"/>
                <a:gd name="connsiteX5" fmla="*/ 868347 w 1607386"/>
                <a:gd name="connsiteY5" fmla="*/ 487138 h 1497056"/>
                <a:gd name="connsiteX6" fmla="*/ 868403 w 1607386"/>
                <a:gd name="connsiteY6" fmla="*/ 1211559 h 1497056"/>
                <a:gd name="connsiteX7" fmla="*/ 1016337 w 1607386"/>
                <a:gd name="connsiteY7" fmla="*/ 1317152 h 1497056"/>
                <a:gd name="connsiteX8" fmla="*/ 1221247 w 1607386"/>
                <a:gd name="connsiteY8" fmla="*/ 1497056 h 1497056"/>
                <a:gd name="connsiteX9" fmla="*/ 444921 w 1607386"/>
                <a:gd name="connsiteY9" fmla="*/ 1497056 h 1497056"/>
                <a:gd name="connsiteX10" fmla="*/ 652678 w 1607386"/>
                <a:gd name="connsiteY10" fmla="*/ 1302920 h 1497056"/>
                <a:gd name="connsiteX11" fmla="*/ 780032 w 1607386"/>
                <a:gd name="connsiteY11" fmla="*/ 1114606 h 1497056"/>
                <a:gd name="connsiteX12" fmla="*/ 780122 w 1607386"/>
                <a:gd name="connsiteY12" fmla="*/ 487138 h 1497056"/>
                <a:gd name="connsiteX13" fmla="*/ 817593 w 1607386"/>
                <a:gd name="connsiteY13" fmla="*/ 449666 h 1497056"/>
                <a:gd name="connsiteX14" fmla="*/ 711392 w 1607386"/>
                <a:gd name="connsiteY14" fmla="*/ 337827 h 1497056"/>
                <a:gd name="connsiteX15" fmla="*/ 725510 w 1607386"/>
                <a:gd name="connsiteY15" fmla="*/ 410646 h 1497056"/>
                <a:gd name="connsiteX16" fmla="*/ 286664 w 1607386"/>
                <a:gd name="connsiteY16" fmla="*/ 495732 h 1497056"/>
                <a:gd name="connsiteX17" fmla="*/ 475317 w 1607386"/>
                <a:gd name="connsiteY17" fmla="*/ 822489 h 1497056"/>
                <a:gd name="connsiteX18" fmla="*/ 448149 w 1607386"/>
                <a:gd name="connsiteY18" fmla="*/ 1000460 h 1497056"/>
                <a:gd name="connsiteX19" fmla="*/ 37319 w 1607386"/>
                <a:gd name="connsiteY19" fmla="*/ 1004633 h 1497056"/>
                <a:gd name="connsiteX20" fmla="*/ 6094 w 1607386"/>
                <a:gd name="connsiteY20" fmla="*/ 825639 h 1497056"/>
                <a:gd name="connsiteX21" fmla="*/ 230536 w 1607386"/>
                <a:gd name="connsiteY21" fmla="*/ 431326 h 1497056"/>
                <a:gd name="connsiteX22" fmla="*/ 230486 w 1607386"/>
                <a:gd name="connsiteY22" fmla="*/ 431068 h 1497056"/>
                <a:gd name="connsiteX23" fmla="*/ 230708 w 1607386"/>
                <a:gd name="connsiteY23" fmla="*/ 431025 h 1497056"/>
                <a:gd name="connsiteX24" fmla="*/ 230875 w 1607386"/>
                <a:gd name="connsiteY24" fmla="*/ 430730 h 1497056"/>
                <a:gd name="connsiteX25" fmla="*/ 231215 w 1607386"/>
                <a:gd name="connsiteY25" fmla="*/ 430926 h 1497056"/>
                <a:gd name="connsiteX26" fmla="*/ 828503 w 1607386"/>
                <a:gd name="connsiteY26" fmla="*/ 316876 h 1497056"/>
                <a:gd name="connsiteX27" fmla="*/ 792475 w 1607386"/>
                <a:gd name="connsiteY27" fmla="*/ 352904 h 1497056"/>
                <a:gd name="connsiteX28" fmla="*/ 828503 w 1607386"/>
                <a:gd name="connsiteY28" fmla="*/ 388932 h 1497056"/>
                <a:gd name="connsiteX29" fmla="*/ 864531 w 1607386"/>
                <a:gd name="connsiteY29" fmla="*/ 352904 h 1497056"/>
                <a:gd name="connsiteX30" fmla="*/ 828503 w 1607386"/>
                <a:gd name="connsiteY30" fmla="*/ 316876 h 1497056"/>
                <a:gd name="connsiteX31" fmla="*/ 1366740 w 1607386"/>
                <a:gd name="connsiteY31" fmla="*/ 304800 h 1497056"/>
                <a:gd name="connsiteX32" fmla="*/ 1192961 w 1607386"/>
                <a:gd name="connsiteY32" fmla="*/ 605794 h 1497056"/>
                <a:gd name="connsiteX33" fmla="*/ 1540678 w 1607386"/>
                <a:gd name="connsiteY33" fmla="*/ 605980 h 1497056"/>
                <a:gd name="connsiteX34" fmla="*/ 828503 w 1607386"/>
                <a:gd name="connsiteY34" fmla="*/ 270370 h 1497056"/>
                <a:gd name="connsiteX35" fmla="*/ 911037 w 1607386"/>
                <a:gd name="connsiteY35" fmla="*/ 352904 h 1497056"/>
                <a:gd name="connsiteX36" fmla="*/ 828503 w 1607386"/>
                <a:gd name="connsiteY36" fmla="*/ 435438 h 1497056"/>
                <a:gd name="connsiteX37" fmla="*/ 745969 w 1607386"/>
                <a:gd name="connsiteY37" fmla="*/ 352904 h 1497056"/>
                <a:gd name="connsiteX38" fmla="*/ 828503 w 1607386"/>
                <a:gd name="connsiteY38" fmla="*/ 270370 h 1497056"/>
                <a:gd name="connsiteX39" fmla="*/ 1370707 w 1607386"/>
                <a:gd name="connsiteY39" fmla="*/ 211625 h 1497056"/>
                <a:gd name="connsiteX40" fmla="*/ 1371272 w 1607386"/>
                <a:gd name="connsiteY40" fmla="*/ 214536 h 1497056"/>
                <a:gd name="connsiteX41" fmla="*/ 1371448 w 1607386"/>
                <a:gd name="connsiteY41" fmla="*/ 214434 h 1497056"/>
                <a:gd name="connsiteX42" fmla="*/ 1596229 w 1607386"/>
                <a:gd name="connsiteY42" fmla="*/ 609343 h 1497056"/>
                <a:gd name="connsiteX43" fmla="*/ 1565004 w 1607386"/>
                <a:gd name="connsiteY43" fmla="*/ 788338 h 1497056"/>
                <a:gd name="connsiteX44" fmla="*/ 1152338 w 1607386"/>
                <a:gd name="connsiteY44" fmla="*/ 768417 h 1497056"/>
                <a:gd name="connsiteX45" fmla="*/ 1127005 w 1607386"/>
                <a:gd name="connsiteY45" fmla="*/ 606194 h 1497056"/>
                <a:gd name="connsiteX46" fmla="*/ 1303684 w 1607386"/>
                <a:gd name="connsiteY46" fmla="*/ 300177 h 1497056"/>
                <a:gd name="connsiteX47" fmla="*/ 932161 w 1607386"/>
                <a:gd name="connsiteY47" fmla="*/ 372210 h 1497056"/>
                <a:gd name="connsiteX48" fmla="*/ 918043 w 1607386"/>
                <a:gd name="connsiteY48" fmla="*/ 299391 h 1497056"/>
                <a:gd name="connsiteX49" fmla="*/ 827080 w 1607386"/>
                <a:gd name="connsiteY49" fmla="*/ 0 h 1497056"/>
                <a:gd name="connsiteX50" fmla="*/ 928113 w 1607386"/>
                <a:gd name="connsiteY50" fmla="*/ 101034 h 1497056"/>
                <a:gd name="connsiteX51" fmla="*/ 898521 w 1607386"/>
                <a:gd name="connsiteY51" fmla="*/ 172476 h 1497056"/>
                <a:gd name="connsiteX52" fmla="*/ 876884 w 1607386"/>
                <a:gd name="connsiteY52" fmla="*/ 187064 h 1497056"/>
                <a:gd name="connsiteX53" fmla="*/ 876884 w 1607386"/>
                <a:gd name="connsiteY53" fmla="*/ 256140 h 1497056"/>
                <a:gd name="connsiteX54" fmla="*/ 768738 w 1607386"/>
                <a:gd name="connsiteY54" fmla="*/ 256140 h 1497056"/>
                <a:gd name="connsiteX55" fmla="*/ 768738 w 1607386"/>
                <a:gd name="connsiteY55" fmla="*/ 181308 h 1497056"/>
                <a:gd name="connsiteX56" fmla="*/ 755639 w 1607386"/>
                <a:gd name="connsiteY56" fmla="*/ 172476 h 1497056"/>
                <a:gd name="connsiteX57" fmla="*/ 726046 w 1607386"/>
                <a:gd name="connsiteY57" fmla="*/ 101034 h 1497056"/>
                <a:gd name="connsiteX58" fmla="*/ 827080 w 1607386"/>
                <a:gd name="connsiteY58" fmla="*/ 0 h 149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607386" h="1497056">
                  <a:moveTo>
                    <a:pt x="235583" y="521096"/>
                  </a:moveTo>
                  <a:lnTo>
                    <a:pt x="63017" y="819991"/>
                  </a:lnTo>
                  <a:lnTo>
                    <a:pt x="408904" y="819804"/>
                  </a:lnTo>
                  <a:close/>
                  <a:moveTo>
                    <a:pt x="817593" y="449666"/>
                  </a:moveTo>
                  <a:lnTo>
                    <a:pt x="830875" y="449666"/>
                  </a:lnTo>
                  <a:cubicBezTo>
                    <a:pt x="851570" y="449666"/>
                    <a:pt x="868347" y="466443"/>
                    <a:pt x="868347" y="487138"/>
                  </a:cubicBezTo>
                  <a:cubicBezTo>
                    <a:pt x="870149" y="729018"/>
                    <a:pt x="869039" y="970898"/>
                    <a:pt x="868403" y="1211559"/>
                  </a:cubicBezTo>
                  <a:cubicBezTo>
                    <a:pt x="882061" y="1318815"/>
                    <a:pt x="972519" y="1304234"/>
                    <a:pt x="1016337" y="1317152"/>
                  </a:cubicBezTo>
                  <a:cubicBezTo>
                    <a:pt x="1205120" y="1363838"/>
                    <a:pt x="1225990" y="1467445"/>
                    <a:pt x="1221247" y="1497056"/>
                  </a:cubicBezTo>
                  <a:lnTo>
                    <a:pt x="444921" y="1497056"/>
                  </a:lnTo>
                  <a:cubicBezTo>
                    <a:pt x="444921" y="1481676"/>
                    <a:pt x="425001" y="1341069"/>
                    <a:pt x="652678" y="1302920"/>
                  </a:cubicBezTo>
                  <a:cubicBezTo>
                    <a:pt x="785860" y="1267809"/>
                    <a:pt x="767329" y="1196189"/>
                    <a:pt x="780032" y="1114606"/>
                  </a:cubicBezTo>
                  <a:cubicBezTo>
                    <a:pt x="779588" y="905595"/>
                    <a:pt x="780101" y="696149"/>
                    <a:pt x="780122" y="487138"/>
                  </a:cubicBezTo>
                  <a:cubicBezTo>
                    <a:pt x="780122" y="466443"/>
                    <a:pt x="796898" y="449666"/>
                    <a:pt x="817593" y="449666"/>
                  </a:cubicBezTo>
                  <a:close/>
                  <a:moveTo>
                    <a:pt x="711392" y="337827"/>
                  </a:moveTo>
                  <a:lnTo>
                    <a:pt x="725510" y="410646"/>
                  </a:lnTo>
                  <a:lnTo>
                    <a:pt x="286664" y="495732"/>
                  </a:lnTo>
                  <a:lnTo>
                    <a:pt x="475317" y="822489"/>
                  </a:lnTo>
                  <a:cubicBezTo>
                    <a:pt x="505514" y="888011"/>
                    <a:pt x="479930" y="953532"/>
                    <a:pt x="448149" y="1000460"/>
                  </a:cubicBezTo>
                  <a:cubicBezTo>
                    <a:pt x="317337" y="1152591"/>
                    <a:pt x="76601" y="1070943"/>
                    <a:pt x="37319" y="1004633"/>
                  </a:cubicBezTo>
                  <a:cubicBezTo>
                    <a:pt x="-698" y="942614"/>
                    <a:pt x="-6718" y="852987"/>
                    <a:pt x="6094" y="825639"/>
                  </a:cubicBezTo>
                  <a:lnTo>
                    <a:pt x="230536" y="431326"/>
                  </a:lnTo>
                  <a:lnTo>
                    <a:pt x="230486" y="431068"/>
                  </a:lnTo>
                  <a:lnTo>
                    <a:pt x="230708" y="431025"/>
                  </a:lnTo>
                  <a:lnTo>
                    <a:pt x="230875" y="430730"/>
                  </a:lnTo>
                  <a:lnTo>
                    <a:pt x="231215" y="430926"/>
                  </a:lnTo>
                  <a:close/>
                  <a:moveTo>
                    <a:pt x="828503" y="316876"/>
                  </a:moveTo>
                  <a:cubicBezTo>
                    <a:pt x="808605" y="316876"/>
                    <a:pt x="792475" y="333006"/>
                    <a:pt x="792475" y="352904"/>
                  </a:cubicBezTo>
                  <a:cubicBezTo>
                    <a:pt x="792475" y="372802"/>
                    <a:pt x="808605" y="388932"/>
                    <a:pt x="828503" y="388932"/>
                  </a:cubicBezTo>
                  <a:cubicBezTo>
                    <a:pt x="848401" y="388932"/>
                    <a:pt x="864531" y="372802"/>
                    <a:pt x="864531" y="352904"/>
                  </a:cubicBezTo>
                  <a:cubicBezTo>
                    <a:pt x="864531" y="333006"/>
                    <a:pt x="848401" y="316876"/>
                    <a:pt x="828503" y="316876"/>
                  </a:cubicBezTo>
                  <a:close/>
                  <a:moveTo>
                    <a:pt x="1366740" y="304800"/>
                  </a:moveTo>
                  <a:lnTo>
                    <a:pt x="1192961" y="605794"/>
                  </a:lnTo>
                  <a:lnTo>
                    <a:pt x="1540678" y="605980"/>
                  </a:lnTo>
                  <a:close/>
                  <a:moveTo>
                    <a:pt x="828503" y="270370"/>
                  </a:moveTo>
                  <a:cubicBezTo>
                    <a:pt x="874085" y="270370"/>
                    <a:pt x="911037" y="307322"/>
                    <a:pt x="911037" y="352904"/>
                  </a:cubicBezTo>
                  <a:cubicBezTo>
                    <a:pt x="911037" y="398486"/>
                    <a:pt x="874085" y="435438"/>
                    <a:pt x="828503" y="435438"/>
                  </a:cubicBezTo>
                  <a:cubicBezTo>
                    <a:pt x="782921" y="435438"/>
                    <a:pt x="745969" y="398486"/>
                    <a:pt x="745969" y="352904"/>
                  </a:cubicBezTo>
                  <a:cubicBezTo>
                    <a:pt x="745969" y="307322"/>
                    <a:pt x="782921" y="270370"/>
                    <a:pt x="828503" y="270370"/>
                  </a:cubicBezTo>
                  <a:close/>
                  <a:moveTo>
                    <a:pt x="1370707" y="211625"/>
                  </a:moveTo>
                  <a:lnTo>
                    <a:pt x="1371272" y="214536"/>
                  </a:lnTo>
                  <a:lnTo>
                    <a:pt x="1371448" y="214434"/>
                  </a:lnTo>
                  <a:lnTo>
                    <a:pt x="1596229" y="609343"/>
                  </a:lnTo>
                  <a:cubicBezTo>
                    <a:pt x="1609042" y="636692"/>
                    <a:pt x="1622385" y="725303"/>
                    <a:pt x="1565004" y="788338"/>
                  </a:cubicBezTo>
                  <a:cubicBezTo>
                    <a:pt x="1519468" y="857589"/>
                    <a:pt x="1223488" y="906921"/>
                    <a:pt x="1152338" y="768417"/>
                  </a:cubicBezTo>
                  <a:cubicBezTo>
                    <a:pt x="1116383" y="720984"/>
                    <a:pt x="1111733" y="659320"/>
                    <a:pt x="1127005" y="606194"/>
                  </a:cubicBezTo>
                  <a:lnTo>
                    <a:pt x="1303684" y="300177"/>
                  </a:lnTo>
                  <a:lnTo>
                    <a:pt x="932161" y="372210"/>
                  </a:lnTo>
                  <a:lnTo>
                    <a:pt x="918043" y="299391"/>
                  </a:lnTo>
                  <a:close/>
                  <a:moveTo>
                    <a:pt x="827080" y="0"/>
                  </a:moveTo>
                  <a:cubicBezTo>
                    <a:pt x="882879" y="0"/>
                    <a:pt x="928113" y="45235"/>
                    <a:pt x="928113" y="101034"/>
                  </a:cubicBezTo>
                  <a:cubicBezTo>
                    <a:pt x="928113" y="128934"/>
                    <a:pt x="916804" y="154193"/>
                    <a:pt x="898521" y="172476"/>
                  </a:cubicBezTo>
                  <a:lnTo>
                    <a:pt x="876884" y="187064"/>
                  </a:lnTo>
                  <a:lnTo>
                    <a:pt x="876884" y="256140"/>
                  </a:lnTo>
                  <a:lnTo>
                    <a:pt x="768738" y="256140"/>
                  </a:lnTo>
                  <a:lnTo>
                    <a:pt x="768738" y="181308"/>
                  </a:lnTo>
                  <a:lnTo>
                    <a:pt x="755639" y="172476"/>
                  </a:lnTo>
                  <a:cubicBezTo>
                    <a:pt x="737355" y="154193"/>
                    <a:pt x="726046" y="128934"/>
                    <a:pt x="726046" y="101034"/>
                  </a:cubicBezTo>
                  <a:cubicBezTo>
                    <a:pt x="726046" y="45235"/>
                    <a:pt x="771281" y="0"/>
                    <a:pt x="827080" y="0"/>
                  </a:cubicBezTo>
                  <a:close/>
                </a:path>
              </a:pathLst>
            </a:cu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latin typeface="Calibri" panose="020F0502020204030204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FB98329-1050-F560-DB9A-2D039053D88E}"/>
              </a:ext>
            </a:extLst>
          </p:cNvPr>
          <p:cNvSpPr txBox="1">
            <a:spLocks/>
          </p:cNvSpPr>
          <p:nvPr/>
        </p:nvSpPr>
        <p:spPr>
          <a:xfrm>
            <a:off x="121351" y="2989680"/>
            <a:ext cx="5656859" cy="386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/>
              <a:t>Additional Points to Note!!</a:t>
            </a:r>
          </a:p>
          <a:p>
            <a:pPr marL="285750" indent="-285750"/>
            <a:r>
              <a:rPr lang="en-NG" sz="1200" dirty="0"/>
              <a:t>Determine </a:t>
            </a:r>
            <a:r>
              <a:rPr lang="en-US" sz="1200" dirty="0"/>
              <a:t>interest rate risk you want to manage </a:t>
            </a:r>
            <a:r>
              <a:rPr lang="en-GB" sz="1200" dirty="0"/>
              <a:t>E</a:t>
            </a:r>
            <a:r>
              <a:rPr lang="en-NG" sz="1200" dirty="0"/>
              <a:t>..g Accounting? Economic Balance Sheet? Regulatory Balance sheet? </a:t>
            </a:r>
          </a:p>
          <a:p>
            <a:pPr marL="285750" indent="-285750"/>
            <a:r>
              <a:rPr lang="en-NG" sz="1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Accounting matching</a:t>
            </a:r>
            <a:r>
              <a:rPr lang="en-NG" sz="1200" dirty="0"/>
              <a:t>: Ensure </a:t>
            </a:r>
            <a:r>
              <a:rPr lang="en-NG" sz="1200" b="1" dirty="0"/>
              <a:t>asset classification </a:t>
            </a:r>
            <a:r>
              <a:rPr lang="en-NG" sz="1200" dirty="0"/>
              <a:t>(IFRS9) aligns with accounting liability measurement</a:t>
            </a:r>
          </a:p>
          <a:p>
            <a:pPr marL="285750" indent="-285750"/>
            <a:r>
              <a:rPr lang="en-NG" sz="1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Basis</a:t>
            </a:r>
            <a:r>
              <a:rPr lang="en-NG" sz="1200" dirty="0"/>
              <a:t>: ALM is conditional on your </a:t>
            </a:r>
            <a:r>
              <a:rPr lang="en-NG" sz="1200" b="1" dirty="0"/>
              <a:t>liability projections </a:t>
            </a:r>
            <a:r>
              <a:rPr lang="en-NG" sz="1200" dirty="0"/>
              <a:t>which are </a:t>
            </a:r>
            <a:r>
              <a:rPr lang="en-NG" sz="1200" b="1" dirty="0"/>
              <a:t>uncertain</a:t>
            </a:r>
            <a:r>
              <a:rPr lang="en-NG" sz="1200" dirty="0"/>
              <a:t> or based on </a:t>
            </a:r>
            <a:r>
              <a:rPr lang="en-NG" sz="1200" b="1" dirty="0"/>
              <a:t>expectations</a:t>
            </a:r>
          </a:p>
          <a:p>
            <a:pPr marL="285750" indent="-285750"/>
            <a:r>
              <a:rPr lang="en-NG" sz="1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Performance</a:t>
            </a:r>
            <a:r>
              <a:rPr lang="en-NG" sz="1200" dirty="0"/>
              <a:t>: Regularly assess actual performance of assets against liabilities (or suitable liability-driven benchmarks) to </a:t>
            </a:r>
            <a:r>
              <a:rPr lang="en-NG" sz="1200" b="1" dirty="0"/>
              <a:t>measure ALM success</a:t>
            </a:r>
            <a:r>
              <a:rPr lang="en-NG" sz="1200" dirty="0"/>
              <a:t>.</a:t>
            </a:r>
          </a:p>
          <a:p>
            <a:pPr marL="285750" indent="-285750"/>
            <a:r>
              <a:rPr lang="en-GB" sz="1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NG" sz="1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iability benchmark</a:t>
            </a:r>
            <a:r>
              <a:rPr lang="en-NG" sz="1200" dirty="0"/>
              <a:t>: Determine as a </a:t>
            </a:r>
            <a:r>
              <a:rPr lang="en-NG" sz="1200" b="1" dirty="0"/>
              <a:t>replicating portfolio </a:t>
            </a:r>
            <a:r>
              <a:rPr lang="en-NG" sz="1200" dirty="0"/>
              <a:t>of assets mirroring characteristics of libailities  </a:t>
            </a:r>
          </a:p>
          <a:p>
            <a:pPr marL="285750" indent="-285750"/>
            <a:r>
              <a:rPr lang="en-NG" sz="1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Monitoring: </a:t>
            </a:r>
            <a:r>
              <a:rPr lang="en-NG" sz="1200" dirty="0"/>
              <a:t>ALM is an ongoing process and needs </a:t>
            </a:r>
            <a:r>
              <a:rPr lang="en-NG" sz="1200" b="1" dirty="0"/>
              <a:t>regular monitoring </a:t>
            </a:r>
            <a:r>
              <a:rPr lang="en-NG" sz="1200" dirty="0"/>
              <a:t>depending on volatility of market and surplus funds available</a:t>
            </a:r>
          </a:p>
          <a:p>
            <a:pPr marL="285750" indent="-285750"/>
            <a:r>
              <a:rPr lang="en-NG" sz="1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Management: </a:t>
            </a:r>
            <a:r>
              <a:rPr lang="en-NG" sz="1200" dirty="0"/>
              <a:t>Measuring the </a:t>
            </a:r>
            <a:r>
              <a:rPr lang="en-NG" sz="1200" b="1" dirty="0"/>
              <a:t>right risk exposures </a:t>
            </a:r>
            <a:r>
              <a:rPr lang="en-NG" sz="1200" dirty="0"/>
              <a:t>is key to ALM strategy and decision-making.</a:t>
            </a:r>
          </a:p>
          <a:p>
            <a:pPr marL="285750" indent="-285750"/>
            <a:r>
              <a:rPr lang="en-NG" sz="1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Risk Capital </a:t>
            </a:r>
            <a:r>
              <a:rPr lang="en-NG" sz="1200" dirty="0"/>
              <a:t>: Taking Investment risks requires holding </a:t>
            </a:r>
            <a:r>
              <a:rPr lang="en-NG" sz="1200" b="1" dirty="0"/>
              <a:t>market risk capital</a:t>
            </a:r>
            <a:r>
              <a:rPr lang="en-NG" sz="1200" dirty="0"/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25CD78-A8E7-568B-B562-E09A4CE6DE4E}"/>
              </a:ext>
            </a:extLst>
          </p:cNvPr>
          <p:cNvCxnSpPr>
            <a:cxnSpLocks/>
          </p:cNvCxnSpPr>
          <p:nvPr/>
        </p:nvCxnSpPr>
        <p:spPr>
          <a:xfrm>
            <a:off x="5891396" y="3777343"/>
            <a:ext cx="0" cy="2645228"/>
          </a:xfrm>
          <a:prstGeom prst="line">
            <a:avLst/>
          </a:prstGeom>
          <a:ln>
            <a:headEnd type="oval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9792635-35D4-BCD0-49AF-D61CB069ABF6}"/>
              </a:ext>
            </a:extLst>
          </p:cNvPr>
          <p:cNvSpPr txBox="1">
            <a:spLocks/>
          </p:cNvSpPr>
          <p:nvPr/>
        </p:nvSpPr>
        <p:spPr>
          <a:xfrm>
            <a:off x="6413792" y="3555050"/>
            <a:ext cx="5397174" cy="2963849"/>
          </a:xfrm>
          <a:prstGeom prst="foldedCorner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n-GB"/>
            </a:defPPr>
            <a:lvl1pPr indent="0">
              <a:buFont typeface="+mj-lt"/>
              <a:buNone/>
              <a:defRPr sz="1400" b="1" i="1" u="sng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Challenges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u="none" dirty="0">
                <a:solidFill>
                  <a:schemeClr val="tx1"/>
                </a:solidFill>
              </a:rPr>
              <a:t>Conflicts</a:t>
            </a:r>
            <a:r>
              <a:rPr lang="en-US" b="0" i="0" u="none" dirty="0">
                <a:solidFill>
                  <a:schemeClr val="tx1"/>
                </a:solidFill>
              </a:rPr>
              <a:t> between matching objectives. Choices to be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u="non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u="none" dirty="0">
                <a:solidFill>
                  <a:schemeClr val="tx1"/>
                </a:solidFill>
              </a:rPr>
              <a:t>Limited availability of financial market instruments </a:t>
            </a:r>
            <a:r>
              <a:rPr lang="en-US" b="0" i="0" u="none" dirty="0">
                <a:solidFill>
                  <a:schemeClr val="tx1"/>
                </a:solidFill>
              </a:rPr>
              <a:t>to manage ALM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u="non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dirty="0">
                <a:solidFill>
                  <a:schemeClr val="tx1"/>
                </a:solidFill>
              </a:rPr>
              <a:t>Nigerian </a:t>
            </a:r>
            <a:r>
              <a:rPr lang="en-US" i="0" u="none" dirty="0">
                <a:solidFill>
                  <a:schemeClr val="tx1"/>
                </a:solidFill>
              </a:rPr>
              <a:t>capital market not as deep and liquid </a:t>
            </a:r>
            <a:r>
              <a:rPr lang="en-US" b="0" i="0" u="none" dirty="0">
                <a:solidFill>
                  <a:schemeClr val="tx1"/>
                </a:solidFill>
              </a:rPr>
              <a:t>(leading to volatilities and  yield curve “imperfections”)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u="non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dirty="0">
                <a:solidFill>
                  <a:schemeClr val="tx1"/>
                </a:solidFill>
              </a:rPr>
              <a:t>Product design : Need to determine how to managing options and guarantees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0F190783-9A3E-7AFD-C417-310EBB67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823F0-4CBC-45C3-4A9A-448AF762C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087" cy="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D0CD087D-3784-4051-993A-DCD320E11131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B0135648-3A67-4268-9BA1-044BA5FC9795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1980BB4A-C572-4B5E-9030-AE366E4DC02E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633C6420-6C6E-4D6F-8915-1E4716AC76EE}"/>
    </a:ext>
  </a:extLst>
</a:theme>
</file>

<file path=ppt/theme/theme5.xml><?xml version="1.0" encoding="utf-8"?>
<a:theme xmlns:a="http://schemas.openxmlformats.org/drawingml/2006/main" name="SwissRe">
  <a:themeElements>
    <a:clrScheme name="SR - BlueSkyCrepuscule">
      <a:dk1>
        <a:srgbClr val="283E36"/>
      </a:dk1>
      <a:lt1>
        <a:sysClr val="window" lastClr="FFFFFF"/>
      </a:lt1>
      <a:dk2>
        <a:srgbClr val="0F4DBC"/>
      </a:dk2>
      <a:lt2>
        <a:srgbClr val="0493D9"/>
      </a:lt2>
      <a:accent1>
        <a:srgbClr val="627D77"/>
      </a:accent1>
      <a:accent2>
        <a:srgbClr val="A1B1AD"/>
      </a:accent2>
      <a:accent3>
        <a:srgbClr val="0F4DBC"/>
      </a:accent3>
      <a:accent4>
        <a:srgbClr val="6F94D7"/>
      </a:accent4>
      <a:accent5>
        <a:srgbClr val="00A9E0"/>
      </a:accent5>
      <a:accent6>
        <a:srgbClr val="66CBEC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issRe_169.potx" id="{E2868796-B6B7-4456-B50B-68487EE1F8B0}" vid="{12D83CE0-67E2-445E-8BA9-02C228FF6D2A}"/>
    </a:ext>
  </a:extLst>
</a:theme>
</file>

<file path=ppt/theme/theme6.xml><?xml version="1.0" encoding="utf-8"?>
<a:theme xmlns:a="http://schemas.openxmlformats.org/drawingml/2006/main" name="TITLES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R - LimeForest">
    <a:dk1>
      <a:srgbClr val="283E36"/>
    </a:dk1>
    <a:lt1>
      <a:sysClr val="window" lastClr="FFFFFF"/>
    </a:lt1>
    <a:dk2>
      <a:srgbClr val="007934"/>
    </a:dk2>
    <a:lt2>
      <a:srgbClr val="99C50E"/>
    </a:lt2>
    <a:accent1>
      <a:srgbClr val="627D77"/>
    </a:accent1>
    <a:accent2>
      <a:srgbClr val="A1B1AD"/>
    </a:accent2>
    <a:accent3>
      <a:srgbClr val="007934"/>
    </a:accent3>
    <a:accent4>
      <a:srgbClr val="66AF85"/>
    </a:accent4>
    <a:accent5>
      <a:srgbClr val="C9DD03"/>
    </a:accent5>
    <a:accent6>
      <a:srgbClr val="DFEB68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R - LimeForest">
    <a:dk1>
      <a:srgbClr val="283E36"/>
    </a:dk1>
    <a:lt1>
      <a:sysClr val="window" lastClr="FFFFFF"/>
    </a:lt1>
    <a:dk2>
      <a:srgbClr val="007934"/>
    </a:dk2>
    <a:lt2>
      <a:srgbClr val="99C50E"/>
    </a:lt2>
    <a:accent1>
      <a:srgbClr val="627D77"/>
    </a:accent1>
    <a:accent2>
      <a:srgbClr val="A1B1AD"/>
    </a:accent2>
    <a:accent3>
      <a:srgbClr val="007934"/>
    </a:accent3>
    <a:accent4>
      <a:srgbClr val="66AF85"/>
    </a:accent4>
    <a:accent5>
      <a:srgbClr val="C9DD03"/>
    </a:accent5>
    <a:accent6>
      <a:srgbClr val="DFEB68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R - LimeForest">
    <a:dk1>
      <a:srgbClr val="283E36"/>
    </a:dk1>
    <a:lt1>
      <a:sysClr val="window" lastClr="FFFFFF"/>
    </a:lt1>
    <a:dk2>
      <a:srgbClr val="007934"/>
    </a:dk2>
    <a:lt2>
      <a:srgbClr val="99C50E"/>
    </a:lt2>
    <a:accent1>
      <a:srgbClr val="627D77"/>
    </a:accent1>
    <a:accent2>
      <a:srgbClr val="A1B1AD"/>
    </a:accent2>
    <a:accent3>
      <a:srgbClr val="007934"/>
    </a:accent3>
    <a:accent4>
      <a:srgbClr val="66AF85"/>
    </a:accent4>
    <a:accent5>
      <a:srgbClr val="C9DD03"/>
    </a:accent5>
    <a:accent6>
      <a:srgbClr val="DFEB6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c3552b-d76c-4552-8481-d449abb31e7c" xsi:nil="true"/>
    <lcf76f155ced4ddcb4097134ff3c332f xmlns="9bd204db-fed1-4f47-b3f9-96ed795d60e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6F9658E347D4C93DDEF923C3ECB7C" ma:contentTypeVersion="14" ma:contentTypeDescription="Create a new document." ma:contentTypeScope="" ma:versionID="b0fc20e8c7208e4979cc9078bf6f3e0b">
  <xsd:schema xmlns:xsd="http://www.w3.org/2001/XMLSchema" xmlns:xs="http://www.w3.org/2001/XMLSchema" xmlns:p="http://schemas.microsoft.com/office/2006/metadata/properties" xmlns:ns2="9bd204db-fed1-4f47-b3f9-96ed795d60e1" xmlns:ns3="96c3552b-d76c-4552-8481-d449abb31e7c" targetNamespace="http://schemas.microsoft.com/office/2006/metadata/properties" ma:root="true" ma:fieldsID="4c03d21492cf39cd3d7d6eaf0b67b7ab" ns2:_="" ns3:_="">
    <xsd:import namespace="9bd204db-fed1-4f47-b3f9-96ed795d60e1"/>
    <xsd:import namespace="96c3552b-d76c-4552-8481-d449abb31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204db-fed1-4f47-b3f9-96ed795d60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f2385cd-c48a-48d6-b1c4-26451613f1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3552b-d76c-4552-8481-d449abb31e7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fa7d6f6-7760-416c-9071-cc3437c27ea7}" ma:internalName="TaxCatchAll" ma:showField="CatchAllData" ma:web="96c3552b-d76c-4552-8481-d449abb31e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2E2EF0-9992-403A-B858-894F848D61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3849ED-D4C4-4E5B-BB60-7CEFA534769E}">
  <ds:schemaRefs>
    <ds:schemaRef ds:uri="http://schemas.microsoft.com/office/2006/metadata/properties"/>
    <ds:schemaRef ds:uri="96c3552b-d76c-4552-8481-d449abb31e7c"/>
    <ds:schemaRef ds:uri="http://purl.org/dc/elements/1.1/"/>
    <ds:schemaRef ds:uri="http://purl.org/dc/terms/"/>
    <ds:schemaRef ds:uri="9bd204db-fed1-4f47-b3f9-96ed795d60e1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95BF31-F721-499D-9B90-DE75BF11BA36}">
  <ds:schemaRefs>
    <ds:schemaRef ds:uri="96c3552b-d76c-4552-8481-d449abb31e7c"/>
    <ds:schemaRef ds:uri="9bd204db-fed1-4f47-b3f9-96ed795d60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Balancing Act</Template>
  <TotalTime>0</TotalTime>
  <Words>1732</Words>
  <Application>Microsoft Office PowerPoint</Application>
  <PresentationFormat>Widescreen</PresentationFormat>
  <Paragraphs>286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Gill Sans MT</vt:lpstr>
      <vt:lpstr>Segoe UI</vt:lpstr>
      <vt:lpstr>Segoe UI Light</vt:lpstr>
      <vt:lpstr>SwissReSans</vt:lpstr>
      <vt:lpstr>Tahoma</vt:lpstr>
      <vt:lpstr>Times New Roman</vt:lpstr>
      <vt:lpstr>Balancing Act</vt:lpstr>
      <vt:lpstr>Wellspring</vt:lpstr>
      <vt:lpstr>Star of the show</vt:lpstr>
      <vt:lpstr>Amusements</vt:lpstr>
      <vt:lpstr>SwissRe</vt:lpstr>
      <vt:lpstr>TITLES</vt:lpstr>
      <vt:lpstr>Parcel</vt:lpstr>
      <vt:lpstr>think-cell Slide</vt:lpstr>
      <vt:lpstr>   Asset Liability Management for Insurance Companies : Concepts and Practices   </vt:lpstr>
      <vt:lpstr>PowerPoint Presentation</vt:lpstr>
      <vt:lpstr>Content</vt:lpstr>
      <vt:lpstr>Introduction to ALM</vt:lpstr>
      <vt:lpstr>Common Risks Managed Within ALM Framework</vt:lpstr>
      <vt:lpstr>Liability MatchinG</vt:lpstr>
      <vt:lpstr>Liability Matching – Dv01 matching</vt:lpstr>
      <vt:lpstr>Liability Matching – Partial duration &amp; Partial Dv01 matching</vt:lpstr>
      <vt:lpstr>Key Points &amp; Challenges</vt:lpstr>
      <vt:lpstr>Risk – Return Optimisation</vt:lpstr>
      <vt:lpstr>IFRS17 Discount rates</vt:lpstr>
      <vt:lpstr>ALM Implications under IFRS17 - Annuity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capital modelling: concepts and practice</dc:title>
  <dc:subject/>
  <dc:creator>Carlson Tata</dc:creator>
  <cp:keywords/>
  <dc:description/>
  <cp:lastModifiedBy>NAS Computer</cp:lastModifiedBy>
  <cp:revision>5</cp:revision>
  <dcterms:created xsi:type="dcterms:W3CDTF">2022-09-18T16:38:22Z</dcterms:created>
  <dcterms:modified xsi:type="dcterms:W3CDTF">2023-09-19T21:34:40Z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c2fedb-0da6-4717-8531-d16a1b9930f4_Enabled">
    <vt:lpwstr>true</vt:lpwstr>
  </property>
  <property fmtid="{D5CDD505-2E9C-101B-9397-08002B2CF9AE}" pid="3" name="MSIP_Label_90c2fedb-0da6-4717-8531-d16a1b9930f4_SetDate">
    <vt:lpwstr>2022-09-21T10:57:10Z</vt:lpwstr>
  </property>
  <property fmtid="{D5CDD505-2E9C-101B-9397-08002B2CF9AE}" pid="4" name="MSIP_Label_90c2fedb-0da6-4717-8531-d16a1b9930f4_Method">
    <vt:lpwstr>Standard</vt:lpwstr>
  </property>
  <property fmtid="{D5CDD505-2E9C-101B-9397-08002B2CF9AE}" pid="5" name="MSIP_Label_90c2fedb-0da6-4717-8531-d16a1b9930f4_Name">
    <vt:lpwstr>90c2fedb-0da6-4717-8531-d16a1b9930f4</vt:lpwstr>
  </property>
  <property fmtid="{D5CDD505-2E9C-101B-9397-08002B2CF9AE}" pid="6" name="MSIP_Label_90c2fedb-0da6-4717-8531-d16a1b9930f4_SiteId">
    <vt:lpwstr>45597f60-6e37-4be7-acfb-4c9e23b261ea</vt:lpwstr>
  </property>
  <property fmtid="{D5CDD505-2E9C-101B-9397-08002B2CF9AE}" pid="7" name="MSIP_Label_90c2fedb-0da6-4717-8531-d16a1b9930f4_ActionId">
    <vt:lpwstr>2e7d0d18-3268-4d21-8e66-6806c01e61b6</vt:lpwstr>
  </property>
  <property fmtid="{D5CDD505-2E9C-101B-9397-08002B2CF9AE}" pid="8" name="MSIP_Label_90c2fedb-0da6-4717-8531-d16a1b9930f4_ContentBits">
    <vt:lpwstr>0</vt:lpwstr>
  </property>
  <property fmtid="{D5CDD505-2E9C-101B-9397-08002B2CF9AE}" pid="9" name="Sensitivity">
    <vt:lpwstr>Internal</vt:lpwstr>
  </property>
  <property fmtid="{D5CDD505-2E9C-101B-9397-08002B2CF9AE}" pid="10" name="ContentTypeId">
    <vt:lpwstr>0x010100A596F9658E347D4C93DDEF923C3ECB7C</vt:lpwstr>
  </property>
  <property fmtid="{D5CDD505-2E9C-101B-9397-08002B2CF9AE}" pid="11" name="MediaServiceImageTags">
    <vt:lpwstr/>
  </property>
</Properties>
</file>