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267" r:id="rId7"/>
    <p:sldId id="3354" r:id="rId8"/>
    <p:sldId id="273" r:id="rId9"/>
    <p:sldId id="269" r:id="rId10"/>
    <p:sldId id="271" r:id="rId11"/>
    <p:sldId id="270" r:id="rId12"/>
    <p:sldId id="268" r:id="rId13"/>
    <p:sldId id="276" r:id="rId14"/>
    <p:sldId id="272" r:id="rId15"/>
    <p:sldId id="275" r:id="rId16"/>
    <p:sldId id="274" r:id="rId17"/>
    <p:sldId id="277" r:id="rId18"/>
    <p:sldId id="3353" r:id="rId19"/>
    <p:sldId id="3349" r:id="rId20"/>
    <p:sldId id="3350" r:id="rId21"/>
    <p:sldId id="3351" r:id="rId22"/>
    <p:sldId id="3355" r:id="rId23"/>
    <p:sldId id="26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35D"/>
    <a:srgbClr val="1269FB"/>
    <a:srgbClr val="142345"/>
    <a:srgbClr val="D0E4F4"/>
    <a:srgbClr val="FF0000"/>
    <a:srgbClr val="F5F7FA"/>
    <a:srgbClr val="B4A3BB"/>
    <a:srgbClr val="B1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2042B-D699-4477-890B-6D67C9460612}" v="7" dt="2023-09-15T12:44:04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3" autoAdjust="0"/>
    <p:restoredTop sz="86388" autoAdjust="0"/>
  </p:normalViewPr>
  <p:slideViewPr>
    <p:cSldViewPr snapToGrid="0">
      <p:cViewPr varScale="1">
        <p:scale>
          <a:sx n="98" d="100"/>
          <a:sy n="98" d="100"/>
        </p:scale>
        <p:origin x="276" y="96"/>
      </p:cViewPr>
      <p:guideLst/>
    </p:cSldViewPr>
  </p:slideViewPr>
  <p:outlineViewPr>
    <p:cViewPr>
      <p:scale>
        <a:sx n="33" d="100"/>
        <a:sy n="33" d="100"/>
      </p:scale>
      <p:origin x="0" y="-59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Mulembe" userId="3e83c9f4-6f25-41d4-a0ee-53bd32b0b51a" providerId="ADAL" clId="{D362042B-D699-4477-890B-6D67C9460612}"/>
    <pc:docChg chg="undo custSel addSld delSld modSld">
      <pc:chgData name="Katie Mulembe" userId="3e83c9f4-6f25-41d4-a0ee-53bd32b0b51a" providerId="ADAL" clId="{D362042B-D699-4477-890B-6D67C9460612}" dt="2023-09-15T12:44:19.029" v="1749" actId="207"/>
      <pc:docMkLst>
        <pc:docMk/>
      </pc:docMkLst>
      <pc:sldChg chg="addSp modSp mod modClrScheme chgLayout modNotesTx">
        <pc:chgData name="Katie Mulembe" userId="3e83c9f4-6f25-41d4-a0ee-53bd32b0b51a" providerId="ADAL" clId="{D362042B-D699-4477-890B-6D67C9460612}" dt="2023-09-15T12:34:54.896" v="1572" actId="20577"/>
        <pc:sldMkLst>
          <pc:docMk/>
          <pc:sldMk cId="2853032162" sldId="256"/>
        </pc:sldMkLst>
        <pc:spChg chg="mod ord">
          <ac:chgData name="Katie Mulembe" userId="3e83c9f4-6f25-41d4-a0ee-53bd32b0b51a" providerId="ADAL" clId="{D362042B-D699-4477-890B-6D67C9460612}" dt="2023-09-13T16:13:47.922" v="942" actId="1076"/>
          <ac:spMkLst>
            <pc:docMk/>
            <pc:sldMk cId="2853032162" sldId="256"/>
            <ac:spMk id="2" creationId="{EBC05DD8-72CF-43D5-A0BD-89FD677621FB}"/>
          </ac:spMkLst>
        </pc:spChg>
        <pc:spChg chg="mod ord">
          <ac:chgData name="Katie Mulembe" userId="3e83c9f4-6f25-41d4-a0ee-53bd32b0b51a" providerId="ADAL" clId="{D362042B-D699-4477-890B-6D67C9460612}" dt="2023-09-13T16:14:58.577" v="953" actId="207"/>
          <ac:spMkLst>
            <pc:docMk/>
            <pc:sldMk cId="2853032162" sldId="256"/>
            <ac:spMk id="3" creationId="{47CD220E-2016-432B-91B2-FEAF2814BAA1}"/>
          </ac:spMkLst>
        </pc:spChg>
        <pc:spChg chg="add mod">
          <ac:chgData name="Katie Mulembe" userId="3e83c9f4-6f25-41d4-a0ee-53bd32b0b51a" providerId="ADAL" clId="{D362042B-D699-4477-890B-6D67C9460612}" dt="2023-09-13T16:13:51.774" v="943" actId="1076"/>
          <ac:spMkLst>
            <pc:docMk/>
            <pc:sldMk cId="2853032162" sldId="256"/>
            <ac:spMk id="5" creationId="{E852F435-46DB-ECDC-A0E1-A2EBABE3E9D4}"/>
          </ac:spMkLst>
        </pc:spChg>
      </pc:sldChg>
      <pc:sldChg chg="addSp delSp modSp mod">
        <pc:chgData name="Katie Mulembe" userId="3e83c9f4-6f25-41d4-a0ee-53bd32b0b51a" providerId="ADAL" clId="{D362042B-D699-4477-890B-6D67C9460612}" dt="2023-09-13T15:37:41.957" v="16" actId="478"/>
        <pc:sldMkLst>
          <pc:docMk/>
          <pc:sldMk cId="2280645928" sldId="267"/>
        </pc:sldMkLst>
        <pc:spChg chg="add mod">
          <ac:chgData name="Katie Mulembe" userId="3e83c9f4-6f25-41d4-a0ee-53bd32b0b51a" providerId="ADAL" clId="{D362042B-D699-4477-890B-6D67C9460612}" dt="2023-09-13T15:26:44.503" v="6" actId="208"/>
          <ac:spMkLst>
            <pc:docMk/>
            <pc:sldMk cId="2280645928" sldId="267"/>
            <ac:spMk id="5" creationId="{D8D13C3B-D86C-7AB6-F09A-8880B782E779}"/>
          </ac:spMkLst>
        </pc:spChg>
        <pc:spChg chg="add del mod">
          <ac:chgData name="Katie Mulembe" userId="3e83c9f4-6f25-41d4-a0ee-53bd32b0b51a" providerId="ADAL" clId="{D362042B-D699-4477-890B-6D67C9460612}" dt="2023-09-13T15:37:41.957" v="16" actId="478"/>
          <ac:spMkLst>
            <pc:docMk/>
            <pc:sldMk cId="2280645928" sldId="267"/>
            <ac:spMk id="6" creationId="{781E43FB-9A86-D04F-5A6F-005AF372AD27}"/>
          </ac:spMkLst>
        </pc:spChg>
        <pc:graphicFrameChg chg="mod">
          <ac:chgData name="Katie Mulembe" userId="3e83c9f4-6f25-41d4-a0ee-53bd32b0b51a" providerId="ADAL" clId="{D362042B-D699-4477-890B-6D67C9460612}" dt="2023-09-13T15:27:01.227" v="12" actId="14100"/>
          <ac:graphicFrameMkLst>
            <pc:docMk/>
            <pc:sldMk cId="2280645928" sldId="267"/>
            <ac:graphicFrameMk id="9" creationId="{DB557BA4-8AE1-E5EB-FF9D-C54083BEA18D}"/>
          </ac:graphicFrameMkLst>
        </pc:graphicFrameChg>
        <pc:picChg chg="add mod ord">
          <ac:chgData name="Katie Mulembe" userId="3e83c9f4-6f25-41d4-a0ee-53bd32b0b51a" providerId="ADAL" clId="{D362042B-D699-4477-890B-6D67C9460612}" dt="2023-09-13T15:26:57.349" v="11" actId="1076"/>
          <ac:picMkLst>
            <pc:docMk/>
            <pc:sldMk cId="2280645928" sldId="267"/>
            <ac:picMk id="4" creationId="{DA8D68C9-64A4-3225-98E3-022BDC370BBE}"/>
          </ac:picMkLst>
        </pc:picChg>
      </pc:sldChg>
      <pc:sldChg chg="mod modShow">
        <pc:chgData name="Katie Mulembe" userId="3e83c9f4-6f25-41d4-a0ee-53bd32b0b51a" providerId="ADAL" clId="{D362042B-D699-4477-890B-6D67C9460612}" dt="2023-09-13T16:18:04.855" v="954" actId="729"/>
        <pc:sldMkLst>
          <pc:docMk/>
          <pc:sldMk cId="4083239109" sldId="268"/>
        </pc:sldMkLst>
      </pc:sldChg>
      <pc:sldChg chg="modNotesTx">
        <pc:chgData name="Katie Mulembe" userId="3e83c9f4-6f25-41d4-a0ee-53bd32b0b51a" providerId="ADAL" clId="{D362042B-D699-4477-890B-6D67C9460612}" dt="2023-09-15T12:40:08.011" v="1741" actId="20577"/>
        <pc:sldMkLst>
          <pc:docMk/>
          <pc:sldMk cId="403015981" sldId="270"/>
        </pc:sldMkLst>
      </pc:sldChg>
      <pc:sldChg chg="mod modShow">
        <pc:chgData name="Katie Mulembe" userId="3e83c9f4-6f25-41d4-a0ee-53bd32b0b51a" providerId="ADAL" clId="{D362042B-D699-4477-890B-6D67C9460612}" dt="2023-09-13T16:21:00.994" v="1203" actId="729"/>
        <pc:sldMkLst>
          <pc:docMk/>
          <pc:sldMk cId="505382857" sldId="273"/>
        </pc:sldMkLst>
      </pc:sldChg>
      <pc:sldChg chg="mod modShow">
        <pc:chgData name="Katie Mulembe" userId="3e83c9f4-6f25-41d4-a0ee-53bd32b0b51a" providerId="ADAL" clId="{D362042B-D699-4477-890B-6D67C9460612}" dt="2023-09-13T16:18:22.435" v="955" actId="729"/>
        <pc:sldMkLst>
          <pc:docMk/>
          <pc:sldMk cId="1373963974" sldId="277"/>
        </pc:sldMkLst>
      </pc:sldChg>
      <pc:sldChg chg="modSp mod modShow">
        <pc:chgData name="Katie Mulembe" userId="3e83c9f4-6f25-41d4-a0ee-53bd32b0b51a" providerId="ADAL" clId="{D362042B-D699-4477-890B-6D67C9460612}" dt="2023-09-13T16:18:37.631" v="957" actId="729"/>
        <pc:sldMkLst>
          <pc:docMk/>
          <pc:sldMk cId="514333341" sldId="3349"/>
        </pc:sldMkLst>
        <pc:spChg chg="mod">
          <ac:chgData name="Katie Mulembe" userId="3e83c9f4-6f25-41d4-a0ee-53bd32b0b51a" providerId="ADAL" clId="{D362042B-D699-4477-890B-6D67C9460612}" dt="2023-09-13T15:54:22.244" v="835" actId="1076"/>
          <ac:spMkLst>
            <pc:docMk/>
            <pc:sldMk cId="514333341" sldId="3349"/>
            <ac:spMk id="3" creationId="{7F4F539D-5305-2022-3543-4AA8A5CB9DB0}"/>
          </ac:spMkLst>
        </pc:spChg>
      </pc:sldChg>
      <pc:sldChg chg="mod modShow">
        <pc:chgData name="Katie Mulembe" userId="3e83c9f4-6f25-41d4-a0ee-53bd32b0b51a" providerId="ADAL" clId="{D362042B-D699-4477-890B-6D67C9460612}" dt="2023-09-13T16:18:42.558" v="958" actId="729"/>
        <pc:sldMkLst>
          <pc:docMk/>
          <pc:sldMk cId="1127517886" sldId="3350"/>
        </pc:sldMkLst>
      </pc:sldChg>
      <pc:sldChg chg="mod modShow">
        <pc:chgData name="Katie Mulembe" userId="3e83c9f4-6f25-41d4-a0ee-53bd32b0b51a" providerId="ADAL" clId="{D362042B-D699-4477-890B-6D67C9460612}" dt="2023-09-13T16:18:53.407" v="959" actId="729"/>
        <pc:sldMkLst>
          <pc:docMk/>
          <pc:sldMk cId="572837508" sldId="3351"/>
        </pc:sldMkLst>
      </pc:sldChg>
      <pc:sldChg chg="del">
        <pc:chgData name="Katie Mulembe" userId="3e83c9f4-6f25-41d4-a0ee-53bd32b0b51a" providerId="ADAL" clId="{D362042B-D699-4477-890B-6D67C9460612}" dt="2023-09-13T15:25:31.866" v="0" actId="2696"/>
        <pc:sldMkLst>
          <pc:docMk/>
          <pc:sldMk cId="727923177" sldId="3352"/>
        </pc:sldMkLst>
      </pc:sldChg>
      <pc:sldChg chg="mod modShow">
        <pc:chgData name="Katie Mulembe" userId="3e83c9f4-6f25-41d4-a0ee-53bd32b0b51a" providerId="ADAL" clId="{D362042B-D699-4477-890B-6D67C9460612}" dt="2023-09-13T16:18:29.458" v="956" actId="729"/>
        <pc:sldMkLst>
          <pc:docMk/>
          <pc:sldMk cId="1549139599" sldId="3353"/>
        </pc:sldMkLst>
      </pc:sldChg>
      <pc:sldChg chg="addSp modSp new mod">
        <pc:chgData name="Katie Mulembe" userId="3e83c9f4-6f25-41d4-a0ee-53bd32b0b51a" providerId="ADAL" clId="{D362042B-D699-4477-890B-6D67C9460612}" dt="2023-09-13T15:50:59.857" v="708" actId="1076"/>
        <pc:sldMkLst>
          <pc:docMk/>
          <pc:sldMk cId="3664726732" sldId="3354"/>
        </pc:sldMkLst>
        <pc:spChg chg="mod">
          <ac:chgData name="Katie Mulembe" userId="3e83c9f4-6f25-41d4-a0ee-53bd32b0b51a" providerId="ADAL" clId="{D362042B-D699-4477-890B-6D67C9460612}" dt="2023-09-13T15:45:50.591" v="659" actId="1076"/>
          <ac:spMkLst>
            <pc:docMk/>
            <pc:sldMk cId="3664726732" sldId="3354"/>
            <ac:spMk id="2" creationId="{4A569D2B-5403-C39E-D7FB-9C222A1E416F}"/>
          </ac:spMkLst>
        </pc:spChg>
        <pc:spChg chg="mod ord">
          <ac:chgData name="Katie Mulembe" userId="3e83c9f4-6f25-41d4-a0ee-53bd32b0b51a" providerId="ADAL" clId="{D362042B-D699-4477-890B-6D67C9460612}" dt="2023-09-13T15:50:59.857" v="708" actId="1076"/>
          <ac:spMkLst>
            <pc:docMk/>
            <pc:sldMk cId="3664726732" sldId="3354"/>
            <ac:spMk id="3" creationId="{DF186D17-82C9-5B2E-3B03-19E886D23C73}"/>
          </ac:spMkLst>
        </pc:spChg>
        <pc:spChg chg="add mod">
          <ac:chgData name="Katie Mulembe" userId="3e83c9f4-6f25-41d4-a0ee-53bd32b0b51a" providerId="ADAL" clId="{D362042B-D699-4477-890B-6D67C9460612}" dt="2023-09-13T15:50:44.075" v="705" actId="1076"/>
          <ac:spMkLst>
            <pc:docMk/>
            <pc:sldMk cId="3664726732" sldId="3354"/>
            <ac:spMk id="4" creationId="{99FBE9C2-BE52-E360-9326-C022F54D0692}"/>
          </ac:spMkLst>
        </pc:spChg>
        <pc:spChg chg="add mod">
          <ac:chgData name="Katie Mulembe" userId="3e83c9f4-6f25-41d4-a0ee-53bd32b0b51a" providerId="ADAL" clId="{D362042B-D699-4477-890B-6D67C9460612}" dt="2023-09-13T15:50:54.836" v="707" actId="1076"/>
          <ac:spMkLst>
            <pc:docMk/>
            <pc:sldMk cId="3664726732" sldId="3354"/>
            <ac:spMk id="5" creationId="{5333A1F4-8E71-A2A2-135D-557CF5408893}"/>
          </ac:spMkLst>
        </pc:spChg>
        <pc:spChg chg="add mod">
          <ac:chgData name="Katie Mulembe" userId="3e83c9f4-6f25-41d4-a0ee-53bd32b0b51a" providerId="ADAL" clId="{D362042B-D699-4477-890B-6D67C9460612}" dt="2023-09-13T15:50:48.542" v="706" actId="1076"/>
          <ac:spMkLst>
            <pc:docMk/>
            <pc:sldMk cId="3664726732" sldId="3354"/>
            <ac:spMk id="6" creationId="{980E4F24-2B61-1BE0-0D89-E00AECA8DCA2}"/>
          </ac:spMkLst>
        </pc:spChg>
      </pc:sldChg>
      <pc:sldChg chg="addSp delSp modSp new mod setBg modClrScheme chgLayout">
        <pc:chgData name="Katie Mulembe" userId="3e83c9f4-6f25-41d4-a0ee-53bd32b0b51a" providerId="ADAL" clId="{D362042B-D699-4477-890B-6D67C9460612}" dt="2023-09-15T12:44:19.029" v="1749" actId="207"/>
        <pc:sldMkLst>
          <pc:docMk/>
          <pc:sldMk cId="165608801" sldId="3355"/>
        </pc:sldMkLst>
        <pc:spChg chg="del mod ord">
          <ac:chgData name="Katie Mulembe" userId="3e83c9f4-6f25-41d4-a0ee-53bd32b0b51a" providerId="ADAL" clId="{D362042B-D699-4477-890B-6D67C9460612}" dt="2023-09-13T16:19:15.701" v="1009" actId="700"/>
          <ac:spMkLst>
            <pc:docMk/>
            <pc:sldMk cId="165608801" sldId="3355"/>
            <ac:spMk id="2" creationId="{5BF3254C-8C6B-8AA5-0265-257127A29C73}"/>
          </ac:spMkLst>
        </pc:spChg>
        <pc:spChg chg="del">
          <ac:chgData name="Katie Mulembe" userId="3e83c9f4-6f25-41d4-a0ee-53bd32b0b51a" providerId="ADAL" clId="{D362042B-D699-4477-890B-6D67C9460612}" dt="2023-09-13T16:19:15.701" v="1009" actId="700"/>
          <ac:spMkLst>
            <pc:docMk/>
            <pc:sldMk cId="165608801" sldId="3355"/>
            <ac:spMk id="3" creationId="{0C7C0047-0E3E-4AF7-0E6A-C0D38CD6ED1D}"/>
          </ac:spMkLst>
        </pc:spChg>
        <pc:spChg chg="del mod ord">
          <ac:chgData name="Katie Mulembe" userId="3e83c9f4-6f25-41d4-a0ee-53bd32b0b51a" providerId="ADAL" clId="{D362042B-D699-4477-890B-6D67C9460612}" dt="2023-09-13T16:19:15.701" v="1009" actId="700"/>
          <ac:spMkLst>
            <pc:docMk/>
            <pc:sldMk cId="165608801" sldId="3355"/>
            <ac:spMk id="4" creationId="{BAEC2528-F47F-3EDC-C6B0-DB12F0ED07C5}"/>
          </ac:spMkLst>
        </pc:spChg>
        <pc:spChg chg="del">
          <ac:chgData name="Katie Mulembe" userId="3e83c9f4-6f25-41d4-a0ee-53bd32b0b51a" providerId="ADAL" clId="{D362042B-D699-4477-890B-6D67C9460612}" dt="2023-09-13T16:19:15.701" v="1009" actId="700"/>
          <ac:spMkLst>
            <pc:docMk/>
            <pc:sldMk cId="165608801" sldId="3355"/>
            <ac:spMk id="5" creationId="{9449D50B-D305-8EF2-AC88-79471C071E7E}"/>
          </ac:spMkLst>
        </pc:spChg>
        <pc:spChg chg="del">
          <ac:chgData name="Katie Mulembe" userId="3e83c9f4-6f25-41d4-a0ee-53bd32b0b51a" providerId="ADAL" clId="{D362042B-D699-4477-890B-6D67C9460612}" dt="2023-09-13T16:19:15.701" v="1009" actId="700"/>
          <ac:spMkLst>
            <pc:docMk/>
            <pc:sldMk cId="165608801" sldId="3355"/>
            <ac:spMk id="6" creationId="{39D4FFFE-71ED-1FB0-550B-B80E6B5C4A5A}"/>
          </ac:spMkLst>
        </pc:spChg>
        <pc:spChg chg="add mod ord">
          <ac:chgData name="Katie Mulembe" userId="3e83c9f4-6f25-41d4-a0ee-53bd32b0b51a" providerId="ADAL" clId="{D362042B-D699-4477-890B-6D67C9460612}" dt="2023-09-15T12:43:51.750" v="1746" actId="26606"/>
          <ac:spMkLst>
            <pc:docMk/>
            <pc:sldMk cId="165608801" sldId="3355"/>
            <ac:spMk id="7" creationId="{9C8C148D-9685-6691-2968-1AFE95ACCD3F}"/>
          </ac:spMkLst>
        </pc:spChg>
        <pc:spChg chg="add mod ord">
          <ac:chgData name="Katie Mulembe" userId="3e83c9f4-6f25-41d4-a0ee-53bd32b0b51a" providerId="ADAL" clId="{D362042B-D699-4477-890B-6D67C9460612}" dt="2023-09-15T12:43:51.750" v="1746" actId="26606"/>
          <ac:spMkLst>
            <pc:docMk/>
            <pc:sldMk cId="165608801" sldId="3355"/>
            <ac:spMk id="8" creationId="{9F4370DA-73C2-70D8-3593-7C9127C39F5C}"/>
          </ac:spMkLst>
        </pc:spChg>
        <pc:spChg chg="add">
          <ac:chgData name="Katie Mulembe" userId="3e83c9f4-6f25-41d4-a0ee-53bd32b0b51a" providerId="ADAL" clId="{D362042B-D699-4477-890B-6D67C9460612}" dt="2023-09-15T12:43:51.750" v="1746" actId="26606"/>
          <ac:spMkLst>
            <pc:docMk/>
            <pc:sldMk cId="165608801" sldId="3355"/>
            <ac:spMk id="10" creationId="{7DE220E6-BA55-4F04-B3C4-F4985F3E77AF}"/>
          </ac:spMkLst>
        </pc:spChg>
        <pc:spChg chg="add">
          <ac:chgData name="Katie Mulembe" userId="3e83c9f4-6f25-41d4-a0ee-53bd32b0b51a" providerId="ADAL" clId="{D362042B-D699-4477-890B-6D67C9460612}" dt="2023-09-15T12:43:51.750" v="1746" actId="26606"/>
          <ac:spMkLst>
            <pc:docMk/>
            <pc:sldMk cId="165608801" sldId="3355"/>
            <ac:spMk id="11" creationId="{5AE190BC-D2FD-433E-AB89-0DF68EFD6D09}"/>
          </ac:spMkLst>
        </pc:spChg>
        <pc:spChg chg="add">
          <ac:chgData name="Katie Mulembe" userId="3e83c9f4-6f25-41d4-a0ee-53bd32b0b51a" providerId="ADAL" clId="{D362042B-D699-4477-890B-6D67C9460612}" dt="2023-09-15T12:43:51.750" v="1746" actId="26606"/>
          <ac:spMkLst>
            <pc:docMk/>
            <pc:sldMk cId="165608801" sldId="3355"/>
            <ac:spMk id="12" creationId="{43E8FEA2-54EE-4F84-B5DB-A055A7D805EE}"/>
          </ac:spMkLst>
        </pc:spChg>
        <pc:spChg chg="add del">
          <ac:chgData name="Katie Mulembe" userId="3e83c9f4-6f25-41d4-a0ee-53bd32b0b51a" providerId="ADAL" clId="{D362042B-D699-4477-890B-6D67C9460612}" dt="2023-09-15T12:43:43.615" v="1745" actId="26606"/>
          <ac:spMkLst>
            <pc:docMk/>
            <pc:sldMk cId="165608801" sldId="3355"/>
            <ac:spMk id="13" creationId="{D380959B-464C-9ED8-C9EB-AB6FC997C1B8}"/>
          </ac:spMkLst>
        </pc:spChg>
        <pc:spChg chg="add del">
          <ac:chgData name="Katie Mulembe" userId="3e83c9f4-6f25-41d4-a0ee-53bd32b0b51a" providerId="ADAL" clId="{D362042B-D699-4477-890B-6D67C9460612}" dt="2023-09-15T12:43:43.615" v="1745" actId="26606"/>
          <ac:spMkLst>
            <pc:docMk/>
            <pc:sldMk cId="165608801" sldId="3355"/>
            <ac:spMk id="15" creationId="{06B83858-ED7D-57B6-6CAA-83168807C43C}"/>
          </ac:spMkLst>
        </pc:spChg>
        <pc:spChg chg="add del">
          <ac:chgData name="Katie Mulembe" userId="3e83c9f4-6f25-41d4-a0ee-53bd32b0b51a" providerId="ADAL" clId="{D362042B-D699-4477-890B-6D67C9460612}" dt="2023-09-15T12:43:43.615" v="1745" actId="26606"/>
          <ac:spMkLst>
            <pc:docMk/>
            <pc:sldMk cId="165608801" sldId="3355"/>
            <ac:spMk id="17" creationId="{FF97FFD4-A8B9-3D4D-1623-7BE467E46A6A}"/>
          </ac:spMkLst>
        </pc:spChg>
        <pc:picChg chg="add mod">
          <ac:chgData name="Katie Mulembe" userId="3e83c9f4-6f25-41d4-a0ee-53bd32b0b51a" providerId="ADAL" clId="{D362042B-D699-4477-890B-6D67C9460612}" dt="2023-09-15T12:44:19.029" v="1749" actId="207"/>
          <ac:picMkLst>
            <pc:docMk/>
            <pc:sldMk cId="165608801" sldId="3355"/>
            <ac:picMk id="3" creationId="{60296625-B12A-00B4-393B-53336E13893B}"/>
          </ac:picMkLst>
        </pc:picChg>
        <pc:picChg chg="add mod">
          <ac:chgData name="Katie Mulembe" userId="3e83c9f4-6f25-41d4-a0ee-53bd32b0b51a" providerId="ADAL" clId="{D362042B-D699-4477-890B-6D67C9460612}" dt="2023-09-15T12:44:07.798" v="1748" actId="1076"/>
          <ac:picMkLst>
            <pc:docMk/>
            <pc:sldMk cId="165608801" sldId="3355"/>
            <ac:picMk id="4" creationId="{53BBABD2-1769-B4AA-E6FA-173F10BDE1E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6B3DB-1558-46B5-82C7-8D54A081B8E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5E572-2E4A-4C09-89C4-88E777AA09D3}">
      <dgm:prSet phldrT="[Text]"/>
      <dgm:spPr/>
      <dgm:t>
        <a:bodyPr/>
        <a:lstStyle/>
        <a:p>
          <a:r>
            <a:rPr lang="en-US" dirty="0">
              <a:latin typeface="Neue Haas Grotesk Text Pro" panose="020B0504020202020204" pitchFamily="34" charset="0"/>
            </a:rPr>
            <a:t>World’s </a:t>
          </a:r>
          <a:r>
            <a:rPr lang="en-US" i="1" dirty="0">
              <a:latin typeface="Neue Haas Grotesk Text Pro" panose="020B0504020202020204" pitchFamily="34" charset="0"/>
            </a:rPr>
            <a:t>only</a:t>
          </a:r>
          <a:r>
            <a:rPr lang="en-US" dirty="0">
              <a:latin typeface="Neue Haas Grotesk Text Pro" panose="020B0504020202020204" pitchFamily="34" charset="0"/>
            </a:rPr>
            <a:t> actuarial organization focused exclusively on property/casualty credentialing, education, and research</a:t>
          </a:r>
          <a:endParaRPr lang="en-US" dirty="0"/>
        </a:p>
      </dgm:t>
    </dgm:pt>
    <dgm:pt modelId="{EF22AEB8-F1C0-441E-8270-F7FEFCB53584}" type="parTrans" cxnId="{46C18CD2-0DD0-4E48-93B7-DC5C3EDF84BA}">
      <dgm:prSet/>
      <dgm:spPr/>
      <dgm:t>
        <a:bodyPr/>
        <a:lstStyle/>
        <a:p>
          <a:endParaRPr lang="en-US"/>
        </a:p>
      </dgm:t>
    </dgm:pt>
    <dgm:pt modelId="{F6FAB331-48FD-4B1F-8034-E0C12B7226E2}" type="sibTrans" cxnId="{46C18CD2-0DD0-4E48-93B7-DC5C3EDF84BA}">
      <dgm:prSet/>
      <dgm:spPr/>
      <dgm:t>
        <a:bodyPr/>
        <a:lstStyle/>
        <a:p>
          <a:endParaRPr lang="en-US"/>
        </a:p>
      </dgm:t>
    </dgm:pt>
    <dgm:pt modelId="{2DFF7136-BF78-4A58-B517-8E21DF8F12E6}">
      <dgm:prSet/>
      <dgm:spPr/>
      <dgm:t>
        <a:bodyPr/>
        <a:lstStyle/>
        <a:p>
          <a:r>
            <a:rPr lang="en-US" dirty="0">
              <a:latin typeface="Neue Haas Grotesk Text Pro" panose="020B0504020202020204" pitchFamily="34" charset="0"/>
            </a:rPr>
            <a:t>100+ year track record in educating property/casualty actuaries, leading to ACAS and FCAS credentials</a:t>
          </a:r>
        </a:p>
      </dgm:t>
    </dgm:pt>
    <dgm:pt modelId="{CC0EC9A4-F653-4BF7-88FC-0C611B8F23C7}" type="parTrans" cxnId="{BADB640E-12F0-45F9-A37D-0E256DC06D46}">
      <dgm:prSet/>
      <dgm:spPr/>
      <dgm:t>
        <a:bodyPr/>
        <a:lstStyle/>
        <a:p>
          <a:endParaRPr lang="en-US"/>
        </a:p>
      </dgm:t>
    </dgm:pt>
    <dgm:pt modelId="{43929C4F-900D-4707-862E-024C4EA07550}" type="sibTrans" cxnId="{BADB640E-12F0-45F9-A37D-0E256DC06D46}">
      <dgm:prSet/>
      <dgm:spPr/>
      <dgm:t>
        <a:bodyPr/>
        <a:lstStyle/>
        <a:p>
          <a:endParaRPr lang="en-US"/>
        </a:p>
      </dgm:t>
    </dgm:pt>
    <dgm:pt modelId="{57F4B7E6-463B-49C0-AC39-5D43B2AFC9A1}">
      <dgm:prSet/>
      <dgm:spPr/>
      <dgm:t>
        <a:bodyPr/>
        <a:lstStyle/>
        <a:p>
          <a:r>
            <a:rPr lang="en-US" dirty="0">
              <a:latin typeface="Neue Haas Grotesk Text Pro" panose="020B0504020202020204" pitchFamily="34" charset="0"/>
            </a:rPr>
            <a:t>10,000+ members worldwide, and growing</a:t>
          </a:r>
        </a:p>
      </dgm:t>
    </dgm:pt>
    <dgm:pt modelId="{1BBB3023-B5D0-4589-A215-4C139E0B52EB}" type="parTrans" cxnId="{F3CC1B50-988E-4D81-8870-285BACA4B1E5}">
      <dgm:prSet/>
      <dgm:spPr/>
      <dgm:t>
        <a:bodyPr/>
        <a:lstStyle/>
        <a:p>
          <a:endParaRPr lang="en-US"/>
        </a:p>
      </dgm:t>
    </dgm:pt>
    <dgm:pt modelId="{1D527E6E-5469-465F-8ED0-9794168EB9C0}" type="sibTrans" cxnId="{F3CC1B50-988E-4D81-8870-285BACA4B1E5}">
      <dgm:prSet/>
      <dgm:spPr/>
      <dgm:t>
        <a:bodyPr/>
        <a:lstStyle/>
        <a:p>
          <a:endParaRPr lang="en-US"/>
        </a:p>
      </dgm:t>
    </dgm:pt>
    <dgm:pt modelId="{6E8610CD-235B-490E-BC19-C9C717B2AEE4}">
      <dgm:prSet/>
      <dgm:spPr/>
      <dgm:t>
        <a:bodyPr/>
        <a:lstStyle/>
        <a:p>
          <a:r>
            <a:rPr lang="en-US" dirty="0">
              <a:latin typeface="Neue Haas Grotesk Text Pro" panose="020B0504020202020204" pitchFamily="34" charset="0"/>
            </a:rPr>
            <a:t>Vibrant, growing community with deep and extensive resources to help CAS members, candidates, and students advance their careers</a:t>
          </a:r>
        </a:p>
      </dgm:t>
    </dgm:pt>
    <dgm:pt modelId="{2D957DF3-4495-4E4F-9BBC-9AF0F1E7AF48}" type="parTrans" cxnId="{8667B8A9-9596-48FF-BA7A-07940FC7E49F}">
      <dgm:prSet/>
      <dgm:spPr/>
      <dgm:t>
        <a:bodyPr/>
        <a:lstStyle/>
        <a:p>
          <a:endParaRPr lang="en-US"/>
        </a:p>
      </dgm:t>
    </dgm:pt>
    <dgm:pt modelId="{7EC63BD3-85E4-416B-9ABF-496F85C6B1D9}" type="sibTrans" cxnId="{8667B8A9-9596-48FF-BA7A-07940FC7E49F}">
      <dgm:prSet/>
      <dgm:spPr/>
      <dgm:t>
        <a:bodyPr/>
        <a:lstStyle/>
        <a:p>
          <a:endParaRPr lang="en-US"/>
        </a:p>
      </dgm:t>
    </dgm:pt>
    <dgm:pt modelId="{5C77DC73-C019-4227-ADBE-4D1548FEA06C}">
      <dgm:prSet/>
      <dgm:spPr/>
      <dgm:t>
        <a:bodyPr/>
        <a:lstStyle/>
        <a:p>
          <a:r>
            <a:rPr lang="en-CA" dirty="0">
              <a:latin typeface="Neue Haas Grotesk Text Pro" panose="020B0504020202020204" pitchFamily="34" charset="0"/>
            </a:rPr>
            <a:t>Ongoing support of the professional development of our members, with over 100 continuing education opportunities spanning over 340 hours offered annually</a:t>
          </a:r>
          <a:endParaRPr lang="en-US" dirty="0">
            <a:latin typeface="Neue Haas Grotesk Text Pro" panose="020B0504020202020204" pitchFamily="34" charset="0"/>
          </a:endParaRPr>
        </a:p>
      </dgm:t>
    </dgm:pt>
    <dgm:pt modelId="{4AF1D520-54DA-4387-BDBC-9003DB7B3932}" type="parTrans" cxnId="{03574A5D-8FF1-4B52-BD33-BF99FCFE7A50}">
      <dgm:prSet/>
      <dgm:spPr/>
      <dgm:t>
        <a:bodyPr/>
        <a:lstStyle/>
        <a:p>
          <a:endParaRPr lang="en-US"/>
        </a:p>
      </dgm:t>
    </dgm:pt>
    <dgm:pt modelId="{63376FE9-0C25-45FC-B4D6-468EDE8579F0}" type="sibTrans" cxnId="{03574A5D-8FF1-4B52-BD33-BF99FCFE7A50}">
      <dgm:prSet/>
      <dgm:spPr/>
      <dgm:t>
        <a:bodyPr/>
        <a:lstStyle/>
        <a:p>
          <a:endParaRPr lang="en-US"/>
        </a:p>
      </dgm:t>
    </dgm:pt>
    <dgm:pt modelId="{AF427186-3E3A-4045-B7CA-761382D0EF56}" type="pres">
      <dgm:prSet presAssocID="{47F6B3DB-1558-46B5-82C7-8D54A081B8EC}" presName="vert0" presStyleCnt="0">
        <dgm:presLayoutVars>
          <dgm:dir/>
          <dgm:animOne val="branch"/>
          <dgm:animLvl val="lvl"/>
        </dgm:presLayoutVars>
      </dgm:prSet>
      <dgm:spPr/>
    </dgm:pt>
    <dgm:pt modelId="{E8DBC225-1D83-4F22-B28C-ECEB065BFBEA}" type="pres">
      <dgm:prSet presAssocID="{B805E572-2E4A-4C09-89C4-88E777AA09D3}" presName="thickLine" presStyleLbl="alignNode1" presStyleIdx="0" presStyleCnt="5"/>
      <dgm:spPr/>
    </dgm:pt>
    <dgm:pt modelId="{B51F6910-8DA2-4F34-A8E2-02D4BA4679FA}" type="pres">
      <dgm:prSet presAssocID="{B805E572-2E4A-4C09-89C4-88E777AA09D3}" presName="horz1" presStyleCnt="0"/>
      <dgm:spPr/>
    </dgm:pt>
    <dgm:pt modelId="{8F39342D-AE33-4105-88C6-27F5AAF3B3AB}" type="pres">
      <dgm:prSet presAssocID="{B805E572-2E4A-4C09-89C4-88E777AA09D3}" presName="tx1" presStyleLbl="revTx" presStyleIdx="0" presStyleCnt="5" custScaleX="100524" custLinFactNeighborX="-18317" custLinFactNeighborY="22056"/>
      <dgm:spPr/>
    </dgm:pt>
    <dgm:pt modelId="{7BB6B3C4-D4F9-4371-9844-1637349F9370}" type="pres">
      <dgm:prSet presAssocID="{B805E572-2E4A-4C09-89C4-88E777AA09D3}" presName="vert1" presStyleCnt="0"/>
      <dgm:spPr/>
    </dgm:pt>
    <dgm:pt modelId="{4FF9DC3F-0298-4BF1-87A6-434025C1DD2C}" type="pres">
      <dgm:prSet presAssocID="{2DFF7136-BF78-4A58-B517-8E21DF8F12E6}" presName="thickLine" presStyleLbl="alignNode1" presStyleIdx="1" presStyleCnt="5"/>
      <dgm:spPr/>
    </dgm:pt>
    <dgm:pt modelId="{71B4AB23-D505-4EC7-B4FD-BACBDB7DCCA1}" type="pres">
      <dgm:prSet presAssocID="{2DFF7136-BF78-4A58-B517-8E21DF8F12E6}" presName="horz1" presStyleCnt="0"/>
      <dgm:spPr/>
    </dgm:pt>
    <dgm:pt modelId="{1580DA48-9C49-4C9A-A7E0-CCF0F81F9326}" type="pres">
      <dgm:prSet presAssocID="{2DFF7136-BF78-4A58-B517-8E21DF8F12E6}" presName="tx1" presStyleLbl="revTx" presStyleIdx="1" presStyleCnt="5"/>
      <dgm:spPr/>
    </dgm:pt>
    <dgm:pt modelId="{7D94526C-302E-4E14-BAD7-BEA08945A5A9}" type="pres">
      <dgm:prSet presAssocID="{2DFF7136-BF78-4A58-B517-8E21DF8F12E6}" presName="vert1" presStyleCnt="0"/>
      <dgm:spPr/>
    </dgm:pt>
    <dgm:pt modelId="{677FB177-7874-4022-9719-A41BC3CA91E2}" type="pres">
      <dgm:prSet presAssocID="{57F4B7E6-463B-49C0-AC39-5D43B2AFC9A1}" presName="thickLine" presStyleLbl="alignNode1" presStyleIdx="2" presStyleCnt="5"/>
      <dgm:spPr/>
    </dgm:pt>
    <dgm:pt modelId="{7A50221D-2AFE-48A2-9A04-C42AA17C591C}" type="pres">
      <dgm:prSet presAssocID="{57F4B7E6-463B-49C0-AC39-5D43B2AFC9A1}" presName="horz1" presStyleCnt="0"/>
      <dgm:spPr/>
    </dgm:pt>
    <dgm:pt modelId="{94D67A7B-04CB-42AC-93BF-65A53CE2FDCB}" type="pres">
      <dgm:prSet presAssocID="{57F4B7E6-463B-49C0-AC39-5D43B2AFC9A1}" presName="tx1" presStyleLbl="revTx" presStyleIdx="2" presStyleCnt="5"/>
      <dgm:spPr/>
    </dgm:pt>
    <dgm:pt modelId="{2F0CA453-2894-48BD-9793-58CC4E4DCBCC}" type="pres">
      <dgm:prSet presAssocID="{57F4B7E6-463B-49C0-AC39-5D43B2AFC9A1}" presName="vert1" presStyleCnt="0"/>
      <dgm:spPr/>
    </dgm:pt>
    <dgm:pt modelId="{05852FC5-C1B6-4152-8BD6-7650F8FABEE1}" type="pres">
      <dgm:prSet presAssocID="{6E8610CD-235B-490E-BC19-C9C717B2AEE4}" presName="thickLine" presStyleLbl="alignNode1" presStyleIdx="3" presStyleCnt="5"/>
      <dgm:spPr/>
    </dgm:pt>
    <dgm:pt modelId="{24CE6155-6537-4DAB-8D8B-FB9224FD8562}" type="pres">
      <dgm:prSet presAssocID="{6E8610CD-235B-490E-BC19-C9C717B2AEE4}" presName="horz1" presStyleCnt="0"/>
      <dgm:spPr/>
    </dgm:pt>
    <dgm:pt modelId="{30C3FA6A-63ED-4895-9A3C-58DF14457C26}" type="pres">
      <dgm:prSet presAssocID="{6E8610CD-235B-490E-BC19-C9C717B2AEE4}" presName="tx1" presStyleLbl="revTx" presStyleIdx="3" presStyleCnt="5"/>
      <dgm:spPr/>
    </dgm:pt>
    <dgm:pt modelId="{41B491AF-D738-4A88-BA18-C15B5A2E12AE}" type="pres">
      <dgm:prSet presAssocID="{6E8610CD-235B-490E-BC19-C9C717B2AEE4}" presName="vert1" presStyleCnt="0"/>
      <dgm:spPr/>
    </dgm:pt>
    <dgm:pt modelId="{9EBA2898-BE9E-448D-8F0A-636EFC8AB6E6}" type="pres">
      <dgm:prSet presAssocID="{5C77DC73-C019-4227-ADBE-4D1548FEA06C}" presName="thickLine" presStyleLbl="alignNode1" presStyleIdx="4" presStyleCnt="5"/>
      <dgm:spPr/>
    </dgm:pt>
    <dgm:pt modelId="{3D0B8F14-4D0B-484C-813C-71CF4C675742}" type="pres">
      <dgm:prSet presAssocID="{5C77DC73-C019-4227-ADBE-4D1548FEA06C}" presName="horz1" presStyleCnt="0"/>
      <dgm:spPr/>
    </dgm:pt>
    <dgm:pt modelId="{82443CF0-5F4D-4DE5-AA25-70B9AB906764}" type="pres">
      <dgm:prSet presAssocID="{5C77DC73-C019-4227-ADBE-4D1548FEA06C}" presName="tx1" presStyleLbl="revTx" presStyleIdx="4" presStyleCnt="5"/>
      <dgm:spPr/>
    </dgm:pt>
    <dgm:pt modelId="{E2B9B8D8-44F6-4100-8590-6D31CDC09FF8}" type="pres">
      <dgm:prSet presAssocID="{5C77DC73-C019-4227-ADBE-4D1548FEA06C}" presName="vert1" presStyleCnt="0"/>
      <dgm:spPr/>
    </dgm:pt>
  </dgm:ptLst>
  <dgm:cxnLst>
    <dgm:cxn modelId="{BADB640E-12F0-45F9-A37D-0E256DC06D46}" srcId="{47F6B3DB-1558-46B5-82C7-8D54A081B8EC}" destId="{2DFF7136-BF78-4A58-B517-8E21DF8F12E6}" srcOrd="1" destOrd="0" parTransId="{CC0EC9A4-F653-4BF7-88FC-0C611B8F23C7}" sibTransId="{43929C4F-900D-4707-862E-024C4EA07550}"/>
    <dgm:cxn modelId="{4D98993B-4DD1-4C43-9EDA-21AE578706D4}" type="presOf" srcId="{5C77DC73-C019-4227-ADBE-4D1548FEA06C}" destId="{82443CF0-5F4D-4DE5-AA25-70B9AB906764}" srcOrd="0" destOrd="0" presId="urn:microsoft.com/office/officeart/2008/layout/LinedList"/>
    <dgm:cxn modelId="{03574A5D-8FF1-4B52-BD33-BF99FCFE7A50}" srcId="{47F6B3DB-1558-46B5-82C7-8D54A081B8EC}" destId="{5C77DC73-C019-4227-ADBE-4D1548FEA06C}" srcOrd="4" destOrd="0" parTransId="{4AF1D520-54DA-4387-BDBC-9003DB7B3932}" sibTransId="{63376FE9-0C25-45FC-B4D6-468EDE8579F0}"/>
    <dgm:cxn modelId="{BE0D855D-D65F-4083-9615-E6124553523B}" type="presOf" srcId="{47F6B3DB-1558-46B5-82C7-8D54A081B8EC}" destId="{AF427186-3E3A-4045-B7CA-761382D0EF56}" srcOrd="0" destOrd="0" presId="urn:microsoft.com/office/officeart/2008/layout/LinedList"/>
    <dgm:cxn modelId="{C31A9042-E7BD-432C-904B-0A092A29E49E}" type="presOf" srcId="{6E8610CD-235B-490E-BC19-C9C717B2AEE4}" destId="{30C3FA6A-63ED-4895-9A3C-58DF14457C26}" srcOrd="0" destOrd="0" presId="urn:microsoft.com/office/officeart/2008/layout/LinedList"/>
    <dgm:cxn modelId="{F3CC1B50-988E-4D81-8870-285BACA4B1E5}" srcId="{47F6B3DB-1558-46B5-82C7-8D54A081B8EC}" destId="{57F4B7E6-463B-49C0-AC39-5D43B2AFC9A1}" srcOrd="2" destOrd="0" parTransId="{1BBB3023-B5D0-4589-A215-4C139E0B52EB}" sibTransId="{1D527E6E-5469-465F-8ED0-9794168EB9C0}"/>
    <dgm:cxn modelId="{07426796-3C29-42F7-AF6B-5D388F1F1D92}" type="presOf" srcId="{2DFF7136-BF78-4A58-B517-8E21DF8F12E6}" destId="{1580DA48-9C49-4C9A-A7E0-CCF0F81F9326}" srcOrd="0" destOrd="0" presId="urn:microsoft.com/office/officeart/2008/layout/LinedList"/>
    <dgm:cxn modelId="{8667B8A9-9596-48FF-BA7A-07940FC7E49F}" srcId="{47F6B3DB-1558-46B5-82C7-8D54A081B8EC}" destId="{6E8610CD-235B-490E-BC19-C9C717B2AEE4}" srcOrd="3" destOrd="0" parTransId="{2D957DF3-4495-4E4F-9BBC-9AF0F1E7AF48}" sibTransId="{7EC63BD3-85E4-416B-9ABF-496F85C6B1D9}"/>
    <dgm:cxn modelId="{CFF760AF-456A-46CD-A37D-0130B7D0B732}" type="presOf" srcId="{B805E572-2E4A-4C09-89C4-88E777AA09D3}" destId="{8F39342D-AE33-4105-88C6-27F5AAF3B3AB}" srcOrd="0" destOrd="0" presId="urn:microsoft.com/office/officeart/2008/layout/LinedList"/>
    <dgm:cxn modelId="{46C18CD2-0DD0-4E48-93B7-DC5C3EDF84BA}" srcId="{47F6B3DB-1558-46B5-82C7-8D54A081B8EC}" destId="{B805E572-2E4A-4C09-89C4-88E777AA09D3}" srcOrd="0" destOrd="0" parTransId="{EF22AEB8-F1C0-441E-8270-F7FEFCB53584}" sibTransId="{F6FAB331-48FD-4B1F-8034-E0C12B7226E2}"/>
    <dgm:cxn modelId="{D5F6EFE8-D8B3-40C4-AD45-DFDC573700FD}" type="presOf" srcId="{57F4B7E6-463B-49C0-AC39-5D43B2AFC9A1}" destId="{94D67A7B-04CB-42AC-93BF-65A53CE2FDCB}" srcOrd="0" destOrd="0" presId="urn:microsoft.com/office/officeart/2008/layout/LinedList"/>
    <dgm:cxn modelId="{46288F1A-0E03-42C9-AD3E-B2B54417CA92}" type="presParOf" srcId="{AF427186-3E3A-4045-B7CA-761382D0EF56}" destId="{E8DBC225-1D83-4F22-B28C-ECEB065BFBEA}" srcOrd="0" destOrd="0" presId="urn:microsoft.com/office/officeart/2008/layout/LinedList"/>
    <dgm:cxn modelId="{8D81292D-A238-4791-9F4A-4FA360C8A96E}" type="presParOf" srcId="{AF427186-3E3A-4045-B7CA-761382D0EF56}" destId="{B51F6910-8DA2-4F34-A8E2-02D4BA4679FA}" srcOrd="1" destOrd="0" presId="urn:microsoft.com/office/officeart/2008/layout/LinedList"/>
    <dgm:cxn modelId="{853E3290-D3AD-4170-909C-0988A0660295}" type="presParOf" srcId="{B51F6910-8DA2-4F34-A8E2-02D4BA4679FA}" destId="{8F39342D-AE33-4105-88C6-27F5AAF3B3AB}" srcOrd="0" destOrd="0" presId="urn:microsoft.com/office/officeart/2008/layout/LinedList"/>
    <dgm:cxn modelId="{B185C9D3-7080-4D5B-951D-42C9A8E7A54C}" type="presParOf" srcId="{B51F6910-8DA2-4F34-A8E2-02D4BA4679FA}" destId="{7BB6B3C4-D4F9-4371-9844-1637349F9370}" srcOrd="1" destOrd="0" presId="urn:microsoft.com/office/officeart/2008/layout/LinedList"/>
    <dgm:cxn modelId="{788D5BC3-AFAC-47B2-80A8-505D50CA82AA}" type="presParOf" srcId="{AF427186-3E3A-4045-B7CA-761382D0EF56}" destId="{4FF9DC3F-0298-4BF1-87A6-434025C1DD2C}" srcOrd="2" destOrd="0" presId="urn:microsoft.com/office/officeart/2008/layout/LinedList"/>
    <dgm:cxn modelId="{6813D3B5-AA15-4AC0-A68F-8F3A2010978D}" type="presParOf" srcId="{AF427186-3E3A-4045-B7CA-761382D0EF56}" destId="{71B4AB23-D505-4EC7-B4FD-BACBDB7DCCA1}" srcOrd="3" destOrd="0" presId="urn:microsoft.com/office/officeart/2008/layout/LinedList"/>
    <dgm:cxn modelId="{34EF22A2-C63F-4B74-B3B5-CF54FB3502B7}" type="presParOf" srcId="{71B4AB23-D505-4EC7-B4FD-BACBDB7DCCA1}" destId="{1580DA48-9C49-4C9A-A7E0-CCF0F81F9326}" srcOrd="0" destOrd="0" presId="urn:microsoft.com/office/officeart/2008/layout/LinedList"/>
    <dgm:cxn modelId="{DD43089F-EE0A-4F1F-AA4F-309485108B63}" type="presParOf" srcId="{71B4AB23-D505-4EC7-B4FD-BACBDB7DCCA1}" destId="{7D94526C-302E-4E14-BAD7-BEA08945A5A9}" srcOrd="1" destOrd="0" presId="urn:microsoft.com/office/officeart/2008/layout/LinedList"/>
    <dgm:cxn modelId="{D23160D9-1F35-4653-A521-BF52233E9E92}" type="presParOf" srcId="{AF427186-3E3A-4045-B7CA-761382D0EF56}" destId="{677FB177-7874-4022-9719-A41BC3CA91E2}" srcOrd="4" destOrd="0" presId="urn:microsoft.com/office/officeart/2008/layout/LinedList"/>
    <dgm:cxn modelId="{9756EFA9-B432-43F8-9089-7A8B627C9D23}" type="presParOf" srcId="{AF427186-3E3A-4045-B7CA-761382D0EF56}" destId="{7A50221D-2AFE-48A2-9A04-C42AA17C591C}" srcOrd="5" destOrd="0" presId="urn:microsoft.com/office/officeart/2008/layout/LinedList"/>
    <dgm:cxn modelId="{4AD25B03-AA4C-40E9-8921-5306A0F459CE}" type="presParOf" srcId="{7A50221D-2AFE-48A2-9A04-C42AA17C591C}" destId="{94D67A7B-04CB-42AC-93BF-65A53CE2FDCB}" srcOrd="0" destOrd="0" presId="urn:microsoft.com/office/officeart/2008/layout/LinedList"/>
    <dgm:cxn modelId="{346A5F8E-9E2D-434F-B7A2-22BCAC52E51F}" type="presParOf" srcId="{7A50221D-2AFE-48A2-9A04-C42AA17C591C}" destId="{2F0CA453-2894-48BD-9793-58CC4E4DCBCC}" srcOrd="1" destOrd="0" presId="urn:microsoft.com/office/officeart/2008/layout/LinedList"/>
    <dgm:cxn modelId="{104EE0F3-E0E9-4017-A419-457A728B4780}" type="presParOf" srcId="{AF427186-3E3A-4045-B7CA-761382D0EF56}" destId="{05852FC5-C1B6-4152-8BD6-7650F8FABEE1}" srcOrd="6" destOrd="0" presId="urn:microsoft.com/office/officeart/2008/layout/LinedList"/>
    <dgm:cxn modelId="{1C64B214-4519-4E8D-B643-60C7611765E9}" type="presParOf" srcId="{AF427186-3E3A-4045-B7CA-761382D0EF56}" destId="{24CE6155-6537-4DAB-8D8B-FB9224FD8562}" srcOrd="7" destOrd="0" presId="urn:microsoft.com/office/officeart/2008/layout/LinedList"/>
    <dgm:cxn modelId="{A61E175D-23F6-4215-B5CA-8654D5D42959}" type="presParOf" srcId="{24CE6155-6537-4DAB-8D8B-FB9224FD8562}" destId="{30C3FA6A-63ED-4895-9A3C-58DF14457C26}" srcOrd="0" destOrd="0" presId="urn:microsoft.com/office/officeart/2008/layout/LinedList"/>
    <dgm:cxn modelId="{31A733D3-46A6-4862-98EE-C3CC8F65710F}" type="presParOf" srcId="{24CE6155-6537-4DAB-8D8B-FB9224FD8562}" destId="{41B491AF-D738-4A88-BA18-C15B5A2E12AE}" srcOrd="1" destOrd="0" presId="urn:microsoft.com/office/officeart/2008/layout/LinedList"/>
    <dgm:cxn modelId="{C7AD37A7-D1C1-4F23-9EF9-F5BB4DB5DEF4}" type="presParOf" srcId="{AF427186-3E3A-4045-B7CA-761382D0EF56}" destId="{9EBA2898-BE9E-448D-8F0A-636EFC8AB6E6}" srcOrd="8" destOrd="0" presId="urn:microsoft.com/office/officeart/2008/layout/LinedList"/>
    <dgm:cxn modelId="{1BB12836-6BF5-466E-97E9-914DDDEE79BC}" type="presParOf" srcId="{AF427186-3E3A-4045-B7CA-761382D0EF56}" destId="{3D0B8F14-4D0B-484C-813C-71CF4C675742}" srcOrd="9" destOrd="0" presId="urn:microsoft.com/office/officeart/2008/layout/LinedList"/>
    <dgm:cxn modelId="{B0E416F4-CC6B-4FA7-A899-05560BE8E055}" type="presParOf" srcId="{3D0B8F14-4D0B-484C-813C-71CF4C675742}" destId="{82443CF0-5F4D-4DE5-AA25-70B9AB906764}" srcOrd="0" destOrd="0" presId="urn:microsoft.com/office/officeart/2008/layout/LinedList"/>
    <dgm:cxn modelId="{C90C402E-7CB4-4997-B065-A48B8774ED5C}" type="presParOf" srcId="{3D0B8F14-4D0B-484C-813C-71CF4C675742}" destId="{E2B9B8D8-44F6-4100-8590-6D31CDC09F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BC225-1D83-4F22-B28C-ECEB065BFBEA}">
      <dsp:nvSpPr>
        <dsp:cNvPr id="0" name=""/>
        <dsp:cNvSpPr/>
      </dsp:nvSpPr>
      <dsp:spPr>
        <a:xfrm>
          <a:off x="0" y="548"/>
          <a:ext cx="8167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9342D-AE33-4105-88C6-27F5AAF3B3AB}">
      <dsp:nvSpPr>
        <dsp:cNvPr id="0" name=""/>
        <dsp:cNvSpPr/>
      </dsp:nvSpPr>
      <dsp:spPr>
        <a:xfrm>
          <a:off x="0" y="198795"/>
          <a:ext cx="8162057" cy="898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Neue Haas Grotesk Text Pro" panose="020B0504020202020204" pitchFamily="34" charset="0"/>
            </a:rPr>
            <a:t>World’s </a:t>
          </a:r>
          <a:r>
            <a:rPr lang="en-US" sz="1800" i="1" kern="1200" dirty="0">
              <a:latin typeface="Neue Haas Grotesk Text Pro" panose="020B0504020202020204" pitchFamily="34" charset="0"/>
            </a:rPr>
            <a:t>only</a:t>
          </a:r>
          <a:r>
            <a:rPr lang="en-US" sz="1800" kern="1200" dirty="0">
              <a:latin typeface="Neue Haas Grotesk Text Pro" panose="020B0504020202020204" pitchFamily="34" charset="0"/>
            </a:rPr>
            <a:t> actuarial organization focused exclusively on property/casualty credentialing, education, and research</a:t>
          </a:r>
          <a:endParaRPr lang="en-US" sz="1800" kern="1200" dirty="0"/>
        </a:p>
      </dsp:txBody>
      <dsp:txXfrm>
        <a:off x="0" y="198795"/>
        <a:ext cx="8162057" cy="898834"/>
      </dsp:txXfrm>
    </dsp:sp>
    <dsp:sp modelId="{4FF9DC3F-0298-4BF1-87A6-434025C1DD2C}">
      <dsp:nvSpPr>
        <dsp:cNvPr id="0" name=""/>
        <dsp:cNvSpPr/>
      </dsp:nvSpPr>
      <dsp:spPr>
        <a:xfrm>
          <a:off x="0" y="899383"/>
          <a:ext cx="8167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0DA48-9C49-4C9A-A7E0-CCF0F81F9326}">
      <dsp:nvSpPr>
        <dsp:cNvPr id="0" name=""/>
        <dsp:cNvSpPr/>
      </dsp:nvSpPr>
      <dsp:spPr>
        <a:xfrm>
          <a:off x="0" y="899383"/>
          <a:ext cx="8167367" cy="898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Neue Haas Grotesk Text Pro" panose="020B0504020202020204" pitchFamily="34" charset="0"/>
            </a:rPr>
            <a:t>100+ year track record in educating property/casualty actuaries, leading to ACAS and FCAS credentials</a:t>
          </a:r>
        </a:p>
      </dsp:txBody>
      <dsp:txXfrm>
        <a:off x="0" y="899383"/>
        <a:ext cx="8167367" cy="898834"/>
      </dsp:txXfrm>
    </dsp:sp>
    <dsp:sp modelId="{677FB177-7874-4022-9719-A41BC3CA91E2}">
      <dsp:nvSpPr>
        <dsp:cNvPr id="0" name=""/>
        <dsp:cNvSpPr/>
      </dsp:nvSpPr>
      <dsp:spPr>
        <a:xfrm>
          <a:off x="0" y="1798217"/>
          <a:ext cx="8167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7A7B-04CB-42AC-93BF-65A53CE2FDCB}">
      <dsp:nvSpPr>
        <dsp:cNvPr id="0" name=""/>
        <dsp:cNvSpPr/>
      </dsp:nvSpPr>
      <dsp:spPr>
        <a:xfrm>
          <a:off x="0" y="1798217"/>
          <a:ext cx="8167367" cy="898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Neue Haas Grotesk Text Pro" panose="020B0504020202020204" pitchFamily="34" charset="0"/>
            </a:rPr>
            <a:t>10,000+ members worldwide, and growing</a:t>
          </a:r>
        </a:p>
      </dsp:txBody>
      <dsp:txXfrm>
        <a:off x="0" y="1798217"/>
        <a:ext cx="8167367" cy="898834"/>
      </dsp:txXfrm>
    </dsp:sp>
    <dsp:sp modelId="{05852FC5-C1B6-4152-8BD6-7650F8FABEE1}">
      <dsp:nvSpPr>
        <dsp:cNvPr id="0" name=""/>
        <dsp:cNvSpPr/>
      </dsp:nvSpPr>
      <dsp:spPr>
        <a:xfrm>
          <a:off x="0" y="2697052"/>
          <a:ext cx="8167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3FA6A-63ED-4895-9A3C-58DF14457C26}">
      <dsp:nvSpPr>
        <dsp:cNvPr id="0" name=""/>
        <dsp:cNvSpPr/>
      </dsp:nvSpPr>
      <dsp:spPr>
        <a:xfrm>
          <a:off x="0" y="2697052"/>
          <a:ext cx="8167367" cy="898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Neue Haas Grotesk Text Pro" panose="020B0504020202020204" pitchFamily="34" charset="0"/>
            </a:rPr>
            <a:t>Vibrant, growing community with deep and extensive resources to help CAS members, candidates, and students advance their careers</a:t>
          </a:r>
        </a:p>
      </dsp:txBody>
      <dsp:txXfrm>
        <a:off x="0" y="2697052"/>
        <a:ext cx="8167367" cy="898834"/>
      </dsp:txXfrm>
    </dsp:sp>
    <dsp:sp modelId="{9EBA2898-BE9E-448D-8F0A-636EFC8AB6E6}">
      <dsp:nvSpPr>
        <dsp:cNvPr id="0" name=""/>
        <dsp:cNvSpPr/>
      </dsp:nvSpPr>
      <dsp:spPr>
        <a:xfrm>
          <a:off x="0" y="3595886"/>
          <a:ext cx="81673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43CF0-5F4D-4DE5-AA25-70B9AB906764}">
      <dsp:nvSpPr>
        <dsp:cNvPr id="0" name=""/>
        <dsp:cNvSpPr/>
      </dsp:nvSpPr>
      <dsp:spPr>
        <a:xfrm>
          <a:off x="0" y="3595886"/>
          <a:ext cx="8167367" cy="898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>
              <a:latin typeface="Neue Haas Grotesk Text Pro" panose="020B0504020202020204" pitchFamily="34" charset="0"/>
            </a:rPr>
            <a:t>Ongoing support of the professional development of our members, with over 100 continuing education opportunities spanning over 340 hours offered annually</a:t>
          </a:r>
          <a:endParaRPr lang="en-US" sz="1800" kern="1200" dirty="0">
            <a:latin typeface="Neue Haas Grotesk Text Pro" panose="020B0504020202020204" pitchFamily="34" charset="0"/>
          </a:endParaRPr>
        </a:p>
      </dsp:txBody>
      <dsp:txXfrm>
        <a:off x="0" y="3595886"/>
        <a:ext cx="8167367" cy="898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827A2-A227-46CD-83E7-F24FF2DA5B68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B284B-26C1-49CD-93E6-4D7511B01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the invitation to join you today. Unfortunately, I couldn’t be there in person today, but hope we can meet soon.</a:t>
            </a:r>
          </a:p>
          <a:p>
            <a:endParaRPr lang="en-US" dirty="0"/>
          </a:p>
          <a:p>
            <a:r>
              <a:rPr lang="en-US" dirty="0"/>
              <a:t>The CAS is pleased to have a growing relationship with the Nigerian Actuarial Society, and we look forward to increasing our connection as the actuarial profession continues to expand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B284B-26C1-49CD-93E6-4D7511B01D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2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This year, the CAS opened new test centers in Lagos, as well as Accra, Ghana – making the CAS credentials more accessible to West African actuaries.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B284B-26C1-49CD-93E6-4D7511B01D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0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they are hybrid events and include a virtual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B284B-26C1-49CD-93E6-4D7511B01D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9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funded research, the CAS supports a number of volunteer-lead projects. Most of these find their way to the E-Forum, a non-refereed journal. Recently, the CAS has also published standalone “Research briefs” to address topics that are particularly timely.</a:t>
            </a:r>
          </a:p>
          <a:p>
            <a:endParaRPr lang="en-US" dirty="0"/>
          </a:p>
          <a:p>
            <a:r>
              <a:rPr lang="en-US" dirty="0"/>
              <a:t>Finally, the CAS maintains an organizational account on GitHub, a leading cloud-based collaboration platform. Project topics are anything from reserving methods, web scraping COVID-19 data, data visualization, or simply code which appears in a research paper. Users may download these code repositories, use them, and make suggestions for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61FA8-8233-4F1E-9D84-B97F2B2018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6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B284B-26C1-49CD-93E6-4D7511B01D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5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C7D3-0E80-4A7D-B4D2-54B09512B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1122363"/>
            <a:ext cx="802005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CF09E-96DF-4211-B232-6EE7484F4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9DBC3-3FD9-481C-9A07-182E62F0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7EF2-5F50-49DF-A522-9498E672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3ED7-5CE8-4FE1-99ED-02C1FDB4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25D06A-16DA-4B21-B3BE-BF0C11C7F231}"/>
              </a:ext>
            </a:extLst>
          </p:cNvPr>
          <p:cNvSpPr/>
          <p:nvPr userDrawn="1"/>
        </p:nvSpPr>
        <p:spPr>
          <a:xfrm>
            <a:off x="1524000" y="1835150"/>
            <a:ext cx="619125" cy="619125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1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9D29-BDC1-48EC-B965-C27320AF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317500"/>
            <a:ext cx="96583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69FB0-2E42-45BC-9466-D94954F4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9A241-3FA8-46D9-A2FC-4C98229F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C1CA5-EC90-47AD-AA83-5A2AA40B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B3F4-50AF-4AED-953F-053CBBCD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8233ED-DFD9-424D-A8D4-5BD68693CE36}"/>
              </a:ext>
            </a:extLst>
          </p:cNvPr>
          <p:cNvSpPr/>
          <p:nvPr userDrawn="1"/>
        </p:nvSpPr>
        <p:spPr>
          <a:xfrm>
            <a:off x="836612" y="696913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6E596F-CD3C-4B9B-9645-1FE28F9BD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AEC63-00B7-4CA2-83AC-090F9723B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47775"/>
            <a:ext cx="2628900" cy="4929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E54F5-11CE-441E-8369-0406BF602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2F9A0-8D9F-477D-B30B-B66E2483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3A4F-7C6F-4A9E-9E54-5A6C0358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AFCF-7AF1-4BAB-AEEF-7D6C4F24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804816-2058-4E56-B13C-35B6ABDD4E17}"/>
              </a:ext>
            </a:extLst>
          </p:cNvPr>
          <p:cNvSpPr/>
          <p:nvPr userDrawn="1"/>
        </p:nvSpPr>
        <p:spPr>
          <a:xfrm rot="5400000">
            <a:off x="10123487" y="365125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75B30-A0D7-4C0B-BF59-270E265ED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00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C7D3-0E80-4A7D-B4D2-54B09512B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1122363"/>
            <a:ext cx="802005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4CF09E-96DF-4211-B232-6EE7484F4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9DBC3-3FD9-481C-9A07-182E62F0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7EF2-5F50-49DF-A522-9498E672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3ED7-5CE8-4FE1-99ED-02C1FDB4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25D06A-16DA-4B21-B3BE-BF0C11C7F231}"/>
              </a:ext>
            </a:extLst>
          </p:cNvPr>
          <p:cNvSpPr/>
          <p:nvPr userDrawn="1"/>
        </p:nvSpPr>
        <p:spPr>
          <a:xfrm>
            <a:off x="1524000" y="1835150"/>
            <a:ext cx="619125" cy="619125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3A4C-E3BE-41C6-8BFF-3C764B29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4" y="317500"/>
            <a:ext cx="96488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C0BB-CDAF-477F-8DE7-0D796594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FD61E-CC5B-46AF-A15B-52EDE9AE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41F8F-88CA-42D3-801B-FD2F956B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1522-7985-4F9E-8090-5DFB7422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8EA6AE-460A-49D8-86F3-5F918714A1D9}"/>
              </a:ext>
            </a:extLst>
          </p:cNvPr>
          <p:cNvSpPr/>
          <p:nvPr userDrawn="1"/>
        </p:nvSpPr>
        <p:spPr>
          <a:xfrm>
            <a:off x="842962" y="681037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BB6ED9-CD49-4E86-AECD-D9DCB58F21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45F8-77A1-48B7-A7CB-F751675D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709738"/>
            <a:ext cx="94043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5762E-010B-4AD8-A2AC-32B91ED3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E5B8E-2390-4DE0-B8A5-A2D0D4ED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EF27-6E25-407A-937E-79039761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F4FC-FB3B-45AC-803E-48954912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0316C1-78D0-4997-BB98-ADD3DFCA2650}"/>
              </a:ext>
            </a:extLst>
          </p:cNvPr>
          <p:cNvSpPr/>
          <p:nvPr userDrawn="1"/>
        </p:nvSpPr>
        <p:spPr>
          <a:xfrm>
            <a:off x="831850" y="2901950"/>
            <a:ext cx="619125" cy="619125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7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5BDE-4867-4A95-B1AE-2A2B93F1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4" y="317500"/>
            <a:ext cx="96488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1D58-312C-4117-A1D0-EFCC7E879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DC6BE-4A9D-461E-BEBE-842D63CF1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71A06-59DD-4B65-8223-50645387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4B966-0F5E-4EFD-9DC6-3D81574F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5A29F-E92B-46E7-A920-0C7572FF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909AAF-D571-49D4-90D8-3A440E040C05}"/>
              </a:ext>
            </a:extLst>
          </p:cNvPr>
          <p:cNvSpPr/>
          <p:nvPr userDrawn="1"/>
        </p:nvSpPr>
        <p:spPr>
          <a:xfrm>
            <a:off x="842962" y="681037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ABAE4A-7CBE-44EF-A847-452DAA0EF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6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EF67-134B-4048-AD1D-E0631175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365125"/>
            <a:ext cx="96599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6B0A-25AB-4AD6-B42E-640B58740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403A4-A28A-475B-8FB1-897FFA513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B72C1-886A-46B6-90BE-49B6D7567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D7DCB-0A09-4A45-851F-5AD4BF947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AA5FC-2A86-4AA6-87AD-CBB22CB3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957AD-BC0E-4D6D-B7BD-B0C3A7E9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75172-110B-4246-89AC-533ECA1A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A2C24-B7AD-4971-A68B-EC0716E5189F}"/>
              </a:ext>
            </a:extLst>
          </p:cNvPr>
          <p:cNvSpPr/>
          <p:nvPr userDrawn="1"/>
        </p:nvSpPr>
        <p:spPr>
          <a:xfrm>
            <a:off x="836612" y="744538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58ECF0-B3EE-4391-8321-019A4FEB0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2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479E-B996-49E3-B70F-7062AD17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317500"/>
            <a:ext cx="965835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0704B-C35E-43EA-AA41-EC50ADD5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F3918-136C-4656-8BF5-514D9657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BF4F7-5C39-4F8B-B12C-BBFF119D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03BCE3-5A3A-4BFA-B1DD-CA1085ECEC30}"/>
              </a:ext>
            </a:extLst>
          </p:cNvPr>
          <p:cNvSpPr/>
          <p:nvPr userDrawn="1"/>
        </p:nvSpPr>
        <p:spPr>
          <a:xfrm>
            <a:off x="836612" y="696913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3CD60B-AEA1-49CA-87C4-1CEA3D01C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2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1E628-85CD-4F2D-B7C0-CA91BCFA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A55A3-4CDF-4C8D-AD58-44649DC1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B45DE-2688-402D-BBA5-EC5D9EBB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E6EE-0C36-48EB-93F0-DFDCC191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3400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369E-3F97-45B2-93B2-AA547AEE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3BD39-2256-4F50-892A-C163D81F5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A559E-BA67-4DB8-A376-BA2787A7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7FE14-1A6C-4073-9B4D-409CAAAA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8BF30-47A5-48C2-A99D-E573853A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5A2820-F565-411A-8C73-4AE9F5AFAEF2}"/>
              </a:ext>
            </a:extLst>
          </p:cNvPr>
          <p:cNvSpPr/>
          <p:nvPr userDrawn="1"/>
        </p:nvSpPr>
        <p:spPr>
          <a:xfrm>
            <a:off x="836612" y="711017"/>
            <a:ext cx="327025" cy="327025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CBB37B-AA31-42A1-A401-3B7AEB044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3A4C-E3BE-41C6-8BFF-3C764B29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4" y="317500"/>
            <a:ext cx="964882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C0BB-CDAF-477F-8DE7-0D796594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FD61E-CC5B-46AF-A15B-52EDE9AE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41F8F-88CA-42D3-801B-FD2F956BF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B1522-7985-4F9E-8090-5DFB7422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8EA6AE-460A-49D8-86F3-5F918714A1D9}"/>
              </a:ext>
            </a:extLst>
          </p:cNvPr>
          <p:cNvSpPr/>
          <p:nvPr userDrawn="1"/>
        </p:nvSpPr>
        <p:spPr>
          <a:xfrm>
            <a:off x="842962" y="681037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BB6ED9-CD49-4E86-AECD-D9DCB58F21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7984-9C94-4802-B270-B3AB4535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549" y="457200"/>
            <a:ext cx="33844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2777D-148B-43B3-AA4A-53BF6E65D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63876-FDB8-4B73-95F8-144076349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F5DEF-406E-4E54-8F52-69779240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CDD1E-826F-4685-AD1D-C5BCE848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D5791-D551-4963-BC60-DBE0E957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E0D67D-0D8E-42B5-A22E-AFD1AEC53EA9}"/>
              </a:ext>
            </a:extLst>
          </p:cNvPr>
          <p:cNvSpPr/>
          <p:nvPr userDrawn="1"/>
        </p:nvSpPr>
        <p:spPr>
          <a:xfrm>
            <a:off x="836612" y="711017"/>
            <a:ext cx="327025" cy="327025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28AE2-4EDE-403A-B28C-E02667C49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6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9D29-BDC1-48EC-B965-C27320AFA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317500"/>
            <a:ext cx="96583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69FB0-2E42-45BC-9466-D94954F4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9A241-3FA8-46D9-A2FC-4C98229F7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C1CA5-EC90-47AD-AA83-5A2AA40B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B3F4-50AF-4AED-953F-053CBBCD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8233ED-DFD9-424D-A8D4-5BD68693CE36}"/>
              </a:ext>
            </a:extLst>
          </p:cNvPr>
          <p:cNvSpPr/>
          <p:nvPr userDrawn="1"/>
        </p:nvSpPr>
        <p:spPr>
          <a:xfrm>
            <a:off x="836612" y="696913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6E596F-CD3C-4B9B-9645-1FE28F9BD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2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AEC63-00B7-4CA2-83AC-090F9723B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47775"/>
            <a:ext cx="2628900" cy="4929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E54F5-11CE-441E-8369-0406BF602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2F9A0-8D9F-477D-B30B-B66E2483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3A4F-7C6F-4A9E-9E54-5A6C0358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AFCF-7AF1-4BAB-AEEF-7D6C4F24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804816-2058-4E56-B13C-35B6ABDD4E17}"/>
              </a:ext>
            </a:extLst>
          </p:cNvPr>
          <p:cNvSpPr/>
          <p:nvPr userDrawn="1"/>
        </p:nvSpPr>
        <p:spPr>
          <a:xfrm rot="5400000">
            <a:off x="10123487" y="365125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375B30-A0D7-4C0B-BF59-270E265ED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00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0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45F8-77A1-48B7-A7CB-F751675D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709738"/>
            <a:ext cx="94043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5762E-010B-4AD8-A2AC-32B91ED3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E5B8E-2390-4DE0-B8A5-A2D0D4ED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AEF27-6E25-407A-937E-79039761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F4FC-FB3B-45AC-803E-48954912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0316C1-78D0-4997-BB98-ADD3DFCA2650}"/>
              </a:ext>
            </a:extLst>
          </p:cNvPr>
          <p:cNvSpPr/>
          <p:nvPr userDrawn="1"/>
        </p:nvSpPr>
        <p:spPr>
          <a:xfrm>
            <a:off x="831850" y="2901950"/>
            <a:ext cx="619125" cy="619125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4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5BDE-4867-4A95-B1AE-2A2B93F1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4" y="317500"/>
            <a:ext cx="96488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1D58-312C-4117-A1D0-EFCC7E879A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DC6BE-4A9D-461E-BEBE-842D63CF1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71A06-59DD-4B65-8223-50645387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4B966-0F5E-4EFD-9DC6-3D81574F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45A29F-E92B-46E7-A920-0C7572FF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909AAF-D571-49D4-90D8-3A440E040C05}"/>
              </a:ext>
            </a:extLst>
          </p:cNvPr>
          <p:cNvSpPr/>
          <p:nvPr userDrawn="1"/>
        </p:nvSpPr>
        <p:spPr>
          <a:xfrm>
            <a:off x="842962" y="681037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ABAE4A-7CBE-44EF-A847-452DAA0EF2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7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EF67-134B-4048-AD1D-E0631175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365125"/>
            <a:ext cx="965993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6B0A-25AB-4AD6-B42E-640B58740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403A4-A28A-475B-8FB1-897FFA513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B72C1-886A-46B6-90BE-49B6D7567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D7DCB-0A09-4A45-851F-5AD4BF9473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AA5FC-2A86-4AA6-87AD-CBB22CB3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957AD-BC0E-4D6D-B7BD-B0C3A7E9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75172-110B-4246-89AC-533ECA1A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A2C24-B7AD-4971-A68B-EC0716E5189F}"/>
              </a:ext>
            </a:extLst>
          </p:cNvPr>
          <p:cNvSpPr/>
          <p:nvPr userDrawn="1"/>
        </p:nvSpPr>
        <p:spPr>
          <a:xfrm>
            <a:off x="836612" y="744538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58ECF0-B3EE-4391-8321-019A4FEB0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4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479E-B996-49E3-B70F-7062AD17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317500"/>
            <a:ext cx="965835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0704B-C35E-43EA-AA41-EC50ADD5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F3918-136C-4656-8BF5-514D9657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BF4F7-5C39-4F8B-B12C-BBFF119D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03BCE3-5A3A-4BFA-B1DD-CA1085ECEC30}"/>
              </a:ext>
            </a:extLst>
          </p:cNvPr>
          <p:cNvSpPr/>
          <p:nvPr userDrawn="1"/>
        </p:nvSpPr>
        <p:spPr>
          <a:xfrm>
            <a:off x="836612" y="696913"/>
            <a:ext cx="481013" cy="481013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3CD60B-AEA1-49CA-87C4-1CEA3D01C6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7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1E628-85CD-4F2D-B7C0-CA91BCFA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A55A3-4CDF-4C8D-AD58-44649DC1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B45DE-2688-402D-BBA5-EC5D9EBB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E6EE-0C36-48EB-93F0-DFDCC191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3400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369E-3F97-45B2-93B2-AA547AEEA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3BD39-2256-4F50-892A-C163D81F5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A559E-BA67-4DB8-A376-BA2787A7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7FE14-1A6C-4073-9B4D-409CAAAA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8BF30-47A5-48C2-A99D-E573853A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5A2820-F565-411A-8C73-4AE9F5AFAEF2}"/>
              </a:ext>
            </a:extLst>
          </p:cNvPr>
          <p:cNvSpPr/>
          <p:nvPr userDrawn="1"/>
        </p:nvSpPr>
        <p:spPr>
          <a:xfrm>
            <a:off x="836612" y="711017"/>
            <a:ext cx="327025" cy="327025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CBB37B-AA31-42A1-A401-3B7AEB044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4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7984-9C94-4802-B270-B3AB4535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549" y="457200"/>
            <a:ext cx="33844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2777D-148B-43B3-AA4A-53BF6E65D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63876-FDB8-4B73-95F8-144076349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F5DEF-406E-4E54-8F52-697792408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88F-3AD9-4252-A82C-C25FB61FF0F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CDD1E-826F-4685-AD1D-C5BCE848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D5791-D551-4963-BC60-DBE0E957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9219-3C6B-44F9-8CFD-C30B3EB7D2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E0D67D-0D8E-42B5-A22E-AFD1AEC53EA9}"/>
              </a:ext>
            </a:extLst>
          </p:cNvPr>
          <p:cNvSpPr/>
          <p:nvPr userDrawn="1"/>
        </p:nvSpPr>
        <p:spPr>
          <a:xfrm>
            <a:off x="836612" y="711017"/>
            <a:ext cx="327025" cy="327025"/>
          </a:xfrm>
          <a:prstGeom prst="ellipse">
            <a:avLst/>
          </a:prstGeom>
          <a:solidFill>
            <a:srgbClr val="FED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728AE2-4EDE-403A-B28C-E02667C49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99" y="5513462"/>
            <a:ext cx="1040784" cy="10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A6EBD-0726-4337-AF7A-737CFAEF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582FB-C29C-4DEC-86E1-8C1D7610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8D37-8029-4F65-8F3F-C1D1FBA2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D6A88F-3AD9-4252-A82C-C25FB61FF0F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E0ED2-95D8-4831-A02F-3F1953622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4FDE-F8E1-4FDD-9EB6-33A6AAD6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739219-3C6B-44F9-8CFD-C30B3EB7D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4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4234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3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3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1423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1423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1423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2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AA6EBD-0726-4337-AF7A-737CFAEF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582FB-C29C-4DEC-86E1-8C1D7610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28D37-8029-4F65-8F3F-C1D1FBA23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AD6A88F-3AD9-4252-A82C-C25FB61FF0F4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E0ED2-95D8-4831-A02F-3F1953622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84FDE-F8E1-4FDD-9EB6-33A6AAD6B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739219-3C6B-44F9-8CFD-C30B3EB7D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international@casact.org" TargetMode="External"/><Relationship Id="rId4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5DD8-72CF-43D5-A0BD-89FD67762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4045" y="547520"/>
            <a:ext cx="8020050" cy="2387600"/>
          </a:xfrm>
        </p:spPr>
        <p:txBody>
          <a:bodyPr/>
          <a:lstStyle/>
          <a:p>
            <a:r>
              <a:rPr lang="en-US" dirty="0"/>
              <a:t>The Casualty Actuarial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D220E-2016-432B-91B2-FEAF2814B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4843" y="4615608"/>
            <a:ext cx="6505073" cy="191549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Roosevelt Mosley</a:t>
            </a:r>
            <a:r>
              <a:rPr lang="en-US" dirty="0"/>
              <a:t>, CAS President</a:t>
            </a:r>
          </a:p>
          <a:p>
            <a:pPr algn="l"/>
            <a:r>
              <a:rPr lang="en-US" dirty="0"/>
              <a:t>21 September 2023</a:t>
            </a:r>
          </a:p>
          <a:p>
            <a:pPr algn="l"/>
            <a:r>
              <a:rPr lang="en-US" dirty="0">
                <a:solidFill>
                  <a:srgbClr val="FED35D"/>
                </a:solidFill>
              </a:rPr>
              <a:t>NAS Annual Industry Conference</a:t>
            </a:r>
          </a:p>
        </p:txBody>
      </p:sp>
      <p:pic>
        <p:nvPicPr>
          <p:cNvPr id="4" name="Picture 3" descr="The CAS logo - a blue circle with white letters and a yellow ball in the center. ">
            <a:extLst>
              <a:ext uri="{FF2B5EF4-FFF2-40B4-BE49-F238E27FC236}">
                <a16:creationId xmlns:a16="http://schemas.microsoft.com/office/drawing/2014/main" id="{EB499F37-42AC-AE89-2441-415E5F1A3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263" y="4752924"/>
            <a:ext cx="1778174" cy="177817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852F435-46DB-ECDC-A0E1-A2EBABE3E9D4}"/>
              </a:ext>
            </a:extLst>
          </p:cNvPr>
          <p:cNvSpPr txBox="1">
            <a:spLocks/>
          </p:cNvSpPr>
          <p:nvPr/>
        </p:nvSpPr>
        <p:spPr>
          <a:xfrm>
            <a:off x="1844843" y="3286665"/>
            <a:ext cx="9144000" cy="80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i="1" dirty="0"/>
              <a:t>Leading the way in General Insurance</a:t>
            </a:r>
          </a:p>
        </p:txBody>
      </p:sp>
    </p:spTree>
    <p:extLst>
      <p:ext uri="{BB962C8B-B14F-4D97-AF65-F5344CB8AC3E}">
        <p14:creationId xmlns:p14="http://schemas.microsoft.com/office/powerpoint/2010/main" val="285303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10195-A1EB-89E6-E039-F56EC755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Neue Haas Grotesk Text Pro" panose="020B0504020202020204" pitchFamily="34" charset="0"/>
                <a:cs typeface="+mj-cs"/>
              </a:rPr>
              <a:t>Continuing Education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CAS logo - a blue circle with white letters and a yellow ball">
            <a:extLst>
              <a:ext uri="{FF2B5EF4-FFF2-40B4-BE49-F238E27FC236}">
                <a16:creationId xmlns:a16="http://schemas.microsoft.com/office/drawing/2014/main" id="{C8B6A3AE-6F1D-DF41-4B54-2A1DCE32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1AB55-96CC-AD8C-0C6B-3C612D01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2023-2024 Calendar of CAS </a:t>
            </a:r>
            <a:br>
              <a:rPr lang="en-US" dirty="0"/>
            </a:br>
            <a:r>
              <a:rPr lang="en-US" dirty="0"/>
              <a:t>Signature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822B9-8078-ADFB-8E0B-47D6F460A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204"/>
            <a:ext cx="10515600" cy="4351338"/>
          </a:xfrm>
        </p:spPr>
        <p:txBody>
          <a:bodyPr/>
          <a:lstStyle/>
          <a:p>
            <a:r>
              <a:rPr lang="en-US" dirty="0"/>
              <a:t>September 11-13, 2023: </a:t>
            </a:r>
            <a:r>
              <a:rPr lang="en-US" b="1" dirty="0">
                <a:solidFill>
                  <a:srgbClr val="1269FB"/>
                </a:solidFill>
              </a:rPr>
              <a:t>Casualty Loss Reserve Seminar</a:t>
            </a:r>
          </a:p>
          <a:p>
            <a:r>
              <a:rPr lang="en-US" dirty="0"/>
              <a:t>November 5-8, 2023: </a:t>
            </a:r>
            <a:r>
              <a:rPr lang="en-US" b="1" dirty="0">
                <a:solidFill>
                  <a:srgbClr val="1269FB"/>
                </a:solidFill>
              </a:rPr>
              <a:t>CAS Annual Meeting</a:t>
            </a:r>
          </a:p>
          <a:p>
            <a:r>
              <a:rPr lang="en-US" dirty="0"/>
              <a:t>March 18-20, 2024: </a:t>
            </a:r>
            <a:r>
              <a:rPr lang="en-US" b="1" dirty="0">
                <a:solidFill>
                  <a:srgbClr val="1269FB"/>
                </a:solidFill>
              </a:rPr>
              <a:t>Ratemaking, Product and Modeling Seminar and Workshops</a:t>
            </a:r>
          </a:p>
          <a:p>
            <a:r>
              <a:rPr lang="en-US" dirty="0"/>
              <a:t>May 2024: </a:t>
            </a:r>
            <a:r>
              <a:rPr lang="en-US" b="1" dirty="0">
                <a:solidFill>
                  <a:srgbClr val="1269FB"/>
                </a:solidFill>
              </a:rPr>
              <a:t>CAS Spring Meeting</a:t>
            </a:r>
          </a:p>
          <a:p>
            <a:r>
              <a:rPr lang="en-US" dirty="0"/>
              <a:t>June 3-4, 2024: </a:t>
            </a:r>
            <a:r>
              <a:rPr lang="en-US" b="1" dirty="0">
                <a:solidFill>
                  <a:srgbClr val="1269FB"/>
                </a:solidFill>
              </a:rPr>
              <a:t>Seminar on Reinsurance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i="1" dirty="0"/>
              <a:t>Plus: </a:t>
            </a:r>
            <a:r>
              <a:rPr lang="en-US" i="1" dirty="0">
                <a:solidFill>
                  <a:srgbClr val="1269FB"/>
                </a:solidFill>
              </a:rPr>
              <a:t>at least 24 webinars annually covering a range </a:t>
            </a:r>
            <a:br>
              <a:rPr lang="en-US" i="1" dirty="0">
                <a:solidFill>
                  <a:srgbClr val="1269FB"/>
                </a:solidFill>
              </a:rPr>
            </a:br>
            <a:r>
              <a:rPr lang="en-US" i="1" dirty="0">
                <a:solidFill>
                  <a:srgbClr val="1269FB"/>
                </a:solidFill>
              </a:rPr>
              <a:t>of actuarial topics. </a:t>
            </a:r>
          </a:p>
        </p:txBody>
      </p:sp>
      <p:pic>
        <p:nvPicPr>
          <p:cNvPr id="5" name="Graphic 4" descr="Monthly calendar outline">
            <a:extLst>
              <a:ext uri="{FF2B5EF4-FFF2-40B4-BE49-F238E27FC236}">
                <a16:creationId xmlns:a16="http://schemas.microsoft.com/office/drawing/2014/main" id="{BCF66E0A-7320-7C60-C108-73A835FD6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8188" y="77305"/>
            <a:ext cx="1994899" cy="199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6CA77F-E8AE-B8B3-2237-9D0905FF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 Capability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97AB74-F81F-2074-D35D-711B136B7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6687" y="1643063"/>
            <a:ext cx="3826267" cy="4367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142345"/>
                </a:solidFill>
                <a:effectLst/>
                <a:latin typeface="neue-haas-grotesk-text"/>
              </a:rPr>
              <a:t>The CAS Capability Model is a visual framework that articulates and provides guidance on the traits, skills and knowledge important for most property/casualty actuaries.</a:t>
            </a:r>
            <a:endParaRPr lang="en-US" dirty="0"/>
          </a:p>
        </p:txBody>
      </p:sp>
      <p:pic>
        <p:nvPicPr>
          <p:cNvPr id="7" name="Picture 6" descr="Screenshot of the Capability Model webpage on the CAS site. Features an image of a round graphic depicting the three components of the model: traits, content areas, and skills with the CAS logo at the center. ">
            <a:extLst>
              <a:ext uri="{FF2B5EF4-FFF2-40B4-BE49-F238E27FC236}">
                <a16:creationId xmlns:a16="http://schemas.microsoft.com/office/drawing/2014/main" id="{551C7C63-7393-1927-2125-D8D51D9E8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3483"/>
          <a:stretch/>
        </p:blipFill>
        <p:spPr>
          <a:xfrm>
            <a:off x="538536" y="1643063"/>
            <a:ext cx="7253556" cy="3938009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10C94F3-6B48-46E1-9C67-CFACFC35F9A6}"/>
              </a:ext>
            </a:extLst>
          </p:cNvPr>
          <p:cNvSpPr txBox="1">
            <a:spLocks/>
          </p:cNvSpPr>
          <p:nvPr/>
        </p:nvSpPr>
        <p:spPr>
          <a:xfrm>
            <a:off x="685803" y="5753527"/>
            <a:ext cx="10345219" cy="678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neue-haas-grotesk-text"/>
              </a:rPr>
              <a:t>For more information, visit: </a:t>
            </a:r>
            <a:br>
              <a:rPr lang="en-US" sz="2400" b="1" dirty="0">
                <a:latin typeface="neue-haas-grotesk-text"/>
              </a:rPr>
            </a:br>
            <a:r>
              <a:rPr lang="en-US" sz="2400" b="1" dirty="0">
                <a:latin typeface="neue-haas-grotesk-text"/>
              </a:rPr>
              <a:t>casact.org/professional-education/</a:t>
            </a:r>
            <a:r>
              <a:rPr lang="en-US" sz="2400" b="1" dirty="0" err="1">
                <a:latin typeface="neue-haas-grotesk-text"/>
              </a:rPr>
              <a:t>cas</a:t>
            </a:r>
            <a:r>
              <a:rPr lang="en-US" sz="2400" b="1" dirty="0">
                <a:latin typeface="neue-haas-grotesk-text"/>
              </a:rPr>
              <a:t>-capability-model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5572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10195-A1EB-89E6-E039-F56EC755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Neue Haas Grotesk Text Pro" panose="020B0504020202020204" pitchFamily="34" charset="0"/>
                <a:cs typeface="+mj-cs"/>
              </a:rPr>
              <a:t>Research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CAS logo - a blue circle with white letters and a yellow ball">
            <a:extLst>
              <a:ext uri="{FF2B5EF4-FFF2-40B4-BE49-F238E27FC236}">
                <a16:creationId xmlns:a16="http://schemas.microsoft.com/office/drawing/2014/main" id="{C8B6A3AE-6F1D-DF41-4B54-2A1DCE32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6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0D29-BCA6-4425-88C5-4B2925AD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44CD20-38BB-4D61-9C7C-3C8EADF20702}"/>
              </a:ext>
            </a:extLst>
          </p:cNvPr>
          <p:cNvSpPr txBox="1"/>
          <p:nvPr/>
        </p:nvSpPr>
        <p:spPr>
          <a:xfrm>
            <a:off x="1324583" y="1680469"/>
            <a:ext cx="399452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 Pro"/>
              </a:rPr>
              <a:t>Casualty Actuarial Society E-Forum</a:t>
            </a:r>
          </a:p>
        </p:txBody>
      </p:sp>
      <p:pic>
        <p:nvPicPr>
          <p:cNvPr id="23" name="Picture 6" descr="Graphical user interface, text, application - showing a recent CAS research report.">
            <a:extLst>
              <a:ext uri="{FF2B5EF4-FFF2-40B4-BE49-F238E27FC236}">
                <a16:creationId xmlns:a16="http://schemas.microsoft.com/office/drawing/2014/main" id="{B53500DE-C751-4F82-BC20-431593CBA9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6" t="14402" r="61603" b="4076"/>
          <a:stretch/>
        </p:blipFill>
        <p:spPr>
          <a:xfrm>
            <a:off x="1479673" y="2746335"/>
            <a:ext cx="3839433" cy="3200400"/>
          </a:xfrm>
          <a:prstGeom prst="rect">
            <a:avLst/>
          </a:prstGeom>
        </p:spPr>
      </p:pic>
      <p:pic>
        <p:nvPicPr>
          <p:cNvPr id="3" name="Picture 13" descr="Graphical user interface, text, application - showing a recent CAS research report. ">
            <a:extLst>
              <a:ext uri="{FF2B5EF4-FFF2-40B4-BE49-F238E27FC236}">
                <a16:creationId xmlns:a16="http://schemas.microsoft.com/office/drawing/2014/main" id="{C9EA7DDF-5EFE-E4ED-3B1E-A1A92817E1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84" t="13703" r="61695" b="4665"/>
          <a:stretch/>
        </p:blipFill>
        <p:spPr>
          <a:xfrm>
            <a:off x="6872896" y="2746335"/>
            <a:ext cx="3549322" cy="3200400"/>
          </a:xfrm>
          <a:prstGeom prst="rect">
            <a:avLst/>
          </a:prstGeom>
        </p:spPr>
      </p:pic>
      <p:pic>
        <p:nvPicPr>
          <p:cNvPr id="5" name="Picture 4" descr="Logo for the Variance publication, blue background with &quot;Variance&quot; written in white. ">
            <a:extLst>
              <a:ext uri="{FF2B5EF4-FFF2-40B4-BE49-F238E27FC236}">
                <a16:creationId xmlns:a16="http://schemas.microsoft.com/office/drawing/2014/main" id="{99FB4D60-2FC2-17FE-926F-56FFACC1E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6" y="1605553"/>
            <a:ext cx="4010025" cy="9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3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Earth Globe - Asia with solid fill">
            <a:extLst>
              <a:ext uri="{FF2B5EF4-FFF2-40B4-BE49-F238E27FC236}">
                <a16:creationId xmlns:a16="http://schemas.microsoft.com/office/drawing/2014/main" id="{43428EDD-A4F1-F407-8E81-81D26AFDDE4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1514" y="1825625"/>
            <a:ext cx="6094177" cy="6094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30811-F332-82AA-6782-20EF7446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Forthcoming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539D-5305-2022-3543-4AA8A5CB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921" y="1980440"/>
            <a:ext cx="638754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International Focus: </a:t>
            </a:r>
            <a:endParaRPr lang="en-US" b="1" dirty="0"/>
          </a:p>
          <a:p>
            <a:r>
              <a:rPr lang="en-US" dirty="0"/>
              <a:t>Actuarial Considerations Associated with IFRS-17 Implementation for General Insurers in Asia</a:t>
            </a:r>
          </a:p>
          <a:p>
            <a:r>
              <a:rPr lang="en-US" dirty="0"/>
              <a:t>Climate-related Actuarial Considerations for General Insurers in Asia, Africa, and/or Central and South America</a:t>
            </a:r>
          </a:p>
        </p:txBody>
      </p:sp>
    </p:spTree>
    <p:extLst>
      <p:ext uri="{BB962C8B-B14F-4D97-AF65-F5344CB8AC3E}">
        <p14:creationId xmlns:p14="http://schemas.microsoft.com/office/powerpoint/2010/main" val="51433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10195-A1EB-89E6-E039-F56EC755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Neue Haas Grotesk Text Pro" panose="020B0504020202020204" pitchFamily="34" charset="0"/>
                <a:cs typeface="+mj-cs"/>
              </a:rPr>
              <a:t>University Programs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CAS logo - a blue circle with white letters and a yellow ball">
            <a:extLst>
              <a:ext uri="{FF2B5EF4-FFF2-40B4-BE49-F238E27FC236}">
                <a16:creationId xmlns:a16="http://schemas.microsoft.com/office/drawing/2014/main" id="{C8B6A3AE-6F1D-DF41-4B54-2A1DCE32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1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D4CFB4-293E-A55E-56A5-FB5B0A12D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2623" y="1570019"/>
            <a:ext cx="5157787" cy="4002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DEBE1C-10C9-07DE-6227-DE4F14049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617" y="1570020"/>
            <a:ext cx="5157787" cy="4002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15AF0-8971-B274-88AC-2F29E841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450" y="313754"/>
            <a:ext cx="9659938" cy="1325563"/>
          </a:xfrm>
        </p:spPr>
        <p:txBody>
          <a:bodyPr/>
          <a:lstStyle/>
          <a:p>
            <a:r>
              <a:rPr lang="en-US" dirty="0"/>
              <a:t>Supporting Future Actuaries</a:t>
            </a:r>
          </a:p>
        </p:txBody>
      </p:sp>
      <p:pic>
        <p:nvPicPr>
          <p:cNvPr id="10" name="Graphic 9" descr="Graduation cap outline">
            <a:extLst>
              <a:ext uri="{FF2B5EF4-FFF2-40B4-BE49-F238E27FC236}">
                <a16:creationId xmlns:a16="http://schemas.microsoft.com/office/drawing/2014/main" id="{BDC34718-F2C7-D525-8079-0BF0737ECF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413" y="1570020"/>
            <a:ext cx="2018658" cy="201865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D7F5D-B2D4-5A1F-FC29-C06CC200F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413" y="2928323"/>
            <a:ext cx="5157787" cy="823912"/>
          </a:xfrm>
        </p:spPr>
        <p:txBody>
          <a:bodyPr/>
          <a:lstStyle/>
          <a:p>
            <a:r>
              <a:rPr lang="en-US" dirty="0"/>
              <a:t>Resources For Students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A0988A-74D8-FB9E-CA55-595071E77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099" y="3840163"/>
            <a:ext cx="5157787" cy="224075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Neue Haas Grotesk Text Pro" panose="020B0504020202020204" pitchFamily="34" charset="0"/>
              </a:rPr>
              <a:t>Scholarships</a:t>
            </a:r>
          </a:p>
          <a:p>
            <a:r>
              <a:rPr lang="en-US" sz="2400" dirty="0">
                <a:latin typeface="Neue Haas Grotesk Text Pro" panose="020B0504020202020204" pitchFamily="34" charset="0"/>
              </a:rPr>
              <a:t>Student Central Membership</a:t>
            </a:r>
          </a:p>
          <a:p>
            <a:r>
              <a:rPr lang="en-US" sz="2400" dirty="0">
                <a:latin typeface="Neue Haas Grotesk Text Pro" panose="020B0504020202020204" pitchFamily="34" charset="0"/>
              </a:rPr>
              <a:t>Student Summer Programs</a:t>
            </a:r>
          </a:p>
        </p:txBody>
      </p:sp>
      <p:pic>
        <p:nvPicPr>
          <p:cNvPr id="12" name="Graphic 11" descr="Classroom outline">
            <a:extLst>
              <a:ext uri="{FF2B5EF4-FFF2-40B4-BE49-F238E27FC236}">
                <a16:creationId xmlns:a16="http://schemas.microsoft.com/office/drawing/2014/main" id="{BC969401-3D9F-185E-18DD-26DAF0D7F2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5393" y="1782247"/>
            <a:ext cx="1553109" cy="155310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28E1C6-77CE-6CEF-33E3-3BE6CC99CD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419" y="2923775"/>
            <a:ext cx="5183188" cy="823912"/>
          </a:xfrm>
        </p:spPr>
        <p:txBody>
          <a:bodyPr/>
          <a:lstStyle/>
          <a:p>
            <a:r>
              <a:rPr lang="en-US" dirty="0"/>
              <a:t>Resources For Professors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B425B5-3CED-F639-F013-0ADC35191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6861" y="3767057"/>
            <a:ext cx="5183188" cy="264723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Neue Haas Grotesk Text Pro" panose="020B0504020202020204" pitchFamily="34" charset="0"/>
              </a:rPr>
              <a:t>Academic Central Membership</a:t>
            </a:r>
          </a:p>
          <a:p>
            <a:r>
              <a:rPr lang="en-US" sz="2400" dirty="0">
                <a:latin typeface="Neue Haas Grotesk Text Pro" panose="020B0504020202020204" pitchFamily="34" charset="0"/>
              </a:rPr>
              <a:t>Classroom Resources</a:t>
            </a:r>
          </a:p>
          <a:p>
            <a:r>
              <a:rPr lang="en-US" sz="2400" dirty="0">
                <a:latin typeface="Neue Haas Grotesk Text Pro" panose="020B0504020202020204" pitchFamily="34" charset="0"/>
              </a:rPr>
              <a:t>Property &amp; Casualty Research Library</a:t>
            </a:r>
          </a:p>
        </p:txBody>
      </p:sp>
    </p:spTree>
    <p:extLst>
      <p:ext uri="{BB962C8B-B14F-4D97-AF65-F5344CB8AC3E}">
        <p14:creationId xmlns:p14="http://schemas.microsoft.com/office/powerpoint/2010/main" val="572837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5644" y="0"/>
            <a:ext cx="1046356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2" name="Rectangle 16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6444" y="0"/>
            <a:ext cx="6075554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8C148D-9685-6691-2968-1AFE95AC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432" y="762001"/>
            <a:ext cx="4554680" cy="1708243"/>
          </a:xfrm>
        </p:spPr>
        <p:txBody>
          <a:bodyPr anchor="ctr">
            <a:normAutofit/>
          </a:bodyPr>
          <a:lstStyle/>
          <a:p>
            <a:r>
              <a:rPr lang="en-US" sz="4000"/>
              <a:t>Contact us!</a:t>
            </a:r>
          </a:p>
        </p:txBody>
      </p:sp>
      <p:pic>
        <p:nvPicPr>
          <p:cNvPr id="3" name="Graphic 2" descr="Connections outline">
            <a:extLst>
              <a:ext uri="{FF2B5EF4-FFF2-40B4-BE49-F238E27FC236}">
                <a16:creationId xmlns:a16="http://schemas.microsoft.com/office/drawing/2014/main" id="{60296625-B12A-00B4-393B-53336E138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367" y="1158500"/>
            <a:ext cx="4541003" cy="454100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4370DA-73C2-70D8-3593-7C9127C39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32" y="2470244"/>
            <a:ext cx="4554680" cy="3769835"/>
          </a:xfrm>
        </p:spPr>
        <p:txBody>
          <a:bodyPr anchor="ctr">
            <a:normAutofit/>
          </a:bodyPr>
          <a:lstStyle/>
          <a:p>
            <a:r>
              <a:rPr lang="en-US" sz="2000"/>
              <a:t>For more information about: </a:t>
            </a:r>
          </a:p>
          <a:p>
            <a:pPr lvl="1"/>
            <a:r>
              <a:rPr lang="en-US" sz="2000"/>
              <a:t>CAS exams and credentials</a:t>
            </a:r>
          </a:p>
          <a:p>
            <a:pPr lvl="1"/>
            <a:r>
              <a:rPr lang="en-US" sz="2000"/>
              <a:t>CAS resources and research</a:t>
            </a:r>
          </a:p>
          <a:p>
            <a:pPr lvl="1"/>
            <a:r>
              <a:rPr lang="en-US" sz="2000"/>
              <a:t>University programs and scholarships</a:t>
            </a:r>
          </a:p>
          <a:p>
            <a:pPr lvl="1"/>
            <a:r>
              <a:rPr lang="en-US" sz="2000"/>
              <a:t>And more…</a:t>
            </a:r>
          </a:p>
          <a:p>
            <a:pPr lvl="1"/>
            <a:endParaRPr lang="en-US" sz="2000"/>
          </a:p>
          <a:p>
            <a:pPr marL="457200" lvl="1" indent="0">
              <a:buNone/>
            </a:pPr>
            <a:r>
              <a:rPr lang="en-US" sz="2000"/>
              <a:t>Contact </a:t>
            </a:r>
            <a:r>
              <a:rPr lang="en-US" sz="2000">
                <a:hlinkClick r:id="rId5"/>
              </a:rPr>
              <a:t>international@casact.org</a:t>
            </a:r>
            <a:r>
              <a:rPr lang="en-US" sz="2000"/>
              <a:t> </a:t>
            </a:r>
          </a:p>
          <a:p>
            <a:pPr lvl="1"/>
            <a:endParaRPr lang="en-US" sz="2000"/>
          </a:p>
        </p:txBody>
      </p:sp>
      <p:pic>
        <p:nvPicPr>
          <p:cNvPr id="4" name="Picture 3" descr="The CAS logo - a blue circle with white letters and a yellow ball">
            <a:extLst>
              <a:ext uri="{FF2B5EF4-FFF2-40B4-BE49-F238E27FC236}">
                <a16:creationId xmlns:a16="http://schemas.microsoft.com/office/drawing/2014/main" id="{53BBABD2-1769-B4AA-E6FA-173F10BDE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429" y="3128661"/>
            <a:ext cx="1778174" cy="17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C96E-D383-1FCC-BECC-283E008150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CAS 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233FB-CADB-44CC-A103-C63BE0FD4040}"/>
              </a:ext>
            </a:extLst>
          </p:cNvPr>
          <p:cNvSpPr txBox="1"/>
          <p:nvPr/>
        </p:nvSpPr>
        <p:spPr>
          <a:xfrm>
            <a:off x="3000465" y="1393091"/>
            <a:ext cx="619106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14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Casualty Actuarial Society</a:t>
            </a:r>
          </a:p>
          <a:p>
            <a:pPr algn="ctr"/>
            <a:r>
              <a:rPr lang="en-US" sz="2400" b="1" dirty="0">
                <a:solidFill>
                  <a:srgbClr val="14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4350 North Fairfax Drive, Suite 250</a:t>
            </a:r>
          </a:p>
          <a:p>
            <a:pPr algn="ctr"/>
            <a:r>
              <a:rPr lang="en-US" sz="2400" b="1" dirty="0">
                <a:solidFill>
                  <a:srgbClr val="14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Arlington, Virginia 22203</a:t>
            </a:r>
          </a:p>
          <a:p>
            <a:pPr algn="ctr"/>
            <a:endParaRPr lang="en-US" sz="2400" b="1" dirty="0">
              <a:solidFill>
                <a:srgbClr val="1423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1423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casact.org/global</a:t>
            </a:r>
          </a:p>
        </p:txBody>
      </p:sp>
      <p:pic>
        <p:nvPicPr>
          <p:cNvPr id="5" name="Picture 4" descr="The CAS logo - a blue circle with white letters and a yellow ball">
            <a:extLst>
              <a:ext uri="{FF2B5EF4-FFF2-40B4-BE49-F238E27FC236}">
                <a16:creationId xmlns:a16="http://schemas.microsoft.com/office/drawing/2014/main" id="{D77DD23B-19A9-4A70-BF8A-F091C3C0D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13" y="3838524"/>
            <a:ext cx="1778174" cy="17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7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3A6C-202E-C28D-D1A2-9B43C8F4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CAS</a:t>
            </a:r>
          </a:p>
        </p:txBody>
      </p:sp>
      <p:graphicFrame>
        <p:nvGraphicFramePr>
          <p:cNvPr id="9" name="Diagram 8" descr="List of five features of the CAS.">
            <a:extLst>
              <a:ext uri="{FF2B5EF4-FFF2-40B4-BE49-F238E27FC236}">
                <a16:creationId xmlns:a16="http://schemas.microsoft.com/office/drawing/2014/main" id="{DB557BA4-8AE1-E5EB-FF9D-C54083BEA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254194"/>
              </p:ext>
            </p:extLst>
          </p:nvPr>
        </p:nvGraphicFramePr>
        <p:xfrm>
          <a:off x="1117600" y="1643063"/>
          <a:ext cx="8167367" cy="449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8D13C3B-D86C-7AB6-F09A-8880B782E779}"/>
              </a:ext>
            </a:extLst>
          </p:cNvPr>
          <p:cNvSpPr/>
          <p:nvPr/>
        </p:nvSpPr>
        <p:spPr>
          <a:xfrm>
            <a:off x="10082463" y="5366084"/>
            <a:ext cx="1997242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text and rays&#10;&#10;Description automatically generated">
            <a:extLst>
              <a:ext uri="{FF2B5EF4-FFF2-40B4-BE49-F238E27FC236}">
                <a16:creationId xmlns:a16="http://schemas.microsoft.com/office/drawing/2014/main" id="{DA8D68C9-64A4-3225-98E3-022BDC370B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286" y="4596626"/>
            <a:ext cx="2454101" cy="202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9D2B-5403-C39E-D7FB-9C222A1E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414777"/>
            <a:ext cx="9648825" cy="1325563"/>
          </a:xfrm>
        </p:spPr>
        <p:txBody>
          <a:bodyPr/>
          <a:lstStyle/>
          <a:p>
            <a:r>
              <a:rPr lang="en-US" dirty="0"/>
              <a:t>The CAS: Leading the Way in General Insurance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FBE9C2-BE52-E360-9326-C022F54D0692}"/>
              </a:ext>
            </a:extLst>
          </p:cNvPr>
          <p:cNvSpPr txBox="1">
            <a:spLocks/>
          </p:cNvSpPr>
          <p:nvPr/>
        </p:nvSpPr>
        <p:spPr>
          <a:xfrm>
            <a:off x="642025" y="4039580"/>
            <a:ext cx="10515600" cy="2403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dirty="0"/>
              <a:t>Exams develop skills that can be immediately and directly applied to the candidates’ daily work. </a:t>
            </a:r>
          </a:p>
          <a:p>
            <a:pPr lvl="2"/>
            <a:r>
              <a:rPr lang="en-US" dirty="0"/>
              <a:t>The CAS offers extensive opportunities for ongoing Professional Education. </a:t>
            </a:r>
          </a:p>
          <a:p>
            <a:pPr lvl="2"/>
            <a:r>
              <a:rPr lang="en-US" dirty="0"/>
              <a:t>CAS members form an engaged community of leaders in Property &amp; Casualty experts practicing around the globe. </a:t>
            </a:r>
          </a:p>
          <a:p>
            <a:pPr lvl="2"/>
            <a:endParaRPr lang="en-US" dirty="0"/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5333A1F4-8E71-A2A2-135D-557CF5408893}"/>
              </a:ext>
            </a:extLst>
          </p:cNvPr>
          <p:cNvSpPr/>
          <p:nvPr/>
        </p:nvSpPr>
        <p:spPr>
          <a:xfrm>
            <a:off x="505838" y="2063763"/>
            <a:ext cx="11322996" cy="1298643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1269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86D17-82C9-5B2E-3B03-19E886D2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37" y="2178556"/>
            <a:ext cx="8112869" cy="9370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CAS is the #1 choice for General Insurance actuaries in North America and beyond.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0E4F24-2B61-1BE0-0D89-E00AECA8DCA2}"/>
              </a:ext>
            </a:extLst>
          </p:cNvPr>
          <p:cNvSpPr txBox="1"/>
          <p:nvPr/>
        </p:nvSpPr>
        <p:spPr>
          <a:xfrm>
            <a:off x="3681919" y="3362406"/>
            <a:ext cx="4970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69FB"/>
                </a:solidFill>
                <a:latin typeface="Arial Black" panose="020B0A04020102020204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66472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BE69-D9B6-8027-D48F-62898EA6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 Membership at a Glance</a:t>
            </a:r>
          </a:p>
        </p:txBody>
      </p:sp>
      <p:pic>
        <p:nvPicPr>
          <p:cNvPr id="5" name="Content Placeholder 4" descr="A graph of blue and yellow bars showing CAS membership numbers over the past 10 years">
            <a:extLst>
              <a:ext uri="{FF2B5EF4-FFF2-40B4-BE49-F238E27FC236}">
                <a16:creationId xmlns:a16="http://schemas.microsoft.com/office/drawing/2014/main" id="{A64E1962-E7BF-3F96-78B9-7EEE6B624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2155393"/>
            <a:ext cx="4446811" cy="3750789"/>
          </a:xfrm>
        </p:spPr>
      </p:pic>
      <p:pic>
        <p:nvPicPr>
          <p:cNvPr id="7" name="Picture 6" descr="A pie chart of CAS Member Employment types">
            <a:extLst>
              <a:ext uri="{FF2B5EF4-FFF2-40B4-BE49-F238E27FC236}">
                <a16:creationId xmlns:a16="http://schemas.microsoft.com/office/drawing/2014/main" id="{D041254D-C3DE-87BA-C1C2-D62BBF76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31" y="2155393"/>
            <a:ext cx="3386932" cy="3959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F5A299-098E-E49C-0B87-9262F77E3790}"/>
              </a:ext>
            </a:extLst>
          </p:cNvPr>
          <p:cNvSpPr txBox="1"/>
          <p:nvPr/>
        </p:nvSpPr>
        <p:spPr>
          <a:xfrm>
            <a:off x="1209964" y="1643063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2012-2022 CAS Membership Growth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3134F5-A325-3AB5-E6EF-D19C8C9ADDB2}"/>
              </a:ext>
            </a:extLst>
          </p:cNvPr>
          <p:cNvSpPr txBox="1"/>
          <p:nvPr/>
        </p:nvSpPr>
        <p:spPr>
          <a:xfrm>
            <a:off x="6375399" y="1637269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Neue Haas Grotesk Text Pro" panose="020B0504020202020204" pitchFamily="34" charset="0"/>
              </a:rPr>
              <a:t>CAS Members by Type of Employment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4BCFCA-2974-DFAB-FEB1-B271D045579C}"/>
              </a:ext>
            </a:extLst>
          </p:cNvPr>
          <p:cNvSpPr txBox="1"/>
          <p:nvPr/>
        </p:nvSpPr>
        <p:spPr>
          <a:xfrm>
            <a:off x="1505255" y="6114632"/>
            <a:ext cx="497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eue Haas Grotesk Text Pro" panose="020B0504020202020204" pitchFamily="34" charset="0"/>
              </a:rPr>
              <a:t>FCAS 	ACAS	 Affiliate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9EA710-C962-8408-09BC-8B7A37498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2432" y="6199095"/>
            <a:ext cx="152400" cy="1696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601415-ECF2-4E39-5935-072B5772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3727" y="6199095"/>
            <a:ext cx="152400" cy="1696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82D36E-CC26-694F-9B97-AF88B7081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75509" y="6189779"/>
            <a:ext cx="152400" cy="1696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8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FABB-45B5-7BFC-E58E-2CA6332E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386" y="260503"/>
            <a:ext cx="3091607" cy="1277648"/>
          </a:xfrm>
        </p:spPr>
        <p:txBody>
          <a:bodyPr anchor="b">
            <a:normAutofit/>
          </a:bodyPr>
          <a:lstStyle/>
          <a:p>
            <a:r>
              <a:rPr lang="en-US" sz="2800" dirty="0"/>
              <a:t>A Global Actuarial Society</a:t>
            </a:r>
          </a:p>
        </p:txBody>
      </p:sp>
      <p:pic>
        <p:nvPicPr>
          <p:cNvPr id="5" name="Picture 4" descr="A digital globe">
            <a:extLst>
              <a:ext uri="{FF2B5EF4-FFF2-40B4-BE49-F238E27FC236}">
                <a16:creationId xmlns:a16="http://schemas.microsoft.com/office/drawing/2014/main" id="{67035184-2EC7-B041-9568-DB2ECCB9E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" r="25649" b="-1"/>
          <a:stretch/>
        </p:blipFill>
        <p:spPr>
          <a:xfrm>
            <a:off x="20" y="-36515"/>
            <a:ext cx="8115280" cy="68945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4FC72-716A-1C13-766C-C7E162240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1538151"/>
            <a:ext cx="3336474" cy="39963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latin typeface="Neue Haas Grotesk Text Pro"/>
              </a:rPr>
              <a:t>Members are located in </a:t>
            </a:r>
            <a:r>
              <a:rPr lang="en-US" sz="2200" b="1" dirty="0">
                <a:latin typeface="Neue Haas Grotesk Text Pro"/>
              </a:rPr>
              <a:t>45</a:t>
            </a:r>
            <a:r>
              <a:rPr lang="en-US" sz="2200" dirty="0">
                <a:latin typeface="Neue Haas Grotesk Text Pro"/>
              </a:rPr>
              <a:t> countries</a:t>
            </a:r>
          </a:p>
          <a:p>
            <a:r>
              <a:rPr lang="en-US" sz="2200" dirty="0">
                <a:latin typeface="Neue Haas Grotesk Text Pro"/>
              </a:rPr>
              <a:t>Active candidates are located in </a:t>
            </a:r>
            <a:r>
              <a:rPr lang="en-US" sz="2200" b="1" dirty="0">
                <a:latin typeface="Neue Haas Grotesk Text Pro"/>
              </a:rPr>
              <a:t>42</a:t>
            </a:r>
            <a:r>
              <a:rPr lang="en-US" sz="2200" dirty="0">
                <a:latin typeface="Neue Haas Grotesk Text Pro"/>
              </a:rPr>
              <a:t> countries.</a:t>
            </a:r>
          </a:p>
          <a:p>
            <a:r>
              <a:rPr lang="en-US" sz="2200" dirty="0">
                <a:latin typeface="Neue Haas Grotesk Text Pro"/>
              </a:rPr>
              <a:t>Approximately </a:t>
            </a:r>
            <a:r>
              <a:rPr lang="en-US" sz="2200" b="1" dirty="0">
                <a:latin typeface="Neue Haas Grotesk Text Pro"/>
              </a:rPr>
              <a:t>70% </a:t>
            </a:r>
            <a:r>
              <a:rPr lang="en-US" sz="2200" dirty="0">
                <a:latin typeface="Neue Haas Grotesk Text Pro"/>
              </a:rPr>
              <a:t>of international members are located in Asia</a:t>
            </a:r>
          </a:p>
          <a:p>
            <a:pPr lvl="1"/>
            <a:r>
              <a:rPr lang="en-US" sz="2200" dirty="0">
                <a:latin typeface="Neue Haas Grotesk Text Pro"/>
              </a:rPr>
              <a:t>This includes </a:t>
            </a:r>
            <a:r>
              <a:rPr lang="en-US" sz="2200" b="1" dirty="0">
                <a:latin typeface="Neue Haas Grotesk Text Pro"/>
              </a:rPr>
              <a:t>29% </a:t>
            </a:r>
            <a:r>
              <a:rPr lang="en-US" sz="2200" dirty="0">
                <a:latin typeface="Neue Haas Grotesk Text Pro"/>
              </a:rPr>
              <a:t>located in China. 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26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010195-A1EB-89E6-E039-F56EC755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Neue Haas Grotesk Text Pro" panose="020B0504020202020204" pitchFamily="34" charset="0"/>
                <a:cs typeface="+mj-cs"/>
              </a:rPr>
              <a:t>Basic Education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CAS logo - A blue circle with white letters and a yellow ball">
            <a:extLst>
              <a:ext uri="{FF2B5EF4-FFF2-40B4-BE49-F238E27FC236}">
                <a16:creationId xmlns:a16="http://schemas.microsoft.com/office/drawing/2014/main" id="{C8B6A3AE-6F1D-DF41-4B54-2A1DCE32B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1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website showing the CAS educational pathway.">
            <a:extLst>
              <a:ext uri="{FF2B5EF4-FFF2-40B4-BE49-F238E27FC236}">
                <a16:creationId xmlns:a16="http://schemas.microsoft.com/office/drawing/2014/main" id="{AA731DC8-549F-2E50-608F-277FAFAED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74" y="-92468"/>
            <a:ext cx="10073045" cy="721759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EB726E4-5870-40BE-23FC-D1BE5FD36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4" y="-1325563"/>
            <a:ext cx="9648825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CAS Educational Journey 2023</a:t>
            </a:r>
          </a:p>
        </p:txBody>
      </p:sp>
    </p:spTree>
    <p:extLst>
      <p:ext uri="{BB962C8B-B14F-4D97-AF65-F5344CB8AC3E}">
        <p14:creationId xmlns:p14="http://schemas.microsoft.com/office/powerpoint/2010/main" val="40301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F6E7-FF9E-EADC-BAC0-1CFAEEE9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6-International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E2F9B4-0795-1D92-4C02-79737C7C16CA}"/>
              </a:ext>
            </a:extLst>
          </p:cNvPr>
          <p:cNvSpPr txBox="1">
            <a:spLocks/>
          </p:cNvSpPr>
          <p:nvPr/>
        </p:nvSpPr>
        <p:spPr>
          <a:xfrm>
            <a:off x="1621068" y="839769"/>
            <a:ext cx="96488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4234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b="0" i="1" dirty="0">
                <a:latin typeface="Arial"/>
                <a:cs typeface="Arial"/>
              </a:rPr>
              <a:t>Premiered in late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DBA2E-E14A-6D7A-D168-1A4D825AF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4669" y="2011220"/>
            <a:ext cx="7923196" cy="415547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Neue Haas Grotesk Text Pro" panose="020B0504020202020204" pitchFamily="34" charset="0"/>
              </a:rPr>
              <a:t>What? </a:t>
            </a:r>
            <a:r>
              <a:rPr lang="en-US" sz="2400" dirty="0">
                <a:latin typeface="Neue Haas Grotesk Text Pro" panose="020B0504020202020204" pitchFamily="34" charset="0"/>
              </a:rPr>
              <a:t>Expand knowledge of international markets and provide practical information on various regulatory systems.</a:t>
            </a:r>
          </a:p>
          <a:p>
            <a:pPr lvl="1"/>
            <a:r>
              <a:rPr lang="en-US" sz="2000" dirty="0">
                <a:latin typeface="Neue Haas Grotesk Text Pro" panose="020B0504020202020204" pitchFamily="34" charset="0"/>
              </a:rPr>
              <a:t>IFRS 17, Solvency II, Takaful (Islamic) regulation, regulations used in China</a:t>
            </a:r>
          </a:p>
          <a:p>
            <a:r>
              <a:rPr lang="en-US" sz="2400" b="1" dirty="0">
                <a:latin typeface="Neue Haas Grotesk Text Pro" panose="020B0504020202020204" pitchFamily="34" charset="0"/>
              </a:rPr>
              <a:t>Why? </a:t>
            </a:r>
            <a:r>
              <a:rPr lang="en-US" sz="2400" dirty="0">
                <a:latin typeface="Neue Haas Grotesk Text Pro" panose="020B0504020202020204" pitchFamily="34" charset="0"/>
              </a:rPr>
              <a:t>To afford international candidates the opportunity to take an exam that more closely aligned with their day-to-day work.</a:t>
            </a:r>
            <a:endParaRPr lang="en-US" sz="2400" b="1" dirty="0">
              <a:latin typeface="Neue Haas Grotesk Text Pro" panose="020B0504020202020204" pitchFamily="34" charset="0"/>
            </a:endParaRPr>
          </a:p>
          <a:p>
            <a:r>
              <a:rPr lang="en-US" sz="2400" b="1" dirty="0">
                <a:latin typeface="Neue Haas Grotesk Text Pro" panose="020B0504020202020204" pitchFamily="34" charset="0"/>
              </a:rPr>
              <a:t>When? </a:t>
            </a:r>
            <a:r>
              <a:rPr lang="en-US" sz="2400" dirty="0">
                <a:latin typeface="Neue Haas Grotesk Text Pro" panose="020B0504020202020204" pitchFamily="34" charset="0"/>
              </a:rPr>
              <a:t>Available every November exam sitting</a:t>
            </a:r>
          </a:p>
          <a:p>
            <a:r>
              <a:rPr lang="en-US" sz="2400" b="1" dirty="0">
                <a:latin typeface="Neue Haas Grotesk Text Pro" panose="020B0504020202020204" pitchFamily="34" charset="0"/>
              </a:rPr>
              <a:t>How? </a:t>
            </a:r>
            <a:r>
              <a:rPr lang="en-US" sz="2400" dirty="0">
                <a:latin typeface="Neue Haas Grotesk Text Pro" panose="020B0504020202020204" pitchFamily="34" charset="0"/>
              </a:rPr>
              <a:t>Constructed response, 4.5 hour exam, given at Pearson Professional Centers globally</a:t>
            </a:r>
          </a:p>
          <a:p>
            <a:endParaRPr lang="en-US" dirty="0"/>
          </a:p>
        </p:txBody>
      </p:sp>
      <p:pic>
        <p:nvPicPr>
          <p:cNvPr id="6" name="Graphic 5" descr="Globe outline">
            <a:extLst>
              <a:ext uri="{FF2B5EF4-FFF2-40B4-BE49-F238E27FC236}">
                <a16:creationId xmlns:a16="http://schemas.microsoft.com/office/drawing/2014/main" id="{A9DA8ACC-E0C7-A052-ECFD-9E47DD991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278" y="2478639"/>
            <a:ext cx="2319391" cy="23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3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131C-3EE8-059E-01D2-2D663D3D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Discount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4F827-4E3F-4FEB-5F3C-CCBAF1D0F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90" y="4540375"/>
            <a:ext cx="10802420" cy="1785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Neue Haas Grotesk Text Pro" panose="020B0504020202020204" pitchFamily="34" charset="0"/>
              </a:rPr>
              <a:t>Learn more at: </a:t>
            </a:r>
            <a:br>
              <a:rPr lang="en-US" sz="2400" b="1" dirty="0">
                <a:latin typeface="Neue Haas Grotesk Text Pro" panose="020B0504020202020204" pitchFamily="34" charset="0"/>
              </a:rPr>
            </a:br>
            <a:r>
              <a:rPr lang="en-US" sz="2400" b="1" dirty="0">
                <a:latin typeface="Neue Haas Grotesk Text Pro" panose="020B0504020202020204" pitchFamily="34" charset="0"/>
              </a:rPr>
              <a:t>casact.org/exams-admissions/exam-fee-discount-programs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91FAC9-C15F-4D5E-D41F-081C97C6AF9F}"/>
              </a:ext>
            </a:extLst>
          </p:cNvPr>
          <p:cNvSpPr txBox="1">
            <a:spLocks/>
          </p:cNvSpPr>
          <p:nvPr/>
        </p:nvSpPr>
        <p:spPr>
          <a:xfrm>
            <a:off x="694790" y="2189162"/>
            <a:ext cx="61169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1423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Neue Haas Grotesk Text Pro" panose="020B0504020202020204" pitchFamily="34" charset="0"/>
              </a:rPr>
              <a:t>Candidates in 100+ qualified countries can receive a </a:t>
            </a:r>
            <a:r>
              <a:rPr lang="en-US" b="1" dirty="0">
                <a:latin typeface="Neue Haas Grotesk Text Pro" panose="020B0504020202020204" pitchFamily="34" charset="0"/>
              </a:rPr>
              <a:t>discount of up to 80% </a:t>
            </a:r>
            <a:r>
              <a:rPr lang="en-US" dirty="0">
                <a:latin typeface="Neue Haas Grotesk Text Pro" panose="020B0504020202020204" pitchFamily="34" charset="0"/>
              </a:rPr>
              <a:t>off CAS exam registration fees and study materials. </a:t>
            </a:r>
          </a:p>
        </p:txBody>
      </p:sp>
      <p:pic>
        <p:nvPicPr>
          <p:cNvPr id="5" name="Graphic 4" descr="Megaphone1 outline">
            <a:extLst>
              <a:ext uri="{FF2B5EF4-FFF2-40B4-BE49-F238E27FC236}">
                <a16:creationId xmlns:a16="http://schemas.microsoft.com/office/drawing/2014/main" id="{BF568AAD-8AB4-99E8-3D36-CF5A6717E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6951" y="1263802"/>
            <a:ext cx="3446403" cy="34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D8DC15D7AFD43BA2D809B4188510A" ma:contentTypeVersion="19" ma:contentTypeDescription="Create a new document." ma:contentTypeScope="" ma:versionID="b6e08ee1eaffd87b5cfb419cffc40f98">
  <xsd:schema xmlns:xsd="http://www.w3.org/2001/XMLSchema" xmlns:xs="http://www.w3.org/2001/XMLSchema" xmlns:p="http://schemas.microsoft.com/office/2006/metadata/properties" xmlns:ns1="http://schemas.microsoft.com/sharepoint/v3" xmlns:ns2="6075e8ca-f337-420e-962b-e005bb7f5054" xmlns:ns3="035059a0-d0ab-420a-99f5-7e53cb92e6c1" targetNamespace="http://schemas.microsoft.com/office/2006/metadata/properties" ma:root="true" ma:fieldsID="e85a980426132ab4ac19b42b0301bae6" ns1:_="" ns2:_="" ns3:_="">
    <xsd:import namespace="http://schemas.microsoft.com/sharepoint/v3"/>
    <xsd:import namespace="6075e8ca-f337-420e-962b-e005bb7f5054"/>
    <xsd:import namespace="035059a0-d0ab-420a-99f5-7e53cb92e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5e8ca-f337-420e-962b-e005bb7f5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560b896-8886-498a-a042-c3e26b9789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059a0-d0ab-420a-99f5-7e53cb92e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3201866-58c0-4721-a452-d4356fe7de4e}" ma:internalName="TaxCatchAll" ma:showField="CatchAllData" ma:web="035059a0-d0ab-420a-99f5-7e53cb92e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035059a0-d0ab-420a-99f5-7e53cb92e6c1" xsi:nil="true"/>
    <lcf76f155ced4ddcb4097134ff3c332f xmlns="6075e8ca-f337-420e-962b-e005bb7f5054">
      <Terms xmlns="http://schemas.microsoft.com/office/infopath/2007/PartnerControls"/>
    </lcf76f155ced4ddcb4097134ff3c332f>
    <SharedWithUsers xmlns="035059a0-d0ab-420a-99f5-7e53cb92e6c1">
      <UserInfo>
        <DisplayName>Sonja Uyenco</DisplayName>
        <AccountId>20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02B8A25-8A2B-475C-841D-8BFB0F916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75552F-590C-4ED8-B98E-8FC2A3092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075e8ca-f337-420e-962b-e005bb7f5054"/>
    <ds:schemaRef ds:uri="035059a0-d0ab-420a-99f5-7e53cb92e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C0B88-1B1B-45DE-899F-1CAB5530D906}">
  <ds:schemaRefs>
    <ds:schemaRef ds:uri="6075e8ca-f337-420e-962b-e005bb7f5054"/>
    <ds:schemaRef ds:uri="http://purl.org/dc/elements/1.1/"/>
    <ds:schemaRef ds:uri="http://purl.org/dc/terms/"/>
    <ds:schemaRef ds:uri="035059a0-d0ab-420a-99f5-7e53cb92e6c1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814</Words>
  <Application>Microsoft Office PowerPoint</Application>
  <PresentationFormat>Widescreen</PresentationFormat>
  <Paragraphs>94</Paragraphs>
  <Slides>19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neue-haas-grotesk-text</vt:lpstr>
      <vt:lpstr>Arial</vt:lpstr>
      <vt:lpstr>Arial Black</vt:lpstr>
      <vt:lpstr>Calibri</vt:lpstr>
      <vt:lpstr>Georgia Pro</vt:lpstr>
      <vt:lpstr>Neue Haas Grotesk Text Pro</vt:lpstr>
      <vt:lpstr>Office Theme</vt:lpstr>
      <vt:lpstr>1_Office Theme</vt:lpstr>
      <vt:lpstr>The Casualty Actuarial Society</vt:lpstr>
      <vt:lpstr>Introducing the CAS</vt:lpstr>
      <vt:lpstr>The CAS: Leading the Way in General Insurance</vt:lpstr>
      <vt:lpstr>CAS Membership at a Glance</vt:lpstr>
      <vt:lpstr>A Global Actuarial Society</vt:lpstr>
      <vt:lpstr>Basic Education</vt:lpstr>
      <vt:lpstr>CAS Educational Journey 2023</vt:lpstr>
      <vt:lpstr>Exam 6-International</vt:lpstr>
      <vt:lpstr>Exam Discount Program</vt:lpstr>
      <vt:lpstr>Continuing Education</vt:lpstr>
      <vt:lpstr>2023-2024 Calendar of CAS  Signature Events</vt:lpstr>
      <vt:lpstr>CAS Capability Model</vt:lpstr>
      <vt:lpstr>Research</vt:lpstr>
      <vt:lpstr>Research</vt:lpstr>
      <vt:lpstr>Forthcoming Work</vt:lpstr>
      <vt:lpstr>University Programs</vt:lpstr>
      <vt:lpstr>Supporting Future Actuaries</vt:lpstr>
      <vt:lpstr>Contact us!</vt:lpstr>
      <vt:lpstr>CAS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Uyenco</dc:creator>
  <cp:lastModifiedBy>Katie Mulembe</cp:lastModifiedBy>
  <cp:revision>25</cp:revision>
  <dcterms:created xsi:type="dcterms:W3CDTF">2021-05-10T14:42:06Z</dcterms:created>
  <dcterms:modified xsi:type="dcterms:W3CDTF">2023-09-15T12:44:41Z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0x010100027D8DC15D7AFD43BA2D809B4188510A</vt:lpwstr>
  </property>
  <property fmtid="{D5CDD505-2E9C-101B-9397-08002B2CF9AE}" pid="3" name="MediaServiceImageTags">
    <vt:lpwstr/>
  </property>
</Properties>
</file>