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3436600" cy="7562850"/>
  <p:notesSz cx="134366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37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8221" y="2344483"/>
            <a:ext cx="11426508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6442" y="4235196"/>
            <a:ext cx="9410065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5787A"/>
                </a:solidFill>
                <a:latin typeface="Calibri Light"/>
                <a:cs typeface="Calibri Light"/>
              </a:defRPr>
            </a:lvl1pPr>
          </a:lstStyle>
          <a:p>
            <a:pPr marL="95885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3440410" cy="7559040"/>
          </a:xfrm>
          <a:custGeom>
            <a:avLst/>
            <a:gdLst/>
            <a:ahLst/>
            <a:cxnLst/>
            <a:rect l="l" t="t" r="r" b="b"/>
            <a:pathLst>
              <a:path w="13440410" h="7559040">
                <a:moveTo>
                  <a:pt x="13440156" y="0"/>
                </a:moveTo>
                <a:lnTo>
                  <a:pt x="0" y="0"/>
                </a:lnTo>
                <a:lnTo>
                  <a:pt x="0" y="7559040"/>
                </a:lnTo>
                <a:lnTo>
                  <a:pt x="13440156" y="7559040"/>
                </a:lnTo>
                <a:lnTo>
                  <a:pt x="13440156" y="0"/>
                </a:lnTo>
                <a:close/>
              </a:path>
            </a:pathLst>
          </a:custGeom>
          <a:solidFill>
            <a:srgbClr val="DBEBFC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5787A"/>
                </a:solidFill>
                <a:latin typeface="Calibri Light"/>
                <a:cs typeface="Calibri Light"/>
              </a:defRPr>
            </a:lvl1pPr>
          </a:lstStyle>
          <a:p>
            <a:pPr marL="95885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147" y="1739455"/>
            <a:ext cx="584768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3119" y="1739455"/>
            <a:ext cx="584768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5787A"/>
                </a:solidFill>
                <a:latin typeface="Calibri Light"/>
                <a:cs typeface="Calibri Light"/>
              </a:defRPr>
            </a:lvl1pPr>
          </a:lstStyle>
          <a:p>
            <a:pPr marL="95885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5787A"/>
                </a:solidFill>
                <a:latin typeface="Calibri Light"/>
                <a:cs typeface="Calibri Light"/>
              </a:defRPr>
            </a:lvl1pPr>
          </a:lstStyle>
          <a:p>
            <a:pPr marL="95885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5787A"/>
                </a:solidFill>
                <a:latin typeface="Calibri Light"/>
                <a:cs typeface="Calibri Light"/>
              </a:defRPr>
            </a:lvl1pPr>
          </a:lstStyle>
          <a:p>
            <a:pPr marL="95885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1641" y="549910"/>
            <a:ext cx="11659666" cy="3784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71320" y="1422908"/>
            <a:ext cx="10100309" cy="1932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0603" y="7033450"/>
            <a:ext cx="430174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147" y="7033450"/>
            <a:ext cx="309187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739369" y="7148804"/>
            <a:ext cx="192404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75787A"/>
                </a:solidFill>
                <a:latin typeface="Calibri Light"/>
                <a:cs typeface="Calibri Light"/>
              </a:defRPr>
            </a:lvl1pPr>
          </a:lstStyle>
          <a:p>
            <a:pPr marL="95885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440154" cy="755903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60070" y="6100673"/>
            <a:ext cx="7417434" cy="814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00"/>
              </a:spcBef>
            </a:pPr>
            <a:r>
              <a:rPr sz="1800" spc="-20" dirty="0">
                <a:latin typeface="Calibri Light"/>
                <a:cs typeface="Calibri Light"/>
              </a:rPr>
              <a:t>Counterparty</a:t>
            </a:r>
            <a:r>
              <a:rPr sz="1800" spc="-5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Risk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and</a:t>
            </a:r>
            <a:r>
              <a:rPr sz="1800" spc="-45" dirty="0">
                <a:latin typeface="Calibri Light"/>
                <a:cs typeface="Calibri Light"/>
              </a:rPr>
              <a:t> </a:t>
            </a:r>
            <a:r>
              <a:rPr sz="1800" spc="-35" dirty="0">
                <a:latin typeface="Calibri Light"/>
                <a:cs typeface="Calibri Light"/>
              </a:rPr>
              <a:t>xVA</a:t>
            </a:r>
            <a:r>
              <a:rPr sz="1800" spc="-45" dirty="0">
                <a:latin typeface="Calibri Light"/>
                <a:cs typeface="Calibri Light"/>
              </a:rPr>
              <a:t> </a:t>
            </a:r>
            <a:r>
              <a:rPr sz="1800" spc="-15" dirty="0">
                <a:latin typeface="Calibri Light"/>
                <a:cs typeface="Calibri Light"/>
              </a:rPr>
              <a:t>Challenge:</a:t>
            </a:r>
            <a:r>
              <a:rPr sz="1800" spc="-45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The</a:t>
            </a:r>
            <a:r>
              <a:rPr sz="1800" spc="-50" dirty="0">
                <a:latin typeface="Calibri Light"/>
                <a:cs typeface="Calibri Light"/>
              </a:rPr>
              <a:t> </a:t>
            </a:r>
            <a:r>
              <a:rPr sz="1800" spc="-15" dirty="0">
                <a:latin typeface="Calibri Light"/>
                <a:cs typeface="Calibri Light"/>
              </a:rPr>
              <a:t>Nigerian</a:t>
            </a:r>
            <a:r>
              <a:rPr sz="1800" spc="-65" dirty="0">
                <a:latin typeface="Calibri Light"/>
                <a:cs typeface="Calibri Light"/>
              </a:rPr>
              <a:t> </a:t>
            </a:r>
            <a:r>
              <a:rPr sz="1800" spc="-20" dirty="0">
                <a:latin typeface="Calibri Light"/>
                <a:cs typeface="Calibri Light"/>
              </a:rPr>
              <a:t>Derivative</a:t>
            </a:r>
            <a:r>
              <a:rPr sz="1800" spc="-55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Markets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spc="-20" dirty="0">
                <a:latin typeface="Calibri Light"/>
                <a:cs typeface="Calibri Light"/>
              </a:rPr>
              <a:t>Perspective</a:t>
            </a:r>
            <a:endParaRPr sz="1800">
              <a:latin typeface="Calibri Light"/>
              <a:cs typeface="Calibri Light"/>
            </a:endParaRPr>
          </a:p>
          <a:p>
            <a:pPr marL="12700">
              <a:lnSpc>
                <a:spcPts val="2515"/>
              </a:lnSpc>
            </a:pPr>
            <a:r>
              <a:rPr sz="2100" spc="-5" dirty="0">
                <a:latin typeface="Calibri Light"/>
                <a:cs typeface="Calibri Light"/>
              </a:rPr>
              <a:t>Nigerian</a:t>
            </a:r>
            <a:r>
              <a:rPr sz="2100" spc="-35" dirty="0">
                <a:latin typeface="Calibri Light"/>
                <a:cs typeface="Calibri Light"/>
              </a:rPr>
              <a:t> </a:t>
            </a:r>
            <a:r>
              <a:rPr sz="2100" spc="-5" dirty="0">
                <a:latin typeface="Calibri Light"/>
                <a:cs typeface="Calibri Light"/>
              </a:rPr>
              <a:t>Actuarial</a:t>
            </a:r>
            <a:r>
              <a:rPr sz="2100" spc="-50" dirty="0">
                <a:latin typeface="Calibri Light"/>
                <a:cs typeface="Calibri Light"/>
              </a:rPr>
              <a:t> </a:t>
            </a:r>
            <a:r>
              <a:rPr sz="2100" spc="-5" dirty="0">
                <a:latin typeface="Calibri Light"/>
                <a:cs typeface="Calibri Light"/>
              </a:rPr>
              <a:t>Society</a:t>
            </a:r>
            <a:endParaRPr sz="21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100" spc="-5" dirty="0">
                <a:latin typeface="Calibri Light"/>
                <a:cs typeface="Calibri Light"/>
              </a:rPr>
              <a:t>September</a:t>
            </a:r>
            <a:r>
              <a:rPr sz="1100" spc="-4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2023</a:t>
            </a:r>
            <a:endParaRPr sz="1100">
              <a:latin typeface="Calibri Light"/>
              <a:cs typeface="Calibri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A542BA-B16A-4461-43C5-5E82BA79B4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8512" cy="7653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7743" y="1126363"/>
            <a:ext cx="11599545" cy="847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550" i="1" spc="-30" dirty="0">
                <a:latin typeface="Calibri Light"/>
                <a:cs typeface="Calibri Light"/>
              </a:rPr>
              <a:t>CVA</a:t>
            </a:r>
            <a:r>
              <a:rPr sz="1550" i="1" spc="90" dirty="0">
                <a:latin typeface="Calibri Light"/>
                <a:cs typeface="Calibri Light"/>
              </a:rPr>
              <a:t> </a:t>
            </a:r>
            <a:r>
              <a:rPr sz="1550" i="1" spc="-5" dirty="0">
                <a:latin typeface="Calibri Light"/>
                <a:cs typeface="Calibri Light"/>
              </a:rPr>
              <a:t>represents</a:t>
            </a:r>
            <a:r>
              <a:rPr sz="1550" i="1" spc="95" dirty="0">
                <a:latin typeface="Calibri Light"/>
                <a:cs typeface="Calibri Light"/>
              </a:rPr>
              <a:t> </a:t>
            </a:r>
            <a:r>
              <a:rPr sz="1550" i="1" spc="-5" dirty="0">
                <a:latin typeface="Calibri Light"/>
                <a:cs typeface="Calibri Light"/>
              </a:rPr>
              <a:t>the</a:t>
            </a:r>
            <a:r>
              <a:rPr sz="1550" i="1" spc="95" dirty="0">
                <a:latin typeface="Calibri Light"/>
                <a:cs typeface="Calibri Light"/>
              </a:rPr>
              <a:t> </a:t>
            </a:r>
            <a:r>
              <a:rPr sz="1550" i="1" spc="-5" dirty="0">
                <a:latin typeface="Calibri Light"/>
                <a:cs typeface="Calibri Light"/>
              </a:rPr>
              <a:t>actual</a:t>
            </a:r>
            <a:r>
              <a:rPr sz="1550" i="1" spc="100" dirty="0">
                <a:latin typeface="Calibri Light"/>
                <a:cs typeface="Calibri Light"/>
              </a:rPr>
              <a:t> </a:t>
            </a:r>
            <a:r>
              <a:rPr sz="1550" i="1" spc="-5" dirty="0">
                <a:latin typeface="Calibri Light"/>
                <a:cs typeface="Calibri Light"/>
              </a:rPr>
              <a:t>price</a:t>
            </a:r>
            <a:r>
              <a:rPr sz="1550" i="1" spc="100" dirty="0">
                <a:latin typeface="Calibri Light"/>
                <a:cs typeface="Calibri Light"/>
              </a:rPr>
              <a:t> </a:t>
            </a:r>
            <a:r>
              <a:rPr sz="1550" i="1" spc="-5" dirty="0">
                <a:latin typeface="Calibri Light"/>
                <a:cs typeface="Calibri Light"/>
              </a:rPr>
              <a:t>of</a:t>
            </a:r>
            <a:r>
              <a:rPr sz="1550" i="1" spc="95" dirty="0">
                <a:latin typeface="Calibri Light"/>
                <a:cs typeface="Calibri Light"/>
              </a:rPr>
              <a:t> </a:t>
            </a:r>
            <a:r>
              <a:rPr sz="1550" i="1" spc="-10" dirty="0">
                <a:latin typeface="Calibri Light"/>
                <a:cs typeface="Calibri Light"/>
              </a:rPr>
              <a:t>counterparty</a:t>
            </a:r>
            <a:r>
              <a:rPr sz="1550" i="1" spc="95" dirty="0">
                <a:latin typeface="Calibri Light"/>
                <a:cs typeface="Calibri Light"/>
              </a:rPr>
              <a:t> </a:t>
            </a:r>
            <a:r>
              <a:rPr sz="1550" i="1" spc="-5" dirty="0">
                <a:latin typeface="Calibri Light"/>
                <a:cs typeface="Calibri Light"/>
              </a:rPr>
              <a:t>risk</a:t>
            </a:r>
            <a:r>
              <a:rPr sz="1550" i="1" spc="95" dirty="0">
                <a:latin typeface="Calibri Light"/>
                <a:cs typeface="Calibri Light"/>
              </a:rPr>
              <a:t> </a:t>
            </a:r>
            <a:r>
              <a:rPr sz="1550" i="1" spc="-5" dirty="0">
                <a:latin typeface="Calibri Light"/>
                <a:cs typeface="Calibri Light"/>
              </a:rPr>
              <a:t>and</a:t>
            </a:r>
            <a:r>
              <a:rPr sz="1550" i="1" spc="95" dirty="0">
                <a:latin typeface="Calibri Light"/>
                <a:cs typeface="Calibri Light"/>
              </a:rPr>
              <a:t> </a:t>
            </a:r>
            <a:r>
              <a:rPr sz="1550" i="1" dirty="0">
                <a:latin typeface="Calibri Light"/>
                <a:cs typeface="Calibri Light"/>
              </a:rPr>
              <a:t>is,</a:t>
            </a:r>
            <a:r>
              <a:rPr sz="1550" i="1" spc="95" dirty="0">
                <a:latin typeface="Calibri Light"/>
                <a:cs typeface="Calibri Light"/>
              </a:rPr>
              <a:t> </a:t>
            </a:r>
            <a:r>
              <a:rPr sz="1550" i="1" spc="-10" dirty="0">
                <a:latin typeface="Calibri Light"/>
                <a:cs typeface="Calibri Light"/>
              </a:rPr>
              <a:t>therefore,</a:t>
            </a:r>
            <a:r>
              <a:rPr sz="1550" i="1" spc="95" dirty="0">
                <a:latin typeface="Calibri Light"/>
                <a:cs typeface="Calibri Light"/>
              </a:rPr>
              <a:t> </a:t>
            </a:r>
            <a:r>
              <a:rPr sz="1550" i="1" spc="-5" dirty="0">
                <a:latin typeface="Calibri Light"/>
                <a:cs typeface="Calibri Light"/>
              </a:rPr>
              <a:t>a</a:t>
            </a:r>
            <a:r>
              <a:rPr sz="1550" i="1" spc="85" dirty="0">
                <a:latin typeface="Calibri Light"/>
                <a:cs typeface="Calibri Light"/>
              </a:rPr>
              <a:t> </a:t>
            </a:r>
            <a:r>
              <a:rPr sz="1550" i="1" spc="-15" dirty="0">
                <a:latin typeface="Calibri Light"/>
                <a:cs typeface="Calibri Light"/>
              </a:rPr>
              <a:t>step</a:t>
            </a:r>
            <a:r>
              <a:rPr sz="1550" i="1" spc="114" dirty="0">
                <a:latin typeface="Calibri Light"/>
                <a:cs typeface="Calibri Light"/>
              </a:rPr>
              <a:t> </a:t>
            </a:r>
            <a:r>
              <a:rPr sz="1550" i="1" spc="-5" dirty="0">
                <a:latin typeface="Calibri Light"/>
                <a:cs typeface="Calibri Light"/>
              </a:rPr>
              <a:t>forward</a:t>
            </a:r>
            <a:r>
              <a:rPr sz="1550" i="1" spc="85" dirty="0">
                <a:latin typeface="Calibri Light"/>
                <a:cs typeface="Calibri Light"/>
              </a:rPr>
              <a:t> </a:t>
            </a:r>
            <a:r>
              <a:rPr sz="1550" i="1" spc="-5" dirty="0">
                <a:latin typeface="Calibri Light"/>
                <a:cs typeface="Calibri Light"/>
              </a:rPr>
              <a:t>since,</a:t>
            </a:r>
            <a:r>
              <a:rPr sz="1550" i="1" spc="100" dirty="0">
                <a:latin typeface="Calibri Light"/>
                <a:cs typeface="Calibri Light"/>
              </a:rPr>
              <a:t> </a:t>
            </a:r>
            <a:r>
              <a:rPr sz="1550" i="1" spc="-5" dirty="0">
                <a:latin typeface="Calibri Light"/>
                <a:cs typeface="Calibri Light"/>
              </a:rPr>
              <a:t>from</a:t>
            </a:r>
            <a:r>
              <a:rPr sz="1550" i="1" spc="75" dirty="0">
                <a:latin typeface="Calibri Light"/>
                <a:cs typeface="Calibri Light"/>
              </a:rPr>
              <a:t> </a:t>
            </a:r>
            <a:r>
              <a:rPr sz="1550" i="1" dirty="0">
                <a:latin typeface="Calibri Light"/>
                <a:cs typeface="Calibri Light"/>
              </a:rPr>
              <a:t>an</a:t>
            </a:r>
            <a:r>
              <a:rPr sz="1550" i="1" spc="95" dirty="0">
                <a:latin typeface="Calibri Light"/>
                <a:cs typeface="Calibri Light"/>
              </a:rPr>
              <a:t> </a:t>
            </a:r>
            <a:r>
              <a:rPr sz="1550" i="1" spc="-5" dirty="0">
                <a:latin typeface="Calibri Light"/>
                <a:cs typeface="Calibri Light"/>
              </a:rPr>
              <a:t>approval</a:t>
            </a:r>
            <a:r>
              <a:rPr sz="1550" i="1" spc="85" dirty="0">
                <a:latin typeface="Calibri Light"/>
                <a:cs typeface="Calibri Light"/>
              </a:rPr>
              <a:t> </a:t>
            </a:r>
            <a:r>
              <a:rPr sz="1550" i="1" spc="-10" dirty="0">
                <a:latin typeface="Calibri Light"/>
                <a:cs typeface="Calibri Light"/>
              </a:rPr>
              <a:t>point</a:t>
            </a:r>
            <a:r>
              <a:rPr sz="1550" i="1" spc="110" dirty="0">
                <a:latin typeface="Calibri Light"/>
                <a:cs typeface="Calibri Light"/>
              </a:rPr>
              <a:t> </a:t>
            </a:r>
            <a:r>
              <a:rPr sz="1550" i="1" spc="-5" dirty="0">
                <a:latin typeface="Calibri Light"/>
                <a:cs typeface="Calibri Light"/>
              </a:rPr>
              <a:t>of</a:t>
            </a:r>
            <a:r>
              <a:rPr sz="1550" i="1" spc="95" dirty="0">
                <a:latin typeface="Calibri Light"/>
                <a:cs typeface="Calibri Light"/>
              </a:rPr>
              <a:t> </a:t>
            </a:r>
            <a:r>
              <a:rPr sz="1550" i="1" spc="-30" dirty="0">
                <a:latin typeface="Calibri Light"/>
                <a:cs typeface="Calibri Light"/>
              </a:rPr>
              <a:t>view,</a:t>
            </a:r>
            <a:r>
              <a:rPr sz="1550" i="1" spc="95" dirty="0">
                <a:latin typeface="Calibri Light"/>
                <a:cs typeface="Calibri Light"/>
              </a:rPr>
              <a:t> </a:t>
            </a:r>
            <a:r>
              <a:rPr sz="1550" i="1" spc="-5" dirty="0">
                <a:latin typeface="Calibri Light"/>
                <a:cs typeface="Calibri Light"/>
              </a:rPr>
              <a:t>the</a:t>
            </a:r>
            <a:r>
              <a:rPr sz="1550" i="1" spc="105" dirty="0">
                <a:latin typeface="Calibri Light"/>
                <a:cs typeface="Calibri Light"/>
              </a:rPr>
              <a:t> </a:t>
            </a:r>
            <a:r>
              <a:rPr sz="1550" i="1" spc="-10" dirty="0">
                <a:latin typeface="Calibri Light"/>
                <a:cs typeface="Calibri Light"/>
              </a:rPr>
              <a:t>question</a:t>
            </a:r>
            <a:r>
              <a:rPr sz="1550" i="1" spc="90" dirty="0">
                <a:latin typeface="Calibri Light"/>
                <a:cs typeface="Calibri Light"/>
              </a:rPr>
              <a:t> </a:t>
            </a:r>
            <a:r>
              <a:rPr sz="1550" i="1" spc="-5" dirty="0">
                <a:latin typeface="Calibri Light"/>
                <a:cs typeface="Calibri Light"/>
              </a:rPr>
              <a:t>becomes </a:t>
            </a:r>
            <a:r>
              <a:rPr sz="1550" i="1" spc="-335" dirty="0">
                <a:latin typeface="Calibri Light"/>
                <a:cs typeface="Calibri Light"/>
              </a:rPr>
              <a:t> </a:t>
            </a:r>
            <a:r>
              <a:rPr sz="1550" i="1" spc="-10" dirty="0">
                <a:latin typeface="Calibri Light"/>
                <a:cs typeface="Calibri Light"/>
              </a:rPr>
              <a:t>whether</a:t>
            </a:r>
            <a:r>
              <a:rPr sz="1550" i="1" spc="15" dirty="0">
                <a:latin typeface="Calibri Light"/>
                <a:cs typeface="Calibri Light"/>
              </a:rPr>
              <a:t> </a:t>
            </a:r>
            <a:r>
              <a:rPr sz="1550" i="1" spc="-5" dirty="0">
                <a:latin typeface="Calibri Light"/>
                <a:cs typeface="Calibri Light"/>
              </a:rPr>
              <a:t>or</a:t>
            </a:r>
            <a:r>
              <a:rPr sz="1550" i="1" spc="-10" dirty="0">
                <a:latin typeface="Calibri Light"/>
                <a:cs typeface="Calibri Light"/>
              </a:rPr>
              <a:t> </a:t>
            </a:r>
            <a:r>
              <a:rPr sz="1550" i="1" spc="-5" dirty="0">
                <a:latin typeface="Calibri Light"/>
                <a:cs typeface="Calibri Light"/>
              </a:rPr>
              <a:t>not</a:t>
            </a:r>
            <a:r>
              <a:rPr sz="1550" i="1" dirty="0">
                <a:latin typeface="Calibri Light"/>
                <a:cs typeface="Calibri Light"/>
              </a:rPr>
              <a:t> </a:t>
            </a:r>
            <a:r>
              <a:rPr sz="1550" i="1" spc="-10" dirty="0">
                <a:latin typeface="Calibri Light"/>
                <a:cs typeface="Calibri Light"/>
              </a:rPr>
              <a:t>it</a:t>
            </a:r>
            <a:r>
              <a:rPr sz="1550" i="1" dirty="0">
                <a:latin typeface="Calibri Light"/>
                <a:cs typeface="Calibri Light"/>
              </a:rPr>
              <a:t> </a:t>
            </a:r>
            <a:r>
              <a:rPr sz="1550" i="1" spc="-10" dirty="0">
                <a:latin typeface="Calibri Light"/>
                <a:cs typeface="Calibri Light"/>
              </a:rPr>
              <a:t>is</a:t>
            </a:r>
            <a:r>
              <a:rPr sz="1550" i="1" spc="15" dirty="0">
                <a:latin typeface="Calibri Light"/>
                <a:cs typeface="Calibri Light"/>
              </a:rPr>
              <a:t> </a:t>
            </a:r>
            <a:r>
              <a:rPr sz="1550" i="1" spc="-10" dirty="0">
                <a:latin typeface="Calibri Light"/>
                <a:cs typeface="Calibri Light"/>
              </a:rPr>
              <a:t>profitable</a:t>
            </a:r>
            <a:r>
              <a:rPr sz="1550" i="1" spc="15" dirty="0">
                <a:latin typeface="Calibri Light"/>
                <a:cs typeface="Calibri Light"/>
              </a:rPr>
              <a:t> </a:t>
            </a:r>
            <a:r>
              <a:rPr sz="1550" i="1" spc="-10" dirty="0">
                <a:latin typeface="Calibri Light"/>
                <a:cs typeface="Calibri Light"/>
              </a:rPr>
              <a:t>once</a:t>
            </a:r>
            <a:r>
              <a:rPr sz="1550" i="1" dirty="0">
                <a:latin typeface="Calibri Light"/>
                <a:cs typeface="Calibri Light"/>
              </a:rPr>
              <a:t> </a:t>
            </a:r>
            <a:r>
              <a:rPr sz="1550" i="1" spc="-5" dirty="0">
                <a:latin typeface="Calibri Light"/>
                <a:cs typeface="Calibri Light"/>
              </a:rPr>
              <a:t>the</a:t>
            </a:r>
            <a:r>
              <a:rPr sz="1550" i="1" spc="10" dirty="0">
                <a:latin typeface="Calibri Light"/>
                <a:cs typeface="Calibri Light"/>
              </a:rPr>
              <a:t> </a:t>
            </a:r>
            <a:r>
              <a:rPr sz="1550" i="1" spc="-10" dirty="0">
                <a:latin typeface="Calibri Light"/>
                <a:cs typeface="Calibri Light"/>
              </a:rPr>
              <a:t>counterparty</a:t>
            </a:r>
            <a:r>
              <a:rPr sz="1550" i="1" spc="30" dirty="0">
                <a:latin typeface="Calibri Light"/>
                <a:cs typeface="Calibri Light"/>
              </a:rPr>
              <a:t> </a:t>
            </a:r>
            <a:r>
              <a:rPr sz="1550" i="1" spc="-5" dirty="0">
                <a:latin typeface="Calibri Light"/>
                <a:cs typeface="Calibri Light"/>
              </a:rPr>
              <a:t>risk</a:t>
            </a:r>
            <a:r>
              <a:rPr sz="1550" i="1" spc="5" dirty="0">
                <a:latin typeface="Calibri Light"/>
                <a:cs typeface="Calibri Light"/>
              </a:rPr>
              <a:t> </a:t>
            </a:r>
            <a:r>
              <a:rPr sz="1550" i="1" spc="-10" dirty="0">
                <a:latin typeface="Calibri Light"/>
                <a:cs typeface="Calibri Light"/>
              </a:rPr>
              <a:t>component</a:t>
            </a:r>
            <a:r>
              <a:rPr sz="1550" i="1" spc="5" dirty="0">
                <a:latin typeface="Calibri Light"/>
                <a:cs typeface="Calibri Light"/>
              </a:rPr>
              <a:t> </a:t>
            </a:r>
            <a:r>
              <a:rPr sz="1550" i="1" spc="-5" dirty="0">
                <a:latin typeface="Calibri Light"/>
                <a:cs typeface="Calibri Light"/>
              </a:rPr>
              <a:t>has</a:t>
            </a:r>
            <a:r>
              <a:rPr sz="1550" i="1" spc="10" dirty="0">
                <a:latin typeface="Calibri Light"/>
                <a:cs typeface="Calibri Light"/>
              </a:rPr>
              <a:t> </a:t>
            </a:r>
            <a:r>
              <a:rPr sz="1550" i="1" spc="-5" dirty="0">
                <a:latin typeface="Calibri Light"/>
                <a:cs typeface="Calibri Light"/>
              </a:rPr>
              <a:t>been</a:t>
            </a:r>
            <a:r>
              <a:rPr sz="1550" i="1" spc="5" dirty="0">
                <a:latin typeface="Calibri Light"/>
                <a:cs typeface="Calibri Light"/>
              </a:rPr>
              <a:t> </a:t>
            </a:r>
            <a:r>
              <a:rPr sz="1550" i="1" spc="-10" dirty="0">
                <a:latin typeface="Calibri Light"/>
                <a:cs typeface="Calibri Light"/>
              </a:rPr>
              <a:t>‘priced</a:t>
            </a:r>
            <a:r>
              <a:rPr sz="1550" i="1" spc="-5" dirty="0">
                <a:latin typeface="Calibri Light"/>
                <a:cs typeface="Calibri Light"/>
              </a:rPr>
              <a:t> </a:t>
            </a:r>
            <a:r>
              <a:rPr sz="1550" i="1" spc="-45" dirty="0">
                <a:latin typeface="Calibri Light"/>
                <a:cs typeface="Calibri Light"/>
              </a:rPr>
              <a:t>in’.</a:t>
            </a:r>
            <a:endParaRPr sz="155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550" spc="-10" dirty="0">
                <a:latin typeface="Calibri Light"/>
                <a:cs typeface="Calibri Light"/>
              </a:rPr>
              <a:t>The</a:t>
            </a:r>
            <a:r>
              <a:rPr sz="1550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price</a:t>
            </a:r>
            <a:r>
              <a:rPr sz="1550" spc="-5" dirty="0">
                <a:latin typeface="Calibri Light"/>
                <a:cs typeface="Calibri Light"/>
              </a:rPr>
              <a:t> of</a:t>
            </a:r>
            <a:r>
              <a:rPr sz="1550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a</a:t>
            </a:r>
            <a:r>
              <a:rPr sz="1550" spc="-10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financial</a:t>
            </a:r>
            <a:r>
              <a:rPr sz="1550" spc="-35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product</a:t>
            </a:r>
            <a:r>
              <a:rPr sz="1550" spc="-15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can</a:t>
            </a:r>
            <a:r>
              <a:rPr sz="1550" spc="-30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generally</a:t>
            </a:r>
            <a:r>
              <a:rPr sz="1550" spc="-20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be</a:t>
            </a:r>
            <a:r>
              <a:rPr sz="1550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defined</a:t>
            </a:r>
            <a:r>
              <a:rPr sz="1550" spc="-20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in</a:t>
            </a:r>
            <a:r>
              <a:rPr sz="1550" spc="-15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one</a:t>
            </a:r>
            <a:r>
              <a:rPr sz="1550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of</a:t>
            </a:r>
            <a:r>
              <a:rPr sz="1550" spc="-10" dirty="0">
                <a:latin typeface="Calibri Light"/>
                <a:cs typeface="Calibri Light"/>
              </a:rPr>
              <a:t> two</a:t>
            </a:r>
            <a:r>
              <a:rPr sz="1550" spc="-5" dirty="0">
                <a:latin typeface="Calibri Light"/>
                <a:cs typeface="Calibri Light"/>
              </a:rPr>
              <a:t> </a:t>
            </a:r>
            <a:r>
              <a:rPr sz="1550" spc="-20" dirty="0">
                <a:latin typeface="Calibri Light"/>
                <a:cs typeface="Calibri Light"/>
              </a:rPr>
              <a:t>ways;</a:t>
            </a:r>
            <a:endParaRPr sz="155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0748" y="449580"/>
            <a:ext cx="11821795" cy="547370"/>
          </a:xfrm>
          <a:custGeom>
            <a:avLst/>
            <a:gdLst/>
            <a:ahLst/>
            <a:cxnLst/>
            <a:rect l="l" t="t" r="r" b="b"/>
            <a:pathLst>
              <a:path w="11821795" h="547369">
                <a:moveTo>
                  <a:pt x="11658854" y="0"/>
                </a:moveTo>
                <a:lnTo>
                  <a:pt x="0" y="0"/>
                </a:lnTo>
                <a:lnTo>
                  <a:pt x="162788" y="273557"/>
                </a:lnTo>
                <a:lnTo>
                  <a:pt x="0" y="547115"/>
                </a:lnTo>
                <a:lnTo>
                  <a:pt x="11658854" y="547115"/>
                </a:lnTo>
                <a:lnTo>
                  <a:pt x="11821668" y="273557"/>
                </a:lnTo>
                <a:lnTo>
                  <a:pt x="11658854" y="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91641" y="549910"/>
            <a:ext cx="3582035" cy="3784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-10" dirty="0"/>
              <a:t>Credit</a:t>
            </a:r>
            <a:r>
              <a:rPr spc="-65" dirty="0"/>
              <a:t> </a:t>
            </a:r>
            <a:r>
              <a:rPr spc="-5" dirty="0"/>
              <a:t>Value</a:t>
            </a:r>
            <a:r>
              <a:rPr spc="-75" dirty="0"/>
              <a:t> </a:t>
            </a:r>
            <a:r>
              <a:rPr spc="-15" dirty="0"/>
              <a:t>Adjustment</a:t>
            </a:r>
            <a:r>
              <a:rPr spc="-60" dirty="0"/>
              <a:t> </a:t>
            </a:r>
            <a:r>
              <a:rPr spc="-10" dirty="0"/>
              <a:t>(CVA)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86434" y="4613691"/>
            <a:ext cx="4390390" cy="120523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091565">
              <a:lnSpc>
                <a:spcPct val="100000"/>
              </a:lnSpc>
              <a:spcBef>
                <a:spcPts val="765"/>
              </a:spcBef>
            </a:pPr>
            <a:r>
              <a:rPr sz="1600" spc="-15" dirty="0">
                <a:latin typeface="Calibri Light"/>
                <a:cs typeface="Calibri Light"/>
              </a:rPr>
              <a:t>Actuarial</a:t>
            </a:r>
            <a:r>
              <a:rPr sz="1600" spc="-7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Price</a:t>
            </a:r>
            <a:endParaRPr sz="1600">
              <a:latin typeface="Calibri Light"/>
              <a:cs typeface="Calibri Light"/>
            </a:endParaRPr>
          </a:p>
          <a:p>
            <a:pPr marL="12700" marR="5080">
              <a:lnSpc>
                <a:spcPct val="107200"/>
              </a:lnSpc>
              <a:spcBef>
                <a:spcPts val="525"/>
              </a:spcBef>
            </a:pPr>
            <a:r>
              <a:rPr sz="1600" spc="-10" dirty="0">
                <a:latin typeface="Calibri Light"/>
                <a:cs typeface="Calibri Light"/>
              </a:rPr>
              <a:t>The</a:t>
            </a:r>
            <a:r>
              <a:rPr sz="1600" spc="15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price</a:t>
            </a:r>
            <a:r>
              <a:rPr sz="1600" spc="5" dirty="0">
                <a:latin typeface="Calibri Light"/>
                <a:cs typeface="Calibri Light"/>
              </a:rPr>
              <a:t> </a:t>
            </a:r>
            <a:r>
              <a:rPr sz="1600" spc="-15" dirty="0">
                <a:latin typeface="Calibri Light"/>
                <a:cs typeface="Calibri Light"/>
              </a:rPr>
              <a:t>represents</a:t>
            </a:r>
            <a:r>
              <a:rPr sz="1600" spc="2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an</a:t>
            </a:r>
            <a:r>
              <a:rPr sz="1600" spc="2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expected value</a:t>
            </a:r>
            <a:r>
              <a:rPr sz="1600" spc="5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of</a:t>
            </a:r>
            <a:r>
              <a:rPr sz="1600" spc="1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future</a:t>
            </a:r>
            <a:r>
              <a:rPr sz="160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cash </a:t>
            </a:r>
            <a:r>
              <a:rPr sz="1600" spc="-34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flows,</a:t>
            </a:r>
            <a:r>
              <a:rPr sz="1600" spc="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incorporating</a:t>
            </a:r>
            <a:r>
              <a:rPr sz="1600" spc="2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some</a:t>
            </a:r>
            <a:r>
              <a:rPr sz="1600" spc="2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adjustment</a:t>
            </a:r>
            <a:r>
              <a:rPr sz="1600" spc="20" dirty="0">
                <a:latin typeface="Calibri Light"/>
                <a:cs typeface="Calibri Light"/>
              </a:rPr>
              <a:t> </a:t>
            </a:r>
            <a:r>
              <a:rPr sz="1600" spc="-15" dirty="0">
                <a:latin typeface="Calibri Light"/>
                <a:cs typeface="Calibri Light"/>
              </a:rPr>
              <a:t>for</a:t>
            </a:r>
            <a:r>
              <a:rPr sz="1600" spc="-1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the</a:t>
            </a:r>
            <a:r>
              <a:rPr sz="160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risk </a:t>
            </a:r>
            <a:r>
              <a:rPr sz="160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being</a:t>
            </a:r>
            <a:r>
              <a:rPr sz="1600" spc="10" dirty="0">
                <a:latin typeface="Calibri Light"/>
                <a:cs typeface="Calibri Light"/>
              </a:rPr>
              <a:t> </a:t>
            </a:r>
            <a:r>
              <a:rPr sz="1600" spc="-20" dirty="0">
                <a:latin typeface="Calibri Light"/>
                <a:cs typeface="Calibri Light"/>
              </a:rPr>
              <a:t>taken</a:t>
            </a:r>
            <a:r>
              <a:rPr sz="1600" spc="-5" dirty="0">
                <a:latin typeface="Calibri Light"/>
                <a:cs typeface="Calibri Light"/>
              </a:rPr>
              <a:t> (the</a:t>
            </a:r>
            <a:r>
              <a:rPr sz="160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risk </a:t>
            </a:r>
            <a:r>
              <a:rPr sz="1600" spc="-10" dirty="0">
                <a:latin typeface="Calibri Light"/>
                <a:cs typeface="Calibri Light"/>
              </a:rPr>
              <a:t>premium).</a:t>
            </a:r>
            <a:endParaRPr sz="1600">
              <a:latin typeface="Calibri Light"/>
              <a:cs typeface="Calibri Ligh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07819" y="2208276"/>
            <a:ext cx="2804160" cy="2429510"/>
            <a:chOff x="1607819" y="2208276"/>
            <a:chExt cx="2804160" cy="2429510"/>
          </a:xfrm>
        </p:grpSpPr>
        <p:sp>
          <p:nvSpPr>
            <p:cNvPr id="7" name="object 7"/>
            <p:cNvSpPr/>
            <p:nvPr/>
          </p:nvSpPr>
          <p:spPr>
            <a:xfrm>
              <a:off x="1607820" y="2208275"/>
              <a:ext cx="2804160" cy="2429510"/>
            </a:xfrm>
            <a:custGeom>
              <a:avLst/>
              <a:gdLst/>
              <a:ahLst/>
              <a:cxnLst/>
              <a:rect l="l" t="t" r="r" b="b"/>
              <a:pathLst>
                <a:path w="2804160" h="2429510">
                  <a:moveTo>
                    <a:pt x="2804160" y="1866900"/>
                  </a:moveTo>
                  <a:lnTo>
                    <a:pt x="1957412" y="1866900"/>
                  </a:lnTo>
                  <a:lnTo>
                    <a:pt x="1975142" y="1855343"/>
                  </a:lnTo>
                  <a:lnTo>
                    <a:pt x="2011514" y="1829396"/>
                  </a:lnTo>
                  <a:lnTo>
                    <a:pt x="2046668" y="1802003"/>
                  </a:lnTo>
                  <a:lnTo>
                    <a:pt x="2080577" y="1773224"/>
                  </a:lnTo>
                  <a:lnTo>
                    <a:pt x="2113165" y="1743075"/>
                  </a:lnTo>
                  <a:lnTo>
                    <a:pt x="2144395" y="1711642"/>
                  </a:lnTo>
                  <a:lnTo>
                    <a:pt x="2174240" y="1678940"/>
                  </a:lnTo>
                  <a:lnTo>
                    <a:pt x="2202624" y="1645018"/>
                  </a:lnTo>
                  <a:lnTo>
                    <a:pt x="2229523" y="1609928"/>
                  </a:lnTo>
                  <a:lnTo>
                    <a:pt x="2254885" y="1573720"/>
                  </a:lnTo>
                  <a:lnTo>
                    <a:pt x="2278659" y="1536420"/>
                  </a:lnTo>
                  <a:lnTo>
                    <a:pt x="2300795" y="1498092"/>
                  </a:lnTo>
                  <a:lnTo>
                    <a:pt x="2321255" y="1458772"/>
                  </a:lnTo>
                  <a:lnTo>
                    <a:pt x="2339987" y="1418513"/>
                  </a:lnTo>
                  <a:lnTo>
                    <a:pt x="2356942" y="1377353"/>
                  </a:lnTo>
                  <a:lnTo>
                    <a:pt x="2372080" y="1335341"/>
                  </a:lnTo>
                  <a:lnTo>
                    <a:pt x="2385352" y="1292517"/>
                  </a:lnTo>
                  <a:lnTo>
                    <a:pt x="2396706" y="1248918"/>
                  </a:lnTo>
                  <a:lnTo>
                    <a:pt x="2406104" y="1204620"/>
                  </a:lnTo>
                  <a:lnTo>
                    <a:pt x="2413495" y="1159637"/>
                  </a:lnTo>
                  <a:lnTo>
                    <a:pt x="2418829" y="1114018"/>
                  </a:lnTo>
                  <a:lnTo>
                    <a:pt x="2422067" y="1067816"/>
                  </a:lnTo>
                  <a:lnTo>
                    <a:pt x="2423160" y="1021080"/>
                  </a:lnTo>
                  <a:lnTo>
                    <a:pt x="2422067" y="974356"/>
                  </a:lnTo>
                  <a:lnTo>
                    <a:pt x="2418829" y="928154"/>
                  </a:lnTo>
                  <a:lnTo>
                    <a:pt x="2413495" y="882535"/>
                  </a:lnTo>
                  <a:lnTo>
                    <a:pt x="2406104" y="837552"/>
                  </a:lnTo>
                  <a:lnTo>
                    <a:pt x="2396706" y="793254"/>
                  </a:lnTo>
                  <a:lnTo>
                    <a:pt x="2385352" y="749655"/>
                  </a:lnTo>
                  <a:lnTo>
                    <a:pt x="2372080" y="706831"/>
                  </a:lnTo>
                  <a:lnTo>
                    <a:pt x="2356942" y="664819"/>
                  </a:lnTo>
                  <a:lnTo>
                    <a:pt x="2339987" y="623658"/>
                  </a:lnTo>
                  <a:lnTo>
                    <a:pt x="2321255" y="583399"/>
                  </a:lnTo>
                  <a:lnTo>
                    <a:pt x="2300795" y="544080"/>
                  </a:lnTo>
                  <a:lnTo>
                    <a:pt x="2278659" y="505752"/>
                  </a:lnTo>
                  <a:lnTo>
                    <a:pt x="2254885" y="468452"/>
                  </a:lnTo>
                  <a:lnTo>
                    <a:pt x="2229523" y="432244"/>
                  </a:lnTo>
                  <a:lnTo>
                    <a:pt x="2202624" y="397154"/>
                  </a:lnTo>
                  <a:lnTo>
                    <a:pt x="2174240" y="363232"/>
                  </a:lnTo>
                  <a:lnTo>
                    <a:pt x="2144395" y="330530"/>
                  </a:lnTo>
                  <a:lnTo>
                    <a:pt x="2113165" y="299085"/>
                  </a:lnTo>
                  <a:lnTo>
                    <a:pt x="2080577" y="268947"/>
                  </a:lnTo>
                  <a:lnTo>
                    <a:pt x="2046668" y="240169"/>
                  </a:lnTo>
                  <a:lnTo>
                    <a:pt x="2011514" y="212775"/>
                  </a:lnTo>
                  <a:lnTo>
                    <a:pt x="1975142" y="186829"/>
                  </a:lnTo>
                  <a:lnTo>
                    <a:pt x="1937613" y="162356"/>
                  </a:lnTo>
                  <a:lnTo>
                    <a:pt x="1898954" y="139420"/>
                  </a:lnTo>
                  <a:lnTo>
                    <a:pt x="1859229" y="118059"/>
                  </a:lnTo>
                  <a:lnTo>
                    <a:pt x="1818474" y="98323"/>
                  </a:lnTo>
                  <a:lnTo>
                    <a:pt x="1776730" y="80251"/>
                  </a:lnTo>
                  <a:lnTo>
                    <a:pt x="1734070" y="63893"/>
                  </a:lnTo>
                  <a:lnTo>
                    <a:pt x="1690509" y="49288"/>
                  </a:lnTo>
                  <a:lnTo>
                    <a:pt x="1646110" y="36487"/>
                  </a:lnTo>
                  <a:lnTo>
                    <a:pt x="1600923" y="25527"/>
                  </a:lnTo>
                  <a:lnTo>
                    <a:pt x="1555000" y="16459"/>
                  </a:lnTo>
                  <a:lnTo>
                    <a:pt x="1508366" y="9334"/>
                  </a:lnTo>
                  <a:lnTo>
                    <a:pt x="1461084" y="4178"/>
                  </a:lnTo>
                  <a:lnTo>
                    <a:pt x="1413192" y="1054"/>
                  </a:lnTo>
                  <a:lnTo>
                    <a:pt x="1364742" y="0"/>
                  </a:lnTo>
                  <a:lnTo>
                    <a:pt x="1316278" y="1054"/>
                  </a:lnTo>
                  <a:lnTo>
                    <a:pt x="1268387" y="4178"/>
                  </a:lnTo>
                  <a:lnTo>
                    <a:pt x="1221105" y="9334"/>
                  </a:lnTo>
                  <a:lnTo>
                    <a:pt x="1174470" y="16459"/>
                  </a:lnTo>
                  <a:lnTo>
                    <a:pt x="1128547" y="25527"/>
                  </a:lnTo>
                  <a:lnTo>
                    <a:pt x="1083360" y="36487"/>
                  </a:lnTo>
                  <a:lnTo>
                    <a:pt x="1038961" y="49288"/>
                  </a:lnTo>
                  <a:lnTo>
                    <a:pt x="995400" y="63893"/>
                  </a:lnTo>
                  <a:lnTo>
                    <a:pt x="952741" y="80251"/>
                  </a:lnTo>
                  <a:lnTo>
                    <a:pt x="910996" y="98323"/>
                  </a:lnTo>
                  <a:lnTo>
                    <a:pt x="870242" y="118059"/>
                  </a:lnTo>
                  <a:lnTo>
                    <a:pt x="830516" y="139420"/>
                  </a:lnTo>
                  <a:lnTo>
                    <a:pt x="791857" y="162356"/>
                  </a:lnTo>
                  <a:lnTo>
                    <a:pt x="754329" y="186829"/>
                  </a:lnTo>
                  <a:lnTo>
                    <a:pt x="717956" y="212775"/>
                  </a:lnTo>
                  <a:lnTo>
                    <a:pt x="682802" y="240169"/>
                  </a:lnTo>
                  <a:lnTo>
                    <a:pt x="648893" y="268947"/>
                  </a:lnTo>
                  <a:lnTo>
                    <a:pt x="616305" y="299097"/>
                  </a:lnTo>
                  <a:lnTo>
                    <a:pt x="585076" y="330530"/>
                  </a:lnTo>
                  <a:lnTo>
                    <a:pt x="555231" y="363232"/>
                  </a:lnTo>
                  <a:lnTo>
                    <a:pt x="526846" y="397154"/>
                  </a:lnTo>
                  <a:lnTo>
                    <a:pt x="499948" y="432244"/>
                  </a:lnTo>
                  <a:lnTo>
                    <a:pt x="474586" y="468452"/>
                  </a:lnTo>
                  <a:lnTo>
                    <a:pt x="450811" y="505752"/>
                  </a:lnTo>
                  <a:lnTo>
                    <a:pt x="428675" y="544080"/>
                  </a:lnTo>
                  <a:lnTo>
                    <a:pt x="408216" y="583399"/>
                  </a:lnTo>
                  <a:lnTo>
                    <a:pt x="389483" y="623658"/>
                  </a:lnTo>
                  <a:lnTo>
                    <a:pt x="372529" y="664819"/>
                  </a:lnTo>
                  <a:lnTo>
                    <a:pt x="357390" y="706831"/>
                  </a:lnTo>
                  <a:lnTo>
                    <a:pt x="344119" y="749655"/>
                  </a:lnTo>
                  <a:lnTo>
                    <a:pt x="332765" y="793254"/>
                  </a:lnTo>
                  <a:lnTo>
                    <a:pt x="323367" y="837552"/>
                  </a:lnTo>
                  <a:lnTo>
                    <a:pt x="315976" y="882535"/>
                  </a:lnTo>
                  <a:lnTo>
                    <a:pt x="310642" y="928154"/>
                  </a:lnTo>
                  <a:lnTo>
                    <a:pt x="307403" y="974356"/>
                  </a:lnTo>
                  <a:lnTo>
                    <a:pt x="306324" y="1021080"/>
                  </a:lnTo>
                  <a:lnTo>
                    <a:pt x="307403" y="1067816"/>
                  </a:lnTo>
                  <a:lnTo>
                    <a:pt x="310642" y="1114018"/>
                  </a:lnTo>
                  <a:lnTo>
                    <a:pt x="315976" y="1159637"/>
                  </a:lnTo>
                  <a:lnTo>
                    <a:pt x="323367" y="1204620"/>
                  </a:lnTo>
                  <a:lnTo>
                    <a:pt x="332765" y="1248918"/>
                  </a:lnTo>
                  <a:lnTo>
                    <a:pt x="344119" y="1292517"/>
                  </a:lnTo>
                  <a:lnTo>
                    <a:pt x="357390" y="1335341"/>
                  </a:lnTo>
                  <a:lnTo>
                    <a:pt x="372529" y="1377353"/>
                  </a:lnTo>
                  <a:lnTo>
                    <a:pt x="389483" y="1418513"/>
                  </a:lnTo>
                  <a:lnTo>
                    <a:pt x="408216" y="1458772"/>
                  </a:lnTo>
                  <a:lnTo>
                    <a:pt x="428675" y="1498092"/>
                  </a:lnTo>
                  <a:lnTo>
                    <a:pt x="450811" y="1536420"/>
                  </a:lnTo>
                  <a:lnTo>
                    <a:pt x="474586" y="1573720"/>
                  </a:lnTo>
                  <a:lnTo>
                    <a:pt x="499948" y="1609928"/>
                  </a:lnTo>
                  <a:lnTo>
                    <a:pt x="526846" y="1645018"/>
                  </a:lnTo>
                  <a:lnTo>
                    <a:pt x="555231" y="1678940"/>
                  </a:lnTo>
                  <a:lnTo>
                    <a:pt x="585076" y="1711642"/>
                  </a:lnTo>
                  <a:lnTo>
                    <a:pt x="616305" y="1743075"/>
                  </a:lnTo>
                  <a:lnTo>
                    <a:pt x="648893" y="1773224"/>
                  </a:lnTo>
                  <a:lnTo>
                    <a:pt x="682802" y="1802003"/>
                  </a:lnTo>
                  <a:lnTo>
                    <a:pt x="717956" y="1829396"/>
                  </a:lnTo>
                  <a:lnTo>
                    <a:pt x="754329" y="1855343"/>
                  </a:lnTo>
                  <a:lnTo>
                    <a:pt x="772045" y="1866900"/>
                  </a:lnTo>
                  <a:lnTo>
                    <a:pt x="0" y="1866900"/>
                  </a:lnTo>
                  <a:lnTo>
                    <a:pt x="0" y="2100072"/>
                  </a:lnTo>
                  <a:lnTo>
                    <a:pt x="1164158" y="2100072"/>
                  </a:lnTo>
                  <a:lnTo>
                    <a:pt x="1362456" y="2429256"/>
                  </a:lnTo>
                  <a:lnTo>
                    <a:pt x="1560741" y="2100072"/>
                  </a:lnTo>
                  <a:lnTo>
                    <a:pt x="2804160" y="2100072"/>
                  </a:lnTo>
                  <a:lnTo>
                    <a:pt x="2804160" y="1866900"/>
                  </a:lnTo>
                  <a:close/>
                </a:path>
              </a:pathLst>
            </a:custGeom>
            <a:solidFill>
              <a:srgbClr val="002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05227" y="2468880"/>
              <a:ext cx="1579245" cy="1521460"/>
            </a:xfrm>
            <a:custGeom>
              <a:avLst/>
              <a:gdLst/>
              <a:ahLst/>
              <a:cxnLst/>
              <a:rect l="l" t="t" r="r" b="b"/>
              <a:pathLst>
                <a:path w="1579245" h="1521460">
                  <a:moveTo>
                    <a:pt x="789432" y="0"/>
                  </a:moveTo>
                  <a:lnTo>
                    <a:pt x="741145" y="1380"/>
                  </a:lnTo>
                  <a:lnTo>
                    <a:pt x="693651" y="5471"/>
                  </a:lnTo>
                  <a:lnTo>
                    <a:pt x="647028" y="12194"/>
                  </a:lnTo>
                  <a:lnTo>
                    <a:pt x="601360" y="21470"/>
                  </a:lnTo>
                  <a:lnTo>
                    <a:pt x="556725" y="33223"/>
                  </a:lnTo>
                  <a:lnTo>
                    <a:pt x="513205" y="47373"/>
                  </a:lnTo>
                  <a:lnTo>
                    <a:pt x="470881" y="63844"/>
                  </a:lnTo>
                  <a:lnTo>
                    <a:pt x="429833" y="82557"/>
                  </a:lnTo>
                  <a:lnTo>
                    <a:pt x="390144" y="103434"/>
                  </a:lnTo>
                  <a:lnTo>
                    <a:pt x="351892" y="126398"/>
                  </a:lnTo>
                  <a:lnTo>
                    <a:pt x="315159" y="151369"/>
                  </a:lnTo>
                  <a:lnTo>
                    <a:pt x="280027" y="178272"/>
                  </a:lnTo>
                  <a:lnTo>
                    <a:pt x="246575" y="207027"/>
                  </a:lnTo>
                  <a:lnTo>
                    <a:pt x="214885" y="237557"/>
                  </a:lnTo>
                  <a:lnTo>
                    <a:pt x="185037" y="269783"/>
                  </a:lnTo>
                  <a:lnTo>
                    <a:pt x="157112" y="303628"/>
                  </a:lnTo>
                  <a:lnTo>
                    <a:pt x="131192" y="339014"/>
                  </a:lnTo>
                  <a:lnTo>
                    <a:pt x="107357" y="375863"/>
                  </a:lnTo>
                  <a:lnTo>
                    <a:pt x="85687" y="414097"/>
                  </a:lnTo>
                  <a:lnTo>
                    <a:pt x="66264" y="453638"/>
                  </a:lnTo>
                  <a:lnTo>
                    <a:pt x="49169" y="494408"/>
                  </a:lnTo>
                  <a:lnTo>
                    <a:pt x="34482" y="536329"/>
                  </a:lnTo>
                  <a:lnTo>
                    <a:pt x="22284" y="579324"/>
                  </a:lnTo>
                  <a:lnTo>
                    <a:pt x="12656" y="623313"/>
                  </a:lnTo>
                  <a:lnTo>
                    <a:pt x="5678" y="668221"/>
                  </a:lnTo>
                  <a:lnTo>
                    <a:pt x="1433" y="713967"/>
                  </a:lnTo>
                  <a:lnTo>
                    <a:pt x="0" y="760476"/>
                  </a:lnTo>
                  <a:lnTo>
                    <a:pt x="1433" y="806683"/>
                  </a:lnTo>
                  <a:lnTo>
                    <a:pt x="5678" y="852174"/>
                  </a:lnTo>
                  <a:lnTo>
                    <a:pt x="12656" y="896868"/>
                  </a:lnTo>
                  <a:lnTo>
                    <a:pt x="22284" y="940685"/>
                  </a:lnTo>
                  <a:lnTo>
                    <a:pt x="34482" y="983544"/>
                  </a:lnTo>
                  <a:lnTo>
                    <a:pt x="49169" y="1025365"/>
                  </a:lnTo>
                  <a:lnTo>
                    <a:pt x="66264" y="1066067"/>
                  </a:lnTo>
                  <a:lnTo>
                    <a:pt x="85687" y="1105568"/>
                  </a:lnTo>
                  <a:lnTo>
                    <a:pt x="107357" y="1143790"/>
                  </a:lnTo>
                  <a:lnTo>
                    <a:pt x="131192" y="1180650"/>
                  </a:lnTo>
                  <a:lnTo>
                    <a:pt x="157112" y="1216069"/>
                  </a:lnTo>
                  <a:lnTo>
                    <a:pt x="185037" y="1249966"/>
                  </a:lnTo>
                  <a:lnTo>
                    <a:pt x="214885" y="1282260"/>
                  </a:lnTo>
                  <a:lnTo>
                    <a:pt x="246575" y="1312871"/>
                  </a:lnTo>
                  <a:lnTo>
                    <a:pt x="280027" y="1341717"/>
                  </a:lnTo>
                  <a:lnTo>
                    <a:pt x="315159" y="1368720"/>
                  </a:lnTo>
                  <a:lnTo>
                    <a:pt x="351892" y="1393797"/>
                  </a:lnTo>
                  <a:lnTo>
                    <a:pt x="390144" y="1416868"/>
                  </a:lnTo>
                  <a:lnTo>
                    <a:pt x="429833" y="1437853"/>
                  </a:lnTo>
                  <a:lnTo>
                    <a:pt x="470881" y="1456671"/>
                  </a:lnTo>
                  <a:lnTo>
                    <a:pt x="513205" y="1473241"/>
                  </a:lnTo>
                  <a:lnTo>
                    <a:pt x="556725" y="1487484"/>
                  </a:lnTo>
                  <a:lnTo>
                    <a:pt x="601360" y="1499317"/>
                  </a:lnTo>
                  <a:lnTo>
                    <a:pt x="647028" y="1508661"/>
                  </a:lnTo>
                  <a:lnTo>
                    <a:pt x="693651" y="1515435"/>
                  </a:lnTo>
                  <a:lnTo>
                    <a:pt x="741145" y="1519559"/>
                  </a:lnTo>
                  <a:lnTo>
                    <a:pt x="789432" y="1520952"/>
                  </a:lnTo>
                  <a:lnTo>
                    <a:pt x="839234" y="1519450"/>
                  </a:lnTo>
                  <a:lnTo>
                    <a:pt x="888231" y="1515007"/>
                  </a:lnTo>
                  <a:lnTo>
                    <a:pt x="936329" y="1507713"/>
                  </a:lnTo>
                  <a:lnTo>
                    <a:pt x="983432" y="1497657"/>
                  </a:lnTo>
                  <a:lnTo>
                    <a:pt x="1029449" y="1484929"/>
                  </a:lnTo>
                  <a:lnTo>
                    <a:pt x="1074286" y="1469621"/>
                  </a:lnTo>
                  <a:lnTo>
                    <a:pt x="1108733" y="1455547"/>
                  </a:lnTo>
                  <a:lnTo>
                    <a:pt x="789432" y="1455547"/>
                  </a:lnTo>
                  <a:lnTo>
                    <a:pt x="739734" y="1453939"/>
                  </a:lnTo>
                  <a:lnTo>
                    <a:pt x="690948" y="1449188"/>
                  </a:lnTo>
                  <a:lnTo>
                    <a:pt x="643180" y="1441396"/>
                  </a:lnTo>
                  <a:lnTo>
                    <a:pt x="596538" y="1430668"/>
                  </a:lnTo>
                  <a:lnTo>
                    <a:pt x="551128" y="1417109"/>
                  </a:lnTo>
                  <a:lnTo>
                    <a:pt x="507057" y="1400823"/>
                  </a:lnTo>
                  <a:lnTo>
                    <a:pt x="464432" y="1381915"/>
                  </a:lnTo>
                  <a:lnTo>
                    <a:pt x="423361" y="1360489"/>
                  </a:lnTo>
                  <a:lnTo>
                    <a:pt x="383950" y="1336650"/>
                  </a:lnTo>
                  <a:lnTo>
                    <a:pt x="346306" y="1310502"/>
                  </a:lnTo>
                  <a:lnTo>
                    <a:pt x="310537" y="1282149"/>
                  </a:lnTo>
                  <a:lnTo>
                    <a:pt x="276748" y="1251696"/>
                  </a:lnTo>
                  <a:lnTo>
                    <a:pt x="245048" y="1219247"/>
                  </a:lnTo>
                  <a:lnTo>
                    <a:pt x="215543" y="1184907"/>
                  </a:lnTo>
                  <a:lnTo>
                    <a:pt x="188341" y="1148781"/>
                  </a:lnTo>
                  <a:lnTo>
                    <a:pt x="163547" y="1110972"/>
                  </a:lnTo>
                  <a:lnTo>
                    <a:pt x="141270" y="1071585"/>
                  </a:lnTo>
                  <a:lnTo>
                    <a:pt x="121616" y="1030726"/>
                  </a:lnTo>
                  <a:lnTo>
                    <a:pt x="104692" y="988497"/>
                  </a:lnTo>
                  <a:lnTo>
                    <a:pt x="90605" y="945004"/>
                  </a:lnTo>
                  <a:lnTo>
                    <a:pt x="79463" y="900350"/>
                  </a:lnTo>
                  <a:lnTo>
                    <a:pt x="71371" y="854642"/>
                  </a:lnTo>
                  <a:lnTo>
                    <a:pt x="66487" y="808446"/>
                  </a:lnTo>
                  <a:lnTo>
                    <a:pt x="64770" y="760476"/>
                  </a:lnTo>
                  <a:lnTo>
                    <a:pt x="66438" y="712604"/>
                  </a:lnTo>
                  <a:lnTo>
                    <a:pt x="71371" y="665609"/>
                  </a:lnTo>
                  <a:lnTo>
                    <a:pt x="79463" y="619595"/>
                  </a:lnTo>
                  <a:lnTo>
                    <a:pt x="90605" y="574663"/>
                  </a:lnTo>
                  <a:lnTo>
                    <a:pt x="104692" y="530919"/>
                  </a:lnTo>
                  <a:lnTo>
                    <a:pt x="121616" y="488463"/>
                  </a:lnTo>
                  <a:lnTo>
                    <a:pt x="141270" y="447401"/>
                  </a:lnTo>
                  <a:lnTo>
                    <a:pt x="163547" y="407834"/>
                  </a:lnTo>
                  <a:lnTo>
                    <a:pt x="188341" y="369866"/>
                  </a:lnTo>
                  <a:lnTo>
                    <a:pt x="215543" y="333601"/>
                  </a:lnTo>
                  <a:lnTo>
                    <a:pt x="245048" y="299140"/>
                  </a:lnTo>
                  <a:lnTo>
                    <a:pt x="276748" y="266588"/>
                  </a:lnTo>
                  <a:lnTo>
                    <a:pt x="310537" y="236048"/>
                  </a:lnTo>
                  <a:lnTo>
                    <a:pt x="346306" y="207622"/>
                  </a:lnTo>
                  <a:lnTo>
                    <a:pt x="383950" y="181414"/>
                  </a:lnTo>
                  <a:lnTo>
                    <a:pt x="423361" y="157527"/>
                  </a:lnTo>
                  <a:lnTo>
                    <a:pt x="464432" y="136063"/>
                  </a:lnTo>
                  <a:lnTo>
                    <a:pt x="507057" y="117127"/>
                  </a:lnTo>
                  <a:lnTo>
                    <a:pt x="551128" y="100821"/>
                  </a:lnTo>
                  <a:lnTo>
                    <a:pt x="596538" y="87249"/>
                  </a:lnTo>
                  <a:lnTo>
                    <a:pt x="643180" y="76513"/>
                  </a:lnTo>
                  <a:lnTo>
                    <a:pt x="690948" y="68717"/>
                  </a:lnTo>
                  <a:lnTo>
                    <a:pt x="739734" y="63964"/>
                  </a:lnTo>
                  <a:lnTo>
                    <a:pt x="789432" y="62357"/>
                  </a:lnTo>
                  <a:lnTo>
                    <a:pt x="1102866" y="62357"/>
                  </a:lnTo>
                  <a:lnTo>
                    <a:pt x="1064429" y="47373"/>
                  </a:lnTo>
                  <a:lnTo>
                    <a:pt x="1021014" y="33223"/>
                  </a:lnTo>
                  <a:lnTo>
                    <a:pt x="976520" y="21470"/>
                  </a:lnTo>
                  <a:lnTo>
                    <a:pt x="931032" y="12194"/>
                  </a:lnTo>
                  <a:lnTo>
                    <a:pt x="884632" y="5471"/>
                  </a:lnTo>
                  <a:lnTo>
                    <a:pt x="837404" y="1380"/>
                  </a:lnTo>
                  <a:lnTo>
                    <a:pt x="789432" y="0"/>
                  </a:lnTo>
                  <a:close/>
                </a:path>
                <a:path w="1579245" h="1521460">
                  <a:moveTo>
                    <a:pt x="1102866" y="62357"/>
                  </a:moveTo>
                  <a:lnTo>
                    <a:pt x="789432" y="62357"/>
                  </a:lnTo>
                  <a:lnTo>
                    <a:pt x="838749" y="63964"/>
                  </a:lnTo>
                  <a:lnTo>
                    <a:pt x="887188" y="68717"/>
                  </a:lnTo>
                  <a:lnTo>
                    <a:pt x="934640" y="76513"/>
                  </a:lnTo>
                  <a:lnTo>
                    <a:pt x="980997" y="87249"/>
                  </a:lnTo>
                  <a:lnTo>
                    <a:pt x="1026150" y="100821"/>
                  </a:lnTo>
                  <a:lnTo>
                    <a:pt x="1069990" y="117127"/>
                  </a:lnTo>
                  <a:lnTo>
                    <a:pt x="1112410" y="136063"/>
                  </a:lnTo>
                  <a:lnTo>
                    <a:pt x="1153301" y="157527"/>
                  </a:lnTo>
                  <a:lnTo>
                    <a:pt x="1192553" y="181414"/>
                  </a:lnTo>
                  <a:lnTo>
                    <a:pt x="1230060" y="207622"/>
                  </a:lnTo>
                  <a:lnTo>
                    <a:pt x="1265711" y="236048"/>
                  </a:lnTo>
                  <a:lnTo>
                    <a:pt x="1299400" y="266588"/>
                  </a:lnTo>
                  <a:lnTo>
                    <a:pt x="1331017" y="299140"/>
                  </a:lnTo>
                  <a:lnTo>
                    <a:pt x="1360453" y="333601"/>
                  </a:lnTo>
                  <a:lnTo>
                    <a:pt x="1387602" y="369866"/>
                  </a:lnTo>
                  <a:lnTo>
                    <a:pt x="1412352" y="407834"/>
                  </a:lnTo>
                  <a:lnTo>
                    <a:pt x="1434598" y="447401"/>
                  </a:lnTo>
                  <a:lnTo>
                    <a:pt x="1454229" y="488463"/>
                  </a:lnTo>
                  <a:lnTo>
                    <a:pt x="1471138" y="530919"/>
                  </a:lnTo>
                  <a:lnTo>
                    <a:pt x="1485215" y="574663"/>
                  </a:lnTo>
                  <a:lnTo>
                    <a:pt x="1496353" y="619595"/>
                  </a:lnTo>
                  <a:lnTo>
                    <a:pt x="1504443" y="665609"/>
                  </a:lnTo>
                  <a:lnTo>
                    <a:pt x="1509377" y="712604"/>
                  </a:lnTo>
                  <a:lnTo>
                    <a:pt x="1511046" y="760476"/>
                  </a:lnTo>
                  <a:lnTo>
                    <a:pt x="1509422" y="806683"/>
                  </a:lnTo>
                  <a:lnTo>
                    <a:pt x="1504443" y="854642"/>
                  </a:lnTo>
                  <a:lnTo>
                    <a:pt x="1496353" y="900350"/>
                  </a:lnTo>
                  <a:lnTo>
                    <a:pt x="1485215" y="945004"/>
                  </a:lnTo>
                  <a:lnTo>
                    <a:pt x="1471138" y="988497"/>
                  </a:lnTo>
                  <a:lnTo>
                    <a:pt x="1454229" y="1030726"/>
                  </a:lnTo>
                  <a:lnTo>
                    <a:pt x="1434598" y="1071585"/>
                  </a:lnTo>
                  <a:lnTo>
                    <a:pt x="1412352" y="1110972"/>
                  </a:lnTo>
                  <a:lnTo>
                    <a:pt x="1387602" y="1148781"/>
                  </a:lnTo>
                  <a:lnTo>
                    <a:pt x="1360453" y="1184907"/>
                  </a:lnTo>
                  <a:lnTo>
                    <a:pt x="1331017" y="1219247"/>
                  </a:lnTo>
                  <a:lnTo>
                    <a:pt x="1299400" y="1251696"/>
                  </a:lnTo>
                  <a:lnTo>
                    <a:pt x="1265711" y="1282149"/>
                  </a:lnTo>
                  <a:lnTo>
                    <a:pt x="1230060" y="1310502"/>
                  </a:lnTo>
                  <a:lnTo>
                    <a:pt x="1192553" y="1336650"/>
                  </a:lnTo>
                  <a:lnTo>
                    <a:pt x="1153301" y="1360489"/>
                  </a:lnTo>
                  <a:lnTo>
                    <a:pt x="1112410" y="1381915"/>
                  </a:lnTo>
                  <a:lnTo>
                    <a:pt x="1069990" y="1400823"/>
                  </a:lnTo>
                  <a:lnTo>
                    <a:pt x="1026150" y="1417109"/>
                  </a:lnTo>
                  <a:lnTo>
                    <a:pt x="980997" y="1430668"/>
                  </a:lnTo>
                  <a:lnTo>
                    <a:pt x="934640" y="1441396"/>
                  </a:lnTo>
                  <a:lnTo>
                    <a:pt x="887188" y="1449188"/>
                  </a:lnTo>
                  <a:lnTo>
                    <a:pt x="838749" y="1453939"/>
                  </a:lnTo>
                  <a:lnTo>
                    <a:pt x="789432" y="1455547"/>
                  </a:lnTo>
                  <a:lnTo>
                    <a:pt x="1108733" y="1455547"/>
                  </a:lnTo>
                  <a:lnTo>
                    <a:pt x="1160042" y="1431623"/>
                  </a:lnTo>
                  <a:lnTo>
                    <a:pt x="1200774" y="1409114"/>
                  </a:lnTo>
                  <a:lnTo>
                    <a:pt x="1239951" y="1384385"/>
                  </a:lnTo>
                  <a:lnTo>
                    <a:pt x="1277480" y="1357526"/>
                  </a:lnTo>
                  <a:lnTo>
                    <a:pt x="1313266" y="1328628"/>
                  </a:lnTo>
                  <a:lnTo>
                    <a:pt x="1347216" y="1297781"/>
                  </a:lnTo>
                  <a:lnTo>
                    <a:pt x="1379235" y="1265075"/>
                  </a:lnTo>
                  <a:lnTo>
                    <a:pt x="1409232" y="1230600"/>
                  </a:lnTo>
                  <a:lnTo>
                    <a:pt x="1437111" y="1194448"/>
                  </a:lnTo>
                  <a:lnTo>
                    <a:pt x="1462780" y="1156707"/>
                  </a:lnTo>
                  <a:lnTo>
                    <a:pt x="1486144" y="1117469"/>
                  </a:lnTo>
                  <a:lnTo>
                    <a:pt x="1507111" y="1076823"/>
                  </a:lnTo>
                  <a:lnTo>
                    <a:pt x="1525585" y="1034860"/>
                  </a:lnTo>
                  <a:lnTo>
                    <a:pt x="1541475" y="991670"/>
                  </a:lnTo>
                  <a:lnTo>
                    <a:pt x="1554685" y="947343"/>
                  </a:lnTo>
                  <a:lnTo>
                    <a:pt x="1565123" y="901970"/>
                  </a:lnTo>
                  <a:lnTo>
                    <a:pt x="1572694" y="855641"/>
                  </a:lnTo>
                  <a:lnTo>
                    <a:pt x="1577306" y="808446"/>
                  </a:lnTo>
                  <a:lnTo>
                    <a:pt x="1578864" y="760476"/>
                  </a:lnTo>
                  <a:lnTo>
                    <a:pt x="1577418" y="713967"/>
                  </a:lnTo>
                  <a:lnTo>
                    <a:pt x="1573138" y="668221"/>
                  </a:lnTo>
                  <a:lnTo>
                    <a:pt x="1566107" y="623313"/>
                  </a:lnTo>
                  <a:lnTo>
                    <a:pt x="1556408" y="579324"/>
                  </a:lnTo>
                  <a:lnTo>
                    <a:pt x="1544126" y="536329"/>
                  </a:lnTo>
                  <a:lnTo>
                    <a:pt x="1529343" y="494408"/>
                  </a:lnTo>
                  <a:lnTo>
                    <a:pt x="1512143" y="453638"/>
                  </a:lnTo>
                  <a:lnTo>
                    <a:pt x="1492611" y="414097"/>
                  </a:lnTo>
                  <a:lnTo>
                    <a:pt x="1470829" y="375863"/>
                  </a:lnTo>
                  <a:lnTo>
                    <a:pt x="1446881" y="339014"/>
                  </a:lnTo>
                  <a:lnTo>
                    <a:pt x="1420851" y="303628"/>
                  </a:lnTo>
                  <a:lnTo>
                    <a:pt x="1392823" y="269783"/>
                  </a:lnTo>
                  <a:lnTo>
                    <a:pt x="1362879" y="237557"/>
                  </a:lnTo>
                  <a:lnTo>
                    <a:pt x="1331104" y="207027"/>
                  </a:lnTo>
                  <a:lnTo>
                    <a:pt x="1297582" y="178272"/>
                  </a:lnTo>
                  <a:lnTo>
                    <a:pt x="1262396" y="151369"/>
                  </a:lnTo>
                  <a:lnTo>
                    <a:pt x="1225629" y="126398"/>
                  </a:lnTo>
                  <a:lnTo>
                    <a:pt x="1187365" y="103434"/>
                  </a:lnTo>
                  <a:lnTo>
                    <a:pt x="1147688" y="82557"/>
                  </a:lnTo>
                  <a:lnTo>
                    <a:pt x="1106681" y="63844"/>
                  </a:lnTo>
                  <a:lnTo>
                    <a:pt x="1102866" y="623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61666" y="2734818"/>
              <a:ext cx="632460" cy="948055"/>
            </a:xfrm>
            <a:custGeom>
              <a:avLst/>
              <a:gdLst/>
              <a:ahLst/>
              <a:cxnLst/>
              <a:rect l="l" t="t" r="r" b="b"/>
              <a:pathLst>
                <a:path w="632460" h="948054">
                  <a:moveTo>
                    <a:pt x="0" y="631698"/>
                  </a:moveTo>
                  <a:lnTo>
                    <a:pt x="158114" y="631698"/>
                  </a:lnTo>
                  <a:lnTo>
                    <a:pt x="158114" y="0"/>
                  </a:lnTo>
                  <a:lnTo>
                    <a:pt x="474344" y="0"/>
                  </a:lnTo>
                  <a:lnTo>
                    <a:pt x="474344" y="631698"/>
                  </a:lnTo>
                  <a:lnTo>
                    <a:pt x="632459" y="631698"/>
                  </a:lnTo>
                  <a:lnTo>
                    <a:pt x="316229" y="947927"/>
                  </a:lnTo>
                  <a:lnTo>
                    <a:pt x="0" y="63169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81884" y="2796539"/>
              <a:ext cx="205740" cy="384175"/>
            </a:xfrm>
            <a:custGeom>
              <a:avLst/>
              <a:gdLst/>
              <a:ahLst/>
              <a:cxnLst/>
              <a:rect l="l" t="t" r="r" b="b"/>
              <a:pathLst>
                <a:path w="205739" h="384175">
                  <a:moveTo>
                    <a:pt x="204216" y="331851"/>
                  </a:moveTo>
                  <a:lnTo>
                    <a:pt x="200025" y="327660"/>
                  </a:lnTo>
                  <a:lnTo>
                    <a:pt x="4191" y="327660"/>
                  </a:lnTo>
                  <a:lnTo>
                    <a:pt x="0" y="331851"/>
                  </a:lnTo>
                  <a:lnTo>
                    <a:pt x="0" y="337058"/>
                  </a:lnTo>
                  <a:lnTo>
                    <a:pt x="0" y="379857"/>
                  </a:lnTo>
                  <a:lnTo>
                    <a:pt x="4191" y="384048"/>
                  </a:lnTo>
                  <a:lnTo>
                    <a:pt x="200025" y="384048"/>
                  </a:lnTo>
                  <a:lnTo>
                    <a:pt x="204216" y="379857"/>
                  </a:lnTo>
                  <a:lnTo>
                    <a:pt x="204216" y="331851"/>
                  </a:lnTo>
                  <a:close/>
                </a:path>
                <a:path w="205739" h="384175">
                  <a:moveTo>
                    <a:pt x="204216" y="231140"/>
                  </a:moveTo>
                  <a:lnTo>
                    <a:pt x="200152" y="227076"/>
                  </a:lnTo>
                  <a:lnTo>
                    <a:pt x="4064" y="227076"/>
                  </a:lnTo>
                  <a:lnTo>
                    <a:pt x="0" y="231140"/>
                  </a:lnTo>
                  <a:lnTo>
                    <a:pt x="0" y="236220"/>
                  </a:lnTo>
                  <a:lnTo>
                    <a:pt x="0" y="277876"/>
                  </a:lnTo>
                  <a:lnTo>
                    <a:pt x="4064" y="281940"/>
                  </a:lnTo>
                  <a:lnTo>
                    <a:pt x="200152" y="281940"/>
                  </a:lnTo>
                  <a:lnTo>
                    <a:pt x="204216" y="277876"/>
                  </a:lnTo>
                  <a:lnTo>
                    <a:pt x="204216" y="231140"/>
                  </a:lnTo>
                  <a:close/>
                </a:path>
                <a:path w="205739" h="384175">
                  <a:moveTo>
                    <a:pt x="204216" y="4064"/>
                  </a:moveTo>
                  <a:lnTo>
                    <a:pt x="200152" y="0"/>
                  </a:lnTo>
                  <a:lnTo>
                    <a:pt x="4064" y="0"/>
                  </a:lnTo>
                  <a:lnTo>
                    <a:pt x="0" y="4064"/>
                  </a:lnTo>
                  <a:lnTo>
                    <a:pt x="0" y="9144"/>
                  </a:lnTo>
                  <a:lnTo>
                    <a:pt x="0" y="50800"/>
                  </a:lnTo>
                  <a:lnTo>
                    <a:pt x="4064" y="54864"/>
                  </a:lnTo>
                  <a:lnTo>
                    <a:pt x="200152" y="54864"/>
                  </a:lnTo>
                  <a:lnTo>
                    <a:pt x="204216" y="50800"/>
                  </a:lnTo>
                  <a:lnTo>
                    <a:pt x="204216" y="4064"/>
                  </a:lnTo>
                  <a:close/>
                </a:path>
                <a:path w="205739" h="384175">
                  <a:moveTo>
                    <a:pt x="205740" y="116967"/>
                  </a:moveTo>
                  <a:lnTo>
                    <a:pt x="201549" y="112776"/>
                  </a:lnTo>
                  <a:lnTo>
                    <a:pt x="5715" y="112776"/>
                  </a:lnTo>
                  <a:lnTo>
                    <a:pt x="1524" y="116967"/>
                  </a:lnTo>
                  <a:lnTo>
                    <a:pt x="1524" y="122174"/>
                  </a:lnTo>
                  <a:lnTo>
                    <a:pt x="1524" y="164973"/>
                  </a:lnTo>
                  <a:lnTo>
                    <a:pt x="5715" y="169164"/>
                  </a:lnTo>
                  <a:lnTo>
                    <a:pt x="201549" y="169164"/>
                  </a:lnTo>
                  <a:lnTo>
                    <a:pt x="205740" y="164973"/>
                  </a:lnTo>
                  <a:lnTo>
                    <a:pt x="205740" y="1169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541134" y="5815076"/>
            <a:ext cx="1967864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600" spc="-15" dirty="0">
                <a:latin typeface="Calibri Light"/>
                <a:cs typeface="Calibri Light"/>
              </a:rPr>
              <a:t>Market</a:t>
            </a:r>
            <a:r>
              <a:rPr sz="1600" spc="-35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practices</a:t>
            </a:r>
            <a:endParaRPr sz="1600">
              <a:latin typeface="Calibri Light"/>
              <a:cs typeface="Calibri Light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600" spc="-10" dirty="0">
                <a:latin typeface="Calibri Light"/>
                <a:cs typeface="Calibri Light"/>
              </a:rPr>
              <a:t>Accounting</a:t>
            </a:r>
            <a:endParaRPr sz="1600">
              <a:latin typeface="Calibri Light"/>
              <a:cs typeface="Calibri Light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600" spc="-10" dirty="0">
                <a:latin typeface="Calibri Light"/>
                <a:cs typeface="Calibri Light"/>
              </a:rPr>
              <a:t>Basel</a:t>
            </a:r>
            <a:r>
              <a:rPr sz="1600" spc="-35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III</a:t>
            </a:r>
            <a:endParaRPr sz="1600">
              <a:latin typeface="Calibri Light"/>
              <a:cs typeface="Calibri Light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600" spc="-15" dirty="0">
                <a:latin typeface="Calibri Light"/>
                <a:cs typeface="Calibri Light"/>
              </a:rPr>
              <a:t>Regulators</a:t>
            </a:r>
            <a:r>
              <a:rPr sz="1600" spc="-2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opinions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41134" y="4635398"/>
            <a:ext cx="5216525" cy="109156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045210">
              <a:lnSpc>
                <a:spcPct val="100000"/>
              </a:lnSpc>
              <a:spcBef>
                <a:spcPts val="320"/>
              </a:spcBef>
            </a:pPr>
            <a:r>
              <a:rPr sz="1600" spc="-10" dirty="0">
                <a:latin typeface="Calibri Light"/>
                <a:cs typeface="Calibri Light"/>
              </a:rPr>
              <a:t>R</a:t>
            </a:r>
            <a:r>
              <a:rPr sz="1600" dirty="0">
                <a:latin typeface="Calibri Light"/>
                <a:cs typeface="Calibri Light"/>
              </a:rPr>
              <a:t>i</a:t>
            </a:r>
            <a:r>
              <a:rPr sz="1600" spc="-15" dirty="0">
                <a:latin typeface="Calibri Light"/>
                <a:cs typeface="Calibri Light"/>
              </a:rPr>
              <a:t>s</a:t>
            </a:r>
            <a:r>
              <a:rPr sz="1600" spc="-10" dirty="0">
                <a:latin typeface="Calibri Light"/>
                <a:cs typeface="Calibri Light"/>
              </a:rPr>
              <a:t>k</a:t>
            </a:r>
            <a:r>
              <a:rPr sz="1600" spc="-15" dirty="0">
                <a:latin typeface="Calibri Light"/>
                <a:cs typeface="Calibri Light"/>
              </a:rPr>
              <a:t>-Ne</a:t>
            </a:r>
            <a:r>
              <a:rPr sz="1600" spc="-20" dirty="0">
                <a:latin typeface="Calibri Light"/>
                <a:cs typeface="Calibri Light"/>
              </a:rPr>
              <a:t>u</a:t>
            </a:r>
            <a:r>
              <a:rPr sz="1600" spc="-30" dirty="0">
                <a:latin typeface="Calibri Light"/>
                <a:cs typeface="Calibri Light"/>
              </a:rPr>
              <a:t>t</a:t>
            </a:r>
            <a:r>
              <a:rPr sz="1600" spc="-55" dirty="0">
                <a:latin typeface="Calibri Light"/>
                <a:cs typeface="Calibri Light"/>
              </a:rPr>
              <a:t>r</a:t>
            </a:r>
            <a:r>
              <a:rPr sz="1600" spc="-15" dirty="0">
                <a:latin typeface="Calibri Light"/>
                <a:cs typeface="Calibri Light"/>
              </a:rPr>
              <a:t>a</a:t>
            </a:r>
            <a:r>
              <a:rPr sz="1600" spc="-5" dirty="0">
                <a:latin typeface="Calibri Light"/>
                <a:cs typeface="Calibri Light"/>
              </a:rPr>
              <a:t>l</a:t>
            </a:r>
            <a:r>
              <a:rPr sz="1600" spc="-55" dirty="0">
                <a:latin typeface="Calibri Light"/>
                <a:cs typeface="Calibri Light"/>
              </a:rPr>
              <a:t> </a:t>
            </a:r>
            <a:r>
              <a:rPr sz="1600" spc="-15" dirty="0">
                <a:latin typeface="Calibri Light"/>
                <a:cs typeface="Calibri Light"/>
              </a:rPr>
              <a:t>P</a:t>
            </a:r>
            <a:r>
              <a:rPr sz="1600" spc="-5" dirty="0">
                <a:latin typeface="Calibri Light"/>
                <a:cs typeface="Calibri Light"/>
              </a:rPr>
              <a:t>ri</a:t>
            </a:r>
            <a:r>
              <a:rPr sz="1600" spc="-15" dirty="0">
                <a:latin typeface="Calibri Light"/>
                <a:cs typeface="Calibri Light"/>
              </a:rPr>
              <a:t>c</a:t>
            </a:r>
            <a:r>
              <a:rPr sz="1600" spc="-5" dirty="0">
                <a:latin typeface="Calibri Light"/>
                <a:cs typeface="Calibri Light"/>
              </a:rPr>
              <a:t>e</a:t>
            </a:r>
            <a:endParaRPr sz="1600">
              <a:latin typeface="Calibri Light"/>
              <a:cs typeface="Calibri Light"/>
            </a:endParaRPr>
          </a:p>
          <a:p>
            <a:pPr marL="12700" marR="5080">
              <a:lnSpc>
                <a:spcPct val="107200"/>
              </a:lnSpc>
              <a:spcBef>
                <a:spcPts val="80"/>
              </a:spcBef>
            </a:pPr>
            <a:r>
              <a:rPr sz="1600" spc="-10" dirty="0">
                <a:latin typeface="Calibri Light"/>
                <a:cs typeface="Calibri Light"/>
              </a:rPr>
              <a:t>The</a:t>
            </a:r>
            <a:r>
              <a:rPr sz="1600" spc="1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price is</a:t>
            </a:r>
            <a:r>
              <a:rPr sz="1600" spc="1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the</a:t>
            </a:r>
            <a:r>
              <a:rPr sz="1600" dirty="0">
                <a:latin typeface="Calibri Light"/>
                <a:cs typeface="Calibri Light"/>
              </a:rPr>
              <a:t> </a:t>
            </a:r>
            <a:r>
              <a:rPr sz="1600" spc="-15" dirty="0">
                <a:latin typeface="Calibri Light"/>
                <a:cs typeface="Calibri Light"/>
              </a:rPr>
              <a:t>cost</a:t>
            </a:r>
            <a:r>
              <a:rPr sz="1600" spc="1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of</a:t>
            </a:r>
            <a:r>
              <a:rPr sz="1600" spc="5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an </a:t>
            </a:r>
            <a:r>
              <a:rPr sz="1600" spc="-10" dirty="0">
                <a:latin typeface="Calibri Light"/>
                <a:cs typeface="Calibri Light"/>
              </a:rPr>
              <a:t>associated</a:t>
            </a:r>
            <a:r>
              <a:rPr sz="1600" spc="5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hedging</a:t>
            </a:r>
            <a:r>
              <a:rPr sz="1600" spc="40" dirty="0">
                <a:latin typeface="Calibri Light"/>
                <a:cs typeface="Calibri Light"/>
              </a:rPr>
              <a:t> </a:t>
            </a:r>
            <a:r>
              <a:rPr sz="1600" spc="-25" dirty="0">
                <a:latin typeface="Calibri Light"/>
                <a:cs typeface="Calibri Light"/>
              </a:rPr>
              <a:t>strategy.</a:t>
            </a:r>
            <a:r>
              <a:rPr sz="1600" spc="-1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In</a:t>
            </a:r>
            <a:r>
              <a:rPr sz="1600" spc="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recent </a:t>
            </a:r>
            <a:r>
              <a:rPr sz="1600" spc="-345" dirty="0">
                <a:latin typeface="Calibri Light"/>
                <a:cs typeface="Calibri Light"/>
              </a:rPr>
              <a:t> </a:t>
            </a:r>
            <a:r>
              <a:rPr sz="1600" spc="-15" dirty="0">
                <a:latin typeface="Calibri Light"/>
                <a:cs typeface="Calibri Light"/>
              </a:rPr>
              <a:t>years,</a:t>
            </a:r>
            <a:r>
              <a:rPr sz="160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the</a:t>
            </a:r>
            <a:r>
              <a:rPr sz="160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risk-neutral</a:t>
            </a:r>
            <a:r>
              <a:rPr sz="1600" spc="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approach</a:t>
            </a:r>
            <a:r>
              <a:rPr sz="1600" spc="2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to</a:t>
            </a:r>
            <a:r>
              <a:rPr sz="1600" spc="-5" dirty="0">
                <a:latin typeface="Calibri Light"/>
                <a:cs typeface="Calibri Light"/>
              </a:rPr>
              <a:t> </a:t>
            </a:r>
            <a:r>
              <a:rPr sz="1600" spc="-30" dirty="0">
                <a:latin typeface="Calibri Light"/>
                <a:cs typeface="Calibri Light"/>
              </a:rPr>
              <a:t>CVA</a:t>
            </a:r>
            <a:r>
              <a:rPr sz="1600" spc="2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has</a:t>
            </a:r>
            <a:r>
              <a:rPr sz="1600" spc="1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become </a:t>
            </a:r>
            <a:r>
              <a:rPr sz="1600" spc="-10" dirty="0">
                <a:latin typeface="Calibri Light"/>
                <a:cs typeface="Calibri Light"/>
              </a:rPr>
              <a:t>dominant. </a:t>
            </a:r>
            <a:r>
              <a:rPr sz="1600" spc="-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The</a:t>
            </a:r>
            <a:r>
              <a:rPr sz="1600" spc="1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drivers</a:t>
            </a:r>
            <a:r>
              <a:rPr sz="1600" dirty="0">
                <a:latin typeface="Calibri Light"/>
                <a:cs typeface="Calibri Light"/>
              </a:rPr>
              <a:t> </a:t>
            </a:r>
            <a:r>
              <a:rPr sz="1600" spc="-15" dirty="0">
                <a:latin typeface="Calibri Light"/>
                <a:cs typeface="Calibri Light"/>
              </a:rPr>
              <a:t>for</a:t>
            </a:r>
            <a:r>
              <a:rPr sz="1600" spc="-1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this</a:t>
            </a:r>
            <a:r>
              <a:rPr sz="1600" spc="1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have</a:t>
            </a:r>
            <a:r>
              <a:rPr sz="1600" spc="-15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been</a:t>
            </a:r>
            <a:r>
              <a:rPr sz="1600" spc="5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in</a:t>
            </a:r>
            <a:r>
              <a:rPr sz="1600" spc="5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the</a:t>
            </a:r>
            <a:r>
              <a:rPr sz="1600" spc="15" dirty="0">
                <a:latin typeface="Calibri Light"/>
                <a:cs typeface="Calibri Light"/>
              </a:rPr>
              <a:t> </a:t>
            </a:r>
            <a:r>
              <a:rPr sz="1600" spc="-15" dirty="0">
                <a:latin typeface="Calibri Light"/>
                <a:cs typeface="Calibri Light"/>
              </a:rPr>
              <a:t>following</a:t>
            </a:r>
            <a:r>
              <a:rPr sz="1600" spc="2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areas:</a:t>
            </a:r>
            <a:endParaRPr sz="1600">
              <a:latin typeface="Calibri Light"/>
              <a:cs typeface="Calibri Ligh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149083" y="2177796"/>
            <a:ext cx="2806065" cy="2428240"/>
            <a:chOff x="7149083" y="2177796"/>
            <a:chExt cx="2806065" cy="2428240"/>
          </a:xfrm>
        </p:grpSpPr>
        <p:sp>
          <p:nvSpPr>
            <p:cNvPr id="14" name="object 14"/>
            <p:cNvSpPr/>
            <p:nvPr/>
          </p:nvSpPr>
          <p:spPr>
            <a:xfrm>
              <a:off x="7149084" y="2177795"/>
              <a:ext cx="2806065" cy="2428240"/>
            </a:xfrm>
            <a:custGeom>
              <a:avLst/>
              <a:gdLst/>
              <a:ahLst/>
              <a:cxnLst/>
              <a:rect l="l" t="t" r="r" b="b"/>
              <a:pathLst>
                <a:path w="2806065" h="2428240">
                  <a:moveTo>
                    <a:pt x="2805684" y="1865376"/>
                  </a:moveTo>
                  <a:lnTo>
                    <a:pt x="1957628" y="1865376"/>
                  </a:lnTo>
                  <a:lnTo>
                    <a:pt x="1975142" y="1853971"/>
                  </a:lnTo>
                  <a:lnTo>
                    <a:pt x="2011514" y="1828038"/>
                  </a:lnTo>
                  <a:lnTo>
                    <a:pt x="2046668" y="1800669"/>
                  </a:lnTo>
                  <a:lnTo>
                    <a:pt x="2080577" y="1771904"/>
                  </a:lnTo>
                  <a:lnTo>
                    <a:pt x="2113165" y="1741792"/>
                  </a:lnTo>
                  <a:lnTo>
                    <a:pt x="2144395" y="1710372"/>
                  </a:lnTo>
                  <a:lnTo>
                    <a:pt x="2174240" y="1677695"/>
                  </a:lnTo>
                  <a:lnTo>
                    <a:pt x="2202624" y="1643811"/>
                  </a:lnTo>
                  <a:lnTo>
                    <a:pt x="2229523" y="1608747"/>
                  </a:lnTo>
                  <a:lnTo>
                    <a:pt x="2254885" y="1572564"/>
                  </a:lnTo>
                  <a:lnTo>
                    <a:pt x="2278659" y="1535290"/>
                  </a:lnTo>
                  <a:lnTo>
                    <a:pt x="2300795" y="1496999"/>
                  </a:lnTo>
                  <a:lnTo>
                    <a:pt x="2321255" y="1457706"/>
                  </a:lnTo>
                  <a:lnTo>
                    <a:pt x="2339987" y="1417472"/>
                  </a:lnTo>
                  <a:lnTo>
                    <a:pt x="2356942" y="1376349"/>
                  </a:lnTo>
                  <a:lnTo>
                    <a:pt x="2372080" y="1334363"/>
                  </a:lnTo>
                  <a:lnTo>
                    <a:pt x="2385352" y="1291564"/>
                  </a:lnTo>
                  <a:lnTo>
                    <a:pt x="2396706" y="1248003"/>
                  </a:lnTo>
                  <a:lnTo>
                    <a:pt x="2406104" y="1203731"/>
                  </a:lnTo>
                  <a:lnTo>
                    <a:pt x="2413495" y="1158773"/>
                  </a:lnTo>
                  <a:lnTo>
                    <a:pt x="2418829" y="1113193"/>
                  </a:lnTo>
                  <a:lnTo>
                    <a:pt x="2422067" y="1067028"/>
                  </a:lnTo>
                  <a:lnTo>
                    <a:pt x="2423160" y="1020318"/>
                  </a:lnTo>
                  <a:lnTo>
                    <a:pt x="2422067" y="973620"/>
                  </a:lnTo>
                  <a:lnTo>
                    <a:pt x="2418829" y="927455"/>
                  </a:lnTo>
                  <a:lnTo>
                    <a:pt x="2413495" y="881875"/>
                  </a:lnTo>
                  <a:lnTo>
                    <a:pt x="2406104" y="836917"/>
                  </a:lnTo>
                  <a:lnTo>
                    <a:pt x="2396706" y="792645"/>
                  </a:lnTo>
                  <a:lnTo>
                    <a:pt x="2385352" y="749084"/>
                  </a:lnTo>
                  <a:lnTo>
                    <a:pt x="2372080" y="706285"/>
                  </a:lnTo>
                  <a:lnTo>
                    <a:pt x="2356942" y="664298"/>
                  </a:lnTo>
                  <a:lnTo>
                    <a:pt x="2339987" y="623176"/>
                  </a:lnTo>
                  <a:lnTo>
                    <a:pt x="2321255" y="582942"/>
                  </a:lnTo>
                  <a:lnTo>
                    <a:pt x="2300795" y="543648"/>
                  </a:lnTo>
                  <a:lnTo>
                    <a:pt x="2278659" y="505358"/>
                  </a:lnTo>
                  <a:lnTo>
                    <a:pt x="2254885" y="468083"/>
                  </a:lnTo>
                  <a:lnTo>
                    <a:pt x="2229523" y="431901"/>
                  </a:lnTo>
                  <a:lnTo>
                    <a:pt x="2202624" y="396836"/>
                  </a:lnTo>
                  <a:lnTo>
                    <a:pt x="2174240" y="362953"/>
                  </a:lnTo>
                  <a:lnTo>
                    <a:pt x="2144395" y="330276"/>
                  </a:lnTo>
                  <a:lnTo>
                    <a:pt x="2113165" y="298856"/>
                  </a:lnTo>
                  <a:lnTo>
                    <a:pt x="2080577" y="268744"/>
                  </a:lnTo>
                  <a:lnTo>
                    <a:pt x="2046668" y="239979"/>
                  </a:lnTo>
                  <a:lnTo>
                    <a:pt x="2011514" y="212610"/>
                  </a:lnTo>
                  <a:lnTo>
                    <a:pt x="1975142" y="186677"/>
                  </a:lnTo>
                  <a:lnTo>
                    <a:pt x="1937613" y="162229"/>
                  </a:lnTo>
                  <a:lnTo>
                    <a:pt x="1898954" y="139306"/>
                  </a:lnTo>
                  <a:lnTo>
                    <a:pt x="1859229" y="117970"/>
                  </a:lnTo>
                  <a:lnTo>
                    <a:pt x="1818474" y="98247"/>
                  </a:lnTo>
                  <a:lnTo>
                    <a:pt x="1776730" y="80187"/>
                  </a:lnTo>
                  <a:lnTo>
                    <a:pt x="1734070" y="63842"/>
                  </a:lnTo>
                  <a:lnTo>
                    <a:pt x="1690509" y="49250"/>
                  </a:lnTo>
                  <a:lnTo>
                    <a:pt x="1646110" y="36449"/>
                  </a:lnTo>
                  <a:lnTo>
                    <a:pt x="1600923" y="25501"/>
                  </a:lnTo>
                  <a:lnTo>
                    <a:pt x="1555000" y="16446"/>
                  </a:lnTo>
                  <a:lnTo>
                    <a:pt x="1508366" y="9321"/>
                  </a:lnTo>
                  <a:lnTo>
                    <a:pt x="1461084" y="4178"/>
                  </a:lnTo>
                  <a:lnTo>
                    <a:pt x="1413192" y="1054"/>
                  </a:lnTo>
                  <a:lnTo>
                    <a:pt x="1364742" y="0"/>
                  </a:lnTo>
                  <a:lnTo>
                    <a:pt x="1316278" y="1054"/>
                  </a:lnTo>
                  <a:lnTo>
                    <a:pt x="1268387" y="4178"/>
                  </a:lnTo>
                  <a:lnTo>
                    <a:pt x="1221105" y="9321"/>
                  </a:lnTo>
                  <a:lnTo>
                    <a:pt x="1174470" y="16446"/>
                  </a:lnTo>
                  <a:lnTo>
                    <a:pt x="1128547" y="25501"/>
                  </a:lnTo>
                  <a:lnTo>
                    <a:pt x="1083360" y="36449"/>
                  </a:lnTo>
                  <a:lnTo>
                    <a:pt x="1038961" y="49250"/>
                  </a:lnTo>
                  <a:lnTo>
                    <a:pt x="995400" y="63842"/>
                  </a:lnTo>
                  <a:lnTo>
                    <a:pt x="952741" y="80187"/>
                  </a:lnTo>
                  <a:lnTo>
                    <a:pt x="910996" y="98247"/>
                  </a:lnTo>
                  <a:lnTo>
                    <a:pt x="870242" y="117970"/>
                  </a:lnTo>
                  <a:lnTo>
                    <a:pt x="830516" y="139306"/>
                  </a:lnTo>
                  <a:lnTo>
                    <a:pt x="791857" y="162229"/>
                  </a:lnTo>
                  <a:lnTo>
                    <a:pt x="754329" y="186677"/>
                  </a:lnTo>
                  <a:lnTo>
                    <a:pt x="717956" y="212610"/>
                  </a:lnTo>
                  <a:lnTo>
                    <a:pt x="682802" y="239979"/>
                  </a:lnTo>
                  <a:lnTo>
                    <a:pt x="648893" y="268744"/>
                  </a:lnTo>
                  <a:lnTo>
                    <a:pt x="616305" y="298856"/>
                  </a:lnTo>
                  <a:lnTo>
                    <a:pt x="585076" y="330276"/>
                  </a:lnTo>
                  <a:lnTo>
                    <a:pt x="555231" y="362953"/>
                  </a:lnTo>
                  <a:lnTo>
                    <a:pt x="526846" y="396836"/>
                  </a:lnTo>
                  <a:lnTo>
                    <a:pt x="499948" y="431901"/>
                  </a:lnTo>
                  <a:lnTo>
                    <a:pt x="474586" y="468083"/>
                  </a:lnTo>
                  <a:lnTo>
                    <a:pt x="450811" y="505358"/>
                  </a:lnTo>
                  <a:lnTo>
                    <a:pt x="428675" y="543648"/>
                  </a:lnTo>
                  <a:lnTo>
                    <a:pt x="408216" y="582942"/>
                  </a:lnTo>
                  <a:lnTo>
                    <a:pt x="389483" y="623176"/>
                  </a:lnTo>
                  <a:lnTo>
                    <a:pt x="372529" y="664298"/>
                  </a:lnTo>
                  <a:lnTo>
                    <a:pt x="357390" y="706285"/>
                  </a:lnTo>
                  <a:lnTo>
                    <a:pt x="344119" y="749084"/>
                  </a:lnTo>
                  <a:lnTo>
                    <a:pt x="332765" y="792645"/>
                  </a:lnTo>
                  <a:lnTo>
                    <a:pt x="323367" y="836917"/>
                  </a:lnTo>
                  <a:lnTo>
                    <a:pt x="315976" y="881875"/>
                  </a:lnTo>
                  <a:lnTo>
                    <a:pt x="310642" y="927455"/>
                  </a:lnTo>
                  <a:lnTo>
                    <a:pt x="307403" y="973620"/>
                  </a:lnTo>
                  <a:lnTo>
                    <a:pt x="306324" y="1020318"/>
                  </a:lnTo>
                  <a:lnTo>
                    <a:pt x="307403" y="1067028"/>
                  </a:lnTo>
                  <a:lnTo>
                    <a:pt x="310642" y="1113193"/>
                  </a:lnTo>
                  <a:lnTo>
                    <a:pt x="315976" y="1158773"/>
                  </a:lnTo>
                  <a:lnTo>
                    <a:pt x="323367" y="1203731"/>
                  </a:lnTo>
                  <a:lnTo>
                    <a:pt x="332765" y="1248003"/>
                  </a:lnTo>
                  <a:lnTo>
                    <a:pt x="344119" y="1291564"/>
                  </a:lnTo>
                  <a:lnTo>
                    <a:pt x="357390" y="1334363"/>
                  </a:lnTo>
                  <a:lnTo>
                    <a:pt x="372529" y="1376349"/>
                  </a:lnTo>
                  <a:lnTo>
                    <a:pt x="389483" y="1417472"/>
                  </a:lnTo>
                  <a:lnTo>
                    <a:pt x="408216" y="1457706"/>
                  </a:lnTo>
                  <a:lnTo>
                    <a:pt x="428675" y="1496999"/>
                  </a:lnTo>
                  <a:lnTo>
                    <a:pt x="450811" y="1535290"/>
                  </a:lnTo>
                  <a:lnTo>
                    <a:pt x="474586" y="1572564"/>
                  </a:lnTo>
                  <a:lnTo>
                    <a:pt x="499948" y="1608747"/>
                  </a:lnTo>
                  <a:lnTo>
                    <a:pt x="526846" y="1643811"/>
                  </a:lnTo>
                  <a:lnTo>
                    <a:pt x="555231" y="1677695"/>
                  </a:lnTo>
                  <a:lnTo>
                    <a:pt x="585076" y="1710372"/>
                  </a:lnTo>
                  <a:lnTo>
                    <a:pt x="616305" y="1741792"/>
                  </a:lnTo>
                  <a:lnTo>
                    <a:pt x="648893" y="1771904"/>
                  </a:lnTo>
                  <a:lnTo>
                    <a:pt x="682802" y="1800669"/>
                  </a:lnTo>
                  <a:lnTo>
                    <a:pt x="717956" y="1828038"/>
                  </a:lnTo>
                  <a:lnTo>
                    <a:pt x="754329" y="1853971"/>
                  </a:lnTo>
                  <a:lnTo>
                    <a:pt x="771829" y="1865376"/>
                  </a:lnTo>
                  <a:lnTo>
                    <a:pt x="0" y="1865376"/>
                  </a:lnTo>
                  <a:lnTo>
                    <a:pt x="0" y="2098548"/>
                  </a:lnTo>
                  <a:lnTo>
                    <a:pt x="1165669" y="2098548"/>
                  </a:lnTo>
                  <a:lnTo>
                    <a:pt x="1363980" y="2427732"/>
                  </a:lnTo>
                  <a:lnTo>
                    <a:pt x="1562265" y="2098548"/>
                  </a:lnTo>
                  <a:lnTo>
                    <a:pt x="2805684" y="2098548"/>
                  </a:lnTo>
                  <a:lnTo>
                    <a:pt x="2805684" y="1865376"/>
                  </a:lnTo>
                  <a:close/>
                </a:path>
              </a:pathLst>
            </a:custGeom>
            <a:solidFill>
              <a:srgbClr val="046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46491" y="2436876"/>
              <a:ext cx="1579245" cy="1521460"/>
            </a:xfrm>
            <a:custGeom>
              <a:avLst/>
              <a:gdLst/>
              <a:ahLst/>
              <a:cxnLst/>
              <a:rect l="l" t="t" r="r" b="b"/>
              <a:pathLst>
                <a:path w="1579245" h="1521460">
                  <a:moveTo>
                    <a:pt x="789431" y="0"/>
                  </a:moveTo>
                  <a:lnTo>
                    <a:pt x="741145" y="1380"/>
                  </a:lnTo>
                  <a:lnTo>
                    <a:pt x="693651" y="5471"/>
                  </a:lnTo>
                  <a:lnTo>
                    <a:pt x="647028" y="12194"/>
                  </a:lnTo>
                  <a:lnTo>
                    <a:pt x="601360" y="21470"/>
                  </a:lnTo>
                  <a:lnTo>
                    <a:pt x="556725" y="33223"/>
                  </a:lnTo>
                  <a:lnTo>
                    <a:pt x="513205" y="47373"/>
                  </a:lnTo>
                  <a:lnTo>
                    <a:pt x="470881" y="63844"/>
                  </a:lnTo>
                  <a:lnTo>
                    <a:pt x="429833" y="82557"/>
                  </a:lnTo>
                  <a:lnTo>
                    <a:pt x="390144" y="103434"/>
                  </a:lnTo>
                  <a:lnTo>
                    <a:pt x="351892" y="126398"/>
                  </a:lnTo>
                  <a:lnTo>
                    <a:pt x="315159" y="151369"/>
                  </a:lnTo>
                  <a:lnTo>
                    <a:pt x="280027" y="178272"/>
                  </a:lnTo>
                  <a:lnTo>
                    <a:pt x="246575" y="207027"/>
                  </a:lnTo>
                  <a:lnTo>
                    <a:pt x="214885" y="237557"/>
                  </a:lnTo>
                  <a:lnTo>
                    <a:pt x="185037" y="269783"/>
                  </a:lnTo>
                  <a:lnTo>
                    <a:pt x="157112" y="303628"/>
                  </a:lnTo>
                  <a:lnTo>
                    <a:pt x="131192" y="339014"/>
                  </a:lnTo>
                  <a:lnTo>
                    <a:pt x="107357" y="375863"/>
                  </a:lnTo>
                  <a:lnTo>
                    <a:pt x="85687" y="414097"/>
                  </a:lnTo>
                  <a:lnTo>
                    <a:pt x="66264" y="453638"/>
                  </a:lnTo>
                  <a:lnTo>
                    <a:pt x="49169" y="494408"/>
                  </a:lnTo>
                  <a:lnTo>
                    <a:pt x="34482" y="536329"/>
                  </a:lnTo>
                  <a:lnTo>
                    <a:pt x="22284" y="579324"/>
                  </a:lnTo>
                  <a:lnTo>
                    <a:pt x="12656" y="623313"/>
                  </a:lnTo>
                  <a:lnTo>
                    <a:pt x="5678" y="668221"/>
                  </a:lnTo>
                  <a:lnTo>
                    <a:pt x="1433" y="713967"/>
                  </a:lnTo>
                  <a:lnTo>
                    <a:pt x="0" y="760476"/>
                  </a:lnTo>
                  <a:lnTo>
                    <a:pt x="1433" y="806683"/>
                  </a:lnTo>
                  <a:lnTo>
                    <a:pt x="5678" y="852174"/>
                  </a:lnTo>
                  <a:lnTo>
                    <a:pt x="12656" y="896868"/>
                  </a:lnTo>
                  <a:lnTo>
                    <a:pt x="22284" y="940685"/>
                  </a:lnTo>
                  <a:lnTo>
                    <a:pt x="34482" y="983544"/>
                  </a:lnTo>
                  <a:lnTo>
                    <a:pt x="49169" y="1025365"/>
                  </a:lnTo>
                  <a:lnTo>
                    <a:pt x="66264" y="1066067"/>
                  </a:lnTo>
                  <a:lnTo>
                    <a:pt x="85687" y="1105568"/>
                  </a:lnTo>
                  <a:lnTo>
                    <a:pt x="107357" y="1143790"/>
                  </a:lnTo>
                  <a:lnTo>
                    <a:pt x="131192" y="1180650"/>
                  </a:lnTo>
                  <a:lnTo>
                    <a:pt x="157112" y="1216069"/>
                  </a:lnTo>
                  <a:lnTo>
                    <a:pt x="185037" y="1249966"/>
                  </a:lnTo>
                  <a:lnTo>
                    <a:pt x="214885" y="1282260"/>
                  </a:lnTo>
                  <a:lnTo>
                    <a:pt x="246575" y="1312871"/>
                  </a:lnTo>
                  <a:lnTo>
                    <a:pt x="280027" y="1341717"/>
                  </a:lnTo>
                  <a:lnTo>
                    <a:pt x="315159" y="1368720"/>
                  </a:lnTo>
                  <a:lnTo>
                    <a:pt x="351892" y="1393797"/>
                  </a:lnTo>
                  <a:lnTo>
                    <a:pt x="390144" y="1416868"/>
                  </a:lnTo>
                  <a:lnTo>
                    <a:pt x="429833" y="1437853"/>
                  </a:lnTo>
                  <a:lnTo>
                    <a:pt x="470881" y="1456671"/>
                  </a:lnTo>
                  <a:lnTo>
                    <a:pt x="513205" y="1473241"/>
                  </a:lnTo>
                  <a:lnTo>
                    <a:pt x="556725" y="1487484"/>
                  </a:lnTo>
                  <a:lnTo>
                    <a:pt x="601360" y="1499317"/>
                  </a:lnTo>
                  <a:lnTo>
                    <a:pt x="647028" y="1508661"/>
                  </a:lnTo>
                  <a:lnTo>
                    <a:pt x="693651" y="1515435"/>
                  </a:lnTo>
                  <a:lnTo>
                    <a:pt x="741145" y="1519559"/>
                  </a:lnTo>
                  <a:lnTo>
                    <a:pt x="789431" y="1520952"/>
                  </a:lnTo>
                  <a:lnTo>
                    <a:pt x="839234" y="1519450"/>
                  </a:lnTo>
                  <a:lnTo>
                    <a:pt x="888231" y="1515007"/>
                  </a:lnTo>
                  <a:lnTo>
                    <a:pt x="936329" y="1507713"/>
                  </a:lnTo>
                  <a:lnTo>
                    <a:pt x="983432" y="1497657"/>
                  </a:lnTo>
                  <a:lnTo>
                    <a:pt x="1029449" y="1484929"/>
                  </a:lnTo>
                  <a:lnTo>
                    <a:pt x="1074286" y="1469621"/>
                  </a:lnTo>
                  <a:lnTo>
                    <a:pt x="1108733" y="1455547"/>
                  </a:lnTo>
                  <a:lnTo>
                    <a:pt x="789431" y="1455547"/>
                  </a:lnTo>
                  <a:lnTo>
                    <a:pt x="739734" y="1453939"/>
                  </a:lnTo>
                  <a:lnTo>
                    <a:pt x="690948" y="1449188"/>
                  </a:lnTo>
                  <a:lnTo>
                    <a:pt x="643180" y="1441396"/>
                  </a:lnTo>
                  <a:lnTo>
                    <a:pt x="596538" y="1430668"/>
                  </a:lnTo>
                  <a:lnTo>
                    <a:pt x="551128" y="1417109"/>
                  </a:lnTo>
                  <a:lnTo>
                    <a:pt x="507057" y="1400823"/>
                  </a:lnTo>
                  <a:lnTo>
                    <a:pt x="464432" y="1381915"/>
                  </a:lnTo>
                  <a:lnTo>
                    <a:pt x="423361" y="1360489"/>
                  </a:lnTo>
                  <a:lnTo>
                    <a:pt x="383950" y="1336650"/>
                  </a:lnTo>
                  <a:lnTo>
                    <a:pt x="346306" y="1310502"/>
                  </a:lnTo>
                  <a:lnTo>
                    <a:pt x="310537" y="1282149"/>
                  </a:lnTo>
                  <a:lnTo>
                    <a:pt x="276748" y="1251696"/>
                  </a:lnTo>
                  <a:lnTo>
                    <a:pt x="245048" y="1219247"/>
                  </a:lnTo>
                  <a:lnTo>
                    <a:pt x="215543" y="1184907"/>
                  </a:lnTo>
                  <a:lnTo>
                    <a:pt x="188341" y="1148781"/>
                  </a:lnTo>
                  <a:lnTo>
                    <a:pt x="163547" y="1110972"/>
                  </a:lnTo>
                  <a:lnTo>
                    <a:pt x="141270" y="1071585"/>
                  </a:lnTo>
                  <a:lnTo>
                    <a:pt x="121616" y="1030726"/>
                  </a:lnTo>
                  <a:lnTo>
                    <a:pt x="104692" y="988497"/>
                  </a:lnTo>
                  <a:lnTo>
                    <a:pt x="90605" y="945004"/>
                  </a:lnTo>
                  <a:lnTo>
                    <a:pt x="79463" y="900350"/>
                  </a:lnTo>
                  <a:lnTo>
                    <a:pt x="71371" y="854642"/>
                  </a:lnTo>
                  <a:lnTo>
                    <a:pt x="66487" y="808446"/>
                  </a:lnTo>
                  <a:lnTo>
                    <a:pt x="64769" y="760476"/>
                  </a:lnTo>
                  <a:lnTo>
                    <a:pt x="66438" y="712604"/>
                  </a:lnTo>
                  <a:lnTo>
                    <a:pt x="71371" y="665609"/>
                  </a:lnTo>
                  <a:lnTo>
                    <a:pt x="79463" y="619595"/>
                  </a:lnTo>
                  <a:lnTo>
                    <a:pt x="90605" y="574663"/>
                  </a:lnTo>
                  <a:lnTo>
                    <a:pt x="104692" y="530919"/>
                  </a:lnTo>
                  <a:lnTo>
                    <a:pt x="121616" y="488463"/>
                  </a:lnTo>
                  <a:lnTo>
                    <a:pt x="141270" y="447401"/>
                  </a:lnTo>
                  <a:lnTo>
                    <a:pt x="163547" y="407834"/>
                  </a:lnTo>
                  <a:lnTo>
                    <a:pt x="188341" y="369866"/>
                  </a:lnTo>
                  <a:lnTo>
                    <a:pt x="215543" y="333601"/>
                  </a:lnTo>
                  <a:lnTo>
                    <a:pt x="245048" y="299140"/>
                  </a:lnTo>
                  <a:lnTo>
                    <a:pt x="276748" y="266588"/>
                  </a:lnTo>
                  <a:lnTo>
                    <a:pt x="310537" y="236048"/>
                  </a:lnTo>
                  <a:lnTo>
                    <a:pt x="346306" y="207622"/>
                  </a:lnTo>
                  <a:lnTo>
                    <a:pt x="383950" y="181414"/>
                  </a:lnTo>
                  <a:lnTo>
                    <a:pt x="423361" y="157527"/>
                  </a:lnTo>
                  <a:lnTo>
                    <a:pt x="464432" y="136063"/>
                  </a:lnTo>
                  <a:lnTo>
                    <a:pt x="507057" y="117127"/>
                  </a:lnTo>
                  <a:lnTo>
                    <a:pt x="551128" y="100821"/>
                  </a:lnTo>
                  <a:lnTo>
                    <a:pt x="596538" y="87249"/>
                  </a:lnTo>
                  <a:lnTo>
                    <a:pt x="643180" y="76513"/>
                  </a:lnTo>
                  <a:lnTo>
                    <a:pt x="690948" y="68717"/>
                  </a:lnTo>
                  <a:lnTo>
                    <a:pt x="739734" y="63964"/>
                  </a:lnTo>
                  <a:lnTo>
                    <a:pt x="789431" y="62356"/>
                  </a:lnTo>
                  <a:lnTo>
                    <a:pt x="1102866" y="62356"/>
                  </a:lnTo>
                  <a:lnTo>
                    <a:pt x="1064429" y="47373"/>
                  </a:lnTo>
                  <a:lnTo>
                    <a:pt x="1021014" y="33223"/>
                  </a:lnTo>
                  <a:lnTo>
                    <a:pt x="976520" y="21470"/>
                  </a:lnTo>
                  <a:lnTo>
                    <a:pt x="931032" y="12194"/>
                  </a:lnTo>
                  <a:lnTo>
                    <a:pt x="884632" y="5471"/>
                  </a:lnTo>
                  <a:lnTo>
                    <a:pt x="837404" y="1380"/>
                  </a:lnTo>
                  <a:lnTo>
                    <a:pt x="789431" y="0"/>
                  </a:lnTo>
                  <a:close/>
                </a:path>
                <a:path w="1579245" h="1521460">
                  <a:moveTo>
                    <a:pt x="1102866" y="62356"/>
                  </a:moveTo>
                  <a:lnTo>
                    <a:pt x="789431" y="62356"/>
                  </a:lnTo>
                  <a:lnTo>
                    <a:pt x="838749" y="63964"/>
                  </a:lnTo>
                  <a:lnTo>
                    <a:pt x="887188" y="68717"/>
                  </a:lnTo>
                  <a:lnTo>
                    <a:pt x="934640" y="76513"/>
                  </a:lnTo>
                  <a:lnTo>
                    <a:pt x="980997" y="87249"/>
                  </a:lnTo>
                  <a:lnTo>
                    <a:pt x="1026150" y="100821"/>
                  </a:lnTo>
                  <a:lnTo>
                    <a:pt x="1069990" y="117127"/>
                  </a:lnTo>
                  <a:lnTo>
                    <a:pt x="1112410" y="136063"/>
                  </a:lnTo>
                  <a:lnTo>
                    <a:pt x="1153301" y="157527"/>
                  </a:lnTo>
                  <a:lnTo>
                    <a:pt x="1192553" y="181414"/>
                  </a:lnTo>
                  <a:lnTo>
                    <a:pt x="1230060" y="207622"/>
                  </a:lnTo>
                  <a:lnTo>
                    <a:pt x="1265711" y="236048"/>
                  </a:lnTo>
                  <a:lnTo>
                    <a:pt x="1299400" y="266588"/>
                  </a:lnTo>
                  <a:lnTo>
                    <a:pt x="1331017" y="299140"/>
                  </a:lnTo>
                  <a:lnTo>
                    <a:pt x="1360453" y="333601"/>
                  </a:lnTo>
                  <a:lnTo>
                    <a:pt x="1387602" y="369866"/>
                  </a:lnTo>
                  <a:lnTo>
                    <a:pt x="1412352" y="407834"/>
                  </a:lnTo>
                  <a:lnTo>
                    <a:pt x="1434598" y="447401"/>
                  </a:lnTo>
                  <a:lnTo>
                    <a:pt x="1454229" y="488463"/>
                  </a:lnTo>
                  <a:lnTo>
                    <a:pt x="1471138" y="530919"/>
                  </a:lnTo>
                  <a:lnTo>
                    <a:pt x="1485215" y="574663"/>
                  </a:lnTo>
                  <a:lnTo>
                    <a:pt x="1496353" y="619595"/>
                  </a:lnTo>
                  <a:lnTo>
                    <a:pt x="1504443" y="665609"/>
                  </a:lnTo>
                  <a:lnTo>
                    <a:pt x="1509377" y="712604"/>
                  </a:lnTo>
                  <a:lnTo>
                    <a:pt x="1511046" y="760476"/>
                  </a:lnTo>
                  <a:lnTo>
                    <a:pt x="1509422" y="806683"/>
                  </a:lnTo>
                  <a:lnTo>
                    <a:pt x="1504443" y="854642"/>
                  </a:lnTo>
                  <a:lnTo>
                    <a:pt x="1496353" y="900350"/>
                  </a:lnTo>
                  <a:lnTo>
                    <a:pt x="1485215" y="945004"/>
                  </a:lnTo>
                  <a:lnTo>
                    <a:pt x="1471138" y="988497"/>
                  </a:lnTo>
                  <a:lnTo>
                    <a:pt x="1454229" y="1030726"/>
                  </a:lnTo>
                  <a:lnTo>
                    <a:pt x="1434598" y="1071585"/>
                  </a:lnTo>
                  <a:lnTo>
                    <a:pt x="1412352" y="1110972"/>
                  </a:lnTo>
                  <a:lnTo>
                    <a:pt x="1387602" y="1148781"/>
                  </a:lnTo>
                  <a:lnTo>
                    <a:pt x="1360453" y="1184907"/>
                  </a:lnTo>
                  <a:lnTo>
                    <a:pt x="1331017" y="1219247"/>
                  </a:lnTo>
                  <a:lnTo>
                    <a:pt x="1299400" y="1251696"/>
                  </a:lnTo>
                  <a:lnTo>
                    <a:pt x="1265711" y="1282149"/>
                  </a:lnTo>
                  <a:lnTo>
                    <a:pt x="1230060" y="1310502"/>
                  </a:lnTo>
                  <a:lnTo>
                    <a:pt x="1192553" y="1336650"/>
                  </a:lnTo>
                  <a:lnTo>
                    <a:pt x="1153301" y="1360489"/>
                  </a:lnTo>
                  <a:lnTo>
                    <a:pt x="1112410" y="1381915"/>
                  </a:lnTo>
                  <a:lnTo>
                    <a:pt x="1069990" y="1400823"/>
                  </a:lnTo>
                  <a:lnTo>
                    <a:pt x="1026150" y="1417109"/>
                  </a:lnTo>
                  <a:lnTo>
                    <a:pt x="980997" y="1430668"/>
                  </a:lnTo>
                  <a:lnTo>
                    <a:pt x="934640" y="1441396"/>
                  </a:lnTo>
                  <a:lnTo>
                    <a:pt x="887188" y="1449188"/>
                  </a:lnTo>
                  <a:lnTo>
                    <a:pt x="838749" y="1453939"/>
                  </a:lnTo>
                  <a:lnTo>
                    <a:pt x="789431" y="1455547"/>
                  </a:lnTo>
                  <a:lnTo>
                    <a:pt x="1108733" y="1455547"/>
                  </a:lnTo>
                  <a:lnTo>
                    <a:pt x="1160042" y="1431623"/>
                  </a:lnTo>
                  <a:lnTo>
                    <a:pt x="1200774" y="1409114"/>
                  </a:lnTo>
                  <a:lnTo>
                    <a:pt x="1239951" y="1384385"/>
                  </a:lnTo>
                  <a:lnTo>
                    <a:pt x="1277480" y="1357526"/>
                  </a:lnTo>
                  <a:lnTo>
                    <a:pt x="1313266" y="1328628"/>
                  </a:lnTo>
                  <a:lnTo>
                    <a:pt x="1347216" y="1297781"/>
                  </a:lnTo>
                  <a:lnTo>
                    <a:pt x="1379235" y="1265075"/>
                  </a:lnTo>
                  <a:lnTo>
                    <a:pt x="1409232" y="1230600"/>
                  </a:lnTo>
                  <a:lnTo>
                    <a:pt x="1437111" y="1194448"/>
                  </a:lnTo>
                  <a:lnTo>
                    <a:pt x="1462780" y="1156707"/>
                  </a:lnTo>
                  <a:lnTo>
                    <a:pt x="1486144" y="1117469"/>
                  </a:lnTo>
                  <a:lnTo>
                    <a:pt x="1507111" y="1076823"/>
                  </a:lnTo>
                  <a:lnTo>
                    <a:pt x="1525585" y="1034860"/>
                  </a:lnTo>
                  <a:lnTo>
                    <a:pt x="1541475" y="991670"/>
                  </a:lnTo>
                  <a:lnTo>
                    <a:pt x="1554685" y="947343"/>
                  </a:lnTo>
                  <a:lnTo>
                    <a:pt x="1565123" y="901970"/>
                  </a:lnTo>
                  <a:lnTo>
                    <a:pt x="1572694" y="855641"/>
                  </a:lnTo>
                  <a:lnTo>
                    <a:pt x="1577306" y="808446"/>
                  </a:lnTo>
                  <a:lnTo>
                    <a:pt x="1578863" y="760476"/>
                  </a:lnTo>
                  <a:lnTo>
                    <a:pt x="1577418" y="713967"/>
                  </a:lnTo>
                  <a:lnTo>
                    <a:pt x="1573138" y="668221"/>
                  </a:lnTo>
                  <a:lnTo>
                    <a:pt x="1566107" y="623313"/>
                  </a:lnTo>
                  <a:lnTo>
                    <a:pt x="1556408" y="579324"/>
                  </a:lnTo>
                  <a:lnTo>
                    <a:pt x="1544126" y="536329"/>
                  </a:lnTo>
                  <a:lnTo>
                    <a:pt x="1529343" y="494408"/>
                  </a:lnTo>
                  <a:lnTo>
                    <a:pt x="1512143" y="453638"/>
                  </a:lnTo>
                  <a:lnTo>
                    <a:pt x="1492611" y="414097"/>
                  </a:lnTo>
                  <a:lnTo>
                    <a:pt x="1470829" y="375863"/>
                  </a:lnTo>
                  <a:lnTo>
                    <a:pt x="1446881" y="339014"/>
                  </a:lnTo>
                  <a:lnTo>
                    <a:pt x="1420851" y="303628"/>
                  </a:lnTo>
                  <a:lnTo>
                    <a:pt x="1392823" y="269783"/>
                  </a:lnTo>
                  <a:lnTo>
                    <a:pt x="1362879" y="237557"/>
                  </a:lnTo>
                  <a:lnTo>
                    <a:pt x="1331104" y="207027"/>
                  </a:lnTo>
                  <a:lnTo>
                    <a:pt x="1297582" y="178272"/>
                  </a:lnTo>
                  <a:lnTo>
                    <a:pt x="1262396" y="151369"/>
                  </a:lnTo>
                  <a:lnTo>
                    <a:pt x="1225629" y="126398"/>
                  </a:lnTo>
                  <a:lnTo>
                    <a:pt x="1187365" y="103434"/>
                  </a:lnTo>
                  <a:lnTo>
                    <a:pt x="1147688" y="82557"/>
                  </a:lnTo>
                  <a:lnTo>
                    <a:pt x="1106681" y="63844"/>
                  </a:lnTo>
                  <a:lnTo>
                    <a:pt x="1102866" y="623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04453" y="2702814"/>
              <a:ext cx="632460" cy="948055"/>
            </a:xfrm>
            <a:custGeom>
              <a:avLst/>
              <a:gdLst/>
              <a:ahLst/>
              <a:cxnLst/>
              <a:rect l="l" t="t" r="r" b="b"/>
              <a:pathLst>
                <a:path w="632459" h="948054">
                  <a:moveTo>
                    <a:pt x="0" y="631698"/>
                  </a:moveTo>
                  <a:lnTo>
                    <a:pt x="158115" y="631698"/>
                  </a:lnTo>
                  <a:lnTo>
                    <a:pt x="158115" y="0"/>
                  </a:lnTo>
                  <a:lnTo>
                    <a:pt x="474345" y="0"/>
                  </a:lnTo>
                  <a:lnTo>
                    <a:pt x="474345" y="631698"/>
                  </a:lnTo>
                  <a:lnTo>
                    <a:pt x="632460" y="631698"/>
                  </a:lnTo>
                  <a:lnTo>
                    <a:pt x="316229" y="947927"/>
                  </a:lnTo>
                  <a:lnTo>
                    <a:pt x="0" y="63169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424672" y="2764535"/>
              <a:ext cx="204470" cy="384175"/>
            </a:xfrm>
            <a:custGeom>
              <a:avLst/>
              <a:gdLst/>
              <a:ahLst/>
              <a:cxnLst/>
              <a:rect l="l" t="t" r="r" b="b"/>
              <a:pathLst>
                <a:path w="204470" h="384175">
                  <a:moveTo>
                    <a:pt x="204216" y="331851"/>
                  </a:moveTo>
                  <a:lnTo>
                    <a:pt x="200025" y="327660"/>
                  </a:lnTo>
                  <a:lnTo>
                    <a:pt x="4191" y="327660"/>
                  </a:lnTo>
                  <a:lnTo>
                    <a:pt x="0" y="331851"/>
                  </a:lnTo>
                  <a:lnTo>
                    <a:pt x="0" y="337058"/>
                  </a:lnTo>
                  <a:lnTo>
                    <a:pt x="0" y="379857"/>
                  </a:lnTo>
                  <a:lnTo>
                    <a:pt x="4191" y="384048"/>
                  </a:lnTo>
                  <a:lnTo>
                    <a:pt x="200025" y="384048"/>
                  </a:lnTo>
                  <a:lnTo>
                    <a:pt x="204216" y="379857"/>
                  </a:lnTo>
                  <a:lnTo>
                    <a:pt x="204216" y="331851"/>
                  </a:lnTo>
                  <a:close/>
                </a:path>
                <a:path w="204470" h="384175">
                  <a:moveTo>
                    <a:pt x="204216" y="231267"/>
                  </a:moveTo>
                  <a:lnTo>
                    <a:pt x="200025" y="227076"/>
                  </a:lnTo>
                  <a:lnTo>
                    <a:pt x="4191" y="227076"/>
                  </a:lnTo>
                  <a:lnTo>
                    <a:pt x="0" y="231267"/>
                  </a:lnTo>
                  <a:lnTo>
                    <a:pt x="0" y="236474"/>
                  </a:lnTo>
                  <a:lnTo>
                    <a:pt x="0" y="279273"/>
                  </a:lnTo>
                  <a:lnTo>
                    <a:pt x="4191" y="283464"/>
                  </a:lnTo>
                  <a:lnTo>
                    <a:pt x="200025" y="283464"/>
                  </a:lnTo>
                  <a:lnTo>
                    <a:pt x="204216" y="279273"/>
                  </a:lnTo>
                  <a:lnTo>
                    <a:pt x="204216" y="231267"/>
                  </a:lnTo>
                  <a:close/>
                </a:path>
                <a:path w="204470" h="384175">
                  <a:moveTo>
                    <a:pt x="204216" y="118491"/>
                  </a:moveTo>
                  <a:lnTo>
                    <a:pt x="200025" y="114300"/>
                  </a:lnTo>
                  <a:lnTo>
                    <a:pt x="5715" y="114300"/>
                  </a:lnTo>
                  <a:lnTo>
                    <a:pt x="1524" y="118491"/>
                  </a:lnTo>
                  <a:lnTo>
                    <a:pt x="1524" y="123698"/>
                  </a:lnTo>
                  <a:lnTo>
                    <a:pt x="1524" y="166497"/>
                  </a:lnTo>
                  <a:lnTo>
                    <a:pt x="5715" y="170688"/>
                  </a:lnTo>
                  <a:lnTo>
                    <a:pt x="200025" y="170688"/>
                  </a:lnTo>
                  <a:lnTo>
                    <a:pt x="204216" y="166497"/>
                  </a:lnTo>
                  <a:lnTo>
                    <a:pt x="204216" y="118491"/>
                  </a:lnTo>
                  <a:close/>
                </a:path>
                <a:path w="204470" h="384175">
                  <a:moveTo>
                    <a:pt x="204216" y="4191"/>
                  </a:moveTo>
                  <a:lnTo>
                    <a:pt x="200025" y="0"/>
                  </a:lnTo>
                  <a:lnTo>
                    <a:pt x="4191" y="0"/>
                  </a:lnTo>
                  <a:lnTo>
                    <a:pt x="0" y="4191"/>
                  </a:lnTo>
                  <a:lnTo>
                    <a:pt x="0" y="9398"/>
                  </a:lnTo>
                  <a:lnTo>
                    <a:pt x="0" y="52197"/>
                  </a:lnTo>
                  <a:lnTo>
                    <a:pt x="4191" y="56388"/>
                  </a:lnTo>
                  <a:lnTo>
                    <a:pt x="200025" y="56388"/>
                  </a:lnTo>
                  <a:lnTo>
                    <a:pt x="204216" y="52197"/>
                  </a:lnTo>
                  <a:lnTo>
                    <a:pt x="204216" y="41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r>
              <a:rPr dirty="0"/>
              <a:t>11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4AB602C-FB9C-346B-E8B4-0324DFE09A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" y="6808544"/>
            <a:ext cx="1448512" cy="76534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7743" y="1200658"/>
            <a:ext cx="11841480" cy="10756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500"/>
              </a:lnSpc>
              <a:spcBef>
                <a:spcPts val="110"/>
              </a:spcBef>
            </a:pPr>
            <a:r>
              <a:rPr sz="1400" i="1" spc="-10" dirty="0">
                <a:latin typeface="Calibri Light"/>
                <a:cs typeface="Calibri Light"/>
              </a:rPr>
              <a:t>IFRS </a:t>
            </a:r>
            <a:r>
              <a:rPr sz="1400" i="1" spc="-5" dirty="0">
                <a:latin typeface="Calibri Light"/>
                <a:cs typeface="Calibri Light"/>
              </a:rPr>
              <a:t>13 </a:t>
            </a:r>
            <a:r>
              <a:rPr sz="1400" i="1" dirty="0">
                <a:latin typeface="Calibri Light"/>
                <a:cs typeface="Calibri Light"/>
              </a:rPr>
              <a:t>requires that </a:t>
            </a:r>
            <a:r>
              <a:rPr sz="1400" i="1" spc="-5" dirty="0">
                <a:latin typeface="Calibri Light"/>
                <a:cs typeface="Calibri Light"/>
              </a:rPr>
              <a:t>fair </a:t>
            </a:r>
            <a:r>
              <a:rPr sz="1400" i="1" dirty="0">
                <a:latin typeface="Calibri Light"/>
                <a:cs typeface="Calibri Light"/>
              </a:rPr>
              <a:t>value </a:t>
            </a:r>
            <a:r>
              <a:rPr sz="1400" i="1" spc="-5" dirty="0">
                <a:latin typeface="Calibri Light"/>
                <a:cs typeface="Calibri Light"/>
              </a:rPr>
              <a:t>be </a:t>
            </a:r>
            <a:r>
              <a:rPr sz="1400" i="1" dirty="0">
                <a:latin typeface="Calibri Light"/>
                <a:cs typeface="Calibri Light"/>
              </a:rPr>
              <a:t>measured based </a:t>
            </a:r>
            <a:r>
              <a:rPr sz="1400" i="1" spc="-5" dirty="0">
                <a:latin typeface="Calibri Light"/>
                <a:cs typeface="Calibri Light"/>
              </a:rPr>
              <a:t>on </a:t>
            </a:r>
            <a:r>
              <a:rPr sz="1400" i="1" spc="-10" dirty="0">
                <a:latin typeface="Calibri Light"/>
                <a:cs typeface="Calibri Light"/>
              </a:rPr>
              <a:t>market </a:t>
            </a:r>
            <a:r>
              <a:rPr sz="1400" i="1" spc="-5" dirty="0">
                <a:latin typeface="Calibri Light"/>
                <a:cs typeface="Calibri Light"/>
              </a:rPr>
              <a:t>participants’ assumptions, </a:t>
            </a:r>
            <a:r>
              <a:rPr sz="1400" i="1" dirty="0">
                <a:latin typeface="Calibri Light"/>
                <a:cs typeface="Calibri Light"/>
              </a:rPr>
              <a:t>which would consider </a:t>
            </a:r>
            <a:r>
              <a:rPr sz="1400" i="1" spc="-5" dirty="0">
                <a:latin typeface="Calibri Light"/>
                <a:cs typeface="Calibri Light"/>
              </a:rPr>
              <a:t>counterparty </a:t>
            </a:r>
            <a:r>
              <a:rPr sz="1400" i="1" dirty="0">
                <a:latin typeface="Calibri Light"/>
                <a:cs typeface="Calibri Light"/>
              </a:rPr>
              <a:t>credit risk in derivative </a:t>
            </a:r>
            <a:r>
              <a:rPr sz="1400" i="1" spc="-5" dirty="0">
                <a:latin typeface="Calibri Light"/>
                <a:cs typeface="Calibri Light"/>
              </a:rPr>
              <a:t>valuations. </a:t>
            </a:r>
            <a:r>
              <a:rPr sz="1400" i="1" dirty="0">
                <a:latin typeface="Calibri Light"/>
                <a:cs typeface="Calibri Light"/>
              </a:rPr>
              <a:t>The </a:t>
            </a:r>
            <a:r>
              <a:rPr sz="1400" i="1" spc="5" dirty="0">
                <a:latin typeface="Calibri Light"/>
                <a:cs typeface="Calibri Light"/>
              </a:rPr>
              <a:t> </a:t>
            </a:r>
            <a:r>
              <a:rPr sz="1400" i="1" spc="-5" dirty="0">
                <a:latin typeface="Calibri Light"/>
                <a:cs typeface="Calibri Light"/>
              </a:rPr>
              <a:t>standard </a:t>
            </a:r>
            <a:r>
              <a:rPr sz="1400" i="1" dirty="0">
                <a:latin typeface="Calibri Light"/>
                <a:cs typeface="Calibri Light"/>
              </a:rPr>
              <a:t>is </a:t>
            </a:r>
            <a:r>
              <a:rPr sz="1400" i="1" spc="-10" dirty="0">
                <a:latin typeface="Calibri Light"/>
                <a:cs typeface="Calibri Light"/>
              </a:rPr>
              <a:t>explicit </a:t>
            </a:r>
            <a:r>
              <a:rPr sz="1400" i="1" dirty="0">
                <a:latin typeface="Calibri Light"/>
                <a:cs typeface="Calibri Light"/>
              </a:rPr>
              <a:t>that the </a:t>
            </a:r>
            <a:r>
              <a:rPr sz="1400" i="1" spc="-5" dirty="0">
                <a:latin typeface="Calibri Light"/>
                <a:cs typeface="Calibri Light"/>
              </a:rPr>
              <a:t>fair </a:t>
            </a:r>
            <a:r>
              <a:rPr sz="1400" i="1" dirty="0">
                <a:latin typeface="Calibri Light"/>
                <a:cs typeface="Calibri Light"/>
              </a:rPr>
              <a:t>value </a:t>
            </a:r>
            <a:r>
              <a:rPr sz="1400" i="1" spc="-5" dirty="0">
                <a:latin typeface="Calibri Light"/>
                <a:cs typeface="Calibri Light"/>
              </a:rPr>
              <a:t>of </a:t>
            </a:r>
            <a:r>
              <a:rPr sz="1400" i="1" dirty="0">
                <a:latin typeface="Calibri Light"/>
                <a:cs typeface="Calibri Light"/>
              </a:rPr>
              <a:t>a liability should reflect </a:t>
            </a:r>
            <a:r>
              <a:rPr sz="1400" i="1" spc="-5" dirty="0">
                <a:latin typeface="Calibri Light"/>
                <a:cs typeface="Calibri Light"/>
              </a:rPr>
              <a:t>the effect </a:t>
            </a:r>
            <a:r>
              <a:rPr sz="1400" i="1" dirty="0">
                <a:latin typeface="Calibri Light"/>
                <a:cs typeface="Calibri Light"/>
              </a:rPr>
              <a:t>of </a:t>
            </a:r>
            <a:r>
              <a:rPr sz="1400" i="1" spc="-5" dirty="0">
                <a:latin typeface="Calibri Light"/>
                <a:cs typeface="Calibri Light"/>
              </a:rPr>
              <a:t>non-performance </a:t>
            </a:r>
            <a:r>
              <a:rPr sz="1400" i="1" dirty="0">
                <a:latin typeface="Calibri Light"/>
                <a:cs typeface="Calibri Light"/>
              </a:rPr>
              <a:t>risk, </a:t>
            </a:r>
            <a:r>
              <a:rPr sz="1400" i="1" spc="-5" dirty="0">
                <a:latin typeface="Calibri Light"/>
                <a:cs typeface="Calibri Light"/>
              </a:rPr>
              <a:t>including, but </a:t>
            </a:r>
            <a:r>
              <a:rPr sz="1400" i="1" spc="5" dirty="0">
                <a:latin typeface="Calibri Light"/>
                <a:cs typeface="Calibri Light"/>
              </a:rPr>
              <a:t>not </a:t>
            </a:r>
            <a:r>
              <a:rPr sz="1400" i="1" dirty="0">
                <a:latin typeface="Calibri Light"/>
                <a:cs typeface="Calibri Light"/>
              </a:rPr>
              <a:t>limited </a:t>
            </a:r>
            <a:r>
              <a:rPr sz="1400" i="1" spc="-20" dirty="0">
                <a:latin typeface="Calibri Light"/>
                <a:cs typeface="Calibri Light"/>
              </a:rPr>
              <a:t>to, </a:t>
            </a:r>
            <a:r>
              <a:rPr sz="1400" i="1" spc="-5" dirty="0">
                <a:latin typeface="Calibri Light"/>
                <a:cs typeface="Calibri Light"/>
              </a:rPr>
              <a:t>an </a:t>
            </a:r>
            <a:r>
              <a:rPr sz="1400" i="1" dirty="0">
                <a:latin typeface="Calibri Light"/>
                <a:cs typeface="Calibri Light"/>
              </a:rPr>
              <a:t>entity's </a:t>
            </a:r>
            <a:r>
              <a:rPr sz="1400" i="1" spc="-5" dirty="0">
                <a:latin typeface="Calibri Light"/>
                <a:cs typeface="Calibri Light"/>
              </a:rPr>
              <a:t>own </a:t>
            </a:r>
            <a:r>
              <a:rPr sz="1400" i="1" dirty="0">
                <a:latin typeface="Calibri Light"/>
                <a:cs typeface="Calibri Light"/>
              </a:rPr>
              <a:t>credit </a:t>
            </a:r>
            <a:r>
              <a:rPr sz="1400" i="1" spc="-5" dirty="0">
                <a:latin typeface="Calibri Light"/>
                <a:cs typeface="Calibri Light"/>
              </a:rPr>
              <a:t>risk. </a:t>
            </a:r>
            <a:r>
              <a:rPr sz="1400" i="1" dirty="0">
                <a:latin typeface="Calibri Light"/>
                <a:cs typeface="Calibri Light"/>
              </a:rPr>
              <a:t>As a result, </a:t>
            </a:r>
            <a:r>
              <a:rPr sz="1400" i="1" spc="5" dirty="0">
                <a:latin typeface="Calibri Light"/>
                <a:cs typeface="Calibri Light"/>
              </a:rPr>
              <a:t> </a:t>
            </a:r>
            <a:r>
              <a:rPr sz="1400" i="1" spc="-10" dirty="0">
                <a:latin typeface="Calibri Light"/>
                <a:cs typeface="Calibri Light"/>
              </a:rPr>
              <a:t>IFRS</a:t>
            </a:r>
            <a:r>
              <a:rPr sz="1400" i="1" spc="-5" dirty="0">
                <a:latin typeface="Calibri Light"/>
                <a:cs typeface="Calibri Light"/>
              </a:rPr>
              <a:t> 13</a:t>
            </a:r>
            <a:r>
              <a:rPr sz="1400" i="1" dirty="0">
                <a:latin typeface="Calibri Light"/>
                <a:cs typeface="Calibri Light"/>
              </a:rPr>
              <a:t> requires</a:t>
            </a:r>
            <a:r>
              <a:rPr sz="1400" i="1" spc="-10" dirty="0">
                <a:latin typeface="Calibri Light"/>
                <a:cs typeface="Calibri Light"/>
              </a:rPr>
              <a:t> </a:t>
            </a:r>
            <a:r>
              <a:rPr sz="1400" i="1" spc="-5" dirty="0">
                <a:latin typeface="Calibri Light"/>
                <a:cs typeface="Calibri Light"/>
              </a:rPr>
              <a:t>entities</a:t>
            </a:r>
            <a:r>
              <a:rPr sz="1400" i="1" spc="10" dirty="0">
                <a:latin typeface="Calibri Light"/>
                <a:cs typeface="Calibri Light"/>
              </a:rPr>
              <a:t> </a:t>
            </a:r>
            <a:r>
              <a:rPr sz="1400" i="1" spc="-10" dirty="0">
                <a:latin typeface="Calibri Light"/>
                <a:cs typeface="Calibri Light"/>
              </a:rPr>
              <a:t>to </a:t>
            </a:r>
            <a:r>
              <a:rPr sz="1400" i="1" spc="-5" dirty="0">
                <a:latin typeface="Calibri Light"/>
                <a:cs typeface="Calibri Light"/>
              </a:rPr>
              <a:t>consider</a:t>
            </a:r>
            <a:r>
              <a:rPr sz="1400" i="1" spc="15" dirty="0">
                <a:latin typeface="Calibri Light"/>
                <a:cs typeface="Calibri Light"/>
              </a:rPr>
              <a:t> </a:t>
            </a:r>
            <a:r>
              <a:rPr sz="1400" i="1" spc="-5" dirty="0">
                <a:latin typeface="Calibri Light"/>
                <a:cs typeface="Calibri Light"/>
              </a:rPr>
              <a:t>the</a:t>
            </a:r>
            <a:r>
              <a:rPr sz="1400" i="1" spc="5" dirty="0">
                <a:latin typeface="Calibri Light"/>
                <a:cs typeface="Calibri Light"/>
              </a:rPr>
              <a:t> </a:t>
            </a:r>
            <a:r>
              <a:rPr sz="1400" i="1" spc="-5" dirty="0">
                <a:latin typeface="Calibri Light"/>
                <a:cs typeface="Calibri Light"/>
              </a:rPr>
              <a:t>effects</a:t>
            </a:r>
            <a:r>
              <a:rPr sz="1400" i="1" spc="-10" dirty="0">
                <a:latin typeface="Calibri Light"/>
                <a:cs typeface="Calibri Light"/>
              </a:rPr>
              <a:t> </a:t>
            </a:r>
            <a:r>
              <a:rPr sz="1400" i="1" spc="-5" dirty="0">
                <a:latin typeface="Calibri Light"/>
                <a:cs typeface="Calibri Light"/>
              </a:rPr>
              <a:t>of </a:t>
            </a:r>
            <a:r>
              <a:rPr sz="1400" i="1" dirty="0">
                <a:latin typeface="Calibri Light"/>
                <a:cs typeface="Calibri Light"/>
              </a:rPr>
              <a:t>credit risk</a:t>
            </a:r>
            <a:r>
              <a:rPr sz="1400" i="1" spc="-25" dirty="0">
                <a:latin typeface="Calibri Light"/>
                <a:cs typeface="Calibri Light"/>
              </a:rPr>
              <a:t> </a:t>
            </a:r>
            <a:r>
              <a:rPr sz="1400" i="1" dirty="0">
                <a:latin typeface="Calibri Light"/>
                <a:cs typeface="Calibri Light"/>
              </a:rPr>
              <a:t>when</a:t>
            </a:r>
            <a:r>
              <a:rPr sz="1400" i="1" spc="-10" dirty="0">
                <a:latin typeface="Calibri Light"/>
                <a:cs typeface="Calibri Light"/>
              </a:rPr>
              <a:t> </a:t>
            </a:r>
            <a:r>
              <a:rPr sz="1400" i="1" spc="-5" dirty="0">
                <a:latin typeface="Calibri Light"/>
                <a:cs typeface="Calibri Light"/>
              </a:rPr>
              <a:t>determining</a:t>
            </a:r>
            <a:r>
              <a:rPr sz="1400" i="1" spc="25" dirty="0">
                <a:latin typeface="Calibri Light"/>
                <a:cs typeface="Calibri Light"/>
              </a:rPr>
              <a:t> </a:t>
            </a:r>
            <a:r>
              <a:rPr sz="1400" i="1" dirty="0">
                <a:latin typeface="Calibri Light"/>
                <a:cs typeface="Calibri Light"/>
              </a:rPr>
              <a:t>a </a:t>
            </a:r>
            <a:r>
              <a:rPr sz="1400" i="1" spc="-5" dirty="0">
                <a:latin typeface="Calibri Light"/>
                <a:cs typeface="Calibri Light"/>
              </a:rPr>
              <a:t>fair</a:t>
            </a:r>
            <a:r>
              <a:rPr sz="1400" i="1" spc="-15" dirty="0">
                <a:latin typeface="Calibri Light"/>
                <a:cs typeface="Calibri Light"/>
              </a:rPr>
              <a:t> </a:t>
            </a:r>
            <a:r>
              <a:rPr sz="1400" i="1" dirty="0">
                <a:latin typeface="Calibri Light"/>
                <a:cs typeface="Calibri Light"/>
              </a:rPr>
              <a:t>value</a:t>
            </a:r>
            <a:r>
              <a:rPr sz="1400" i="1" spc="-10" dirty="0">
                <a:latin typeface="Calibri Light"/>
                <a:cs typeface="Calibri Light"/>
              </a:rPr>
              <a:t> </a:t>
            </a:r>
            <a:r>
              <a:rPr sz="1400" i="1" spc="-5" dirty="0">
                <a:latin typeface="Calibri Light"/>
                <a:cs typeface="Calibri Light"/>
              </a:rPr>
              <a:t>measurement</a:t>
            </a:r>
            <a:r>
              <a:rPr sz="1550" spc="-5" dirty="0">
                <a:latin typeface="Calibri Light"/>
                <a:cs typeface="Calibri Light"/>
              </a:rPr>
              <a:t>.</a:t>
            </a:r>
            <a:endParaRPr sz="1550">
              <a:latin typeface="Calibri Light"/>
              <a:cs typeface="Calibri Light"/>
            </a:endParaRPr>
          </a:p>
          <a:p>
            <a:pPr marL="12700" algn="just">
              <a:lnSpc>
                <a:spcPct val="100000"/>
              </a:lnSpc>
              <a:spcBef>
                <a:spcPts val="1200"/>
              </a:spcBef>
            </a:pPr>
            <a:r>
              <a:rPr sz="1550" spc="-10" dirty="0">
                <a:latin typeface="Calibri Light"/>
                <a:cs typeface="Calibri Light"/>
              </a:rPr>
              <a:t>Estimation</a:t>
            </a:r>
            <a:r>
              <a:rPr sz="1550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can</a:t>
            </a:r>
            <a:r>
              <a:rPr sz="1550" spc="-15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be</a:t>
            </a:r>
            <a:r>
              <a:rPr sz="1550" spc="5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complex</a:t>
            </a:r>
            <a:r>
              <a:rPr sz="1550" spc="-15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and</a:t>
            </a:r>
            <a:r>
              <a:rPr sz="1550" spc="-10" dirty="0">
                <a:latin typeface="Calibri Light"/>
                <a:cs typeface="Calibri Light"/>
              </a:rPr>
              <a:t> requires</a:t>
            </a:r>
            <a:r>
              <a:rPr sz="1550" spc="15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the</a:t>
            </a:r>
            <a:r>
              <a:rPr sz="1550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use of</a:t>
            </a:r>
            <a:r>
              <a:rPr sz="1550" spc="5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significant</a:t>
            </a:r>
            <a:r>
              <a:rPr sz="1550" spc="-20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judgement </a:t>
            </a:r>
            <a:r>
              <a:rPr sz="1550" spc="-5" dirty="0">
                <a:latin typeface="Calibri Light"/>
                <a:cs typeface="Calibri Light"/>
              </a:rPr>
              <a:t>which</a:t>
            </a:r>
            <a:r>
              <a:rPr sz="1550" spc="-15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is</a:t>
            </a:r>
            <a:r>
              <a:rPr sz="1550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often</a:t>
            </a:r>
            <a:r>
              <a:rPr sz="1550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influenced</a:t>
            </a:r>
            <a:r>
              <a:rPr sz="1550" spc="-25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by</a:t>
            </a:r>
            <a:r>
              <a:rPr sz="1550" spc="-5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various</a:t>
            </a:r>
            <a:r>
              <a:rPr sz="1550" spc="-5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qualitative </a:t>
            </a:r>
            <a:r>
              <a:rPr sz="1550" spc="-15" dirty="0">
                <a:latin typeface="Calibri Light"/>
                <a:cs typeface="Calibri Light"/>
              </a:rPr>
              <a:t>factors,</a:t>
            </a:r>
            <a:r>
              <a:rPr sz="1550" spc="-10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including:.</a:t>
            </a:r>
            <a:endParaRPr sz="155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0748" y="449580"/>
            <a:ext cx="11821795" cy="547370"/>
          </a:xfrm>
          <a:custGeom>
            <a:avLst/>
            <a:gdLst/>
            <a:ahLst/>
            <a:cxnLst/>
            <a:rect l="l" t="t" r="r" b="b"/>
            <a:pathLst>
              <a:path w="11821795" h="547369">
                <a:moveTo>
                  <a:pt x="11658854" y="0"/>
                </a:moveTo>
                <a:lnTo>
                  <a:pt x="0" y="0"/>
                </a:lnTo>
                <a:lnTo>
                  <a:pt x="162788" y="273557"/>
                </a:lnTo>
                <a:lnTo>
                  <a:pt x="0" y="547115"/>
                </a:lnTo>
                <a:lnTo>
                  <a:pt x="11658854" y="547115"/>
                </a:lnTo>
                <a:lnTo>
                  <a:pt x="11821668" y="273557"/>
                </a:lnTo>
                <a:lnTo>
                  <a:pt x="11658854" y="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91641" y="549910"/>
            <a:ext cx="3402329" cy="3784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-5" dirty="0"/>
              <a:t>IFRS</a:t>
            </a:r>
            <a:r>
              <a:rPr spc="-80" dirty="0"/>
              <a:t> </a:t>
            </a:r>
            <a:r>
              <a:rPr dirty="0"/>
              <a:t>13</a:t>
            </a:r>
            <a:r>
              <a:rPr spc="-45" dirty="0"/>
              <a:t> </a:t>
            </a:r>
            <a:r>
              <a:rPr spc="-15" dirty="0"/>
              <a:t>Requirement</a:t>
            </a:r>
            <a:r>
              <a:rPr spc="-70" dirty="0"/>
              <a:t> </a:t>
            </a:r>
            <a:r>
              <a:rPr spc="5" dirty="0"/>
              <a:t>for</a:t>
            </a:r>
            <a:r>
              <a:rPr spc="-55" dirty="0"/>
              <a:t> </a:t>
            </a:r>
            <a:r>
              <a:rPr spc="-5" dirty="0"/>
              <a:t>CVA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577595" y="2508504"/>
            <a:ext cx="10088880" cy="3673475"/>
            <a:chOff x="577595" y="2508504"/>
            <a:chExt cx="10088880" cy="3673475"/>
          </a:xfrm>
        </p:grpSpPr>
        <p:sp>
          <p:nvSpPr>
            <p:cNvPr id="6" name="object 6"/>
            <p:cNvSpPr/>
            <p:nvPr/>
          </p:nvSpPr>
          <p:spPr>
            <a:xfrm>
              <a:off x="3912869" y="4371594"/>
              <a:ext cx="2737485" cy="1784985"/>
            </a:xfrm>
            <a:custGeom>
              <a:avLst/>
              <a:gdLst/>
              <a:ahLst/>
              <a:cxnLst/>
              <a:rect l="l" t="t" r="r" b="b"/>
              <a:pathLst>
                <a:path w="2737484" h="1784985">
                  <a:moveTo>
                    <a:pt x="0" y="892302"/>
                  </a:moveTo>
                  <a:lnTo>
                    <a:pt x="4771" y="817269"/>
                  </a:lnTo>
                  <a:lnTo>
                    <a:pt x="18831" y="743955"/>
                  </a:lnTo>
                  <a:lnTo>
                    <a:pt x="41800" y="672608"/>
                  </a:lnTo>
                  <a:lnTo>
                    <a:pt x="73297" y="603476"/>
                  </a:lnTo>
                  <a:lnTo>
                    <a:pt x="92125" y="569817"/>
                  </a:lnTo>
                  <a:lnTo>
                    <a:pt x="112943" y="536806"/>
                  </a:lnTo>
                  <a:lnTo>
                    <a:pt x="135703" y="504471"/>
                  </a:lnTo>
                  <a:lnTo>
                    <a:pt x="160357" y="472846"/>
                  </a:lnTo>
                  <a:lnTo>
                    <a:pt x="186859" y="441960"/>
                  </a:lnTo>
                  <a:lnTo>
                    <a:pt x="215160" y="411844"/>
                  </a:lnTo>
                  <a:lnTo>
                    <a:pt x="245213" y="382530"/>
                  </a:lnTo>
                  <a:lnTo>
                    <a:pt x="276971" y="354048"/>
                  </a:lnTo>
                  <a:lnTo>
                    <a:pt x="310385" y="326430"/>
                  </a:lnTo>
                  <a:lnTo>
                    <a:pt x="345409" y="299706"/>
                  </a:lnTo>
                  <a:lnTo>
                    <a:pt x="381995" y="273908"/>
                  </a:lnTo>
                  <a:lnTo>
                    <a:pt x="420096" y="249066"/>
                  </a:lnTo>
                  <a:lnTo>
                    <a:pt x="459663" y="225212"/>
                  </a:lnTo>
                  <a:lnTo>
                    <a:pt x="500650" y="202376"/>
                  </a:lnTo>
                  <a:lnTo>
                    <a:pt x="543009" y="180589"/>
                  </a:lnTo>
                  <a:lnTo>
                    <a:pt x="586692" y="159882"/>
                  </a:lnTo>
                  <a:lnTo>
                    <a:pt x="631652" y="140288"/>
                  </a:lnTo>
                  <a:lnTo>
                    <a:pt x="677841" y="121835"/>
                  </a:lnTo>
                  <a:lnTo>
                    <a:pt x="725212" y="104555"/>
                  </a:lnTo>
                  <a:lnTo>
                    <a:pt x="773717" y="88480"/>
                  </a:lnTo>
                  <a:lnTo>
                    <a:pt x="823310" y="73641"/>
                  </a:lnTo>
                  <a:lnTo>
                    <a:pt x="873941" y="60067"/>
                  </a:lnTo>
                  <a:lnTo>
                    <a:pt x="925564" y="47791"/>
                  </a:lnTo>
                  <a:lnTo>
                    <a:pt x="978132" y="36843"/>
                  </a:lnTo>
                  <a:lnTo>
                    <a:pt x="1031596" y="27254"/>
                  </a:lnTo>
                  <a:lnTo>
                    <a:pt x="1085909" y="19055"/>
                  </a:lnTo>
                  <a:lnTo>
                    <a:pt x="1141024" y="12278"/>
                  </a:lnTo>
                  <a:lnTo>
                    <a:pt x="1196894" y="6953"/>
                  </a:lnTo>
                  <a:lnTo>
                    <a:pt x="1253470" y="3110"/>
                  </a:lnTo>
                  <a:lnTo>
                    <a:pt x="1310705" y="782"/>
                  </a:lnTo>
                  <a:lnTo>
                    <a:pt x="1368552" y="0"/>
                  </a:lnTo>
                  <a:lnTo>
                    <a:pt x="1426398" y="782"/>
                  </a:lnTo>
                  <a:lnTo>
                    <a:pt x="1483633" y="3110"/>
                  </a:lnTo>
                  <a:lnTo>
                    <a:pt x="1540209" y="6953"/>
                  </a:lnTo>
                  <a:lnTo>
                    <a:pt x="1596079" y="12278"/>
                  </a:lnTo>
                  <a:lnTo>
                    <a:pt x="1651194" y="19055"/>
                  </a:lnTo>
                  <a:lnTo>
                    <a:pt x="1705507" y="27254"/>
                  </a:lnTo>
                  <a:lnTo>
                    <a:pt x="1758971" y="36843"/>
                  </a:lnTo>
                  <a:lnTo>
                    <a:pt x="1811539" y="47791"/>
                  </a:lnTo>
                  <a:lnTo>
                    <a:pt x="1863162" y="60067"/>
                  </a:lnTo>
                  <a:lnTo>
                    <a:pt x="1913793" y="73641"/>
                  </a:lnTo>
                  <a:lnTo>
                    <a:pt x="1963386" y="88480"/>
                  </a:lnTo>
                  <a:lnTo>
                    <a:pt x="2011891" y="104555"/>
                  </a:lnTo>
                  <a:lnTo>
                    <a:pt x="2059262" y="121835"/>
                  </a:lnTo>
                  <a:lnTo>
                    <a:pt x="2105451" y="140288"/>
                  </a:lnTo>
                  <a:lnTo>
                    <a:pt x="2150411" y="159882"/>
                  </a:lnTo>
                  <a:lnTo>
                    <a:pt x="2194094" y="180589"/>
                  </a:lnTo>
                  <a:lnTo>
                    <a:pt x="2236453" y="202376"/>
                  </a:lnTo>
                  <a:lnTo>
                    <a:pt x="2277440" y="225212"/>
                  </a:lnTo>
                  <a:lnTo>
                    <a:pt x="2317007" y="249066"/>
                  </a:lnTo>
                  <a:lnTo>
                    <a:pt x="2355108" y="273908"/>
                  </a:lnTo>
                  <a:lnTo>
                    <a:pt x="2391694" y="299706"/>
                  </a:lnTo>
                  <a:lnTo>
                    <a:pt x="2426718" y="326430"/>
                  </a:lnTo>
                  <a:lnTo>
                    <a:pt x="2460132" y="354048"/>
                  </a:lnTo>
                  <a:lnTo>
                    <a:pt x="2491890" y="382530"/>
                  </a:lnTo>
                  <a:lnTo>
                    <a:pt x="2521943" y="411844"/>
                  </a:lnTo>
                  <a:lnTo>
                    <a:pt x="2550244" y="441960"/>
                  </a:lnTo>
                  <a:lnTo>
                    <a:pt x="2576746" y="472846"/>
                  </a:lnTo>
                  <a:lnTo>
                    <a:pt x="2601400" y="504471"/>
                  </a:lnTo>
                  <a:lnTo>
                    <a:pt x="2624160" y="536806"/>
                  </a:lnTo>
                  <a:lnTo>
                    <a:pt x="2644978" y="569817"/>
                  </a:lnTo>
                  <a:lnTo>
                    <a:pt x="2663806" y="603476"/>
                  </a:lnTo>
                  <a:lnTo>
                    <a:pt x="2680597" y="637750"/>
                  </a:lnTo>
                  <a:lnTo>
                    <a:pt x="2707878" y="708020"/>
                  </a:lnTo>
                  <a:lnTo>
                    <a:pt x="2726440" y="780382"/>
                  </a:lnTo>
                  <a:lnTo>
                    <a:pt x="2735903" y="854586"/>
                  </a:lnTo>
                  <a:lnTo>
                    <a:pt x="2737104" y="892302"/>
                  </a:lnTo>
                  <a:lnTo>
                    <a:pt x="2735903" y="930017"/>
                  </a:lnTo>
                  <a:lnTo>
                    <a:pt x="2726440" y="1004221"/>
                  </a:lnTo>
                  <a:lnTo>
                    <a:pt x="2707878" y="1076583"/>
                  </a:lnTo>
                  <a:lnTo>
                    <a:pt x="2680597" y="1146853"/>
                  </a:lnTo>
                  <a:lnTo>
                    <a:pt x="2663806" y="1181127"/>
                  </a:lnTo>
                  <a:lnTo>
                    <a:pt x="2644978" y="1214786"/>
                  </a:lnTo>
                  <a:lnTo>
                    <a:pt x="2624160" y="1247797"/>
                  </a:lnTo>
                  <a:lnTo>
                    <a:pt x="2601400" y="1280132"/>
                  </a:lnTo>
                  <a:lnTo>
                    <a:pt x="2576746" y="1311757"/>
                  </a:lnTo>
                  <a:lnTo>
                    <a:pt x="2550244" y="1342644"/>
                  </a:lnTo>
                  <a:lnTo>
                    <a:pt x="2521943" y="1372759"/>
                  </a:lnTo>
                  <a:lnTo>
                    <a:pt x="2491890" y="1402073"/>
                  </a:lnTo>
                  <a:lnTo>
                    <a:pt x="2460132" y="1430555"/>
                  </a:lnTo>
                  <a:lnTo>
                    <a:pt x="2426718" y="1458173"/>
                  </a:lnTo>
                  <a:lnTo>
                    <a:pt x="2391694" y="1484897"/>
                  </a:lnTo>
                  <a:lnTo>
                    <a:pt x="2355108" y="1510695"/>
                  </a:lnTo>
                  <a:lnTo>
                    <a:pt x="2317007" y="1535537"/>
                  </a:lnTo>
                  <a:lnTo>
                    <a:pt x="2277440" y="1559391"/>
                  </a:lnTo>
                  <a:lnTo>
                    <a:pt x="2236453" y="1582227"/>
                  </a:lnTo>
                  <a:lnTo>
                    <a:pt x="2194094" y="1604014"/>
                  </a:lnTo>
                  <a:lnTo>
                    <a:pt x="2150411" y="1624721"/>
                  </a:lnTo>
                  <a:lnTo>
                    <a:pt x="2105451" y="1644315"/>
                  </a:lnTo>
                  <a:lnTo>
                    <a:pt x="2059262" y="1662768"/>
                  </a:lnTo>
                  <a:lnTo>
                    <a:pt x="2011891" y="1680048"/>
                  </a:lnTo>
                  <a:lnTo>
                    <a:pt x="1963386" y="1696123"/>
                  </a:lnTo>
                  <a:lnTo>
                    <a:pt x="1913793" y="1710962"/>
                  </a:lnTo>
                  <a:lnTo>
                    <a:pt x="1863162" y="1724536"/>
                  </a:lnTo>
                  <a:lnTo>
                    <a:pt x="1811539" y="1736812"/>
                  </a:lnTo>
                  <a:lnTo>
                    <a:pt x="1758971" y="1747760"/>
                  </a:lnTo>
                  <a:lnTo>
                    <a:pt x="1705507" y="1757349"/>
                  </a:lnTo>
                  <a:lnTo>
                    <a:pt x="1651194" y="1765548"/>
                  </a:lnTo>
                  <a:lnTo>
                    <a:pt x="1596079" y="1772325"/>
                  </a:lnTo>
                  <a:lnTo>
                    <a:pt x="1540209" y="1777650"/>
                  </a:lnTo>
                  <a:lnTo>
                    <a:pt x="1483633" y="1781493"/>
                  </a:lnTo>
                  <a:lnTo>
                    <a:pt x="1426398" y="1783821"/>
                  </a:lnTo>
                  <a:lnTo>
                    <a:pt x="1368552" y="1784604"/>
                  </a:lnTo>
                  <a:lnTo>
                    <a:pt x="1310705" y="1783821"/>
                  </a:lnTo>
                  <a:lnTo>
                    <a:pt x="1253470" y="1781493"/>
                  </a:lnTo>
                  <a:lnTo>
                    <a:pt x="1196894" y="1777650"/>
                  </a:lnTo>
                  <a:lnTo>
                    <a:pt x="1141024" y="1772325"/>
                  </a:lnTo>
                  <a:lnTo>
                    <a:pt x="1085909" y="1765548"/>
                  </a:lnTo>
                  <a:lnTo>
                    <a:pt x="1031596" y="1757349"/>
                  </a:lnTo>
                  <a:lnTo>
                    <a:pt x="978132" y="1747760"/>
                  </a:lnTo>
                  <a:lnTo>
                    <a:pt x="925564" y="1736812"/>
                  </a:lnTo>
                  <a:lnTo>
                    <a:pt x="873941" y="1724536"/>
                  </a:lnTo>
                  <a:lnTo>
                    <a:pt x="823310" y="1710962"/>
                  </a:lnTo>
                  <a:lnTo>
                    <a:pt x="773717" y="1696123"/>
                  </a:lnTo>
                  <a:lnTo>
                    <a:pt x="725212" y="1680048"/>
                  </a:lnTo>
                  <a:lnTo>
                    <a:pt x="677841" y="1662768"/>
                  </a:lnTo>
                  <a:lnTo>
                    <a:pt x="631652" y="1644315"/>
                  </a:lnTo>
                  <a:lnTo>
                    <a:pt x="586692" y="1624721"/>
                  </a:lnTo>
                  <a:lnTo>
                    <a:pt x="543009" y="1604014"/>
                  </a:lnTo>
                  <a:lnTo>
                    <a:pt x="500650" y="1582227"/>
                  </a:lnTo>
                  <a:lnTo>
                    <a:pt x="459663" y="1559391"/>
                  </a:lnTo>
                  <a:lnTo>
                    <a:pt x="420096" y="1535537"/>
                  </a:lnTo>
                  <a:lnTo>
                    <a:pt x="381995" y="1510695"/>
                  </a:lnTo>
                  <a:lnTo>
                    <a:pt x="345409" y="1484897"/>
                  </a:lnTo>
                  <a:lnTo>
                    <a:pt x="310385" y="1458173"/>
                  </a:lnTo>
                  <a:lnTo>
                    <a:pt x="276971" y="1430555"/>
                  </a:lnTo>
                  <a:lnTo>
                    <a:pt x="245213" y="1402073"/>
                  </a:lnTo>
                  <a:lnTo>
                    <a:pt x="215160" y="1372759"/>
                  </a:lnTo>
                  <a:lnTo>
                    <a:pt x="186859" y="1342644"/>
                  </a:lnTo>
                  <a:lnTo>
                    <a:pt x="160357" y="1311757"/>
                  </a:lnTo>
                  <a:lnTo>
                    <a:pt x="135703" y="1280132"/>
                  </a:lnTo>
                  <a:lnTo>
                    <a:pt x="112943" y="1247797"/>
                  </a:lnTo>
                  <a:lnTo>
                    <a:pt x="92125" y="1214786"/>
                  </a:lnTo>
                  <a:lnTo>
                    <a:pt x="73297" y="1181127"/>
                  </a:lnTo>
                  <a:lnTo>
                    <a:pt x="56506" y="1146853"/>
                  </a:lnTo>
                  <a:lnTo>
                    <a:pt x="29225" y="1076583"/>
                  </a:lnTo>
                  <a:lnTo>
                    <a:pt x="10663" y="1004221"/>
                  </a:lnTo>
                  <a:lnTo>
                    <a:pt x="1200" y="930017"/>
                  </a:lnTo>
                  <a:lnTo>
                    <a:pt x="0" y="892302"/>
                  </a:lnTo>
                  <a:close/>
                </a:path>
              </a:pathLst>
            </a:custGeom>
            <a:ln w="508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01084" y="2570353"/>
              <a:ext cx="1336040" cy="0"/>
            </a:xfrm>
            <a:custGeom>
              <a:avLst/>
              <a:gdLst/>
              <a:ahLst/>
              <a:cxnLst/>
              <a:rect l="l" t="t" r="r" b="b"/>
              <a:pathLst>
                <a:path w="1336039">
                  <a:moveTo>
                    <a:pt x="0" y="0"/>
                  </a:moveTo>
                  <a:lnTo>
                    <a:pt x="1335531" y="0"/>
                  </a:lnTo>
                </a:path>
              </a:pathLst>
            </a:custGeom>
            <a:ln w="6324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61281" y="2576322"/>
              <a:ext cx="2499360" cy="1784985"/>
            </a:xfrm>
            <a:custGeom>
              <a:avLst/>
              <a:gdLst/>
              <a:ahLst/>
              <a:cxnLst/>
              <a:rect l="l" t="t" r="r" b="b"/>
              <a:pathLst>
                <a:path w="2499359" h="1784985">
                  <a:moveTo>
                    <a:pt x="0" y="892301"/>
                  </a:moveTo>
                  <a:lnTo>
                    <a:pt x="1217" y="852558"/>
                  </a:lnTo>
                  <a:lnTo>
                    <a:pt x="4837" y="813260"/>
                  </a:lnTo>
                  <a:lnTo>
                    <a:pt x="10807" y="774443"/>
                  </a:lnTo>
                  <a:lnTo>
                    <a:pt x="19077" y="736143"/>
                  </a:lnTo>
                  <a:lnTo>
                    <a:pt x="29596" y="698397"/>
                  </a:lnTo>
                  <a:lnTo>
                    <a:pt x="42314" y="661241"/>
                  </a:lnTo>
                  <a:lnTo>
                    <a:pt x="57179" y="624711"/>
                  </a:lnTo>
                  <a:lnTo>
                    <a:pt x="74141" y="588843"/>
                  </a:lnTo>
                  <a:lnTo>
                    <a:pt x="93149" y="553675"/>
                  </a:lnTo>
                  <a:lnTo>
                    <a:pt x="114151" y="519241"/>
                  </a:lnTo>
                  <a:lnTo>
                    <a:pt x="137098" y="485579"/>
                  </a:lnTo>
                  <a:lnTo>
                    <a:pt x="161939" y="452725"/>
                  </a:lnTo>
                  <a:lnTo>
                    <a:pt x="188622" y="420715"/>
                  </a:lnTo>
                  <a:lnTo>
                    <a:pt x="217097" y="389585"/>
                  </a:lnTo>
                  <a:lnTo>
                    <a:pt x="247313" y="359371"/>
                  </a:lnTo>
                  <a:lnTo>
                    <a:pt x="279219" y="330111"/>
                  </a:lnTo>
                  <a:lnTo>
                    <a:pt x="312764" y="301839"/>
                  </a:lnTo>
                  <a:lnTo>
                    <a:pt x="347898" y="274593"/>
                  </a:lnTo>
                  <a:lnTo>
                    <a:pt x="384570" y="248408"/>
                  </a:lnTo>
                  <a:lnTo>
                    <a:pt x="422729" y="223322"/>
                  </a:lnTo>
                  <a:lnTo>
                    <a:pt x="462323" y="199369"/>
                  </a:lnTo>
                  <a:lnTo>
                    <a:pt x="503303" y="176588"/>
                  </a:lnTo>
                  <a:lnTo>
                    <a:pt x="545618" y="155013"/>
                  </a:lnTo>
                  <a:lnTo>
                    <a:pt x="589216" y="134681"/>
                  </a:lnTo>
                  <a:lnTo>
                    <a:pt x="634047" y="115628"/>
                  </a:lnTo>
                  <a:lnTo>
                    <a:pt x="680060" y="97892"/>
                  </a:lnTo>
                  <a:lnTo>
                    <a:pt x="727204" y="81507"/>
                  </a:lnTo>
                  <a:lnTo>
                    <a:pt x="775428" y="66510"/>
                  </a:lnTo>
                  <a:lnTo>
                    <a:pt x="824682" y="52938"/>
                  </a:lnTo>
                  <a:lnTo>
                    <a:pt x="874915" y="40827"/>
                  </a:lnTo>
                  <a:lnTo>
                    <a:pt x="926075" y="30213"/>
                  </a:lnTo>
                  <a:lnTo>
                    <a:pt x="978113" y="21132"/>
                  </a:lnTo>
                  <a:lnTo>
                    <a:pt x="1030977" y="13621"/>
                  </a:lnTo>
                  <a:lnTo>
                    <a:pt x="1084617" y="7716"/>
                  </a:lnTo>
                  <a:lnTo>
                    <a:pt x="1138981" y="3453"/>
                  </a:lnTo>
                  <a:lnTo>
                    <a:pt x="1194019" y="869"/>
                  </a:lnTo>
                  <a:lnTo>
                    <a:pt x="1249679" y="0"/>
                  </a:lnTo>
                  <a:lnTo>
                    <a:pt x="1305340" y="869"/>
                  </a:lnTo>
                  <a:lnTo>
                    <a:pt x="1360378" y="3453"/>
                  </a:lnTo>
                  <a:lnTo>
                    <a:pt x="1414742" y="7716"/>
                  </a:lnTo>
                  <a:lnTo>
                    <a:pt x="1468382" y="13621"/>
                  </a:lnTo>
                  <a:lnTo>
                    <a:pt x="1521246" y="21132"/>
                  </a:lnTo>
                  <a:lnTo>
                    <a:pt x="1573284" y="30213"/>
                  </a:lnTo>
                  <a:lnTo>
                    <a:pt x="1624444" y="40827"/>
                  </a:lnTo>
                  <a:lnTo>
                    <a:pt x="1674677" y="52938"/>
                  </a:lnTo>
                  <a:lnTo>
                    <a:pt x="1723931" y="66510"/>
                  </a:lnTo>
                  <a:lnTo>
                    <a:pt x="1772155" y="81507"/>
                  </a:lnTo>
                  <a:lnTo>
                    <a:pt x="1819299" y="97892"/>
                  </a:lnTo>
                  <a:lnTo>
                    <a:pt x="1865312" y="115628"/>
                  </a:lnTo>
                  <a:lnTo>
                    <a:pt x="1910143" y="134681"/>
                  </a:lnTo>
                  <a:lnTo>
                    <a:pt x="1953741" y="155013"/>
                  </a:lnTo>
                  <a:lnTo>
                    <a:pt x="1996056" y="176588"/>
                  </a:lnTo>
                  <a:lnTo>
                    <a:pt x="2037036" y="199369"/>
                  </a:lnTo>
                  <a:lnTo>
                    <a:pt x="2076630" y="223322"/>
                  </a:lnTo>
                  <a:lnTo>
                    <a:pt x="2114789" y="248408"/>
                  </a:lnTo>
                  <a:lnTo>
                    <a:pt x="2151461" y="274593"/>
                  </a:lnTo>
                  <a:lnTo>
                    <a:pt x="2186595" y="301839"/>
                  </a:lnTo>
                  <a:lnTo>
                    <a:pt x="2220140" y="330111"/>
                  </a:lnTo>
                  <a:lnTo>
                    <a:pt x="2252046" y="359371"/>
                  </a:lnTo>
                  <a:lnTo>
                    <a:pt x="2282262" y="389585"/>
                  </a:lnTo>
                  <a:lnTo>
                    <a:pt x="2310737" y="420715"/>
                  </a:lnTo>
                  <a:lnTo>
                    <a:pt x="2337420" y="452725"/>
                  </a:lnTo>
                  <a:lnTo>
                    <a:pt x="2362261" y="485579"/>
                  </a:lnTo>
                  <a:lnTo>
                    <a:pt x="2385208" y="519241"/>
                  </a:lnTo>
                  <a:lnTo>
                    <a:pt x="2406210" y="553675"/>
                  </a:lnTo>
                  <a:lnTo>
                    <a:pt x="2425218" y="588843"/>
                  </a:lnTo>
                  <a:lnTo>
                    <a:pt x="2442180" y="624711"/>
                  </a:lnTo>
                  <a:lnTo>
                    <a:pt x="2457045" y="661241"/>
                  </a:lnTo>
                  <a:lnTo>
                    <a:pt x="2469763" y="698397"/>
                  </a:lnTo>
                  <a:lnTo>
                    <a:pt x="2480282" y="736143"/>
                  </a:lnTo>
                  <a:lnTo>
                    <a:pt x="2488552" y="774443"/>
                  </a:lnTo>
                  <a:lnTo>
                    <a:pt x="2494522" y="813260"/>
                  </a:lnTo>
                  <a:lnTo>
                    <a:pt x="2498142" y="852558"/>
                  </a:lnTo>
                  <a:lnTo>
                    <a:pt x="2499360" y="892301"/>
                  </a:lnTo>
                  <a:lnTo>
                    <a:pt x="2498142" y="932045"/>
                  </a:lnTo>
                  <a:lnTo>
                    <a:pt x="2494522" y="971343"/>
                  </a:lnTo>
                  <a:lnTo>
                    <a:pt x="2488552" y="1010160"/>
                  </a:lnTo>
                  <a:lnTo>
                    <a:pt x="2480282" y="1048460"/>
                  </a:lnTo>
                  <a:lnTo>
                    <a:pt x="2469763" y="1086206"/>
                  </a:lnTo>
                  <a:lnTo>
                    <a:pt x="2457045" y="1123362"/>
                  </a:lnTo>
                  <a:lnTo>
                    <a:pt x="2442180" y="1159892"/>
                  </a:lnTo>
                  <a:lnTo>
                    <a:pt x="2425218" y="1195760"/>
                  </a:lnTo>
                  <a:lnTo>
                    <a:pt x="2406210" y="1230928"/>
                  </a:lnTo>
                  <a:lnTo>
                    <a:pt x="2385208" y="1265362"/>
                  </a:lnTo>
                  <a:lnTo>
                    <a:pt x="2362261" y="1299024"/>
                  </a:lnTo>
                  <a:lnTo>
                    <a:pt x="2337420" y="1331878"/>
                  </a:lnTo>
                  <a:lnTo>
                    <a:pt x="2310737" y="1363888"/>
                  </a:lnTo>
                  <a:lnTo>
                    <a:pt x="2282262" y="1395018"/>
                  </a:lnTo>
                  <a:lnTo>
                    <a:pt x="2252046" y="1425232"/>
                  </a:lnTo>
                  <a:lnTo>
                    <a:pt x="2220140" y="1454492"/>
                  </a:lnTo>
                  <a:lnTo>
                    <a:pt x="2186595" y="1482764"/>
                  </a:lnTo>
                  <a:lnTo>
                    <a:pt x="2151461" y="1510010"/>
                  </a:lnTo>
                  <a:lnTo>
                    <a:pt x="2114789" y="1536195"/>
                  </a:lnTo>
                  <a:lnTo>
                    <a:pt x="2076630" y="1561281"/>
                  </a:lnTo>
                  <a:lnTo>
                    <a:pt x="2037036" y="1585234"/>
                  </a:lnTo>
                  <a:lnTo>
                    <a:pt x="1996056" y="1608015"/>
                  </a:lnTo>
                  <a:lnTo>
                    <a:pt x="1953741" y="1629590"/>
                  </a:lnTo>
                  <a:lnTo>
                    <a:pt x="1910143" y="1649922"/>
                  </a:lnTo>
                  <a:lnTo>
                    <a:pt x="1865312" y="1668975"/>
                  </a:lnTo>
                  <a:lnTo>
                    <a:pt x="1819299" y="1686711"/>
                  </a:lnTo>
                  <a:lnTo>
                    <a:pt x="1772155" y="1703096"/>
                  </a:lnTo>
                  <a:lnTo>
                    <a:pt x="1723931" y="1718093"/>
                  </a:lnTo>
                  <a:lnTo>
                    <a:pt x="1674677" y="1731665"/>
                  </a:lnTo>
                  <a:lnTo>
                    <a:pt x="1624444" y="1743776"/>
                  </a:lnTo>
                  <a:lnTo>
                    <a:pt x="1573284" y="1754390"/>
                  </a:lnTo>
                  <a:lnTo>
                    <a:pt x="1521246" y="1763471"/>
                  </a:lnTo>
                  <a:lnTo>
                    <a:pt x="1468382" y="1770982"/>
                  </a:lnTo>
                  <a:lnTo>
                    <a:pt x="1414742" y="1776887"/>
                  </a:lnTo>
                  <a:lnTo>
                    <a:pt x="1360378" y="1781150"/>
                  </a:lnTo>
                  <a:lnTo>
                    <a:pt x="1305340" y="1783734"/>
                  </a:lnTo>
                  <a:lnTo>
                    <a:pt x="1249679" y="1784603"/>
                  </a:lnTo>
                  <a:lnTo>
                    <a:pt x="1194019" y="1783734"/>
                  </a:lnTo>
                  <a:lnTo>
                    <a:pt x="1138981" y="1781150"/>
                  </a:lnTo>
                  <a:lnTo>
                    <a:pt x="1084617" y="1776887"/>
                  </a:lnTo>
                  <a:lnTo>
                    <a:pt x="1030977" y="1770982"/>
                  </a:lnTo>
                  <a:lnTo>
                    <a:pt x="978113" y="1763471"/>
                  </a:lnTo>
                  <a:lnTo>
                    <a:pt x="926075" y="1754390"/>
                  </a:lnTo>
                  <a:lnTo>
                    <a:pt x="874915" y="1743776"/>
                  </a:lnTo>
                  <a:lnTo>
                    <a:pt x="824682" y="1731665"/>
                  </a:lnTo>
                  <a:lnTo>
                    <a:pt x="775428" y="1718093"/>
                  </a:lnTo>
                  <a:lnTo>
                    <a:pt x="727204" y="1703096"/>
                  </a:lnTo>
                  <a:lnTo>
                    <a:pt x="680060" y="1686711"/>
                  </a:lnTo>
                  <a:lnTo>
                    <a:pt x="634047" y="1668975"/>
                  </a:lnTo>
                  <a:lnTo>
                    <a:pt x="589216" y="1649922"/>
                  </a:lnTo>
                  <a:lnTo>
                    <a:pt x="545618" y="1629590"/>
                  </a:lnTo>
                  <a:lnTo>
                    <a:pt x="503303" y="1608015"/>
                  </a:lnTo>
                  <a:lnTo>
                    <a:pt x="462323" y="1585234"/>
                  </a:lnTo>
                  <a:lnTo>
                    <a:pt x="422729" y="1561281"/>
                  </a:lnTo>
                  <a:lnTo>
                    <a:pt x="384570" y="1536195"/>
                  </a:lnTo>
                  <a:lnTo>
                    <a:pt x="347898" y="1510010"/>
                  </a:lnTo>
                  <a:lnTo>
                    <a:pt x="312764" y="1482764"/>
                  </a:lnTo>
                  <a:lnTo>
                    <a:pt x="279219" y="1454492"/>
                  </a:lnTo>
                  <a:lnTo>
                    <a:pt x="247313" y="1425232"/>
                  </a:lnTo>
                  <a:lnTo>
                    <a:pt x="217097" y="1395018"/>
                  </a:lnTo>
                  <a:lnTo>
                    <a:pt x="188622" y="1363888"/>
                  </a:lnTo>
                  <a:lnTo>
                    <a:pt x="161939" y="1331878"/>
                  </a:lnTo>
                  <a:lnTo>
                    <a:pt x="137098" y="1299024"/>
                  </a:lnTo>
                  <a:lnTo>
                    <a:pt x="114151" y="1265362"/>
                  </a:lnTo>
                  <a:lnTo>
                    <a:pt x="93149" y="1230928"/>
                  </a:lnTo>
                  <a:lnTo>
                    <a:pt x="74141" y="1195760"/>
                  </a:lnTo>
                  <a:lnTo>
                    <a:pt x="57179" y="1159892"/>
                  </a:lnTo>
                  <a:lnTo>
                    <a:pt x="42314" y="1123362"/>
                  </a:lnTo>
                  <a:lnTo>
                    <a:pt x="29596" y="1086206"/>
                  </a:lnTo>
                  <a:lnTo>
                    <a:pt x="19077" y="1048460"/>
                  </a:lnTo>
                  <a:lnTo>
                    <a:pt x="10807" y="1010160"/>
                  </a:lnTo>
                  <a:lnTo>
                    <a:pt x="4837" y="971343"/>
                  </a:lnTo>
                  <a:lnTo>
                    <a:pt x="1217" y="932045"/>
                  </a:lnTo>
                  <a:lnTo>
                    <a:pt x="0" y="892301"/>
                  </a:lnTo>
                  <a:close/>
                </a:path>
              </a:pathLst>
            </a:custGeom>
            <a:ln w="508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96868" y="2602992"/>
              <a:ext cx="1477010" cy="1748155"/>
            </a:xfrm>
            <a:custGeom>
              <a:avLst/>
              <a:gdLst/>
              <a:ahLst/>
              <a:cxnLst/>
              <a:rect l="l" t="t" r="r" b="b"/>
              <a:pathLst>
                <a:path w="1477010" h="1748154">
                  <a:moveTo>
                    <a:pt x="1476756" y="0"/>
                  </a:moveTo>
                  <a:lnTo>
                    <a:pt x="0" y="0"/>
                  </a:lnTo>
                  <a:lnTo>
                    <a:pt x="0" y="432816"/>
                  </a:lnTo>
                  <a:lnTo>
                    <a:pt x="0" y="1748028"/>
                  </a:lnTo>
                  <a:lnTo>
                    <a:pt x="1476756" y="1748028"/>
                  </a:lnTo>
                  <a:lnTo>
                    <a:pt x="1476756" y="432816"/>
                  </a:lnTo>
                  <a:lnTo>
                    <a:pt x="1476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78167" y="2930652"/>
              <a:ext cx="3988435" cy="664845"/>
            </a:xfrm>
            <a:custGeom>
              <a:avLst/>
              <a:gdLst/>
              <a:ahLst/>
              <a:cxnLst/>
              <a:rect l="l" t="t" r="r" b="b"/>
              <a:pathLst>
                <a:path w="3988434" h="664845">
                  <a:moveTo>
                    <a:pt x="3988308" y="0"/>
                  </a:moveTo>
                  <a:lnTo>
                    <a:pt x="0" y="0"/>
                  </a:lnTo>
                  <a:lnTo>
                    <a:pt x="0" y="664463"/>
                  </a:lnTo>
                  <a:lnTo>
                    <a:pt x="3988308" y="664463"/>
                  </a:lnTo>
                  <a:lnTo>
                    <a:pt x="3988308" y="0"/>
                  </a:lnTo>
                  <a:close/>
                </a:path>
              </a:pathLst>
            </a:custGeom>
            <a:solidFill>
              <a:srgbClr val="43A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7595" y="2508504"/>
              <a:ext cx="3523615" cy="527685"/>
            </a:xfrm>
            <a:custGeom>
              <a:avLst/>
              <a:gdLst/>
              <a:ahLst/>
              <a:cxnLst/>
              <a:rect l="l" t="t" r="r" b="b"/>
              <a:pathLst>
                <a:path w="3523615" h="527685">
                  <a:moveTo>
                    <a:pt x="3523488" y="0"/>
                  </a:moveTo>
                  <a:lnTo>
                    <a:pt x="0" y="0"/>
                  </a:lnTo>
                  <a:lnTo>
                    <a:pt x="0" y="527303"/>
                  </a:lnTo>
                  <a:lnTo>
                    <a:pt x="3523488" y="527303"/>
                  </a:lnTo>
                  <a:lnTo>
                    <a:pt x="3523488" y="0"/>
                  </a:lnTo>
                  <a:close/>
                </a:path>
              </a:pathLst>
            </a:custGeom>
            <a:solidFill>
              <a:srgbClr val="0076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00415" y="6132449"/>
              <a:ext cx="634365" cy="0"/>
            </a:xfrm>
            <a:custGeom>
              <a:avLst/>
              <a:gdLst/>
              <a:ahLst/>
              <a:cxnLst/>
              <a:rect l="l" t="t" r="r" b="b"/>
              <a:pathLst>
                <a:path w="634365">
                  <a:moveTo>
                    <a:pt x="0" y="0"/>
                  </a:moveTo>
                  <a:lnTo>
                    <a:pt x="633983" y="0"/>
                  </a:lnTo>
                </a:path>
              </a:pathLst>
            </a:custGeom>
            <a:ln w="642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04367" y="2550742"/>
            <a:ext cx="3081020" cy="41529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90"/>
              </a:spcBef>
            </a:pP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The</a:t>
            </a:r>
            <a:r>
              <a:rPr sz="12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materiality</a:t>
            </a:r>
            <a:r>
              <a:rPr sz="12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of</a:t>
            </a:r>
            <a:r>
              <a:rPr sz="12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 Light"/>
                <a:cs typeface="Calibri Light"/>
              </a:rPr>
              <a:t>the</a:t>
            </a:r>
            <a:r>
              <a:rPr sz="120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entity’s</a:t>
            </a:r>
            <a:r>
              <a:rPr sz="12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derivative’s</a:t>
            </a:r>
            <a:r>
              <a:rPr sz="12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carrying</a:t>
            </a:r>
            <a:endParaRPr sz="1200">
              <a:latin typeface="Calibri Light"/>
              <a:cs typeface="Calibri Light"/>
            </a:endParaRPr>
          </a:p>
          <a:p>
            <a:pPr marR="1905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 Light"/>
                <a:cs typeface="Calibri Light"/>
              </a:rPr>
              <a:t>value</a:t>
            </a:r>
            <a:r>
              <a:rPr sz="1200" spc="-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 Light"/>
                <a:cs typeface="Calibri Light"/>
              </a:rPr>
              <a:t>to</a:t>
            </a:r>
            <a:r>
              <a:rPr sz="12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 Light"/>
                <a:cs typeface="Calibri Light"/>
              </a:rPr>
              <a:t>its</a:t>
            </a: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 financial</a:t>
            </a:r>
            <a:r>
              <a:rPr sz="12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statements;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534400" y="5984748"/>
            <a:ext cx="3223260" cy="649605"/>
          </a:xfrm>
          <a:custGeom>
            <a:avLst/>
            <a:gdLst/>
            <a:ahLst/>
            <a:cxnLst/>
            <a:rect l="l" t="t" r="r" b="b"/>
            <a:pathLst>
              <a:path w="3223259" h="649604">
                <a:moveTo>
                  <a:pt x="3223259" y="0"/>
                </a:moveTo>
                <a:lnTo>
                  <a:pt x="0" y="0"/>
                </a:lnTo>
                <a:lnTo>
                  <a:pt x="0" y="649224"/>
                </a:lnTo>
                <a:lnTo>
                  <a:pt x="3223259" y="649224"/>
                </a:lnTo>
                <a:lnTo>
                  <a:pt x="3223259" y="0"/>
                </a:lnTo>
                <a:close/>
              </a:path>
            </a:pathLst>
          </a:custGeom>
          <a:solidFill>
            <a:srgbClr val="054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868156" y="6088075"/>
            <a:ext cx="2571115" cy="415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8675" marR="5080" indent="-829310">
              <a:lnSpc>
                <a:spcPct val="1067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The</a:t>
            </a:r>
            <a:r>
              <a:rPr sz="12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credit</a:t>
            </a:r>
            <a:r>
              <a:rPr sz="12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worthiness</a:t>
            </a:r>
            <a:r>
              <a:rPr sz="12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of </a:t>
            </a:r>
            <a:r>
              <a:rPr sz="1200" dirty="0">
                <a:solidFill>
                  <a:srgbClr val="FFFFFF"/>
                </a:solidFill>
                <a:latin typeface="Calibri Light"/>
                <a:cs typeface="Calibri Light"/>
              </a:rPr>
              <a:t>the </a:t>
            </a: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entity</a:t>
            </a:r>
            <a:r>
              <a:rPr sz="1200" dirty="0">
                <a:solidFill>
                  <a:srgbClr val="FFFFFF"/>
                </a:solidFill>
                <a:latin typeface="Calibri Light"/>
                <a:cs typeface="Calibri Light"/>
              </a:rPr>
              <a:t> and its </a:t>
            </a:r>
            <a:r>
              <a:rPr sz="1200" spc="-26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counterparties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77595" y="4823460"/>
            <a:ext cx="3246120" cy="794385"/>
          </a:xfrm>
          <a:custGeom>
            <a:avLst/>
            <a:gdLst/>
            <a:ahLst/>
            <a:cxnLst/>
            <a:rect l="l" t="t" r="r" b="b"/>
            <a:pathLst>
              <a:path w="3246120" h="794385">
                <a:moveTo>
                  <a:pt x="3246120" y="0"/>
                </a:moveTo>
                <a:lnTo>
                  <a:pt x="0" y="0"/>
                </a:lnTo>
                <a:lnTo>
                  <a:pt x="0" y="794003"/>
                </a:lnTo>
                <a:lnTo>
                  <a:pt x="3246120" y="794003"/>
                </a:lnTo>
                <a:lnTo>
                  <a:pt x="3246120" y="0"/>
                </a:lnTo>
                <a:close/>
              </a:path>
            </a:pathLst>
          </a:custGeom>
          <a:solidFill>
            <a:srgbClr val="2588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26744" y="4999482"/>
            <a:ext cx="2948940" cy="415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2465" marR="5080" indent="-660400">
              <a:lnSpc>
                <a:spcPct val="1067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The</a:t>
            </a:r>
            <a:r>
              <a:rPr sz="12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cost</a:t>
            </a:r>
            <a:r>
              <a:rPr sz="12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 Light"/>
                <a:cs typeface="Calibri Light"/>
              </a:rPr>
              <a:t>and </a:t>
            </a: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availability</a:t>
            </a:r>
            <a:r>
              <a:rPr sz="12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of</a:t>
            </a:r>
            <a:r>
              <a:rPr sz="1200" dirty="0">
                <a:solidFill>
                  <a:srgbClr val="FFFFFF"/>
                </a:solidFill>
                <a:latin typeface="Calibri Light"/>
                <a:cs typeface="Calibri Light"/>
              </a:rPr>
              <a:t> technology to</a:t>
            </a:r>
            <a:r>
              <a:rPr sz="120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model </a:t>
            </a:r>
            <a:r>
              <a:rPr sz="1200" spc="-26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complex</a:t>
            </a:r>
            <a:r>
              <a:rPr sz="12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credit</a:t>
            </a:r>
            <a:r>
              <a:rPr sz="12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exposures;</a:t>
            </a:r>
            <a:endParaRPr sz="1200">
              <a:latin typeface="Calibri Light"/>
              <a:cs typeface="Calibri Ligh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842384" y="2457069"/>
            <a:ext cx="517525" cy="426084"/>
            <a:chOff x="3842384" y="2457069"/>
            <a:chExt cx="517525" cy="426084"/>
          </a:xfrm>
        </p:grpSpPr>
        <p:sp>
          <p:nvSpPr>
            <p:cNvPr id="19" name="object 19"/>
            <p:cNvSpPr/>
            <p:nvPr/>
          </p:nvSpPr>
          <p:spPr>
            <a:xfrm>
              <a:off x="3851909" y="2466594"/>
              <a:ext cx="498475" cy="407034"/>
            </a:xfrm>
            <a:custGeom>
              <a:avLst/>
              <a:gdLst/>
              <a:ahLst/>
              <a:cxnLst/>
              <a:rect l="l" t="t" r="r" b="b"/>
              <a:pathLst>
                <a:path w="498475" h="407035">
                  <a:moveTo>
                    <a:pt x="249174" y="0"/>
                  </a:moveTo>
                  <a:lnTo>
                    <a:pt x="198941" y="4132"/>
                  </a:lnTo>
                  <a:lnTo>
                    <a:pt x="152161" y="15984"/>
                  </a:lnTo>
                  <a:lnTo>
                    <a:pt x="109835" y="34738"/>
                  </a:lnTo>
                  <a:lnTo>
                    <a:pt x="72961" y="59578"/>
                  </a:lnTo>
                  <a:lnTo>
                    <a:pt x="42541" y="89687"/>
                  </a:lnTo>
                  <a:lnTo>
                    <a:pt x="19573" y="124247"/>
                  </a:lnTo>
                  <a:lnTo>
                    <a:pt x="5060" y="162442"/>
                  </a:lnTo>
                  <a:lnTo>
                    <a:pt x="0" y="203454"/>
                  </a:lnTo>
                  <a:lnTo>
                    <a:pt x="5060" y="244465"/>
                  </a:lnTo>
                  <a:lnTo>
                    <a:pt x="19573" y="282660"/>
                  </a:lnTo>
                  <a:lnTo>
                    <a:pt x="42541" y="317220"/>
                  </a:lnTo>
                  <a:lnTo>
                    <a:pt x="72961" y="347329"/>
                  </a:lnTo>
                  <a:lnTo>
                    <a:pt x="109835" y="372169"/>
                  </a:lnTo>
                  <a:lnTo>
                    <a:pt x="152161" y="390923"/>
                  </a:lnTo>
                  <a:lnTo>
                    <a:pt x="198941" y="402775"/>
                  </a:lnTo>
                  <a:lnTo>
                    <a:pt x="249174" y="406908"/>
                  </a:lnTo>
                  <a:lnTo>
                    <a:pt x="299406" y="402775"/>
                  </a:lnTo>
                  <a:lnTo>
                    <a:pt x="346186" y="390923"/>
                  </a:lnTo>
                  <a:lnTo>
                    <a:pt x="388512" y="372169"/>
                  </a:lnTo>
                  <a:lnTo>
                    <a:pt x="425386" y="347329"/>
                  </a:lnTo>
                  <a:lnTo>
                    <a:pt x="455806" y="317220"/>
                  </a:lnTo>
                  <a:lnTo>
                    <a:pt x="478774" y="282660"/>
                  </a:lnTo>
                  <a:lnTo>
                    <a:pt x="493287" y="244465"/>
                  </a:lnTo>
                  <a:lnTo>
                    <a:pt x="498348" y="203454"/>
                  </a:lnTo>
                  <a:lnTo>
                    <a:pt x="493287" y="162442"/>
                  </a:lnTo>
                  <a:lnTo>
                    <a:pt x="478774" y="124247"/>
                  </a:lnTo>
                  <a:lnTo>
                    <a:pt x="455806" y="89687"/>
                  </a:lnTo>
                  <a:lnTo>
                    <a:pt x="425386" y="59578"/>
                  </a:lnTo>
                  <a:lnTo>
                    <a:pt x="388512" y="34738"/>
                  </a:lnTo>
                  <a:lnTo>
                    <a:pt x="346186" y="15984"/>
                  </a:lnTo>
                  <a:lnTo>
                    <a:pt x="299406" y="4132"/>
                  </a:lnTo>
                  <a:lnTo>
                    <a:pt x="249174" y="0"/>
                  </a:lnTo>
                  <a:close/>
                </a:path>
              </a:pathLst>
            </a:custGeom>
            <a:solidFill>
              <a:srgbClr val="0076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51909" y="2466594"/>
              <a:ext cx="498475" cy="407034"/>
            </a:xfrm>
            <a:custGeom>
              <a:avLst/>
              <a:gdLst/>
              <a:ahLst/>
              <a:cxnLst/>
              <a:rect l="l" t="t" r="r" b="b"/>
              <a:pathLst>
                <a:path w="498475" h="407035">
                  <a:moveTo>
                    <a:pt x="0" y="203454"/>
                  </a:moveTo>
                  <a:lnTo>
                    <a:pt x="5060" y="162442"/>
                  </a:lnTo>
                  <a:lnTo>
                    <a:pt x="19573" y="124247"/>
                  </a:lnTo>
                  <a:lnTo>
                    <a:pt x="42541" y="89687"/>
                  </a:lnTo>
                  <a:lnTo>
                    <a:pt x="72961" y="59578"/>
                  </a:lnTo>
                  <a:lnTo>
                    <a:pt x="109835" y="34738"/>
                  </a:lnTo>
                  <a:lnTo>
                    <a:pt x="152161" y="15984"/>
                  </a:lnTo>
                  <a:lnTo>
                    <a:pt x="198941" y="4132"/>
                  </a:lnTo>
                  <a:lnTo>
                    <a:pt x="249174" y="0"/>
                  </a:lnTo>
                  <a:lnTo>
                    <a:pt x="299406" y="4132"/>
                  </a:lnTo>
                  <a:lnTo>
                    <a:pt x="346186" y="15984"/>
                  </a:lnTo>
                  <a:lnTo>
                    <a:pt x="388512" y="34738"/>
                  </a:lnTo>
                  <a:lnTo>
                    <a:pt x="425386" y="59578"/>
                  </a:lnTo>
                  <a:lnTo>
                    <a:pt x="455806" y="89687"/>
                  </a:lnTo>
                  <a:lnTo>
                    <a:pt x="478774" y="124247"/>
                  </a:lnTo>
                  <a:lnTo>
                    <a:pt x="493287" y="162442"/>
                  </a:lnTo>
                  <a:lnTo>
                    <a:pt x="498348" y="203454"/>
                  </a:lnTo>
                  <a:lnTo>
                    <a:pt x="493287" y="244465"/>
                  </a:lnTo>
                  <a:lnTo>
                    <a:pt x="478774" y="282660"/>
                  </a:lnTo>
                  <a:lnTo>
                    <a:pt x="455806" y="317220"/>
                  </a:lnTo>
                  <a:lnTo>
                    <a:pt x="425386" y="347329"/>
                  </a:lnTo>
                  <a:lnTo>
                    <a:pt x="388512" y="372169"/>
                  </a:lnTo>
                  <a:lnTo>
                    <a:pt x="346186" y="390923"/>
                  </a:lnTo>
                  <a:lnTo>
                    <a:pt x="299406" y="402775"/>
                  </a:lnTo>
                  <a:lnTo>
                    <a:pt x="249174" y="406908"/>
                  </a:lnTo>
                  <a:lnTo>
                    <a:pt x="198941" y="402775"/>
                  </a:lnTo>
                  <a:lnTo>
                    <a:pt x="152161" y="390923"/>
                  </a:lnTo>
                  <a:lnTo>
                    <a:pt x="109835" y="372169"/>
                  </a:lnTo>
                  <a:lnTo>
                    <a:pt x="72961" y="347329"/>
                  </a:lnTo>
                  <a:lnTo>
                    <a:pt x="42541" y="317220"/>
                  </a:lnTo>
                  <a:lnTo>
                    <a:pt x="19573" y="282660"/>
                  </a:lnTo>
                  <a:lnTo>
                    <a:pt x="5060" y="244465"/>
                  </a:lnTo>
                  <a:lnTo>
                    <a:pt x="0" y="203454"/>
                  </a:lnTo>
                  <a:close/>
                </a:path>
              </a:pathLst>
            </a:custGeom>
            <a:ln w="19050">
              <a:solidFill>
                <a:srgbClr val="0076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97629" y="2501646"/>
              <a:ext cx="407034" cy="334010"/>
            </a:xfrm>
            <a:custGeom>
              <a:avLst/>
              <a:gdLst/>
              <a:ahLst/>
              <a:cxnLst/>
              <a:rect l="l" t="t" r="r" b="b"/>
              <a:pathLst>
                <a:path w="407035" h="334010">
                  <a:moveTo>
                    <a:pt x="203454" y="0"/>
                  </a:moveTo>
                  <a:lnTo>
                    <a:pt x="149357" y="5958"/>
                  </a:lnTo>
                  <a:lnTo>
                    <a:pt x="100753" y="22775"/>
                  </a:lnTo>
                  <a:lnTo>
                    <a:pt x="59578" y="48863"/>
                  </a:lnTo>
                  <a:lnTo>
                    <a:pt x="27770" y="82634"/>
                  </a:lnTo>
                  <a:lnTo>
                    <a:pt x="7265" y="122502"/>
                  </a:lnTo>
                  <a:lnTo>
                    <a:pt x="0" y="166878"/>
                  </a:lnTo>
                  <a:lnTo>
                    <a:pt x="7265" y="211253"/>
                  </a:lnTo>
                  <a:lnTo>
                    <a:pt x="27770" y="251121"/>
                  </a:lnTo>
                  <a:lnTo>
                    <a:pt x="59578" y="284892"/>
                  </a:lnTo>
                  <a:lnTo>
                    <a:pt x="100753" y="310980"/>
                  </a:lnTo>
                  <a:lnTo>
                    <a:pt x="149357" y="327797"/>
                  </a:lnTo>
                  <a:lnTo>
                    <a:pt x="203454" y="333756"/>
                  </a:lnTo>
                  <a:lnTo>
                    <a:pt x="257550" y="327797"/>
                  </a:lnTo>
                  <a:lnTo>
                    <a:pt x="306154" y="310980"/>
                  </a:lnTo>
                  <a:lnTo>
                    <a:pt x="347329" y="284892"/>
                  </a:lnTo>
                  <a:lnTo>
                    <a:pt x="379137" y="251121"/>
                  </a:lnTo>
                  <a:lnTo>
                    <a:pt x="399642" y="211253"/>
                  </a:lnTo>
                  <a:lnTo>
                    <a:pt x="406908" y="166878"/>
                  </a:lnTo>
                  <a:lnTo>
                    <a:pt x="399642" y="122502"/>
                  </a:lnTo>
                  <a:lnTo>
                    <a:pt x="379137" y="82634"/>
                  </a:lnTo>
                  <a:lnTo>
                    <a:pt x="347329" y="48863"/>
                  </a:lnTo>
                  <a:lnTo>
                    <a:pt x="306154" y="22775"/>
                  </a:lnTo>
                  <a:lnTo>
                    <a:pt x="257550" y="5958"/>
                  </a:lnTo>
                  <a:lnTo>
                    <a:pt x="2034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97629" y="2501646"/>
              <a:ext cx="407034" cy="334010"/>
            </a:xfrm>
            <a:custGeom>
              <a:avLst/>
              <a:gdLst/>
              <a:ahLst/>
              <a:cxnLst/>
              <a:rect l="l" t="t" r="r" b="b"/>
              <a:pathLst>
                <a:path w="407035" h="334010">
                  <a:moveTo>
                    <a:pt x="0" y="166878"/>
                  </a:moveTo>
                  <a:lnTo>
                    <a:pt x="7265" y="122502"/>
                  </a:lnTo>
                  <a:lnTo>
                    <a:pt x="27770" y="82634"/>
                  </a:lnTo>
                  <a:lnTo>
                    <a:pt x="59578" y="48863"/>
                  </a:lnTo>
                  <a:lnTo>
                    <a:pt x="100753" y="22775"/>
                  </a:lnTo>
                  <a:lnTo>
                    <a:pt x="149357" y="5958"/>
                  </a:lnTo>
                  <a:lnTo>
                    <a:pt x="203454" y="0"/>
                  </a:lnTo>
                  <a:lnTo>
                    <a:pt x="257550" y="5958"/>
                  </a:lnTo>
                  <a:lnTo>
                    <a:pt x="306154" y="22775"/>
                  </a:lnTo>
                  <a:lnTo>
                    <a:pt x="347329" y="48863"/>
                  </a:lnTo>
                  <a:lnTo>
                    <a:pt x="379137" y="82634"/>
                  </a:lnTo>
                  <a:lnTo>
                    <a:pt x="399642" y="122502"/>
                  </a:lnTo>
                  <a:lnTo>
                    <a:pt x="406908" y="166878"/>
                  </a:lnTo>
                  <a:lnTo>
                    <a:pt x="399642" y="211253"/>
                  </a:lnTo>
                  <a:lnTo>
                    <a:pt x="379137" y="251121"/>
                  </a:lnTo>
                  <a:lnTo>
                    <a:pt x="347329" y="284892"/>
                  </a:lnTo>
                  <a:lnTo>
                    <a:pt x="306154" y="310980"/>
                  </a:lnTo>
                  <a:lnTo>
                    <a:pt x="257550" y="327797"/>
                  </a:lnTo>
                  <a:lnTo>
                    <a:pt x="203454" y="333756"/>
                  </a:lnTo>
                  <a:lnTo>
                    <a:pt x="149357" y="327797"/>
                  </a:lnTo>
                  <a:lnTo>
                    <a:pt x="100753" y="310980"/>
                  </a:lnTo>
                  <a:lnTo>
                    <a:pt x="59578" y="284892"/>
                  </a:lnTo>
                  <a:lnTo>
                    <a:pt x="27770" y="251121"/>
                  </a:lnTo>
                  <a:lnTo>
                    <a:pt x="7265" y="211253"/>
                  </a:lnTo>
                  <a:lnTo>
                    <a:pt x="0" y="166878"/>
                  </a:lnTo>
                  <a:close/>
                </a:path>
              </a:pathLst>
            </a:custGeom>
            <a:ln w="19050">
              <a:solidFill>
                <a:srgbClr val="0076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074286" y="2586609"/>
            <a:ext cx="6604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345935" y="2828544"/>
            <a:ext cx="497205" cy="407034"/>
            <a:chOff x="6345935" y="2828544"/>
            <a:chExt cx="497205" cy="407034"/>
          </a:xfrm>
        </p:grpSpPr>
        <p:sp>
          <p:nvSpPr>
            <p:cNvPr id="25" name="object 25"/>
            <p:cNvSpPr/>
            <p:nvPr/>
          </p:nvSpPr>
          <p:spPr>
            <a:xfrm>
              <a:off x="6345935" y="2828544"/>
              <a:ext cx="497205" cy="407034"/>
            </a:xfrm>
            <a:custGeom>
              <a:avLst/>
              <a:gdLst/>
              <a:ahLst/>
              <a:cxnLst/>
              <a:rect l="l" t="t" r="r" b="b"/>
              <a:pathLst>
                <a:path w="497204" h="407035">
                  <a:moveTo>
                    <a:pt x="248412" y="0"/>
                  </a:moveTo>
                  <a:lnTo>
                    <a:pt x="198358" y="4132"/>
                  </a:lnTo>
                  <a:lnTo>
                    <a:pt x="151733" y="15984"/>
                  </a:lnTo>
                  <a:lnTo>
                    <a:pt x="109537" y="34738"/>
                  </a:lnTo>
                  <a:lnTo>
                    <a:pt x="72770" y="59578"/>
                  </a:lnTo>
                  <a:lnTo>
                    <a:pt x="42433" y="89687"/>
                  </a:lnTo>
                  <a:lnTo>
                    <a:pt x="19526" y="124247"/>
                  </a:lnTo>
                  <a:lnTo>
                    <a:pt x="5048" y="162442"/>
                  </a:lnTo>
                  <a:lnTo>
                    <a:pt x="0" y="203454"/>
                  </a:lnTo>
                  <a:lnTo>
                    <a:pt x="5048" y="244465"/>
                  </a:lnTo>
                  <a:lnTo>
                    <a:pt x="19526" y="282660"/>
                  </a:lnTo>
                  <a:lnTo>
                    <a:pt x="42433" y="317220"/>
                  </a:lnTo>
                  <a:lnTo>
                    <a:pt x="72771" y="347329"/>
                  </a:lnTo>
                  <a:lnTo>
                    <a:pt x="109537" y="372169"/>
                  </a:lnTo>
                  <a:lnTo>
                    <a:pt x="151733" y="390923"/>
                  </a:lnTo>
                  <a:lnTo>
                    <a:pt x="198358" y="402775"/>
                  </a:lnTo>
                  <a:lnTo>
                    <a:pt x="248412" y="406908"/>
                  </a:lnTo>
                  <a:lnTo>
                    <a:pt x="298465" y="402775"/>
                  </a:lnTo>
                  <a:lnTo>
                    <a:pt x="345090" y="390923"/>
                  </a:lnTo>
                  <a:lnTo>
                    <a:pt x="387286" y="372169"/>
                  </a:lnTo>
                  <a:lnTo>
                    <a:pt x="424052" y="347329"/>
                  </a:lnTo>
                  <a:lnTo>
                    <a:pt x="454390" y="317220"/>
                  </a:lnTo>
                  <a:lnTo>
                    <a:pt x="477297" y="282660"/>
                  </a:lnTo>
                  <a:lnTo>
                    <a:pt x="491775" y="244465"/>
                  </a:lnTo>
                  <a:lnTo>
                    <a:pt x="496823" y="203454"/>
                  </a:lnTo>
                  <a:lnTo>
                    <a:pt x="491775" y="162442"/>
                  </a:lnTo>
                  <a:lnTo>
                    <a:pt x="477297" y="124247"/>
                  </a:lnTo>
                  <a:lnTo>
                    <a:pt x="454390" y="89687"/>
                  </a:lnTo>
                  <a:lnTo>
                    <a:pt x="424052" y="59578"/>
                  </a:lnTo>
                  <a:lnTo>
                    <a:pt x="387286" y="34738"/>
                  </a:lnTo>
                  <a:lnTo>
                    <a:pt x="345090" y="15984"/>
                  </a:lnTo>
                  <a:lnTo>
                    <a:pt x="298465" y="4132"/>
                  </a:lnTo>
                  <a:lnTo>
                    <a:pt x="248412" y="0"/>
                  </a:lnTo>
                  <a:close/>
                </a:path>
              </a:pathLst>
            </a:custGeom>
            <a:solidFill>
              <a:srgbClr val="43A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390131" y="2862072"/>
              <a:ext cx="408940" cy="334010"/>
            </a:xfrm>
            <a:custGeom>
              <a:avLst/>
              <a:gdLst/>
              <a:ahLst/>
              <a:cxnLst/>
              <a:rect l="l" t="t" r="r" b="b"/>
              <a:pathLst>
                <a:path w="408940" h="334010">
                  <a:moveTo>
                    <a:pt x="204215" y="0"/>
                  </a:moveTo>
                  <a:lnTo>
                    <a:pt x="149930" y="5958"/>
                  </a:lnTo>
                  <a:lnTo>
                    <a:pt x="101148" y="22775"/>
                  </a:lnTo>
                  <a:lnTo>
                    <a:pt x="59817" y="48863"/>
                  </a:lnTo>
                  <a:lnTo>
                    <a:pt x="27883" y="82634"/>
                  </a:lnTo>
                  <a:lnTo>
                    <a:pt x="7295" y="122502"/>
                  </a:lnTo>
                  <a:lnTo>
                    <a:pt x="0" y="166877"/>
                  </a:lnTo>
                  <a:lnTo>
                    <a:pt x="7295" y="211253"/>
                  </a:lnTo>
                  <a:lnTo>
                    <a:pt x="27883" y="251121"/>
                  </a:lnTo>
                  <a:lnTo>
                    <a:pt x="59816" y="284892"/>
                  </a:lnTo>
                  <a:lnTo>
                    <a:pt x="101148" y="310980"/>
                  </a:lnTo>
                  <a:lnTo>
                    <a:pt x="149930" y="327797"/>
                  </a:lnTo>
                  <a:lnTo>
                    <a:pt x="204215" y="333755"/>
                  </a:lnTo>
                  <a:lnTo>
                    <a:pt x="258501" y="327797"/>
                  </a:lnTo>
                  <a:lnTo>
                    <a:pt x="307283" y="310980"/>
                  </a:lnTo>
                  <a:lnTo>
                    <a:pt x="348614" y="284892"/>
                  </a:lnTo>
                  <a:lnTo>
                    <a:pt x="380548" y="251121"/>
                  </a:lnTo>
                  <a:lnTo>
                    <a:pt x="401136" y="211253"/>
                  </a:lnTo>
                  <a:lnTo>
                    <a:pt x="408432" y="166877"/>
                  </a:lnTo>
                  <a:lnTo>
                    <a:pt x="401136" y="122502"/>
                  </a:lnTo>
                  <a:lnTo>
                    <a:pt x="380548" y="82634"/>
                  </a:lnTo>
                  <a:lnTo>
                    <a:pt x="348614" y="48863"/>
                  </a:lnTo>
                  <a:lnTo>
                    <a:pt x="307283" y="22775"/>
                  </a:lnTo>
                  <a:lnTo>
                    <a:pt x="258501" y="5958"/>
                  </a:lnTo>
                  <a:lnTo>
                    <a:pt x="2042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555993" y="2949067"/>
            <a:ext cx="3820160" cy="5080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875"/>
              </a:lnSpc>
              <a:spcBef>
                <a:spcPts val="125"/>
              </a:spcBef>
            </a:pP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  <a:p>
            <a:pPr marL="410845" algn="ctr">
              <a:lnSpc>
                <a:spcPts val="1355"/>
              </a:lnSpc>
            </a:pP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The</a:t>
            </a:r>
            <a:r>
              <a:rPr sz="12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number</a:t>
            </a:r>
            <a:r>
              <a:rPr sz="12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 Light"/>
                <a:cs typeface="Calibri Light"/>
              </a:rPr>
              <a:t>and</a:t>
            </a:r>
            <a:r>
              <a:rPr sz="12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 Light"/>
                <a:cs typeface="Calibri Light"/>
              </a:rPr>
              <a:t>type</a:t>
            </a:r>
            <a:r>
              <a:rPr sz="12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of</a:t>
            </a:r>
            <a:r>
              <a:rPr sz="12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contracts</a:t>
            </a:r>
            <a:r>
              <a:rPr sz="12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 Light"/>
                <a:cs typeface="Calibri Light"/>
              </a:rPr>
              <a:t>for</a:t>
            </a:r>
            <a:r>
              <a:rPr sz="12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derivatives</a:t>
            </a:r>
            <a:r>
              <a:rPr sz="12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 Light"/>
                <a:cs typeface="Calibri Light"/>
              </a:rPr>
              <a:t>in</a:t>
            </a:r>
            <a:r>
              <a:rPr sz="12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 Light"/>
                <a:cs typeface="Calibri Light"/>
              </a:rPr>
              <a:t>the</a:t>
            </a:r>
            <a:endParaRPr sz="1200">
              <a:latin typeface="Calibri Light"/>
              <a:cs typeface="Calibri Light"/>
            </a:endParaRPr>
          </a:p>
          <a:p>
            <a:pPr marL="414020" algn="ctr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entity’s</a:t>
            </a:r>
            <a:r>
              <a:rPr sz="12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portfolio;</a:t>
            </a:r>
            <a:endParaRPr sz="1200">
              <a:latin typeface="Calibri Light"/>
              <a:cs typeface="Calibri Light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707891" y="4789932"/>
            <a:ext cx="497205" cy="408940"/>
            <a:chOff x="3707891" y="4789932"/>
            <a:chExt cx="497205" cy="408940"/>
          </a:xfrm>
        </p:grpSpPr>
        <p:sp>
          <p:nvSpPr>
            <p:cNvPr id="29" name="object 29"/>
            <p:cNvSpPr/>
            <p:nvPr/>
          </p:nvSpPr>
          <p:spPr>
            <a:xfrm>
              <a:off x="3707891" y="4789932"/>
              <a:ext cx="497205" cy="408940"/>
            </a:xfrm>
            <a:custGeom>
              <a:avLst/>
              <a:gdLst/>
              <a:ahLst/>
              <a:cxnLst/>
              <a:rect l="l" t="t" r="r" b="b"/>
              <a:pathLst>
                <a:path w="497204" h="408939">
                  <a:moveTo>
                    <a:pt x="248412" y="0"/>
                  </a:moveTo>
                  <a:lnTo>
                    <a:pt x="198358" y="4149"/>
                  </a:lnTo>
                  <a:lnTo>
                    <a:pt x="151733" y="16049"/>
                  </a:lnTo>
                  <a:lnTo>
                    <a:pt x="109537" y="34879"/>
                  </a:lnTo>
                  <a:lnTo>
                    <a:pt x="72770" y="59816"/>
                  </a:lnTo>
                  <a:lnTo>
                    <a:pt x="42433" y="90041"/>
                  </a:lnTo>
                  <a:lnTo>
                    <a:pt x="19526" y="124729"/>
                  </a:lnTo>
                  <a:lnTo>
                    <a:pt x="5048" y="163062"/>
                  </a:lnTo>
                  <a:lnTo>
                    <a:pt x="0" y="204215"/>
                  </a:lnTo>
                  <a:lnTo>
                    <a:pt x="5048" y="245369"/>
                  </a:lnTo>
                  <a:lnTo>
                    <a:pt x="19526" y="283702"/>
                  </a:lnTo>
                  <a:lnTo>
                    <a:pt x="42433" y="318390"/>
                  </a:lnTo>
                  <a:lnTo>
                    <a:pt x="72771" y="348614"/>
                  </a:lnTo>
                  <a:lnTo>
                    <a:pt x="109537" y="373552"/>
                  </a:lnTo>
                  <a:lnTo>
                    <a:pt x="151733" y="392382"/>
                  </a:lnTo>
                  <a:lnTo>
                    <a:pt x="198358" y="404282"/>
                  </a:lnTo>
                  <a:lnTo>
                    <a:pt x="248412" y="408431"/>
                  </a:lnTo>
                  <a:lnTo>
                    <a:pt x="298465" y="404282"/>
                  </a:lnTo>
                  <a:lnTo>
                    <a:pt x="345090" y="392382"/>
                  </a:lnTo>
                  <a:lnTo>
                    <a:pt x="387286" y="373552"/>
                  </a:lnTo>
                  <a:lnTo>
                    <a:pt x="424053" y="348614"/>
                  </a:lnTo>
                  <a:lnTo>
                    <a:pt x="454390" y="318390"/>
                  </a:lnTo>
                  <a:lnTo>
                    <a:pt x="477297" y="283702"/>
                  </a:lnTo>
                  <a:lnTo>
                    <a:pt x="491775" y="245369"/>
                  </a:lnTo>
                  <a:lnTo>
                    <a:pt x="496824" y="204215"/>
                  </a:lnTo>
                  <a:lnTo>
                    <a:pt x="491775" y="163062"/>
                  </a:lnTo>
                  <a:lnTo>
                    <a:pt x="477297" y="124729"/>
                  </a:lnTo>
                  <a:lnTo>
                    <a:pt x="454390" y="90041"/>
                  </a:lnTo>
                  <a:lnTo>
                    <a:pt x="424052" y="59816"/>
                  </a:lnTo>
                  <a:lnTo>
                    <a:pt x="387286" y="34879"/>
                  </a:lnTo>
                  <a:lnTo>
                    <a:pt x="345090" y="16049"/>
                  </a:lnTo>
                  <a:lnTo>
                    <a:pt x="298465" y="4149"/>
                  </a:lnTo>
                  <a:lnTo>
                    <a:pt x="248412" y="0"/>
                  </a:lnTo>
                  <a:close/>
                </a:path>
              </a:pathLst>
            </a:custGeom>
            <a:solidFill>
              <a:srgbClr val="2588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752087" y="4824984"/>
              <a:ext cx="408940" cy="334010"/>
            </a:xfrm>
            <a:custGeom>
              <a:avLst/>
              <a:gdLst/>
              <a:ahLst/>
              <a:cxnLst/>
              <a:rect l="l" t="t" r="r" b="b"/>
              <a:pathLst>
                <a:path w="408939" h="334010">
                  <a:moveTo>
                    <a:pt x="204215" y="0"/>
                  </a:moveTo>
                  <a:lnTo>
                    <a:pt x="149930" y="5958"/>
                  </a:lnTo>
                  <a:lnTo>
                    <a:pt x="101148" y="22775"/>
                  </a:lnTo>
                  <a:lnTo>
                    <a:pt x="59817" y="48863"/>
                  </a:lnTo>
                  <a:lnTo>
                    <a:pt x="27883" y="82634"/>
                  </a:lnTo>
                  <a:lnTo>
                    <a:pt x="7295" y="122502"/>
                  </a:lnTo>
                  <a:lnTo>
                    <a:pt x="0" y="166877"/>
                  </a:lnTo>
                  <a:lnTo>
                    <a:pt x="7295" y="211253"/>
                  </a:lnTo>
                  <a:lnTo>
                    <a:pt x="27883" y="251121"/>
                  </a:lnTo>
                  <a:lnTo>
                    <a:pt x="59816" y="284892"/>
                  </a:lnTo>
                  <a:lnTo>
                    <a:pt x="101148" y="310980"/>
                  </a:lnTo>
                  <a:lnTo>
                    <a:pt x="149930" y="327797"/>
                  </a:lnTo>
                  <a:lnTo>
                    <a:pt x="204215" y="333755"/>
                  </a:lnTo>
                  <a:lnTo>
                    <a:pt x="258501" y="327797"/>
                  </a:lnTo>
                  <a:lnTo>
                    <a:pt x="307283" y="310980"/>
                  </a:lnTo>
                  <a:lnTo>
                    <a:pt x="348614" y="284892"/>
                  </a:lnTo>
                  <a:lnTo>
                    <a:pt x="380548" y="251121"/>
                  </a:lnTo>
                  <a:lnTo>
                    <a:pt x="401136" y="211253"/>
                  </a:lnTo>
                  <a:lnTo>
                    <a:pt x="408432" y="166877"/>
                  </a:lnTo>
                  <a:lnTo>
                    <a:pt x="401136" y="122502"/>
                  </a:lnTo>
                  <a:lnTo>
                    <a:pt x="380548" y="82634"/>
                  </a:lnTo>
                  <a:lnTo>
                    <a:pt x="348614" y="48863"/>
                  </a:lnTo>
                  <a:lnTo>
                    <a:pt x="307283" y="22775"/>
                  </a:lnTo>
                  <a:lnTo>
                    <a:pt x="258501" y="5958"/>
                  </a:lnTo>
                  <a:lnTo>
                    <a:pt x="2042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917696" y="4911598"/>
            <a:ext cx="7874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8324088" y="5903976"/>
            <a:ext cx="497205" cy="408940"/>
            <a:chOff x="8324088" y="5903976"/>
            <a:chExt cx="497205" cy="408940"/>
          </a:xfrm>
        </p:grpSpPr>
        <p:sp>
          <p:nvSpPr>
            <p:cNvPr id="33" name="object 33"/>
            <p:cNvSpPr/>
            <p:nvPr/>
          </p:nvSpPr>
          <p:spPr>
            <a:xfrm>
              <a:off x="8324088" y="5903976"/>
              <a:ext cx="497205" cy="408940"/>
            </a:xfrm>
            <a:custGeom>
              <a:avLst/>
              <a:gdLst/>
              <a:ahLst/>
              <a:cxnLst/>
              <a:rect l="l" t="t" r="r" b="b"/>
              <a:pathLst>
                <a:path w="497204" h="408939">
                  <a:moveTo>
                    <a:pt x="248411" y="0"/>
                  </a:moveTo>
                  <a:lnTo>
                    <a:pt x="198358" y="4149"/>
                  </a:lnTo>
                  <a:lnTo>
                    <a:pt x="151733" y="16049"/>
                  </a:lnTo>
                  <a:lnTo>
                    <a:pt x="109537" y="34879"/>
                  </a:lnTo>
                  <a:lnTo>
                    <a:pt x="72771" y="59816"/>
                  </a:lnTo>
                  <a:lnTo>
                    <a:pt x="42433" y="90041"/>
                  </a:lnTo>
                  <a:lnTo>
                    <a:pt x="19526" y="124729"/>
                  </a:lnTo>
                  <a:lnTo>
                    <a:pt x="5048" y="163062"/>
                  </a:lnTo>
                  <a:lnTo>
                    <a:pt x="0" y="204215"/>
                  </a:lnTo>
                  <a:lnTo>
                    <a:pt x="5048" y="245369"/>
                  </a:lnTo>
                  <a:lnTo>
                    <a:pt x="19526" y="283702"/>
                  </a:lnTo>
                  <a:lnTo>
                    <a:pt x="42433" y="318390"/>
                  </a:lnTo>
                  <a:lnTo>
                    <a:pt x="72771" y="348614"/>
                  </a:lnTo>
                  <a:lnTo>
                    <a:pt x="109537" y="373552"/>
                  </a:lnTo>
                  <a:lnTo>
                    <a:pt x="151733" y="392382"/>
                  </a:lnTo>
                  <a:lnTo>
                    <a:pt x="198358" y="404282"/>
                  </a:lnTo>
                  <a:lnTo>
                    <a:pt x="248411" y="408431"/>
                  </a:lnTo>
                  <a:lnTo>
                    <a:pt x="298465" y="404282"/>
                  </a:lnTo>
                  <a:lnTo>
                    <a:pt x="345090" y="392382"/>
                  </a:lnTo>
                  <a:lnTo>
                    <a:pt x="387286" y="373552"/>
                  </a:lnTo>
                  <a:lnTo>
                    <a:pt x="424052" y="348615"/>
                  </a:lnTo>
                  <a:lnTo>
                    <a:pt x="454390" y="318390"/>
                  </a:lnTo>
                  <a:lnTo>
                    <a:pt x="477297" y="283702"/>
                  </a:lnTo>
                  <a:lnTo>
                    <a:pt x="491775" y="245369"/>
                  </a:lnTo>
                  <a:lnTo>
                    <a:pt x="496823" y="204215"/>
                  </a:lnTo>
                  <a:lnTo>
                    <a:pt x="491775" y="163062"/>
                  </a:lnTo>
                  <a:lnTo>
                    <a:pt x="477297" y="124729"/>
                  </a:lnTo>
                  <a:lnTo>
                    <a:pt x="454390" y="90041"/>
                  </a:lnTo>
                  <a:lnTo>
                    <a:pt x="424052" y="59816"/>
                  </a:lnTo>
                  <a:lnTo>
                    <a:pt x="387286" y="34879"/>
                  </a:lnTo>
                  <a:lnTo>
                    <a:pt x="345090" y="16049"/>
                  </a:lnTo>
                  <a:lnTo>
                    <a:pt x="298465" y="4149"/>
                  </a:lnTo>
                  <a:lnTo>
                    <a:pt x="248411" y="0"/>
                  </a:lnTo>
                  <a:close/>
                </a:path>
              </a:pathLst>
            </a:custGeom>
            <a:solidFill>
              <a:srgbClr val="004F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368284" y="5940552"/>
              <a:ext cx="408940" cy="334010"/>
            </a:xfrm>
            <a:custGeom>
              <a:avLst/>
              <a:gdLst/>
              <a:ahLst/>
              <a:cxnLst/>
              <a:rect l="l" t="t" r="r" b="b"/>
              <a:pathLst>
                <a:path w="408940" h="334010">
                  <a:moveTo>
                    <a:pt x="204216" y="0"/>
                  </a:moveTo>
                  <a:lnTo>
                    <a:pt x="149930" y="5958"/>
                  </a:lnTo>
                  <a:lnTo>
                    <a:pt x="101148" y="22775"/>
                  </a:lnTo>
                  <a:lnTo>
                    <a:pt x="59817" y="48863"/>
                  </a:lnTo>
                  <a:lnTo>
                    <a:pt x="27883" y="82634"/>
                  </a:lnTo>
                  <a:lnTo>
                    <a:pt x="7295" y="122502"/>
                  </a:lnTo>
                  <a:lnTo>
                    <a:pt x="0" y="166878"/>
                  </a:lnTo>
                  <a:lnTo>
                    <a:pt x="7295" y="211253"/>
                  </a:lnTo>
                  <a:lnTo>
                    <a:pt x="27883" y="251121"/>
                  </a:lnTo>
                  <a:lnTo>
                    <a:pt x="59817" y="284892"/>
                  </a:lnTo>
                  <a:lnTo>
                    <a:pt x="101148" y="310980"/>
                  </a:lnTo>
                  <a:lnTo>
                    <a:pt x="149930" y="327797"/>
                  </a:lnTo>
                  <a:lnTo>
                    <a:pt x="204216" y="333756"/>
                  </a:lnTo>
                  <a:lnTo>
                    <a:pt x="258501" y="327797"/>
                  </a:lnTo>
                  <a:lnTo>
                    <a:pt x="307283" y="310980"/>
                  </a:lnTo>
                  <a:lnTo>
                    <a:pt x="348615" y="284892"/>
                  </a:lnTo>
                  <a:lnTo>
                    <a:pt x="380548" y="251121"/>
                  </a:lnTo>
                  <a:lnTo>
                    <a:pt x="401136" y="211253"/>
                  </a:lnTo>
                  <a:lnTo>
                    <a:pt x="408432" y="166878"/>
                  </a:lnTo>
                  <a:lnTo>
                    <a:pt x="401136" y="122502"/>
                  </a:lnTo>
                  <a:lnTo>
                    <a:pt x="380548" y="82634"/>
                  </a:lnTo>
                  <a:lnTo>
                    <a:pt x="348615" y="48863"/>
                  </a:lnTo>
                  <a:lnTo>
                    <a:pt x="307283" y="22775"/>
                  </a:lnTo>
                  <a:lnTo>
                    <a:pt x="258501" y="5958"/>
                  </a:lnTo>
                  <a:lnTo>
                    <a:pt x="2042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8546845" y="6028182"/>
            <a:ext cx="6604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838700" y="5984748"/>
            <a:ext cx="3061970" cy="649605"/>
          </a:xfrm>
          <a:custGeom>
            <a:avLst/>
            <a:gdLst/>
            <a:ahLst/>
            <a:cxnLst/>
            <a:rect l="l" t="t" r="r" b="b"/>
            <a:pathLst>
              <a:path w="3061970" h="649604">
                <a:moveTo>
                  <a:pt x="3061716" y="0"/>
                </a:moveTo>
                <a:lnTo>
                  <a:pt x="0" y="0"/>
                </a:lnTo>
                <a:lnTo>
                  <a:pt x="0" y="649224"/>
                </a:lnTo>
                <a:lnTo>
                  <a:pt x="3061716" y="649224"/>
                </a:lnTo>
                <a:lnTo>
                  <a:pt x="3061716" y="0"/>
                </a:lnTo>
                <a:close/>
              </a:path>
            </a:pathLst>
          </a:custGeom>
          <a:solidFill>
            <a:srgbClr val="00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057266" y="6088075"/>
            <a:ext cx="2737485" cy="415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74295">
              <a:lnSpc>
                <a:spcPct val="1067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consistent availability of </a:t>
            </a:r>
            <a:r>
              <a:rPr sz="1200" dirty="0">
                <a:solidFill>
                  <a:srgbClr val="FFFFFF"/>
                </a:solidFill>
                <a:latin typeface="Calibri Light"/>
                <a:cs typeface="Calibri Light"/>
              </a:rPr>
              <a:t>suitable input data </a:t>
            </a:r>
            <a:r>
              <a:rPr sz="1200" spc="-26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 Light"/>
                <a:cs typeface="Calibri Light"/>
              </a:rPr>
              <a:t>to</a:t>
            </a: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 Light"/>
                <a:cs typeface="Calibri Light"/>
              </a:rPr>
              <a:t>calculate</a:t>
            </a: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 Light"/>
                <a:cs typeface="Calibri Light"/>
              </a:rPr>
              <a:t>an</a:t>
            </a:r>
            <a:r>
              <a:rPr sz="12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accurate credit</a:t>
            </a:r>
            <a:r>
              <a:rPr sz="12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adjustment;</a:t>
            </a:r>
            <a:endParaRPr sz="1200">
              <a:latin typeface="Calibri Light"/>
              <a:cs typeface="Calibri Light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590288" y="5926836"/>
            <a:ext cx="497205" cy="408940"/>
            <a:chOff x="4590288" y="5926836"/>
            <a:chExt cx="497205" cy="408940"/>
          </a:xfrm>
        </p:grpSpPr>
        <p:sp>
          <p:nvSpPr>
            <p:cNvPr id="39" name="object 39"/>
            <p:cNvSpPr/>
            <p:nvPr/>
          </p:nvSpPr>
          <p:spPr>
            <a:xfrm>
              <a:off x="4590288" y="5926836"/>
              <a:ext cx="497205" cy="408940"/>
            </a:xfrm>
            <a:custGeom>
              <a:avLst/>
              <a:gdLst/>
              <a:ahLst/>
              <a:cxnLst/>
              <a:rect l="l" t="t" r="r" b="b"/>
              <a:pathLst>
                <a:path w="497204" h="408939">
                  <a:moveTo>
                    <a:pt x="248412" y="0"/>
                  </a:moveTo>
                  <a:lnTo>
                    <a:pt x="198358" y="4149"/>
                  </a:lnTo>
                  <a:lnTo>
                    <a:pt x="151733" y="16049"/>
                  </a:lnTo>
                  <a:lnTo>
                    <a:pt x="109537" y="34879"/>
                  </a:lnTo>
                  <a:lnTo>
                    <a:pt x="72770" y="59816"/>
                  </a:lnTo>
                  <a:lnTo>
                    <a:pt x="42433" y="90041"/>
                  </a:lnTo>
                  <a:lnTo>
                    <a:pt x="19526" y="124729"/>
                  </a:lnTo>
                  <a:lnTo>
                    <a:pt x="5048" y="163062"/>
                  </a:lnTo>
                  <a:lnTo>
                    <a:pt x="0" y="204215"/>
                  </a:lnTo>
                  <a:lnTo>
                    <a:pt x="5048" y="245369"/>
                  </a:lnTo>
                  <a:lnTo>
                    <a:pt x="19526" y="283702"/>
                  </a:lnTo>
                  <a:lnTo>
                    <a:pt x="42433" y="318390"/>
                  </a:lnTo>
                  <a:lnTo>
                    <a:pt x="72771" y="348614"/>
                  </a:lnTo>
                  <a:lnTo>
                    <a:pt x="109537" y="373552"/>
                  </a:lnTo>
                  <a:lnTo>
                    <a:pt x="151733" y="392382"/>
                  </a:lnTo>
                  <a:lnTo>
                    <a:pt x="198358" y="404282"/>
                  </a:lnTo>
                  <a:lnTo>
                    <a:pt x="248412" y="408431"/>
                  </a:lnTo>
                  <a:lnTo>
                    <a:pt x="298465" y="404282"/>
                  </a:lnTo>
                  <a:lnTo>
                    <a:pt x="345090" y="392382"/>
                  </a:lnTo>
                  <a:lnTo>
                    <a:pt x="387286" y="373552"/>
                  </a:lnTo>
                  <a:lnTo>
                    <a:pt x="424053" y="348615"/>
                  </a:lnTo>
                  <a:lnTo>
                    <a:pt x="454390" y="318390"/>
                  </a:lnTo>
                  <a:lnTo>
                    <a:pt x="477297" y="283702"/>
                  </a:lnTo>
                  <a:lnTo>
                    <a:pt x="491775" y="245369"/>
                  </a:lnTo>
                  <a:lnTo>
                    <a:pt x="496824" y="204215"/>
                  </a:lnTo>
                  <a:lnTo>
                    <a:pt x="491775" y="163062"/>
                  </a:lnTo>
                  <a:lnTo>
                    <a:pt x="477297" y="124729"/>
                  </a:lnTo>
                  <a:lnTo>
                    <a:pt x="454390" y="90041"/>
                  </a:lnTo>
                  <a:lnTo>
                    <a:pt x="424052" y="59816"/>
                  </a:lnTo>
                  <a:lnTo>
                    <a:pt x="387286" y="34879"/>
                  </a:lnTo>
                  <a:lnTo>
                    <a:pt x="345090" y="16049"/>
                  </a:lnTo>
                  <a:lnTo>
                    <a:pt x="298465" y="4149"/>
                  </a:lnTo>
                  <a:lnTo>
                    <a:pt x="248412" y="0"/>
                  </a:lnTo>
                  <a:close/>
                </a:path>
              </a:pathLst>
            </a:custGeom>
            <a:solidFill>
              <a:srgbClr val="0076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634484" y="5961888"/>
              <a:ext cx="408940" cy="334010"/>
            </a:xfrm>
            <a:custGeom>
              <a:avLst/>
              <a:gdLst/>
              <a:ahLst/>
              <a:cxnLst/>
              <a:rect l="l" t="t" r="r" b="b"/>
              <a:pathLst>
                <a:path w="408939" h="334010">
                  <a:moveTo>
                    <a:pt x="204215" y="0"/>
                  </a:moveTo>
                  <a:lnTo>
                    <a:pt x="149930" y="5958"/>
                  </a:lnTo>
                  <a:lnTo>
                    <a:pt x="101148" y="22775"/>
                  </a:lnTo>
                  <a:lnTo>
                    <a:pt x="59817" y="48863"/>
                  </a:lnTo>
                  <a:lnTo>
                    <a:pt x="27883" y="82634"/>
                  </a:lnTo>
                  <a:lnTo>
                    <a:pt x="7295" y="122502"/>
                  </a:lnTo>
                  <a:lnTo>
                    <a:pt x="0" y="166877"/>
                  </a:lnTo>
                  <a:lnTo>
                    <a:pt x="7295" y="211253"/>
                  </a:lnTo>
                  <a:lnTo>
                    <a:pt x="27883" y="251121"/>
                  </a:lnTo>
                  <a:lnTo>
                    <a:pt x="59816" y="284892"/>
                  </a:lnTo>
                  <a:lnTo>
                    <a:pt x="101148" y="310980"/>
                  </a:lnTo>
                  <a:lnTo>
                    <a:pt x="149930" y="327797"/>
                  </a:lnTo>
                  <a:lnTo>
                    <a:pt x="204215" y="333755"/>
                  </a:lnTo>
                  <a:lnTo>
                    <a:pt x="258501" y="327797"/>
                  </a:lnTo>
                  <a:lnTo>
                    <a:pt x="307283" y="310980"/>
                  </a:lnTo>
                  <a:lnTo>
                    <a:pt x="348614" y="284892"/>
                  </a:lnTo>
                  <a:lnTo>
                    <a:pt x="380548" y="251121"/>
                  </a:lnTo>
                  <a:lnTo>
                    <a:pt x="401136" y="211253"/>
                  </a:lnTo>
                  <a:lnTo>
                    <a:pt x="408431" y="166877"/>
                  </a:lnTo>
                  <a:lnTo>
                    <a:pt x="401136" y="122502"/>
                  </a:lnTo>
                  <a:lnTo>
                    <a:pt x="380548" y="82634"/>
                  </a:lnTo>
                  <a:lnTo>
                    <a:pt x="348614" y="48863"/>
                  </a:lnTo>
                  <a:lnTo>
                    <a:pt x="307283" y="22775"/>
                  </a:lnTo>
                  <a:lnTo>
                    <a:pt x="258501" y="5958"/>
                  </a:lnTo>
                  <a:lnTo>
                    <a:pt x="2042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812157" y="6048197"/>
            <a:ext cx="66675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800" spc="15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130291" y="4280916"/>
            <a:ext cx="4490720" cy="1689100"/>
            <a:chOff x="5130291" y="4280916"/>
            <a:chExt cx="4490720" cy="1689100"/>
          </a:xfrm>
        </p:grpSpPr>
        <p:sp>
          <p:nvSpPr>
            <p:cNvPr id="43" name="object 43"/>
            <p:cNvSpPr/>
            <p:nvPr/>
          </p:nvSpPr>
          <p:spPr>
            <a:xfrm>
              <a:off x="5136641" y="4359275"/>
              <a:ext cx="426720" cy="25400"/>
            </a:xfrm>
            <a:custGeom>
              <a:avLst/>
              <a:gdLst/>
              <a:ahLst/>
              <a:cxnLst/>
              <a:rect l="l" t="t" r="r" b="b"/>
              <a:pathLst>
                <a:path w="426720" h="25400">
                  <a:moveTo>
                    <a:pt x="0" y="25400"/>
                  </a:moveTo>
                  <a:lnTo>
                    <a:pt x="426593" y="25400"/>
                  </a:lnTo>
                </a:path>
                <a:path w="426720" h="25400">
                  <a:moveTo>
                    <a:pt x="0" y="0"/>
                  </a:moveTo>
                  <a:lnTo>
                    <a:pt x="426593" y="0"/>
                  </a:lnTo>
                </a:path>
              </a:pathLst>
            </a:custGeom>
            <a:ln w="1244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347716" y="4378452"/>
              <a:ext cx="1330960" cy="1591310"/>
            </a:xfrm>
            <a:custGeom>
              <a:avLst/>
              <a:gdLst/>
              <a:ahLst/>
              <a:cxnLst/>
              <a:rect l="l" t="t" r="r" b="b"/>
              <a:pathLst>
                <a:path w="1330959" h="1591310">
                  <a:moveTo>
                    <a:pt x="1330452" y="0"/>
                  </a:moveTo>
                  <a:lnTo>
                    <a:pt x="0" y="0"/>
                  </a:lnTo>
                  <a:lnTo>
                    <a:pt x="0" y="551688"/>
                  </a:lnTo>
                  <a:lnTo>
                    <a:pt x="0" y="1591056"/>
                  </a:lnTo>
                  <a:lnTo>
                    <a:pt x="1330452" y="1591056"/>
                  </a:lnTo>
                  <a:lnTo>
                    <a:pt x="1330452" y="551688"/>
                  </a:lnTo>
                  <a:lnTo>
                    <a:pt x="13304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632703" y="4280916"/>
              <a:ext cx="3988435" cy="649605"/>
            </a:xfrm>
            <a:custGeom>
              <a:avLst/>
              <a:gdLst/>
              <a:ahLst/>
              <a:cxnLst/>
              <a:rect l="l" t="t" r="r" b="b"/>
              <a:pathLst>
                <a:path w="3988434" h="649604">
                  <a:moveTo>
                    <a:pt x="3988307" y="0"/>
                  </a:moveTo>
                  <a:lnTo>
                    <a:pt x="0" y="0"/>
                  </a:lnTo>
                  <a:lnTo>
                    <a:pt x="0" y="649224"/>
                  </a:lnTo>
                  <a:lnTo>
                    <a:pt x="3988307" y="649224"/>
                  </a:lnTo>
                  <a:lnTo>
                    <a:pt x="3988307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5632703" y="4371975"/>
            <a:ext cx="1045844" cy="55816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75895">
              <a:lnSpc>
                <a:spcPct val="100000"/>
              </a:lnSpc>
              <a:spcBef>
                <a:spcPts val="340"/>
              </a:spcBef>
            </a:pP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The</a:t>
            </a:r>
            <a:r>
              <a:rPr sz="120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extent</a:t>
            </a:r>
            <a:r>
              <a:rPr sz="12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 Light"/>
                <a:cs typeface="Calibri Light"/>
              </a:rPr>
              <a:t>to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678168" y="4371975"/>
            <a:ext cx="2943225" cy="558165"/>
          </a:xfrm>
          <a:prstGeom prst="rect">
            <a:avLst/>
          </a:prstGeom>
          <a:solidFill>
            <a:srgbClr val="6FAC46"/>
          </a:solidFill>
        </p:spPr>
        <p:txBody>
          <a:bodyPr vert="horz" wrap="square" lIns="0" tIns="43180" rIns="0" bIns="0" rtlCol="0">
            <a:spAutoFit/>
          </a:bodyPr>
          <a:lstStyle/>
          <a:p>
            <a:pPr marL="240029" marR="98425" indent="-255270">
              <a:lnSpc>
                <a:spcPct val="100000"/>
              </a:lnSpc>
              <a:spcBef>
                <a:spcPts val="340"/>
              </a:spcBef>
            </a:pPr>
            <a:r>
              <a:rPr sz="1200" dirty="0">
                <a:solidFill>
                  <a:srgbClr val="FFFFFF"/>
                </a:solidFill>
                <a:latin typeface="Calibri Light"/>
                <a:cs typeface="Calibri Light"/>
              </a:rPr>
              <a:t>which</a:t>
            </a:r>
            <a:r>
              <a:rPr sz="12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derivative</a:t>
            </a:r>
            <a:r>
              <a:rPr sz="12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instruments</a:t>
            </a:r>
            <a:r>
              <a:rPr sz="12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are</a:t>
            </a:r>
            <a:r>
              <a:rPr sz="12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either</a:t>
            </a:r>
            <a:r>
              <a:rPr sz="12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deeply </a:t>
            </a:r>
            <a:r>
              <a:rPr sz="1200" spc="-254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 Light"/>
                <a:cs typeface="Calibri Light"/>
              </a:rPr>
              <a:t>in</a:t>
            </a: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 or out</a:t>
            </a:r>
            <a:r>
              <a:rPr sz="12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of </a:t>
            </a:r>
            <a:r>
              <a:rPr sz="1200" dirty="0">
                <a:solidFill>
                  <a:srgbClr val="FFFFFF"/>
                </a:solidFill>
                <a:latin typeface="Calibri Light"/>
                <a:cs typeface="Calibri Light"/>
              </a:rPr>
              <a:t>the </a:t>
            </a:r>
            <a:r>
              <a:rPr sz="1200" spc="-5" dirty="0">
                <a:solidFill>
                  <a:srgbClr val="FFFFFF"/>
                </a:solidFill>
                <a:latin typeface="Calibri Light"/>
                <a:cs typeface="Calibri Light"/>
              </a:rPr>
              <a:t>money;</a:t>
            </a:r>
            <a:endParaRPr sz="1200">
              <a:latin typeface="Calibri Light"/>
              <a:cs typeface="Calibri Light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5300471" y="4180332"/>
            <a:ext cx="498475" cy="407034"/>
            <a:chOff x="5300471" y="4180332"/>
            <a:chExt cx="498475" cy="407034"/>
          </a:xfrm>
        </p:grpSpPr>
        <p:sp>
          <p:nvSpPr>
            <p:cNvPr id="49" name="object 49"/>
            <p:cNvSpPr/>
            <p:nvPr/>
          </p:nvSpPr>
          <p:spPr>
            <a:xfrm>
              <a:off x="5300471" y="4180332"/>
              <a:ext cx="498475" cy="407034"/>
            </a:xfrm>
            <a:custGeom>
              <a:avLst/>
              <a:gdLst/>
              <a:ahLst/>
              <a:cxnLst/>
              <a:rect l="l" t="t" r="r" b="b"/>
              <a:pathLst>
                <a:path w="498475" h="407035">
                  <a:moveTo>
                    <a:pt x="249174" y="0"/>
                  </a:moveTo>
                  <a:lnTo>
                    <a:pt x="198941" y="4132"/>
                  </a:lnTo>
                  <a:lnTo>
                    <a:pt x="152161" y="15984"/>
                  </a:lnTo>
                  <a:lnTo>
                    <a:pt x="109835" y="34738"/>
                  </a:lnTo>
                  <a:lnTo>
                    <a:pt x="72961" y="59578"/>
                  </a:lnTo>
                  <a:lnTo>
                    <a:pt x="42541" y="89687"/>
                  </a:lnTo>
                  <a:lnTo>
                    <a:pt x="19573" y="124247"/>
                  </a:lnTo>
                  <a:lnTo>
                    <a:pt x="5060" y="162442"/>
                  </a:lnTo>
                  <a:lnTo>
                    <a:pt x="0" y="203454"/>
                  </a:lnTo>
                  <a:lnTo>
                    <a:pt x="5060" y="244465"/>
                  </a:lnTo>
                  <a:lnTo>
                    <a:pt x="19573" y="282660"/>
                  </a:lnTo>
                  <a:lnTo>
                    <a:pt x="42541" y="317220"/>
                  </a:lnTo>
                  <a:lnTo>
                    <a:pt x="72961" y="347329"/>
                  </a:lnTo>
                  <a:lnTo>
                    <a:pt x="109835" y="372169"/>
                  </a:lnTo>
                  <a:lnTo>
                    <a:pt x="152161" y="390923"/>
                  </a:lnTo>
                  <a:lnTo>
                    <a:pt x="198941" y="402775"/>
                  </a:lnTo>
                  <a:lnTo>
                    <a:pt x="249174" y="406908"/>
                  </a:lnTo>
                  <a:lnTo>
                    <a:pt x="299406" y="402775"/>
                  </a:lnTo>
                  <a:lnTo>
                    <a:pt x="346186" y="390923"/>
                  </a:lnTo>
                  <a:lnTo>
                    <a:pt x="388512" y="372169"/>
                  </a:lnTo>
                  <a:lnTo>
                    <a:pt x="425386" y="347329"/>
                  </a:lnTo>
                  <a:lnTo>
                    <a:pt x="455806" y="317220"/>
                  </a:lnTo>
                  <a:lnTo>
                    <a:pt x="478774" y="282660"/>
                  </a:lnTo>
                  <a:lnTo>
                    <a:pt x="493287" y="244465"/>
                  </a:lnTo>
                  <a:lnTo>
                    <a:pt x="498348" y="203454"/>
                  </a:lnTo>
                  <a:lnTo>
                    <a:pt x="493287" y="162442"/>
                  </a:lnTo>
                  <a:lnTo>
                    <a:pt x="478774" y="124247"/>
                  </a:lnTo>
                  <a:lnTo>
                    <a:pt x="455806" y="89687"/>
                  </a:lnTo>
                  <a:lnTo>
                    <a:pt x="425386" y="59578"/>
                  </a:lnTo>
                  <a:lnTo>
                    <a:pt x="388512" y="34738"/>
                  </a:lnTo>
                  <a:lnTo>
                    <a:pt x="346186" y="15984"/>
                  </a:lnTo>
                  <a:lnTo>
                    <a:pt x="299406" y="4132"/>
                  </a:lnTo>
                  <a:lnTo>
                    <a:pt x="249174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346191" y="4213860"/>
              <a:ext cx="407034" cy="334010"/>
            </a:xfrm>
            <a:custGeom>
              <a:avLst/>
              <a:gdLst/>
              <a:ahLst/>
              <a:cxnLst/>
              <a:rect l="l" t="t" r="r" b="b"/>
              <a:pathLst>
                <a:path w="407035" h="334010">
                  <a:moveTo>
                    <a:pt x="203454" y="0"/>
                  </a:moveTo>
                  <a:lnTo>
                    <a:pt x="149357" y="5958"/>
                  </a:lnTo>
                  <a:lnTo>
                    <a:pt x="100753" y="22775"/>
                  </a:lnTo>
                  <a:lnTo>
                    <a:pt x="59578" y="48863"/>
                  </a:lnTo>
                  <a:lnTo>
                    <a:pt x="27770" y="82634"/>
                  </a:lnTo>
                  <a:lnTo>
                    <a:pt x="7265" y="122502"/>
                  </a:lnTo>
                  <a:lnTo>
                    <a:pt x="0" y="166877"/>
                  </a:lnTo>
                  <a:lnTo>
                    <a:pt x="7265" y="211253"/>
                  </a:lnTo>
                  <a:lnTo>
                    <a:pt x="27770" y="251121"/>
                  </a:lnTo>
                  <a:lnTo>
                    <a:pt x="59578" y="284892"/>
                  </a:lnTo>
                  <a:lnTo>
                    <a:pt x="100753" y="310980"/>
                  </a:lnTo>
                  <a:lnTo>
                    <a:pt x="149357" y="327797"/>
                  </a:lnTo>
                  <a:lnTo>
                    <a:pt x="203454" y="333755"/>
                  </a:lnTo>
                  <a:lnTo>
                    <a:pt x="257550" y="327797"/>
                  </a:lnTo>
                  <a:lnTo>
                    <a:pt x="306154" y="310980"/>
                  </a:lnTo>
                  <a:lnTo>
                    <a:pt x="347329" y="284892"/>
                  </a:lnTo>
                  <a:lnTo>
                    <a:pt x="379137" y="251121"/>
                  </a:lnTo>
                  <a:lnTo>
                    <a:pt x="399642" y="211253"/>
                  </a:lnTo>
                  <a:lnTo>
                    <a:pt x="406908" y="166877"/>
                  </a:lnTo>
                  <a:lnTo>
                    <a:pt x="399642" y="122502"/>
                  </a:lnTo>
                  <a:lnTo>
                    <a:pt x="379137" y="82634"/>
                  </a:lnTo>
                  <a:lnTo>
                    <a:pt x="347329" y="48863"/>
                  </a:lnTo>
                  <a:lnTo>
                    <a:pt x="306154" y="22775"/>
                  </a:lnTo>
                  <a:lnTo>
                    <a:pt x="257550" y="5958"/>
                  </a:lnTo>
                  <a:lnTo>
                    <a:pt x="2034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5510910" y="4300854"/>
            <a:ext cx="7874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r>
              <a:rPr dirty="0"/>
              <a:t>12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48DBECFC-1602-8E0A-BF8B-914D10433F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35980"/>
            <a:ext cx="1448512" cy="76534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9731" y="1382268"/>
            <a:ext cx="5568696" cy="556564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09600" y="1391003"/>
            <a:ext cx="6343015" cy="1383030"/>
            <a:chOff x="609600" y="1391003"/>
            <a:chExt cx="6343015" cy="13830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5063" y="1687080"/>
              <a:ext cx="4244340" cy="10865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07641" y="1719834"/>
              <a:ext cx="4144010" cy="986155"/>
            </a:xfrm>
            <a:custGeom>
              <a:avLst/>
              <a:gdLst/>
              <a:ahLst/>
              <a:cxnLst/>
              <a:rect l="l" t="t" r="r" b="b"/>
              <a:pathLst>
                <a:path w="4144010" h="986155">
                  <a:moveTo>
                    <a:pt x="4143755" y="0"/>
                  </a:moveTo>
                  <a:lnTo>
                    <a:pt x="0" y="0"/>
                  </a:lnTo>
                  <a:lnTo>
                    <a:pt x="0" y="986027"/>
                  </a:lnTo>
                  <a:lnTo>
                    <a:pt x="4143755" y="986027"/>
                  </a:lnTo>
                  <a:lnTo>
                    <a:pt x="4143755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07641" y="1719834"/>
              <a:ext cx="4144010" cy="986155"/>
            </a:xfrm>
            <a:custGeom>
              <a:avLst/>
              <a:gdLst/>
              <a:ahLst/>
              <a:cxnLst/>
              <a:rect l="l" t="t" r="r" b="b"/>
              <a:pathLst>
                <a:path w="4144010" h="986155">
                  <a:moveTo>
                    <a:pt x="0" y="986027"/>
                  </a:moveTo>
                  <a:lnTo>
                    <a:pt x="4143755" y="986027"/>
                  </a:lnTo>
                  <a:lnTo>
                    <a:pt x="4143755" y="0"/>
                  </a:lnTo>
                  <a:lnTo>
                    <a:pt x="0" y="0"/>
                  </a:lnTo>
                  <a:lnTo>
                    <a:pt x="0" y="98602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90398" y="1544214"/>
              <a:ext cx="221615" cy="326390"/>
            </a:xfrm>
            <a:custGeom>
              <a:avLst/>
              <a:gdLst/>
              <a:ahLst/>
              <a:cxnLst/>
              <a:rect l="l" t="t" r="r" b="b"/>
              <a:pathLst>
                <a:path w="221614" h="326389">
                  <a:moveTo>
                    <a:pt x="86782" y="0"/>
                  </a:moveTo>
                  <a:lnTo>
                    <a:pt x="46714" y="22393"/>
                  </a:lnTo>
                  <a:lnTo>
                    <a:pt x="23187" y="43539"/>
                  </a:lnTo>
                  <a:lnTo>
                    <a:pt x="26205" y="52623"/>
                  </a:lnTo>
                  <a:lnTo>
                    <a:pt x="36189" y="74019"/>
                  </a:lnTo>
                  <a:lnTo>
                    <a:pt x="54530" y="98938"/>
                  </a:lnTo>
                  <a:lnTo>
                    <a:pt x="82623" y="118596"/>
                  </a:lnTo>
                  <a:lnTo>
                    <a:pt x="75813" y="129369"/>
                  </a:lnTo>
                  <a:lnTo>
                    <a:pt x="61573" y="155537"/>
                  </a:lnTo>
                  <a:lnTo>
                    <a:pt x="49190" y="187872"/>
                  </a:lnTo>
                  <a:lnTo>
                    <a:pt x="47952" y="217148"/>
                  </a:lnTo>
                  <a:lnTo>
                    <a:pt x="37524" y="228599"/>
                  </a:lnTo>
                  <a:lnTo>
                    <a:pt x="16440" y="255899"/>
                  </a:lnTo>
                  <a:lnTo>
                    <a:pt x="0" y="288460"/>
                  </a:lnTo>
                  <a:lnTo>
                    <a:pt x="3502" y="315700"/>
                  </a:lnTo>
                  <a:lnTo>
                    <a:pt x="28580" y="325905"/>
                  </a:lnTo>
                  <a:lnTo>
                    <a:pt x="59731" y="316287"/>
                  </a:lnTo>
                  <a:lnTo>
                    <a:pt x="86262" y="300501"/>
                  </a:lnTo>
                  <a:lnTo>
                    <a:pt x="97482" y="292205"/>
                  </a:lnTo>
                  <a:lnTo>
                    <a:pt x="206194" y="179556"/>
                  </a:lnTo>
                  <a:lnTo>
                    <a:pt x="221053" y="127994"/>
                  </a:lnTo>
                  <a:lnTo>
                    <a:pt x="206194" y="71606"/>
                  </a:lnTo>
                  <a:lnTo>
                    <a:pt x="186382" y="29442"/>
                  </a:lnTo>
                  <a:lnTo>
                    <a:pt x="175722" y="25771"/>
                  </a:lnTo>
                  <a:lnTo>
                    <a:pt x="137733" y="9618"/>
                  </a:lnTo>
                  <a:lnTo>
                    <a:pt x="127073" y="5947"/>
                  </a:lnTo>
                  <a:lnTo>
                    <a:pt x="102371" y="1835"/>
                  </a:lnTo>
                  <a:lnTo>
                    <a:pt x="8678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01436" y="1391003"/>
              <a:ext cx="789940" cy="418465"/>
            </a:xfrm>
            <a:custGeom>
              <a:avLst/>
              <a:gdLst/>
              <a:ahLst/>
              <a:cxnLst/>
              <a:rect l="l" t="t" r="r" b="b"/>
              <a:pathLst>
                <a:path w="789939" h="418464">
                  <a:moveTo>
                    <a:pt x="434012" y="0"/>
                  </a:moveTo>
                  <a:lnTo>
                    <a:pt x="409692" y="9457"/>
                  </a:lnTo>
                  <a:lnTo>
                    <a:pt x="380752" y="25058"/>
                  </a:lnTo>
                  <a:lnTo>
                    <a:pt x="348573" y="42826"/>
                  </a:lnTo>
                  <a:lnTo>
                    <a:pt x="318810" y="57526"/>
                  </a:lnTo>
                  <a:lnTo>
                    <a:pt x="272282" y="79354"/>
                  </a:lnTo>
                  <a:lnTo>
                    <a:pt x="215818" y="105115"/>
                  </a:lnTo>
                  <a:lnTo>
                    <a:pt x="156247" y="131611"/>
                  </a:lnTo>
                  <a:lnTo>
                    <a:pt x="100399" y="155645"/>
                  </a:lnTo>
                  <a:lnTo>
                    <a:pt x="55103" y="174021"/>
                  </a:lnTo>
                  <a:lnTo>
                    <a:pt x="27187" y="183542"/>
                  </a:lnTo>
                  <a:lnTo>
                    <a:pt x="6641" y="209494"/>
                  </a:lnTo>
                  <a:lnTo>
                    <a:pt x="0" y="257425"/>
                  </a:lnTo>
                  <a:lnTo>
                    <a:pt x="773" y="303593"/>
                  </a:lnTo>
                  <a:lnTo>
                    <a:pt x="2473" y="324258"/>
                  </a:lnTo>
                  <a:lnTo>
                    <a:pt x="482050" y="314860"/>
                  </a:lnTo>
                  <a:lnTo>
                    <a:pt x="481508" y="297993"/>
                  </a:lnTo>
                  <a:lnTo>
                    <a:pt x="485146" y="260885"/>
                  </a:lnTo>
                  <a:lnTo>
                    <a:pt x="491956" y="206910"/>
                  </a:lnTo>
                  <a:lnTo>
                    <a:pt x="501608" y="209188"/>
                  </a:lnTo>
                  <a:lnTo>
                    <a:pt x="524690" y="211038"/>
                  </a:lnTo>
                  <a:lnTo>
                    <a:pt x="552392" y="204981"/>
                  </a:lnTo>
                  <a:lnTo>
                    <a:pt x="575903" y="183542"/>
                  </a:lnTo>
                  <a:lnTo>
                    <a:pt x="579848" y="190130"/>
                  </a:lnTo>
                  <a:lnTo>
                    <a:pt x="592604" y="204624"/>
                  </a:lnTo>
                  <a:lnTo>
                    <a:pt x="615551" y="219118"/>
                  </a:lnTo>
                  <a:lnTo>
                    <a:pt x="650071" y="225706"/>
                  </a:lnTo>
                  <a:lnTo>
                    <a:pt x="652006" y="234057"/>
                  </a:lnTo>
                  <a:lnTo>
                    <a:pt x="658120" y="253837"/>
                  </a:lnTo>
                  <a:lnTo>
                    <a:pt x="668877" y="277141"/>
                  </a:lnTo>
                  <a:lnTo>
                    <a:pt x="684742" y="296064"/>
                  </a:lnTo>
                  <a:lnTo>
                    <a:pt x="679789" y="417984"/>
                  </a:lnTo>
                  <a:lnTo>
                    <a:pt x="763863" y="408586"/>
                  </a:lnTo>
                  <a:lnTo>
                    <a:pt x="788501" y="357024"/>
                  </a:lnTo>
                  <a:lnTo>
                    <a:pt x="789509" y="348017"/>
                  </a:lnTo>
                  <a:lnTo>
                    <a:pt x="789136" y="320115"/>
                  </a:lnTo>
                  <a:lnTo>
                    <a:pt x="782286" y="271996"/>
                  </a:lnTo>
                  <a:lnTo>
                    <a:pt x="763863" y="202338"/>
                  </a:lnTo>
                  <a:lnTo>
                    <a:pt x="748310" y="154467"/>
                  </a:lnTo>
                  <a:lnTo>
                    <a:pt x="711678" y="113256"/>
                  </a:lnTo>
                  <a:lnTo>
                    <a:pt x="659977" y="94388"/>
                  </a:lnTo>
                  <a:lnTo>
                    <a:pt x="617509" y="77923"/>
                  </a:lnTo>
                  <a:lnTo>
                    <a:pt x="566971" y="54685"/>
                  </a:lnTo>
                  <a:lnTo>
                    <a:pt x="475841" y="10422"/>
                  </a:lnTo>
                  <a:lnTo>
                    <a:pt x="452332" y="662"/>
                  </a:lnTo>
                  <a:lnTo>
                    <a:pt x="43401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93519" y="1536192"/>
              <a:ext cx="299085" cy="273050"/>
            </a:xfrm>
            <a:custGeom>
              <a:avLst/>
              <a:gdLst/>
              <a:ahLst/>
              <a:cxnLst/>
              <a:rect l="l" t="t" r="r" b="b"/>
              <a:pathLst>
                <a:path w="299085" h="273050">
                  <a:moveTo>
                    <a:pt x="147389" y="37592"/>
                  </a:moveTo>
                  <a:lnTo>
                    <a:pt x="84074" y="37592"/>
                  </a:lnTo>
                  <a:lnTo>
                    <a:pt x="88018" y="44219"/>
                  </a:lnTo>
                  <a:lnTo>
                    <a:pt x="100774" y="58800"/>
                  </a:lnTo>
                  <a:lnTo>
                    <a:pt x="123721" y="73382"/>
                  </a:lnTo>
                  <a:lnTo>
                    <a:pt x="158242" y="80010"/>
                  </a:lnTo>
                  <a:lnTo>
                    <a:pt x="158242" y="84709"/>
                  </a:lnTo>
                  <a:lnTo>
                    <a:pt x="163194" y="89408"/>
                  </a:lnTo>
                  <a:lnTo>
                    <a:pt x="164974" y="102183"/>
                  </a:lnTo>
                  <a:lnTo>
                    <a:pt x="170005" y="117601"/>
                  </a:lnTo>
                  <a:lnTo>
                    <a:pt x="177821" y="133020"/>
                  </a:lnTo>
                  <a:lnTo>
                    <a:pt x="187960" y="145796"/>
                  </a:lnTo>
                  <a:lnTo>
                    <a:pt x="187960" y="150495"/>
                  </a:lnTo>
                  <a:lnTo>
                    <a:pt x="192912" y="150495"/>
                  </a:lnTo>
                  <a:lnTo>
                    <a:pt x="188077" y="265306"/>
                  </a:lnTo>
                  <a:lnTo>
                    <a:pt x="187960" y="272796"/>
                  </a:lnTo>
                  <a:lnTo>
                    <a:pt x="227584" y="268097"/>
                  </a:lnTo>
                  <a:lnTo>
                    <a:pt x="241494" y="265306"/>
                  </a:lnTo>
                  <a:lnTo>
                    <a:pt x="253523" y="263398"/>
                  </a:lnTo>
                  <a:lnTo>
                    <a:pt x="296799" y="211709"/>
                  </a:lnTo>
                  <a:lnTo>
                    <a:pt x="298888" y="187813"/>
                  </a:lnTo>
                  <a:lnTo>
                    <a:pt x="296799" y="169290"/>
                  </a:lnTo>
                  <a:lnTo>
                    <a:pt x="283954" y="163050"/>
                  </a:lnTo>
                  <a:lnTo>
                    <a:pt x="268335" y="158130"/>
                  </a:lnTo>
                  <a:lnTo>
                    <a:pt x="250882" y="154092"/>
                  </a:lnTo>
                  <a:lnTo>
                    <a:pt x="232537" y="150495"/>
                  </a:lnTo>
                  <a:lnTo>
                    <a:pt x="232537" y="131699"/>
                  </a:lnTo>
                  <a:lnTo>
                    <a:pt x="211718" y="108551"/>
                  </a:lnTo>
                  <a:lnTo>
                    <a:pt x="199723" y="80533"/>
                  </a:lnTo>
                  <a:lnTo>
                    <a:pt x="194228" y="56921"/>
                  </a:lnTo>
                  <a:lnTo>
                    <a:pt x="192912" y="46989"/>
                  </a:lnTo>
                  <a:lnTo>
                    <a:pt x="151118" y="39647"/>
                  </a:lnTo>
                  <a:lnTo>
                    <a:pt x="147389" y="37592"/>
                  </a:lnTo>
                  <a:close/>
                </a:path>
                <a:path w="299085" h="273050">
                  <a:moveTo>
                    <a:pt x="0" y="61087"/>
                  </a:moveTo>
                  <a:lnTo>
                    <a:pt x="0" y="65786"/>
                  </a:lnTo>
                  <a:lnTo>
                    <a:pt x="817" y="61281"/>
                  </a:lnTo>
                  <a:lnTo>
                    <a:pt x="0" y="61087"/>
                  </a:lnTo>
                  <a:close/>
                </a:path>
                <a:path w="299085" h="273050">
                  <a:moveTo>
                    <a:pt x="4953" y="28194"/>
                  </a:moveTo>
                  <a:lnTo>
                    <a:pt x="817" y="61281"/>
                  </a:lnTo>
                  <a:lnTo>
                    <a:pt x="9653" y="63380"/>
                  </a:lnTo>
                  <a:lnTo>
                    <a:pt x="32750" y="65246"/>
                  </a:lnTo>
                  <a:lnTo>
                    <a:pt x="60489" y="59158"/>
                  </a:lnTo>
                  <a:lnTo>
                    <a:pt x="84074" y="37592"/>
                  </a:lnTo>
                  <a:lnTo>
                    <a:pt x="147389" y="37592"/>
                  </a:lnTo>
                  <a:lnTo>
                    <a:pt x="136737" y="31718"/>
                  </a:lnTo>
                  <a:lnTo>
                    <a:pt x="42656" y="31718"/>
                  </a:lnTo>
                  <a:lnTo>
                    <a:pt x="16154" y="30396"/>
                  </a:lnTo>
                  <a:lnTo>
                    <a:pt x="4953" y="28194"/>
                  </a:lnTo>
                  <a:close/>
                </a:path>
                <a:path w="299085" h="273050">
                  <a:moveTo>
                    <a:pt x="98933" y="0"/>
                  </a:moveTo>
                  <a:lnTo>
                    <a:pt x="73800" y="24229"/>
                  </a:lnTo>
                  <a:lnTo>
                    <a:pt x="42656" y="31718"/>
                  </a:lnTo>
                  <a:lnTo>
                    <a:pt x="136737" y="31718"/>
                  </a:lnTo>
                  <a:lnTo>
                    <a:pt x="121824" y="23495"/>
                  </a:lnTo>
                  <a:lnTo>
                    <a:pt x="104580" y="7342"/>
                  </a:lnTo>
                  <a:lnTo>
                    <a:pt x="9893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8118" y="1536192"/>
              <a:ext cx="912494" cy="325120"/>
            </a:xfrm>
            <a:custGeom>
              <a:avLst/>
              <a:gdLst/>
              <a:ahLst/>
              <a:cxnLst/>
              <a:rect l="l" t="t" r="r" b="b"/>
              <a:pathLst>
                <a:path w="912494" h="325119">
                  <a:moveTo>
                    <a:pt x="467512" y="0"/>
                  </a:moveTo>
                  <a:lnTo>
                    <a:pt x="62509" y="46989"/>
                  </a:lnTo>
                  <a:lnTo>
                    <a:pt x="49081" y="85155"/>
                  </a:lnTo>
                  <a:lnTo>
                    <a:pt x="21763" y="168767"/>
                  </a:lnTo>
                  <a:lnTo>
                    <a:pt x="0" y="251497"/>
                  </a:lnTo>
                  <a:lnTo>
                    <a:pt x="3238" y="287020"/>
                  </a:lnTo>
                  <a:lnTo>
                    <a:pt x="33626" y="283361"/>
                  </a:lnTo>
                  <a:lnTo>
                    <a:pt x="86296" y="279239"/>
                  </a:lnTo>
                  <a:lnTo>
                    <a:pt x="147976" y="276476"/>
                  </a:lnTo>
                  <a:lnTo>
                    <a:pt x="205389" y="276896"/>
                  </a:lnTo>
                  <a:lnTo>
                    <a:pt x="245262" y="282321"/>
                  </a:lnTo>
                  <a:lnTo>
                    <a:pt x="282843" y="294876"/>
                  </a:lnTo>
                  <a:lnTo>
                    <a:pt x="327371" y="308752"/>
                  </a:lnTo>
                  <a:lnTo>
                    <a:pt x="376532" y="319986"/>
                  </a:lnTo>
                  <a:lnTo>
                    <a:pt x="428015" y="324612"/>
                  </a:lnTo>
                  <a:lnTo>
                    <a:pt x="459006" y="323316"/>
                  </a:lnTo>
                  <a:lnTo>
                    <a:pt x="505942" y="319816"/>
                  </a:lnTo>
                  <a:lnTo>
                    <a:pt x="563900" y="314691"/>
                  </a:lnTo>
                  <a:lnTo>
                    <a:pt x="627962" y="308523"/>
                  </a:lnTo>
                  <a:lnTo>
                    <a:pt x="693204" y="301890"/>
                  </a:lnTo>
                  <a:lnTo>
                    <a:pt x="754706" y="295373"/>
                  </a:lnTo>
                  <a:lnTo>
                    <a:pt x="846806" y="285008"/>
                  </a:lnTo>
                  <a:lnTo>
                    <a:pt x="891644" y="273494"/>
                  </a:lnTo>
                  <a:lnTo>
                    <a:pt x="912012" y="225806"/>
                  </a:lnTo>
                  <a:lnTo>
                    <a:pt x="895415" y="201136"/>
                  </a:lnTo>
                  <a:lnTo>
                    <a:pt x="864482" y="183514"/>
                  </a:lnTo>
                  <a:lnTo>
                    <a:pt x="825216" y="172942"/>
                  </a:lnTo>
                  <a:lnTo>
                    <a:pt x="783615" y="169418"/>
                  </a:lnTo>
                  <a:lnTo>
                    <a:pt x="729807" y="167929"/>
                  </a:lnTo>
                  <a:lnTo>
                    <a:pt x="664426" y="164655"/>
                  </a:lnTo>
                  <a:lnTo>
                    <a:pt x="586003" y="159893"/>
                  </a:lnTo>
                  <a:lnTo>
                    <a:pt x="46751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6880" y="1727813"/>
              <a:ext cx="83438" cy="7496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89075" y="1517904"/>
              <a:ext cx="119380" cy="398145"/>
            </a:xfrm>
            <a:custGeom>
              <a:avLst/>
              <a:gdLst/>
              <a:ahLst/>
              <a:cxnLst/>
              <a:rect l="l" t="t" r="r" b="b"/>
              <a:pathLst>
                <a:path w="119380" h="398144">
                  <a:moveTo>
                    <a:pt x="118872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18872" y="397763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9600" y="1484376"/>
              <a:ext cx="379730" cy="460375"/>
            </a:xfrm>
            <a:custGeom>
              <a:avLst/>
              <a:gdLst/>
              <a:ahLst/>
              <a:cxnLst/>
              <a:rect l="l" t="t" r="r" b="b"/>
              <a:pathLst>
                <a:path w="379730" h="460375">
                  <a:moveTo>
                    <a:pt x="379475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379475" y="460248"/>
                  </a:lnTo>
                  <a:lnTo>
                    <a:pt x="379475" y="0"/>
                  </a:lnTo>
                  <a:close/>
                </a:path>
              </a:pathLst>
            </a:custGeom>
            <a:solidFill>
              <a:srgbClr val="565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50635" y="1544214"/>
              <a:ext cx="221615" cy="326390"/>
            </a:xfrm>
            <a:custGeom>
              <a:avLst/>
              <a:gdLst/>
              <a:ahLst/>
              <a:cxnLst/>
              <a:rect l="l" t="t" r="r" b="b"/>
              <a:pathLst>
                <a:path w="221614" h="326389">
                  <a:moveTo>
                    <a:pt x="134270" y="0"/>
                  </a:moveTo>
                  <a:lnTo>
                    <a:pt x="118681" y="1835"/>
                  </a:lnTo>
                  <a:lnTo>
                    <a:pt x="93979" y="5947"/>
                  </a:lnTo>
                  <a:lnTo>
                    <a:pt x="83319" y="9618"/>
                  </a:lnTo>
                  <a:lnTo>
                    <a:pt x="45331" y="25771"/>
                  </a:lnTo>
                  <a:lnTo>
                    <a:pt x="34671" y="29442"/>
                  </a:lnTo>
                  <a:lnTo>
                    <a:pt x="14859" y="71606"/>
                  </a:lnTo>
                  <a:lnTo>
                    <a:pt x="0" y="127994"/>
                  </a:lnTo>
                  <a:lnTo>
                    <a:pt x="14859" y="179556"/>
                  </a:lnTo>
                  <a:lnTo>
                    <a:pt x="123571" y="292205"/>
                  </a:lnTo>
                  <a:lnTo>
                    <a:pt x="134790" y="300501"/>
                  </a:lnTo>
                  <a:lnTo>
                    <a:pt x="161321" y="316287"/>
                  </a:lnTo>
                  <a:lnTo>
                    <a:pt x="192472" y="325905"/>
                  </a:lnTo>
                  <a:lnTo>
                    <a:pt x="217550" y="315700"/>
                  </a:lnTo>
                  <a:lnTo>
                    <a:pt x="221053" y="288460"/>
                  </a:lnTo>
                  <a:lnTo>
                    <a:pt x="204612" y="255899"/>
                  </a:lnTo>
                  <a:lnTo>
                    <a:pt x="183528" y="228599"/>
                  </a:lnTo>
                  <a:lnTo>
                    <a:pt x="173100" y="217148"/>
                  </a:lnTo>
                  <a:lnTo>
                    <a:pt x="171862" y="187872"/>
                  </a:lnTo>
                  <a:lnTo>
                    <a:pt x="159480" y="155537"/>
                  </a:lnTo>
                  <a:lnTo>
                    <a:pt x="145240" y="129369"/>
                  </a:lnTo>
                  <a:lnTo>
                    <a:pt x="138429" y="118596"/>
                  </a:lnTo>
                  <a:lnTo>
                    <a:pt x="166522" y="98938"/>
                  </a:lnTo>
                  <a:lnTo>
                    <a:pt x="184864" y="74019"/>
                  </a:lnTo>
                  <a:lnTo>
                    <a:pt x="194847" y="52623"/>
                  </a:lnTo>
                  <a:lnTo>
                    <a:pt x="197865" y="43539"/>
                  </a:lnTo>
                  <a:lnTo>
                    <a:pt x="190746" y="36931"/>
                  </a:lnTo>
                  <a:lnTo>
                    <a:pt x="174339" y="22393"/>
                  </a:lnTo>
                  <a:lnTo>
                    <a:pt x="156075" y="7856"/>
                  </a:lnTo>
                  <a:lnTo>
                    <a:pt x="143383" y="1248"/>
                  </a:lnTo>
                  <a:lnTo>
                    <a:pt x="13427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71141" y="1391003"/>
              <a:ext cx="789940" cy="418465"/>
            </a:xfrm>
            <a:custGeom>
              <a:avLst/>
              <a:gdLst/>
              <a:ahLst/>
              <a:cxnLst/>
              <a:rect l="l" t="t" r="r" b="b"/>
              <a:pathLst>
                <a:path w="789940" h="418464">
                  <a:moveTo>
                    <a:pt x="355496" y="0"/>
                  </a:moveTo>
                  <a:lnTo>
                    <a:pt x="337177" y="662"/>
                  </a:lnTo>
                  <a:lnTo>
                    <a:pt x="313667" y="10422"/>
                  </a:lnTo>
                  <a:lnTo>
                    <a:pt x="222538" y="54685"/>
                  </a:lnTo>
                  <a:lnTo>
                    <a:pt x="171999" y="77923"/>
                  </a:lnTo>
                  <a:lnTo>
                    <a:pt x="129532" y="94388"/>
                  </a:lnTo>
                  <a:lnTo>
                    <a:pt x="77831" y="113256"/>
                  </a:lnTo>
                  <a:lnTo>
                    <a:pt x="53490" y="129028"/>
                  </a:lnTo>
                  <a:lnTo>
                    <a:pt x="25646" y="202338"/>
                  </a:lnTo>
                  <a:lnTo>
                    <a:pt x="7223" y="271996"/>
                  </a:lnTo>
                  <a:lnTo>
                    <a:pt x="373" y="320115"/>
                  </a:lnTo>
                  <a:lnTo>
                    <a:pt x="0" y="348017"/>
                  </a:lnTo>
                  <a:lnTo>
                    <a:pt x="1008" y="357024"/>
                  </a:lnTo>
                  <a:lnTo>
                    <a:pt x="25646" y="408586"/>
                  </a:lnTo>
                  <a:lnTo>
                    <a:pt x="109720" y="417984"/>
                  </a:lnTo>
                  <a:lnTo>
                    <a:pt x="104767" y="296064"/>
                  </a:lnTo>
                  <a:lnTo>
                    <a:pt x="120632" y="277141"/>
                  </a:lnTo>
                  <a:lnTo>
                    <a:pt x="131389" y="253837"/>
                  </a:lnTo>
                  <a:lnTo>
                    <a:pt x="137503" y="234057"/>
                  </a:lnTo>
                  <a:lnTo>
                    <a:pt x="139438" y="225706"/>
                  </a:lnTo>
                  <a:lnTo>
                    <a:pt x="173958" y="219118"/>
                  </a:lnTo>
                  <a:lnTo>
                    <a:pt x="196905" y="204624"/>
                  </a:lnTo>
                  <a:lnTo>
                    <a:pt x="209661" y="190130"/>
                  </a:lnTo>
                  <a:lnTo>
                    <a:pt x="213606" y="183542"/>
                  </a:lnTo>
                  <a:lnTo>
                    <a:pt x="237116" y="204981"/>
                  </a:lnTo>
                  <a:lnTo>
                    <a:pt x="264818" y="211038"/>
                  </a:lnTo>
                  <a:lnTo>
                    <a:pt x="287901" y="209188"/>
                  </a:lnTo>
                  <a:lnTo>
                    <a:pt x="297553" y="206910"/>
                  </a:lnTo>
                  <a:lnTo>
                    <a:pt x="304363" y="260885"/>
                  </a:lnTo>
                  <a:lnTo>
                    <a:pt x="308000" y="297993"/>
                  </a:lnTo>
                  <a:lnTo>
                    <a:pt x="307459" y="314860"/>
                  </a:lnTo>
                  <a:lnTo>
                    <a:pt x="787011" y="324258"/>
                  </a:lnTo>
                  <a:lnTo>
                    <a:pt x="788715" y="303593"/>
                  </a:lnTo>
                  <a:lnTo>
                    <a:pt x="789503" y="257425"/>
                  </a:lnTo>
                  <a:lnTo>
                    <a:pt x="782885" y="209494"/>
                  </a:lnTo>
                  <a:lnTo>
                    <a:pt x="762373" y="183542"/>
                  </a:lnTo>
                  <a:lnTo>
                    <a:pt x="734430" y="174021"/>
                  </a:lnTo>
                  <a:lnTo>
                    <a:pt x="689117" y="155645"/>
                  </a:lnTo>
                  <a:lnTo>
                    <a:pt x="633260" y="131611"/>
                  </a:lnTo>
                  <a:lnTo>
                    <a:pt x="573687" y="105115"/>
                  </a:lnTo>
                  <a:lnTo>
                    <a:pt x="517224" y="79354"/>
                  </a:lnTo>
                  <a:lnTo>
                    <a:pt x="470698" y="57526"/>
                  </a:lnTo>
                  <a:lnTo>
                    <a:pt x="408757" y="25058"/>
                  </a:lnTo>
                  <a:lnTo>
                    <a:pt x="379817" y="9457"/>
                  </a:lnTo>
                  <a:lnTo>
                    <a:pt x="355496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69679" y="1536192"/>
              <a:ext cx="299085" cy="273050"/>
            </a:xfrm>
            <a:custGeom>
              <a:avLst/>
              <a:gdLst/>
              <a:ahLst/>
              <a:cxnLst/>
              <a:rect l="l" t="t" r="r" b="b"/>
              <a:pathLst>
                <a:path w="299085" h="273050">
                  <a:moveTo>
                    <a:pt x="199955" y="0"/>
                  </a:moveTo>
                  <a:lnTo>
                    <a:pt x="194308" y="7342"/>
                  </a:lnTo>
                  <a:lnTo>
                    <a:pt x="177063" y="23495"/>
                  </a:lnTo>
                  <a:lnTo>
                    <a:pt x="147770" y="39647"/>
                  </a:lnTo>
                  <a:lnTo>
                    <a:pt x="105975" y="46989"/>
                  </a:lnTo>
                  <a:lnTo>
                    <a:pt x="104659" y="56921"/>
                  </a:lnTo>
                  <a:lnTo>
                    <a:pt x="99165" y="80533"/>
                  </a:lnTo>
                  <a:lnTo>
                    <a:pt x="87169" y="108551"/>
                  </a:lnTo>
                  <a:lnTo>
                    <a:pt x="66351" y="131699"/>
                  </a:lnTo>
                  <a:lnTo>
                    <a:pt x="66351" y="150495"/>
                  </a:lnTo>
                  <a:lnTo>
                    <a:pt x="14934" y="163050"/>
                  </a:lnTo>
                  <a:lnTo>
                    <a:pt x="0" y="187813"/>
                  </a:lnTo>
                  <a:lnTo>
                    <a:pt x="232" y="201072"/>
                  </a:lnTo>
                  <a:lnTo>
                    <a:pt x="26854" y="258699"/>
                  </a:lnTo>
                  <a:lnTo>
                    <a:pt x="57394" y="265306"/>
                  </a:lnTo>
                  <a:lnTo>
                    <a:pt x="71304" y="268097"/>
                  </a:lnTo>
                  <a:lnTo>
                    <a:pt x="110928" y="272796"/>
                  </a:lnTo>
                  <a:lnTo>
                    <a:pt x="110811" y="265306"/>
                  </a:lnTo>
                  <a:lnTo>
                    <a:pt x="105975" y="150495"/>
                  </a:lnTo>
                  <a:lnTo>
                    <a:pt x="110928" y="150495"/>
                  </a:lnTo>
                  <a:lnTo>
                    <a:pt x="110928" y="145796"/>
                  </a:lnTo>
                  <a:lnTo>
                    <a:pt x="121066" y="133020"/>
                  </a:lnTo>
                  <a:lnTo>
                    <a:pt x="128883" y="117601"/>
                  </a:lnTo>
                  <a:lnTo>
                    <a:pt x="133913" y="102183"/>
                  </a:lnTo>
                  <a:lnTo>
                    <a:pt x="135693" y="89408"/>
                  </a:lnTo>
                  <a:lnTo>
                    <a:pt x="140646" y="84709"/>
                  </a:lnTo>
                  <a:lnTo>
                    <a:pt x="140646" y="80010"/>
                  </a:lnTo>
                  <a:lnTo>
                    <a:pt x="175166" y="73382"/>
                  </a:lnTo>
                  <a:lnTo>
                    <a:pt x="198114" y="58800"/>
                  </a:lnTo>
                  <a:lnTo>
                    <a:pt x="210869" y="44219"/>
                  </a:lnTo>
                  <a:lnTo>
                    <a:pt x="214814" y="37592"/>
                  </a:lnTo>
                  <a:lnTo>
                    <a:pt x="294511" y="37592"/>
                  </a:lnTo>
                  <a:lnTo>
                    <a:pt x="294082" y="31718"/>
                  </a:lnTo>
                  <a:lnTo>
                    <a:pt x="256232" y="31718"/>
                  </a:lnTo>
                  <a:lnTo>
                    <a:pt x="225087" y="24229"/>
                  </a:lnTo>
                  <a:lnTo>
                    <a:pt x="199955" y="0"/>
                  </a:lnTo>
                  <a:close/>
                </a:path>
                <a:path w="299085" h="273050">
                  <a:moveTo>
                    <a:pt x="298888" y="61087"/>
                  </a:moveTo>
                  <a:lnTo>
                    <a:pt x="298071" y="61281"/>
                  </a:lnTo>
                  <a:lnTo>
                    <a:pt x="298888" y="65786"/>
                  </a:lnTo>
                  <a:lnTo>
                    <a:pt x="298888" y="61087"/>
                  </a:lnTo>
                  <a:close/>
                </a:path>
                <a:path w="299085" h="273050">
                  <a:moveTo>
                    <a:pt x="294511" y="37592"/>
                  </a:moveTo>
                  <a:lnTo>
                    <a:pt x="214814" y="37592"/>
                  </a:lnTo>
                  <a:lnTo>
                    <a:pt x="238398" y="59158"/>
                  </a:lnTo>
                  <a:lnTo>
                    <a:pt x="266138" y="65246"/>
                  </a:lnTo>
                  <a:lnTo>
                    <a:pt x="289234" y="63380"/>
                  </a:lnTo>
                  <a:lnTo>
                    <a:pt x="298071" y="61281"/>
                  </a:lnTo>
                  <a:lnTo>
                    <a:pt x="296025" y="50000"/>
                  </a:lnTo>
                  <a:lnTo>
                    <a:pt x="294554" y="38179"/>
                  </a:lnTo>
                  <a:lnTo>
                    <a:pt x="294511" y="37592"/>
                  </a:lnTo>
                  <a:close/>
                </a:path>
                <a:path w="299085" h="273050">
                  <a:moveTo>
                    <a:pt x="293935" y="28194"/>
                  </a:moveTo>
                  <a:lnTo>
                    <a:pt x="282733" y="30396"/>
                  </a:lnTo>
                  <a:lnTo>
                    <a:pt x="256232" y="31718"/>
                  </a:lnTo>
                  <a:lnTo>
                    <a:pt x="294082" y="31718"/>
                  </a:lnTo>
                  <a:lnTo>
                    <a:pt x="294001" y="30396"/>
                  </a:lnTo>
                  <a:lnTo>
                    <a:pt x="293935" y="28194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51957" y="1536192"/>
              <a:ext cx="913765" cy="325120"/>
            </a:xfrm>
            <a:custGeom>
              <a:avLst/>
              <a:gdLst/>
              <a:ahLst/>
              <a:cxnLst/>
              <a:rect l="l" t="t" r="r" b="b"/>
              <a:pathLst>
                <a:path w="913765" h="325119">
                  <a:moveTo>
                    <a:pt x="445262" y="0"/>
                  </a:moveTo>
                  <a:lnTo>
                    <a:pt x="326516" y="159893"/>
                  </a:lnTo>
                  <a:lnTo>
                    <a:pt x="247967" y="164655"/>
                  </a:lnTo>
                  <a:lnTo>
                    <a:pt x="182499" y="167929"/>
                  </a:lnTo>
                  <a:lnTo>
                    <a:pt x="128650" y="169418"/>
                  </a:lnTo>
                  <a:lnTo>
                    <a:pt x="86957" y="172942"/>
                  </a:lnTo>
                  <a:lnTo>
                    <a:pt x="47609" y="183514"/>
                  </a:lnTo>
                  <a:lnTo>
                    <a:pt x="16619" y="201136"/>
                  </a:lnTo>
                  <a:lnTo>
                    <a:pt x="0" y="225806"/>
                  </a:lnTo>
                  <a:lnTo>
                    <a:pt x="4875" y="256496"/>
                  </a:lnTo>
                  <a:lnTo>
                    <a:pt x="36915" y="280777"/>
                  </a:lnTo>
                  <a:lnTo>
                    <a:pt x="157569" y="295373"/>
                  </a:lnTo>
                  <a:lnTo>
                    <a:pt x="219158" y="301890"/>
                  </a:lnTo>
                  <a:lnTo>
                    <a:pt x="284495" y="308523"/>
                  </a:lnTo>
                  <a:lnTo>
                    <a:pt x="348652" y="314691"/>
                  </a:lnTo>
                  <a:lnTo>
                    <a:pt x="406701" y="319816"/>
                  </a:lnTo>
                  <a:lnTo>
                    <a:pt x="453712" y="323316"/>
                  </a:lnTo>
                  <a:lnTo>
                    <a:pt x="484758" y="324612"/>
                  </a:lnTo>
                  <a:lnTo>
                    <a:pt x="536358" y="319986"/>
                  </a:lnTo>
                  <a:lnTo>
                    <a:pt x="585612" y="308752"/>
                  </a:lnTo>
                  <a:lnTo>
                    <a:pt x="630223" y="294876"/>
                  </a:lnTo>
                  <a:lnTo>
                    <a:pt x="667892" y="282321"/>
                  </a:lnTo>
                  <a:lnTo>
                    <a:pt x="707797" y="276896"/>
                  </a:lnTo>
                  <a:lnTo>
                    <a:pt x="765294" y="276476"/>
                  </a:lnTo>
                  <a:lnTo>
                    <a:pt x="827071" y="279239"/>
                  </a:lnTo>
                  <a:lnTo>
                    <a:pt x="879814" y="283361"/>
                  </a:lnTo>
                  <a:lnTo>
                    <a:pt x="910209" y="287020"/>
                  </a:lnTo>
                  <a:lnTo>
                    <a:pt x="913479" y="251497"/>
                  </a:lnTo>
                  <a:lnTo>
                    <a:pt x="891698" y="168767"/>
                  </a:lnTo>
                  <a:lnTo>
                    <a:pt x="864346" y="85155"/>
                  </a:lnTo>
                  <a:lnTo>
                    <a:pt x="850899" y="46989"/>
                  </a:lnTo>
                  <a:lnTo>
                    <a:pt x="44526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71769" y="1727813"/>
              <a:ext cx="84962" cy="7496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454140" y="1517904"/>
              <a:ext cx="119380" cy="398145"/>
            </a:xfrm>
            <a:custGeom>
              <a:avLst/>
              <a:gdLst/>
              <a:ahLst/>
              <a:cxnLst/>
              <a:rect l="l" t="t" r="r" b="b"/>
              <a:pathLst>
                <a:path w="119379" h="398144">
                  <a:moveTo>
                    <a:pt x="118871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18871" y="397763"/>
                  </a:lnTo>
                  <a:lnTo>
                    <a:pt x="118871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73011" y="1484376"/>
              <a:ext cx="379730" cy="460375"/>
            </a:xfrm>
            <a:custGeom>
              <a:avLst/>
              <a:gdLst/>
              <a:ahLst/>
              <a:cxnLst/>
              <a:rect l="l" t="t" r="r" b="b"/>
              <a:pathLst>
                <a:path w="379729" h="460375">
                  <a:moveTo>
                    <a:pt x="379475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379475" y="460248"/>
                  </a:lnTo>
                  <a:lnTo>
                    <a:pt x="379475" y="0"/>
                  </a:lnTo>
                  <a:close/>
                </a:path>
              </a:pathLst>
            </a:custGeom>
            <a:solidFill>
              <a:srgbClr val="565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73451" y="2551141"/>
              <a:ext cx="103631" cy="9757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474976" y="2552700"/>
              <a:ext cx="102235" cy="96520"/>
            </a:xfrm>
            <a:custGeom>
              <a:avLst/>
              <a:gdLst/>
              <a:ahLst/>
              <a:cxnLst/>
              <a:rect l="l" t="t" r="r" b="b"/>
              <a:pathLst>
                <a:path w="102235" h="96519">
                  <a:moveTo>
                    <a:pt x="0" y="48005"/>
                  </a:moveTo>
                  <a:lnTo>
                    <a:pt x="4012" y="29307"/>
                  </a:lnTo>
                  <a:lnTo>
                    <a:pt x="14954" y="14049"/>
                  </a:lnTo>
                  <a:lnTo>
                    <a:pt x="31182" y="3768"/>
                  </a:lnTo>
                  <a:lnTo>
                    <a:pt x="51054" y="0"/>
                  </a:lnTo>
                  <a:lnTo>
                    <a:pt x="70925" y="3768"/>
                  </a:lnTo>
                  <a:lnTo>
                    <a:pt x="87153" y="14049"/>
                  </a:lnTo>
                  <a:lnTo>
                    <a:pt x="98095" y="29307"/>
                  </a:lnTo>
                  <a:lnTo>
                    <a:pt x="102107" y="48005"/>
                  </a:lnTo>
                  <a:lnTo>
                    <a:pt x="98095" y="66704"/>
                  </a:lnTo>
                  <a:lnTo>
                    <a:pt x="87153" y="81962"/>
                  </a:lnTo>
                  <a:lnTo>
                    <a:pt x="70925" y="92243"/>
                  </a:lnTo>
                  <a:lnTo>
                    <a:pt x="51054" y="96012"/>
                  </a:lnTo>
                  <a:lnTo>
                    <a:pt x="31182" y="92243"/>
                  </a:lnTo>
                  <a:lnTo>
                    <a:pt x="14954" y="81962"/>
                  </a:lnTo>
                  <a:lnTo>
                    <a:pt x="4012" y="66704"/>
                  </a:lnTo>
                  <a:lnTo>
                    <a:pt x="0" y="48005"/>
                  </a:lnTo>
                  <a:close/>
                </a:path>
              </a:pathLst>
            </a:custGeom>
            <a:ln w="12700">
              <a:solidFill>
                <a:srgbClr val="5F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1816607" y="4373880"/>
            <a:ext cx="1414780" cy="1350645"/>
            <a:chOff x="1816607" y="4373880"/>
            <a:chExt cx="1414780" cy="1350645"/>
          </a:xfrm>
        </p:grpSpPr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16607" y="4373880"/>
              <a:ext cx="1414271" cy="135026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41219" y="5213642"/>
              <a:ext cx="765035" cy="40077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878329" y="4415790"/>
              <a:ext cx="1295400" cy="1231900"/>
            </a:xfrm>
            <a:custGeom>
              <a:avLst/>
              <a:gdLst/>
              <a:ahLst/>
              <a:cxnLst/>
              <a:rect l="l" t="t" r="r" b="b"/>
              <a:pathLst>
                <a:path w="1295400" h="1231900">
                  <a:moveTo>
                    <a:pt x="647700" y="0"/>
                  </a:moveTo>
                  <a:lnTo>
                    <a:pt x="599355" y="1689"/>
                  </a:lnTo>
                  <a:lnTo>
                    <a:pt x="551977" y="6677"/>
                  </a:lnTo>
                  <a:lnTo>
                    <a:pt x="505690" y="14844"/>
                  </a:lnTo>
                  <a:lnTo>
                    <a:pt x="460619" y="26072"/>
                  </a:lnTo>
                  <a:lnTo>
                    <a:pt x="416889" y="40242"/>
                  </a:lnTo>
                  <a:lnTo>
                    <a:pt x="374626" y="57234"/>
                  </a:lnTo>
                  <a:lnTo>
                    <a:pt x="333955" y="76928"/>
                  </a:lnTo>
                  <a:lnTo>
                    <a:pt x="295001" y="99207"/>
                  </a:lnTo>
                  <a:lnTo>
                    <a:pt x="257888" y="123951"/>
                  </a:lnTo>
                  <a:lnTo>
                    <a:pt x="222743" y="151040"/>
                  </a:lnTo>
                  <a:lnTo>
                    <a:pt x="189690" y="180355"/>
                  </a:lnTo>
                  <a:lnTo>
                    <a:pt x="158854" y="211778"/>
                  </a:lnTo>
                  <a:lnTo>
                    <a:pt x="130362" y="245189"/>
                  </a:lnTo>
                  <a:lnTo>
                    <a:pt x="104337" y="280469"/>
                  </a:lnTo>
                  <a:lnTo>
                    <a:pt x="80905" y="317499"/>
                  </a:lnTo>
                  <a:lnTo>
                    <a:pt x="60191" y="356160"/>
                  </a:lnTo>
                  <a:lnTo>
                    <a:pt x="42321" y="396332"/>
                  </a:lnTo>
                  <a:lnTo>
                    <a:pt x="27419" y="437896"/>
                  </a:lnTo>
                  <a:lnTo>
                    <a:pt x="15611" y="480734"/>
                  </a:lnTo>
                  <a:lnTo>
                    <a:pt x="7021" y="524726"/>
                  </a:lnTo>
                  <a:lnTo>
                    <a:pt x="1776" y="569753"/>
                  </a:lnTo>
                  <a:lnTo>
                    <a:pt x="0" y="615695"/>
                  </a:lnTo>
                  <a:lnTo>
                    <a:pt x="1776" y="661638"/>
                  </a:lnTo>
                  <a:lnTo>
                    <a:pt x="7021" y="706665"/>
                  </a:lnTo>
                  <a:lnTo>
                    <a:pt x="15611" y="750657"/>
                  </a:lnTo>
                  <a:lnTo>
                    <a:pt x="27419" y="793495"/>
                  </a:lnTo>
                  <a:lnTo>
                    <a:pt x="42321" y="835059"/>
                  </a:lnTo>
                  <a:lnTo>
                    <a:pt x="60191" y="875231"/>
                  </a:lnTo>
                  <a:lnTo>
                    <a:pt x="80905" y="913892"/>
                  </a:lnTo>
                  <a:lnTo>
                    <a:pt x="104337" y="950922"/>
                  </a:lnTo>
                  <a:lnTo>
                    <a:pt x="130362" y="986202"/>
                  </a:lnTo>
                  <a:lnTo>
                    <a:pt x="158854" y="1019613"/>
                  </a:lnTo>
                  <a:lnTo>
                    <a:pt x="189690" y="1051036"/>
                  </a:lnTo>
                  <a:lnTo>
                    <a:pt x="222743" y="1080351"/>
                  </a:lnTo>
                  <a:lnTo>
                    <a:pt x="257888" y="1107440"/>
                  </a:lnTo>
                  <a:lnTo>
                    <a:pt x="295001" y="1132184"/>
                  </a:lnTo>
                  <a:lnTo>
                    <a:pt x="333955" y="1154463"/>
                  </a:lnTo>
                  <a:lnTo>
                    <a:pt x="374626" y="1174157"/>
                  </a:lnTo>
                  <a:lnTo>
                    <a:pt x="416889" y="1191149"/>
                  </a:lnTo>
                  <a:lnTo>
                    <a:pt x="460619" y="1205319"/>
                  </a:lnTo>
                  <a:lnTo>
                    <a:pt x="505690" y="1216547"/>
                  </a:lnTo>
                  <a:lnTo>
                    <a:pt x="551977" y="1224714"/>
                  </a:lnTo>
                  <a:lnTo>
                    <a:pt x="599355" y="1229702"/>
                  </a:lnTo>
                  <a:lnTo>
                    <a:pt x="647700" y="1231392"/>
                  </a:lnTo>
                  <a:lnTo>
                    <a:pt x="696044" y="1229702"/>
                  </a:lnTo>
                  <a:lnTo>
                    <a:pt x="743422" y="1224714"/>
                  </a:lnTo>
                  <a:lnTo>
                    <a:pt x="789709" y="1216547"/>
                  </a:lnTo>
                  <a:lnTo>
                    <a:pt x="834780" y="1205319"/>
                  </a:lnTo>
                  <a:lnTo>
                    <a:pt x="878510" y="1191149"/>
                  </a:lnTo>
                  <a:lnTo>
                    <a:pt x="920773" y="1174157"/>
                  </a:lnTo>
                  <a:lnTo>
                    <a:pt x="961444" y="1154463"/>
                  </a:lnTo>
                  <a:lnTo>
                    <a:pt x="1000398" y="1132184"/>
                  </a:lnTo>
                  <a:lnTo>
                    <a:pt x="1037511" y="1107440"/>
                  </a:lnTo>
                  <a:lnTo>
                    <a:pt x="1072656" y="1080351"/>
                  </a:lnTo>
                  <a:lnTo>
                    <a:pt x="1105709" y="1051036"/>
                  </a:lnTo>
                  <a:lnTo>
                    <a:pt x="1136545" y="1019613"/>
                  </a:lnTo>
                  <a:lnTo>
                    <a:pt x="1165037" y="986202"/>
                  </a:lnTo>
                  <a:lnTo>
                    <a:pt x="1191062" y="950922"/>
                  </a:lnTo>
                  <a:lnTo>
                    <a:pt x="1214494" y="913892"/>
                  </a:lnTo>
                  <a:lnTo>
                    <a:pt x="1235208" y="875231"/>
                  </a:lnTo>
                  <a:lnTo>
                    <a:pt x="1253078" y="835059"/>
                  </a:lnTo>
                  <a:lnTo>
                    <a:pt x="1267980" y="793495"/>
                  </a:lnTo>
                  <a:lnTo>
                    <a:pt x="1279788" y="750657"/>
                  </a:lnTo>
                  <a:lnTo>
                    <a:pt x="1288378" y="706665"/>
                  </a:lnTo>
                  <a:lnTo>
                    <a:pt x="1293623" y="661638"/>
                  </a:lnTo>
                  <a:lnTo>
                    <a:pt x="1295400" y="615695"/>
                  </a:lnTo>
                  <a:lnTo>
                    <a:pt x="1293623" y="569753"/>
                  </a:lnTo>
                  <a:lnTo>
                    <a:pt x="1288378" y="524726"/>
                  </a:lnTo>
                  <a:lnTo>
                    <a:pt x="1279788" y="480734"/>
                  </a:lnTo>
                  <a:lnTo>
                    <a:pt x="1267980" y="437896"/>
                  </a:lnTo>
                  <a:lnTo>
                    <a:pt x="1253078" y="396332"/>
                  </a:lnTo>
                  <a:lnTo>
                    <a:pt x="1235208" y="356160"/>
                  </a:lnTo>
                  <a:lnTo>
                    <a:pt x="1214494" y="317499"/>
                  </a:lnTo>
                  <a:lnTo>
                    <a:pt x="1191062" y="280469"/>
                  </a:lnTo>
                  <a:lnTo>
                    <a:pt x="1165037" y="245189"/>
                  </a:lnTo>
                  <a:lnTo>
                    <a:pt x="1136545" y="211778"/>
                  </a:lnTo>
                  <a:lnTo>
                    <a:pt x="1105709" y="180355"/>
                  </a:lnTo>
                  <a:lnTo>
                    <a:pt x="1072656" y="151040"/>
                  </a:lnTo>
                  <a:lnTo>
                    <a:pt x="1037511" y="123951"/>
                  </a:lnTo>
                  <a:lnTo>
                    <a:pt x="1000398" y="99207"/>
                  </a:lnTo>
                  <a:lnTo>
                    <a:pt x="961444" y="76928"/>
                  </a:lnTo>
                  <a:lnTo>
                    <a:pt x="920773" y="57234"/>
                  </a:lnTo>
                  <a:lnTo>
                    <a:pt x="878510" y="40242"/>
                  </a:lnTo>
                  <a:lnTo>
                    <a:pt x="834780" y="26072"/>
                  </a:lnTo>
                  <a:lnTo>
                    <a:pt x="789709" y="14844"/>
                  </a:lnTo>
                  <a:lnTo>
                    <a:pt x="743422" y="6677"/>
                  </a:lnTo>
                  <a:lnTo>
                    <a:pt x="696044" y="1689"/>
                  </a:lnTo>
                  <a:lnTo>
                    <a:pt x="647700" y="0"/>
                  </a:lnTo>
                  <a:close/>
                </a:path>
              </a:pathLst>
            </a:custGeom>
            <a:solidFill>
              <a:srgbClr val="00A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78329" y="4415790"/>
              <a:ext cx="1295400" cy="1231900"/>
            </a:xfrm>
            <a:custGeom>
              <a:avLst/>
              <a:gdLst/>
              <a:ahLst/>
              <a:cxnLst/>
              <a:rect l="l" t="t" r="r" b="b"/>
              <a:pathLst>
                <a:path w="1295400" h="1231900">
                  <a:moveTo>
                    <a:pt x="0" y="615695"/>
                  </a:moveTo>
                  <a:lnTo>
                    <a:pt x="1776" y="569753"/>
                  </a:lnTo>
                  <a:lnTo>
                    <a:pt x="7021" y="524726"/>
                  </a:lnTo>
                  <a:lnTo>
                    <a:pt x="15611" y="480734"/>
                  </a:lnTo>
                  <a:lnTo>
                    <a:pt x="27419" y="437896"/>
                  </a:lnTo>
                  <a:lnTo>
                    <a:pt x="42321" y="396332"/>
                  </a:lnTo>
                  <a:lnTo>
                    <a:pt x="60191" y="356160"/>
                  </a:lnTo>
                  <a:lnTo>
                    <a:pt x="80905" y="317499"/>
                  </a:lnTo>
                  <a:lnTo>
                    <a:pt x="104337" y="280469"/>
                  </a:lnTo>
                  <a:lnTo>
                    <a:pt x="130362" y="245189"/>
                  </a:lnTo>
                  <a:lnTo>
                    <a:pt x="158854" y="211778"/>
                  </a:lnTo>
                  <a:lnTo>
                    <a:pt x="189690" y="180355"/>
                  </a:lnTo>
                  <a:lnTo>
                    <a:pt x="222743" y="151040"/>
                  </a:lnTo>
                  <a:lnTo>
                    <a:pt x="257888" y="123951"/>
                  </a:lnTo>
                  <a:lnTo>
                    <a:pt x="295001" y="99207"/>
                  </a:lnTo>
                  <a:lnTo>
                    <a:pt x="333955" y="76928"/>
                  </a:lnTo>
                  <a:lnTo>
                    <a:pt x="374626" y="57234"/>
                  </a:lnTo>
                  <a:lnTo>
                    <a:pt x="416889" y="40242"/>
                  </a:lnTo>
                  <a:lnTo>
                    <a:pt x="460619" y="26072"/>
                  </a:lnTo>
                  <a:lnTo>
                    <a:pt x="505690" y="14844"/>
                  </a:lnTo>
                  <a:lnTo>
                    <a:pt x="551977" y="6677"/>
                  </a:lnTo>
                  <a:lnTo>
                    <a:pt x="599355" y="1689"/>
                  </a:lnTo>
                  <a:lnTo>
                    <a:pt x="647700" y="0"/>
                  </a:lnTo>
                  <a:lnTo>
                    <a:pt x="696044" y="1689"/>
                  </a:lnTo>
                  <a:lnTo>
                    <a:pt x="743422" y="6677"/>
                  </a:lnTo>
                  <a:lnTo>
                    <a:pt x="789709" y="14844"/>
                  </a:lnTo>
                  <a:lnTo>
                    <a:pt x="834780" y="26072"/>
                  </a:lnTo>
                  <a:lnTo>
                    <a:pt x="878510" y="40242"/>
                  </a:lnTo>
                  <a:lnTo>
                    <a:pt x="920773" y="57234"/>
                  </a:lnTo>
                  <a:lnTo>
                    <a:pt x="961444" y="76928"/>
                  </a:lnTo>
                  <a:lnTo>
                    <a:pt x="1000398" y="99207"/>
                  </a:lnTo>
                  <a:lnTo>
                    <a:pt x="1037511" y="123951"/>
                  </a:lnTo>
                  <a:lnTo>
                    <a:pt x="1072656" y="151040"/>
                  </a:lnTo>
                  <a:lnTo>
                    <a:pt x="1105709" y="180355"/>
                  </a:lnTo>
                  <a:lnTo>
                    <a:pt x="1136545" y="211778"/>
                  </a:lnTo>
                  <a:lnTo>
                    <a:pt x="1165037" y="245189"/>
                  </a:lnTo>
                  <a:lnTo>
                    <a:pt x="1191062" y="280469"/>
                  </a:lnTo>
                  <a:lnTo>
                    <a:pt x="1214494" y="317499"/>
                  </a:lnTo>
                  <a:lnTo>
                    <a:pt x="1235208" y="356160"/>
                  </a:lnTo>
                  <a:lnTo>
                    <a:pt x="1253078" y="396332"/>
                  </a:lnTo>
                  <a:lnTo>
                    <a:pt x="1267980" y="437896"/>
                  </a:lnTo>
                  <a:lnTo>
                    <a:pt x="1279788" y="480734"/>
                  </a:lnTo>
                  <a:lnTo>
                    <a:pt x="1288378" y="524726"/>
                  </a:lnTo>
                  <a:lnTo>
                    <a:pt x="1293623" y="569753"/>
                  </a:lnTo>
                  <a:lnTo>
                    <a:pt x="1295400" y="615695"/>
                  </a:lnTo>
                  <a:lnTo>
                    <a:pt x="1293623" y="661638"/>
                  </a:lnTo>
                  <a:lnTo>
                    <a:pt x="1288378" y="706665"/>
                  </a:lnTo>
                  <a:lnTo>
                    <a:pt x="1279788" y="750657"/>
                  </a:lnTo>
                  <a:lnTo>
                    <a:pt x="1267980" y="793495"/>
                  </a:lnTo>
                  <a:lnTo>
                    <a:pt x="1253078" y="835059"/>
                  </a:lnTo>
                  <a:lnTo>
                    <a:pt x="1235208" y="875231"/>
                  </a:lnTo>
                  <a:lnTo>
                    <a:pt x="1214494" y="913892"/>
                  </a:lnTo>
                  <a:lnTo>
                    <a:pt x="1191062" y="950922"/>
                  </a:lnTo>
                  <a:lnTo>
                    <a:pt x="1165037" y="986202"/>
                  </a:lnTo>
                  <a:lnTo>
                    <a:pt x="1136545" y="1019613"/>
                  </a:lnTo>
                  <a:lnTo>
                    <a:pt x="1105709" y="1051036"/>
                  </a:lnTo>
                  <a:lnTo>
                    <a:pt x="1072656" y="1080351"/>
                  </a:lnTo>
                  <a:lnTo>
                    <a:pt x="1037511" y="1107440"/>
                  </a:lnTo>
                  <a:lnTo>
                    <a:pt x="1000398" y="1132184"/>
                  </a:lnTo>
                  <a:lnTo>
                    <a:pt x="961444" y="1154463"/>
                  </a:lnTo>
                  <a:lnTo>
                    <a:pt x="920773" y="1174157"/>
                  </a:lnTo>
                  <a:lnTo>
                    <a:pt x="878510" y="1191149"/>
                  </a:lnTo>
                  <a:lnTo>
                    <a:pt x="834780" y="1205319"/>
                  </a:lnTo>
                  <a:lnTo>
                    <a:pt x="789709" y="1216547"/>
                  </a:lnTo>
                  <a:lnTo>
                    <a:pt x="743422" y="1224714"/>
                  </a:lnTo>
                  <a:lnTo>
                    <a:pt x="696044" y="1229702"/>
                  </a:lnTo>
                  <a:lnTo>
                    <a:pt x="647700" y="1231392"/>
                  </a:lnTo>
                  <a:lnTo>
                    <a:pt x="599355" y="1229702"/>
                  </a:lnTo>
                  <a:lnTo>
                    <a:pt x="551977" y="1224714"/>
                  </a:lnTo>
                  <a:lnTo>
                    <a:pt x="505690" y="1216547"/>
                  </a:lnTo>
                  <a:lnTo>
                    <a:pt x="460619" y="1205319"/>
                  </a:lnTo>
                  <a:lnTo>
                    <a:pt x="416889" y="1191149"/>
                  </a:lnTo>
                  <a:lnTo>
                    <a:pt x="374626" y="1174157"/>
                  </a:lnTo>
                  <a:lnTo>
                    <a:pt x="333955" y="1154463"/>
                  </a:lnTo>
                  <a:lnTo>
                    <a:pt x="295001" y="1132184"/>
                  </a:lnTo>
                  <a:lnTo>
                    <a:pt x="257888" y="1107440"/>
                  </a:lnTo>
                  <a:lnTo>
                    <a:pt x="222743" y="1080351"/>
                  </a:lnTo>
                  <a:lnTo>
                    <a:pt x="189690" y="1051036"/>
                  </a:lnTo>
                  <a:lnTo>
                    <a:pt x="158854" y="1019613"/>
                  </a:lnTo>
                  <a:lnTo>
                    <a:pt x="130362" y="986202"/>
                  </a:lnTo>
                  <a:lnTo>
                    <a:pt x="104337" y="950922"/>
                  </a:lnTo>
                  <a:lnTo>
                    <a:pt x="80905" y="913892"/>
                  </a:lnTo>
                  <a:lnTo>
                    <a:pt x="60191" y="875231"/>
                  </a:lnTo>
                  <a:lnTo>
                    <a:pt x="42321" y="835059"/>
                  </a:lnTo>
                  <a:lnTo>
                    <a:pt x="27419" y="793495"/>
                  </a:lnTo>
                  <a:lnTo>
                    <a:pt x="15611" y="750657"/>
                  </a:lnTo>
                  <a:lnTo>
                    <a:pt x="7021" y="706665"/>
                  </a:lnTo>
                  <a:lnTo>
                    <a:pt x="1776" y="661638"/>
                  </a:lnTo>
                  <a:lnTo>
                    <a:pt x="0" y="61569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262632" y="5267325"/>
            <a:ext cx="5264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Simpl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468626" y="2555494"/>
            <a:ext cx="3269615" cy="3178175"/>
            <a:chOff x="2468626" y="2555494"/>
            <a:chExt cx="3269615" cy="3178175"/>
          </a:xfrm>
        </p:grpSpPr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73452" y="4518625"/>
              <a:ext cx="103631" cy="9757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474976" y="4520184"/>
              <a:ext cx="102235" cy="96520"/>
            </a:xfrm>
            <a:custGeom>
              <a:avLst/>
              <a:gdLst/>
              <a:ahLst/>
              <a:cxnLst/>
              <a:rect l="l" t="t" r="r" b="b"/>
              <a:pathLst>
                <a:path w="102235" h="96520">
                  <a:moveTo>
                    <a:pt x="0" y="48005"/>
                  </a:moveTo>
                  <a:lnTo>
                    <a:pt x="4012" y="29307"/>
                  </a:lnTo>
                  <a:lnTo>
                    <a:pt x="14954" y="14049"/>
                  </a:lnTo>
                  <a:lnTo>
                    <a:pt x="31182" y="3768"/>
                  </a:lnTo>
                  <a:lnTo>
                    <a:pt x="51054" y="0"/>
                  </a:lnTo>
                  <a:lnTo>
                    <a:pt x="70925" y="3768"/>
                  </a:lnTo>
                  <a:lnTo>
                    <a:pt x="87153" y="14049"/>
                  </a:lnTo>
                  <a:lnTo>
                    <a:pt x="98095" y="29307"/>
                  </a:lnTo>
                  <a:lnTo>
                    <a:pt x="102107" y="48005"/>
                  </a:lnTo>
                  <a:lnTo>
                    <a:pt x="98095" y="66704"/>
                  </a:lnTo>
                  <a:lnTo>
                    <a:pt x="87153" y="81962"/>
                  </a:lnTo>
                  <a:lnTo>
                    <a:pt x="70925" y="92243"/>
                  </a:lnTo>
                  <a:lnTo>
                    <a:pt x="51054" y="96011"/>
                  </a:lnTo>
                  <a:lnTo>
                    <a:pt x="31182" y="92243"/>
                  </a:lnTo>
                  <a:lnTo>
                    <a:pt x="14954" y="81962"/>
                  </a:lnTo>
                  <a:lnTo>
                    <a:pt x="4012" y="66704"/>
                  </a:lnTo>
                  <a:lnTo>
                    <a:pt x="0" y="48005"/>
                  </a:lnTo>
                  <a:close/>
                </a:path>
              </a:pathLst>
            </a:custGeom>
            <a:ln w="12700">
              <a:solidFill>
                <a:srgbClr val="0079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526030" y="2602230"/>
              <a:ext cx="0" cy="1932939"/>
            </a:xfrm>
            <a:custGeom>
              <a:avLst/>
              <a:gdLst/>
              <a:ahLst/>
              <a:cxnLst/>
              <a:rect l="l" t="t" r="r" b="b"/>
              <a:pathLst>
                <a:path h="1932939">
                  <a:moveTo>
                    <a:pt x="0" y="0"/>
                  </a:moveTo>
                  <a:lnTo>
                    <a:pt x="0" y="1932813"/>
                  </a:lnTo>
                </a:path>
              </a:pathLst>
            </a:custGeom>
            <a:ln w="381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78908" y="2560285"/>
              <a:ext cx="103631" cy="9757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980432" y="2561844"/>
              <a:ext cx="102235" cy="96520"/>
            </a:xfrm>
            <a:custGeom>
              <a:avLst/>
              <a:gdLst/>
              <a:ahLst/>
              <a:cxnLst/>
              <a:rect l="l" t="t" r="r" b="b"/>
              <a:pathLst>
                <a:path w="102235" h="96519">
                  <a:moveTo>
                    <a:pt x="0" y="48006"/>
                  </a:moveTo>
                  <a:lnTo>
                    <a:pt x="4012" y="29307"/>
                  </a:lnTo>
                  <a:lnTo>
                    <a:pt x="14954" y="14049"/>
                  </a:lnTo>
                  <a:lnTo>
                    <a:pt x="31182" y="3768"/>
                  </a:lnTo>
                  <a:lnTo>
                    <a:pt x="51053" y="0"/>
                  </a:lnTo>
                  <a:lnTo>
                    <a:pt x="70925" y="3768"/>
                  </a:lnTo>
                  <a:lnTo>
                    <a:pt x="87153" y="14049"/>
                  </a:lnTo>
                  <a:lnTo>
                    <a:pt x="98095" y="29307"/>
                  </a:lnTo>
                  <a:lnTo>
                    <a:pt x="102107" y="48006"/>
                  </a:lnTo>
                  <a:lnTo>
                    <a:pt x="98095" y="66704"/>
                  </a:lnTo>
                  <a:lnTo>
                    <a:pt x="87153" y="81962"/>
                  </a:lnTo>
                  <a:lnTo>
                    <a:pt x="70925" y="92243"/>
                  </a:lnTo>
                  <a:lnTo>
                    <a:pt x="51053" y="96012"/>
                  </a:lnTo>
                  <a:lnTo>
                    <a:pt x="31182" y="92243"/>
                  </a:lnTo>
                  <a:lnTo>
                    <a:pt x="14954" y="81962"/>
                  </a:lnTo>
                  <a:lnTo>
                    <a:pt x="4012" y="66704"/>
                  </a:lnTo>
                  <a:lnTo>
                    <a:pt x="0" y="48006"/>
                  </a:lnTo>
                  <a:close/>
                </a:path>
              </a:pathLst>
            </a:custGeom>
            <a:ln w="12700">
              <a:solidFill>
                <a:srgbClr val="5F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22064" y="4383024"/>
              <a:ext cx="1415796" cy="135026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06468" y="5039893"/>
              <a:ext cx="1088148" cy="58366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383786" y="4424934"/>
              <a:ext cx="1297305" cy="1231900"/>
            </a:xfrm>
            <a:custGeom>
              <a:avLst/>
              <a:gdLst/>
              <a:ahLst/>
              <a:cxnLst/>
              <a:rect l="l" t="t" r="r" b="b"/>
              <a:pathLst>
                <a:path w="1297304" h="1231900">
                  <a:moveTo>
                    <a:pt x="648462" y="0"/>
                  </a:moveTo>
                  <a:lnTo>
                    <a:pt x="600065" y="1689"/>
                  </a:lnTo>
                  <a:lnTo>
                    <a:pt x="552636" y="6677"/>
                  </a:lnTo>
                  <a:lnTo>
                    <a:pt x="506297" y="14844"/>
                  </a:lnTo>
                  <a:lnTo>
                    <a:pt x="461176" y="26072"/>
                  </a:lnTo>
                  <a:lnTo>
                    <a:pt x="417396" y="40242"/>
                  </a:lnTo>
                  <a:lnTo>
                    <a:pt x="375084" y="57234"/>
                  </a:lnTo>
                  <a:lnTo>
                    <a:pt x="334366" y="76928"/>
                  </a:lnTo>
                  <a:lnTo>
                    <a:pt x="295365" y="99207"/>
                  </a:lnTo>
                  <a:lnTo>
                    <a:pt x="258209" y="123951"/>
                  </a:lnTo>
                  <a:lnTo>
                    <a:pt x="223021" y="151040"/>
                  </a:lnTo>
                  <a:lnTo>
                    <a:pt x="189928" y="180355"/>
                  </a:lnTo>
                  <a:lnTo>
                    <a:pt x="159055" y="211778"/>
                  </a:lnTo>
                  <a:lnTo>
                    <a:pt x="130527" y="245189"/>
                  </a:lnTo>
                  <a:lnTo>
                    <a:pt x="104470" y="280469"/>
                  </a:lnTo>
                  <a:lnTo>
                    <a:pt x="81008" y="317499"/>
                  </a:lnTo>
                  <a:lnTo>
                    <a:pt x="60268" y="356160"/>
                  </a:lnTo>
                  <a:lnTo>
                    <a:pt x="42375" y="396332"/>
                  </a:lnTo>
                  <a:lnTo>
                    <a:pt x="27454" y="437896"/>
                  </a:lnTo>
                  <a:lnTo>
                    <a:pt x="15631" y="480734"/>
                  </a:lnTo>
                  <a:lnTo>
                    <a:pt x="7030" y="524726"/>
                  </a:lnTo>
                  <a:lnTo>
                    <a:pt x="1778" y="569753"/>
                  </a:lnTo>
                  <a:lnTo>
                    <a:pt x="0" y="615695"/>
                  </a:lnTo>
                  <a:lnTo>
                    <a:pt x="1778" y="661638"/>
                  </a:lnTo>
                  <a:lnTo>
                    <a:pt x="7030" y="706665"/>
                  </a:lnTo>
                  <a:lnTo>
                    <a:pt x="15631" y="750657"/>
                  </a:lnTo>
                  <a:lnTo>
                    <a:pt x="27454" y="793495"/>
                  </a:lnTo>
                  <a:lnTo>
                    <a:pt x="42375" y="835059"/>
                  </a:lnTo>
                  <a:lnTo>
                    <a:pt x="60268" y="875231"/>
                  </a:lnTo>
                  <a:lnTo>
                    <a:pt x="81008" y="913892"/>
                  </a:lnTo>
                  <a:lnTo>
                    <a:pt x="104470" y="950922"/>
                  </a:lnTo>
                  <a:lnTo>
                    <a:pt x="130527" y="986202"/>
                  </a:lnTo>
                  <a:lnTo>
                    <a:pt x="159055" y="1019613"/>
                  </a:lnTo>
                  <a:lnTo>
                    <a:pt x="189928" y="1051036"/>
                  </a:lnTo>
                  <a:lnTo>
                    <a:pt x="223021" y="1080351"/>
                  </a:lnTo>
                  <a:lnTo>
                    <a:pt x="258209" y="1107440"/>
                  </a:lnTo>
                  <a:lnTo>
                    <a:pt x="295365" y="1132184"/>
                  </a:lnTo>
                  <a:lnTo>
                    <a:pt x="334366" y="1154463"/>
                  </a:lnTo>
                  <a:lnTo>
                    <a:pt x="375084" y="1174157"/>
                  </a:lnTo>
                  <a:lnTo>
                    <a:pt x="417396" y="1191149"/>
                  </a:lnTo>
                  <a:lnTo>
                    <a:pt x="461176" y="1205319"/>
                  </a:lnTo>
                  <a:lnTo>
                    <a:pt x="506297" y="1216547"/>
                  </a:lnTo>
                  <a:lnTo>
                    <a:pt x="552636" y="1224714"/>
                  </a:lnTo>
                  <a:lnTo>
                    <a:pt x="600065" y="1229702"/>
                  </a:lnTo>
                  <a:lnTo>
                    <a:pt x="648462" y="1231391"/>
                  </a:lnTo>
                  <a:lnTo>
                    <a:pt x="696858" y="1229702"/>
                  </a:lnTo>
                  <a:lnTo>
                    <a:pt x="744287" y="1224714"/>
                  </a:lnTo>
                  <a:lnTo>
                    <a:pt x="790626" y="1216547"/>
                  </a:lnTo>
                  <a:lnTo>
                    <a:pt x="835747" y="1205319"/>
                  </a:lnTo>
                  <a:lnTo>
                    <a:pt x="879527" y="1191149"/>
                  </a:lnTo>
                  <a:lnTo>
                    <a:pt x="921839" y="1174157"/>
                  </a:lnTo>
                  <a:lnTo>
                    <a:pt x="962557" y="1154463"/>
                  </a:lnTo>
                  <a:lnTo>
                    <a:pt x="1001558" y="1132184"/>
                  </a:lnTo>
                  <a:lnTo>
                    <a:pt x="1038714" y="1107440"/>
                  </a:lnTo>
                  <a:lnTo>
                    <a:pt x="1073902" y="1080351"/>
                  </a:lnTo>
                  <a:lnTo>
                    <a:pt x="1106995" y="1051036"/>
                  </a:lnTo>
                  <a:lnTo>
                    <a:pt x="1137868" y="1019613"/>
                  </a:lnTo>
                  <a:lnTo>
                    <a:pt x="1166396" y="986202"/>
                  </a:lnTo>
                  <a:lnTo>
                    <a:pt x="1192453" y="950922"/>
                  </a:lnTo>
                  <a:lnTo>
                    <a:pt x="1215915" y="913892"/>
                  </a:lnTo>
                  <a:lnTo>
                    <a:pt x="1236655" y="875231"/>
                  </a:lnTo>
                  <a:lnTo>
                    <a:pt x="1254548" y="835059"/>
                  </a:lnTo>
                  <a:lnTo>
                    <a:pt x="1269469" y="793495"/>
                  </a:lnTo>
                  <a:lnTo>
                    <a:pt x="1281292" y="750657"/>
                  </a:lnTo>
                  <a:lnTo>
                    <a:pt x="1289893" y="706665"/>
                  </a:lnTo>
                  <a:lnTo>
                    <a:pt x="1295145" y="661638"/>
                  </a:lnTo>
                  <a:lnTo>
                    <a:pt x="1296924" y="615695"/>
                  </a:lnTo>
                  <a:lnTo>
                    <a:pt x="1295145" y="569753"/>
                  </a:lnTo>
                  <a:lnTo>
                    <a:pt x="1289893" y="524726"/>
                  </a:lnTo>
                  <a:lnTo>
                    <a:pt x="1281292" y="480734"/>
                  </a:lnTo>
                  <a:lnTo>
                    <a:pt x="1269469" y="437896"/>
                  </a:lnTo>
                  <a:lnTo>
                    <a:pt x="1254548" y="396332"/>
                  </a:lnTo>
                  <a:lnTo>
                    <a:pt x="1236655" y="356160"/>
                  </a:lnTo>
                  <a:lnTo>
                    <a:pt x="1215915" y="317499"/>
                  </a:lnTo>
                  <a:lnTo>
                    <a:pt x="1192453" y="280469"/>
                  </a:lnTo>
                  <a:lnTo>
                    <a:pt x="1166396" y="245189"/>
                  </a:lnTo>
                  <a:lnTo>
                    <a:pt x="1137868" y="211778"/>
                  </a:lnTo>
                  <a:lnTo>
                    <a:pt x="1106995" y="180355"/>
                  </a:lnTo>
                  <a:lnTo>
                    <a:pt x="1073902" y="151040"/>
                  </a:lnTo>
                  <a:lnTo>
                    <a:pt x="1038714" y="123951"/>
                  </a:lnTo>
                  <a:lnTo>
                    <a:pt x="1001558" y="99207"/>
                  </a:lnTo>
                  <a:lnTo>
                    <a:pt x="962557" y="76928"/>
                  </a:lnTo>
                  <a:lnTo>
                    <a:pt x="921839" y="57234"/>
                  </a:lnTo>
                  <a:lnTo>
                    <a:pt x="879527" y="40242"/>
                  </a:lnTo>
                  <a:lnTo>
                    <a:pt x="835747" y="26072"/>
                  </a:lnTo>
                  <a:lnTo>
                    <a:pt x="790626" y="14844"/>
                  </a:lnTo>
                  <a:lnTo>
                    <a:pt x="744287" y="6677"/>
                  </a:lnTo>
                  <a:lnTo>
                    <a:pt x="696858" y="1689"/>
                  </a:lnTo>
                  <a:lnTo>
                    <a:pt x="648462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383786" y="4424934"/>
              <a:ext cx="1297305" cy="1231900"/>
            </a:xfrm>
            <a:custGeom>
              <a:avLst/>
              <a:gdLst/>
              <a:ahLst/>
              <a:cxnLst/>
              <a:rect l="l" t="t" r="r" b="b"/>
              <a:pathLst>
                <a:path w="1297304" h="1231900">
                  <a:moveTo>
                    <a:pt x="0" y="615695"/>
                  </a:moveTo>
                  <a:lnTo>
                    <a:pt x="1778" y="569753"/>
                  </a:lnTo>
                  <a:lnTo>
                    <a:pt x="7030" y="524726"/>
                  </a:lnTo>
                  <a:lnTo>
                    <a:pt x="15631" y="480734"/>
                  </a:lnTo>
                  <a:lnTo>
                    <a:pt x="27454" y="437896"/>
                  </a:lnTo>
                  <a:lnTo>
                    <a:pt x="42375" y="396332"/>
                  </a:lnTo>
                  <a:lnTo>
                    <a:pt x="60268" y="356160"/>
                  </a:lnTo>
                  <a:lnTo>
                    <a:pt x="81008" y="317499"/>
                  </a:lnTo>
                  <a:lnTo>
                    <a:pt x="104470" y="280469"/>
                  </a:lnTo>
                  <a:lnTo>
                    <a:pt x="130527" y="245189"/>
                  </a:lnTo>
                  <a:lnTo>
                    <a:pt x="159055" y="211778"/>
                  </a:lnTo>
                  <a:lnTo>
                    <a:pt x="189928" y="180355"/>
                  </a:lnTo>
                  <a:lnTo>
                    <a:pt x="223021" y="151040"/>
                  </a:lnTo>
                  <a:lnTo>
                    <a:pt x="258209" y="123951"/>
                  </a:lnTo>
                  <a:lnTo>
                    <a:pt x="295365" y="99207"/>
                  </a:lnTo>
                  <a:lnTo>
                    <a:pt x="334366" y="76928"/>
                  </a:lnTo>
                  <a:lnTo>
                    <a:pt x="375084" y="57234"/>
                  </a:lnTo>
                  <a:lnTo>
                    <a:pt x="417396" y="40242"/>
                  </a:lnTo>
                  <a:lnTo>
                    <a:pt x="461176" y="26072"/>
                  </a:lnTo>
                  <a:lnTo>
                    <a:pt x="506297" y="14844"/>
                  </a:lnTo>
                  <a:lnTo>
                    <a:pt x="552636" y="6677"/>
                  </a:lnTo>
                  <a:lnTo>
                    <a:pt x="600065" y="1689"/>
                  </a:lnTo>
                  <a:lnTo>
                    <a:pt x="648462" y="0"/>
                  </a:lnTo>
                  <a:lnTo>
                    <a:pt x="696858" y="1689"/>
                  </a:lnTo>
                  <a:lnTo>
                    <a:pt x="744287" y="6677"/>
                  </a:lnTo>
                  <a:lnTo>
                    <a:pt x="790626" y="14844"/>
                  </a:lnTo>
                  <a:lnTo>
                    <a:pt x="835747" y="26072"/>
                  </a:lnTo>
                  <a:lnTo>
                    <a:pt x="879527" y="40242"/>
                  </a:lnTo>
                  <a:lnTo>
                    <a:pt x="921839" y="57234"/>
                  </a:lnTo>
                  <a:lnTo>
                    <a:pt x="962557" y="76928"/>
                  </a:lnTo>
                  <a:lnTo>
                    <a:pt x="1001558" y="99207"/>
                  </a:lnTo>
                  <a:lnTo>
                    <a:pt x="1038714" y="123951"/>
                  </a:lnTo>
                  <a:lnTo>
                    <a:pt x="1073902" y="151040"/>
                  </a:lnTo>
                  <a:lnTo>
                    <a:pt x="1106995" y="180355"/>
                  </a:lnTo>
                  <a:lnTo>
                    <a:pt x="1137868" y="211778"/>
                  </a:lnTo>
                  <a:lnTo>
                    <a:pt x="1166396" y="245189"/>
                  </a:lnTo>
                  <a:lnTo>
                    <a:pt x="1192453" y="280469"/>
                  </a:lnTo>
                  <a:lnTo>
                    <a:pt x="1215915" y="317499"/>
                  </a:lnTo>
                  <a:lnTo>
                    <a:pt x="1236655" y="356160"/>
                  </a:lnTo>
                  <a:lnTo>
                    <a:pt x="1254548" y="396332"/>
                  </a:lnTo>
                  <a:lnTo>
                    <a:pt x="1269469" y="437896"/>
                  </a:lnTo>
                  <a:lnTo>
                    <a:pt x="1281292" y="480734"/>
                  </a:lnTo>
                  <a:lnTo>
                    <a:pt x="1289893" y="524726"/>
                  </a:lnTo>
                  <a:lnTo>
                    <a:pt x="1295145" y="569753"/>
                  </a:lnTo>
                  <a:lnTo>
                    <a:pt x="1296924" y="615695"/>
                  </a:lnTo>
                  <a:lnTo>
                    <a:pt x="1295145" y="661638"/>
                  </a:lnTo>
                  <a:lnTo>
                    <a:pt x="1289893" y="706665"/>
                  </a:lnTo>
                  <a:lnTo>
                    <a:pt x="1281292" y="750657"/>
                  </a:lnTo>
                  <a:lnTo>
                    <a:pt x="1269469" y="793495"/>
                  </a:lnTo>
                  <a:lnTo>
                    <a:pt x="1254548" y="835059"/>
                  </a:lnTo>
                  <a:lnTo>
                    <a:pt x="1236655" y="875231"/>
                  </a:lnTo>
                  <a:lnTo>
                    <a:pt x="1215915" y="913892"/>
                  </a:lnTo>
                  <a:lnTo>
                    <a:pt x="1192453" y="950922"/>
                  </a:lnTo>
                  <a:lnTo>
                    <a:pt x="1166396" y="986202"/>
                  </a:lnTo>
                  <a:lnTo>
                    <a:pt x="1137868" y="1019613"/>
                  </a:lnTo>
                  <a:lnTo>
                    <a:pt x="1106995" y="1051036"/>
                  </a:lnTo>
                  <a:lnTo>
                    <a:pt x="1073902" y="1080351"/>
                  </a:lnTo>
                  <a:lnTo>
                    <a:pt x="1038714" y="1107440"/>
                  </a:lnTo>
                  <a:lnTo>
                    <a:pt x="1001558" y="1132184"/>
                  </a:lnTo>
                  <a:lnTo>
                    <a:pt x="962557" y="1154463"/>
                  </a:lnTo>
                  <a:lnTo>
                    <a:pt x="921839" y="1174157"/>
                  </a:lnTo>
                  <a:lnTo>
                    <a:pt x="879527" y="1191149"/>
                  </a:lnTo>
                  <a:lnTo>
                    <a:pt x="835747" y="1205319"/>
                  </a:lnTo>
                  <a:lnTo>
                    <a:pt x="790626" y="1216547"/>
                  </a:lnTo>
                  <a:lnTo>
                    <a:pt x="744287" y="1224714"/>
                  </a:lnTo>
                  <a:lnTo>
                    <a:pt x="696858" y="1229702"/>
                  </a:lnTo>
                  <a:lnTo>
                    <a:pt x="648462" y="1231391"/>
                  </a:lnTo>
                  <a:lnTo>
                    <a:pt x="600065" y="1229702"/>
                  </a:lnTo>
                  <a:lnTo>
                    <a:pt x="552636" y="1224714"/>
                  </a:lnTo>
                  <a:lnTo>
                    <a:pt x="506297" y="1216547"/>
                  </a:lnTo>
                  <a:lnTo>
                    <a:pt x="461176" y="1205319"/>
                  </a:lnTo>
                  <a:lnTo>
                    <a:pt x="417396" y="1191149"/>
                  </a:lnTo>
                  <a:lnTo>
                    <a:pt x="375084" y="1174157"/>
                  </a:lnTo>
                  <a:lnTo>
                    <a:pt x="334366" y="1154463"/>
                  </a:lnTo>
                  <a:lnTo>
                    <a:pt x="295365" y="1132184"/>
                  </a:lnTo>
                  <a:lnTo>
                    <a:pt x="258209" y="1107440"/>
                  </a:lnTo>
                  <a:lnTo>
                    <a:pt x="223021" y="1080351"/>
                  </a:lnTo>
                  <a:lnTo>
                    <a:pt x="189928" y="1051036"/>
                  </a:lnTo>
                  <a:lnTo>
                    <a:pt x="159055" y="1019613"/>
                  </a:lnTo>
                  <a:lnTo>
                    <a:pt x="130527" y="986202"/>
                  </a:lnTo>
                  <a:lnTo>
                    <a:pt x="104470" y="950922"/>
                  </a:lnTo>
                  <a:lnTo>
                    <a:pt x="81008" y="913892"/>
                  </a:lnTo>
                  <a:lnTo>
                    <a:pt x="60268" y="875231"/>
                  </a:lnTo>
                  <a:lnTo>
                    <a:pt x="42375" y="835059"/>
                  </a:lnTo>
                  <a:lnTo>
                    <a:pt x="27454" y="793495"/>
                  </a:lnTo>
                  <a:lnTo>
                    <a:pt x="15631" y="750657"/>
                  </a:lnTo>
                  <a:lnTo>
                    <a:pt x="7030" y="706665"/>
                  </a:lnTo>
                  <a:lnTo>
                    <a:pt x="1778" y="661638"/>
                  </a:lnTo>
                  <a:lnTo>
                    <a:pt x="0" y="615695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4628515" y="5093335"/>
            <a:ext cx="805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5080" indent="-52069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Simul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tion  modeling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067811" y="2555494"/>
            <a:ext cx="2021205" cy="2205990"/>
            <a:chOff x="3067811" y="2555494"/>
            <a:chExt cx="2021205" cy="2205990"/>
          </a:xfrm>
        </p:grpSpPr>
        <p:pic>
          <p:nvPicPr>
            <p:cNvPr id="41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78907" y="4526280"/>
              <a:ext cx="103631" cy="9906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980432" y="4527804"/>
              <a:ext cx="102235" cy="97790"/>
            </a:xfrm>
            <a:custGeom>
              <a:avLst/>
              <a:gdLst/>
              <a:ahLst/>
              <a:cxnLst/>
              <a:rect l="l" t="t" r="r" b="b"/>
              <a:pathLst>
                <a:path w="102235" h="97789">
                  <a:moveTo>
                    <a:pt x="0" y="48768"/>
                  </a:moveTo>
                  <a:lnTo>
                    <a:pt x="4012" y="29789"/>
                  </a:lnTo>
                  <a:lnTo>
                    <a:pt x="14954" y="14287"/>
                  </a:lnTo>
                  <a:lnTo>
                    <a:pt x="31182" y="3833"/>
                  </a:lnTo>
                  <a:lnTo>
                    <a:pt x="51053" y="0"/>
                  </a:lnTo>
                  <a:lnTo>
                    <a:pt x="70925" y="3833"/>
                  </a:lnTo>
                  <a:lnTo>
                    <a:pt x="87153" y="14287"/>
                  </a:lnTo>
                  <a:lnTo>
                    <a:pt x="98095" y="29789"/>
                  </a:lnTo>
                  <a:lnTo>
                    <a:pt x="102107" y="48768"/>
                  </a:lnTo>
                  <a:lnTo>
                    <a:pt x="98095" y="67746"/>
                  </a:lnTo>
                  <a:lnTo>
                    <a:pt x="87153" y="83248"/>
                  </a:lnTo>
                  <a:lnTo>
                    <a:pt x="70925" y="93702"/>
                  </a:lnTo>
                  <a:lnTo>
                    <a:pt x="51053" y="97536"/>
                  </a:lnTo>
                  <a:lnTo>
                    <a:pt x="31182" y="93702"/>
                  </a:lnTo>
                  <a:lnTo>
                    <a:pt x="14954" y="83248"/>
                  </a:lnTo>
                  <a:lnTo>
                    <a:pt x="4012" y="67746"/>
                  </a:lnTo>
                  <a:lnTo>
                    <a:pt x="0" y="48768"/>
                  </a:lnTo>
                  <a:close/>
                </a:path>
              </a:pathLst>
            </a:custGeom>
            <a:ln w="12700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033010" y="2611374"/>
              <a:ext cx="0" cy="1932939"/>
            </a:xfrm>
            <a:custGeom>
              <a:avLst/>
              <a:gdLst/>
              <a:ahLst/>
              <a:cxnLst/>
              <a:rect l="l" t="t" r="r" b="b"/>
              <a:pathLst>
                <a:path h="1932939">
                  <a:moveTo>
                    <a:pt x="0" y="0"/>
                  </a:moveTo>
                  <a:lnTo>
                    <a:pt x="0" y="1932813"/>
                  </a:lnTo>
                </a:path>
              </a:pathLst>
            </a:custGeom>
            <a:ln w="381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67811" y="3270504"/>
              <a:ext cx="1490472" cy="149047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13175" y="3864876"/>
              <a:ext cx="995159" cy="76655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3129533" y="3312414"/>
              <a:ext cx="1371600" cy="1371600"/>
            </a:xfrm>
            <a:custGeom>
              <a:avLst/>
              <a:gdLst/>
              <a:ahLst/>
              <a:cxnLst/>
              <a:rect l="l" t="t" r="r" b="b"/>
              <a:pathLst>
                <a:path w="1371600" h="1371600">
                  <a:moveTo>
                    <a:pt x="685800" y="0"/>
                  </a:moveTo>
                  <a:lnTo>
                    <a:pt x="636828" y="1722"/>
                  </a:lnTo>
                  <a:lnTo>
                    <a:pt x="588784" y="6811"/>
                  </a:lnTo>
                  <a:lnTo>
                    <a:pt x="541785" y="15151"/>
                  </a:lnTo>
                  <a:lnTo>
                    <a:pt x="495947" y="26625"/>
                  </a:lnTo>
                  <a:lnTo>
                    <a:pt x="451386" y="41118"/>
                  </a:lnTo>
                  <a:lnTo>
                    <a:pt x="408218" y="58514"/>
                  </a:lnTo>
                  <a:lnTo>
                    <a:pt x="366559" y="78696"/>
                  </a:lnTo>
                  <a:lnTo>
                    <a:pt x="326525" y="101548"/>
                  </a:lnTo>
                  <a:lnTo>
                    <a:pt x="288233" y="126954"/>
                  </a:lnTo>
                  <a:lnTo>
                    <a:pt x="251798" y="154798"/>
                  </a:lnTo>
                  <a:lnTo>
                    <a:pt x="217336" y="184964"/>
                  </a:lnTo>
                  <a:lnTo>
                    <a:pt x="184964" y="217336"/>
                  </a:lnTo>
                  <a:lnTo>
                    <a:pt x="154798" y="251798"/>
                  </a:lnTo>
                  <a:lnTo>
                    <a:pt x="126954" y="288233"/>
                  </a:lnTo>
                  <a:lnTo>
                    <a:pt x="101548" y="326525"/>
                  </a:lnTo>
                  <a:lnTo>
                    <a:pt x="78696" y="366559"/>
                  </a:lnTo>
                  <a:lnTo>
                    <a:pt x="58514" y="408218"/>
                  </a:lnTo>
                  <a:lnTo>
                    <a:pt x="41118" y="451386"/>
                  </a:lnTo>
                  <a:lnTo>
                    <a:pt x="26625" y="495947"/>
                  </a:lnTo>
                  <a:lnTo>
                    <a:pt x="15151" y="541785"/>
                  </a:lnTo>
                  <a:lnTo>
                    <a:pt x="6811" y="588784"/>
                  </a:lnTo>
                  <a:lnTo>
                    <a:pt x="1722" y="636828"/>
                  </a:lnTo>
                  <a:lnTo>
                    <a:pt x="0" y="685800"/>
                  </a:lnTo>
                  <a:lnTo>
                    <a:pt x="1722" y="734771"/>
                  </a:lnTo>
                  <a:lnTo>
                    <a:pt x="6811" y="782815"/>
                  </a:lnTo>
                  <a:lnTo>
                    <a:pt x="15151" y="829814"/>
                  </a:lnTo>
                  <a:lnTo>
                    <a:pt x="26625" y="875652"/>
                  </a:lnTo>
                  <a:lnTo>
                    <a:pt x="41118" y="920213"/>
                  </a:lnTo>
                  <a:lnTo>
                    <a:pt x="58514" y="963381"/>
                  </a:lnTo>
                  <a:lnTo>
                    <a:pt x="78696" y="1005040"/>
                  </a:lnTo>
                  <a:lnTo>
                    <a:pt x="101548" y="1045074"/>
                  </a:lnTo>
                  <a:lnTo>
                    <a:pt x="126954" y="1083366"/>
                  </a:lnTo>
                  <a:lnTo>
                    <a:pt x="154798" y="1119801"/>
                  </a:lnTo>
                  <a:lnTo>
                    <a:pt x="184964" y="1154263"/>
                  </a:lnTo>
                  <a:lnTo>
                    <a:pt x="217336" y="1186635"/>
                  </a:lnTo>
                  <a:lnTo>
                    <a:pt x="251798" y="1216801"/>
                  </a:lnTo>
                  <a:lnTo>
                    <a:pt x="288233" y="1244645"/>
                  </a:lnTo>
                  <a:lnTo>
                    <a:pt x="326525" y="1270051"/>
                  </a:lnTo>
                  <a:lnTo>
                    <a:pt x="366559" y="1292903"/>
                  </a:lnTo>
                  <a:lnTo>
                    <a:pt x="408218" y="1313085"/>
                  </a:lnTo>
                  <a:lnTo>
                    <a:pt x="451386" y="1330481"/>
                  </a:lnTo>
                  <a:lnTo>
                    <a:pt x="495947" y="1344974"/>
                  </a:lnTo>
                  <a:lnTo>
                    <a:pt x="541785" y="1356448"/>
                  </a:lnTo>
                  <a:lnTo>
                    <a:pt x="588784" y="1364788"/>
                  </a:lnTo>
                  <a:lnTo>
                    <a:pt x="636828" y="1369877"/>
                  </a:lnTo>
                  <a:lnTo>
                    <a:pt x="685800" y="1371600"/>
                  </a:lnTo>
                  <a:lnTo>
                    <a:pt x="734771" y="1369877"/>
                  </a:lnTo>
                  <a:lnTo>
                    <a:pt x="782815" y="1364788"/>
                  </a:lnTo>
                  <a:lnTo>
                    <a:pt x="829814" y="1356448"/>
                  </a:lnTo>
                  <a:lnTo>
                    <a:pt x="875652" y="1344974"/>
                  </a:lnTo>
                  <a:lnTo>
                    <a:pt x="920213" y="1330481"/>
                  </a:lnTo>
                  <a:lnTo>
                    <a:pt x="963381" y="1313085"/>
                  </a:lnTo>
                  <a:lnTo>
                    <a:pt x="1005040" y="1292903"/>
                  </a:lnTo>
                  <a:lnTo>
                    <a:pt x="1045074" y="1270051"/>
                  </a:lnTo>
                  <a:lnTo>
                    <a:pt x="1083366" y="1244645"/>
                  </a:lnTo>
                  <a:lnTo>
                    <a:pt x="1119801" y="1216801"/>
                  </a:lnTo>
                  <a:lnTo>
                    <a:pt x="1154263" y="1186635"/>
                  </a:lnTo>
                  <a:lnTo>
                    <a:pt x="1186635" y="1154263"/>
                  </a:lnTo>
                  <a:lnTo>
                    <a:pt x="1216801" y="1119801"/>
                  </a:lnTo>
                  <a:lnTo>
                    <a:pt x="1244645" y="1083366"/>
                  </a:lnTo>
                  <a:lnTo>
                    <a:pt x="1270051" y="1045074"/>
                  </a:lnTo>
                  <a:lnTo>
                    <a:pt x="1292903" y="1005040"/>
                  </a:lnTo>
                  <a:lnTo>
                    <a:pt x="1313085" y="963381"/>
                  </a:lnTo>
                  <a:lnTo>
                    <a:pt x="1330481" y="920213"/>
                  </a:lnTo>
                  <a:lnTo>
                    <a:pt x="1344974" y="875652"/>
                  </a:lnTo>
                  <a:lnTo>
                    <a:pt x="1356448" y="829814"/>
                  </a:lnTo>
                  <a:lnTo>
                    <a:pt x="1364788" y="782815"/>
                  </a:lnTo>
                  <a:lnTo>
                    <a:pt x="1369877" y="734771"/>
                  </a:lnTo>
                  <a:lnTo>
                    <a:pt x="1371600" y="685800"/>
                  </a:lnTo>
                  <a:lnTo>
                    <a:pt x="1369877" y="636828"/>
                  </a:lnTo>
                  <a:lnTo>
                    <a:pt x="1364788" y="588784"/>
                  </a:lnTo>
                  <a:lnTo>
                    <a:pt x="1356448" y="541785"/>
                  </a:lnTo>
                  <a:lnTo>
                    <a:pt x="1344974" y="495947"/>
                  </a:lnTo>
                  <a:lnTo>
                    <a:pt x="1330481" y="451386"/>
                  </a:lnTo>
                  <a:lnTo>
                    <a:pt x="1313085" y="408218"/>
                  </a:lnTo>
                  <a:lnTo>
                    <a:pt x="1292903" y="366559"/>
                  </a:lnTo>
                  <a:lnTo>
                    <a:pt x="1270051" y="326525"/>
                  </a:lnTo>
                  <a:lnTo>
                    <a:pt x="1244645" y="288233"/>
                  </a:lnTo>
                  <a:lnTo>
                    <a:pt x="1216801" y="251798"/>
                  </a:lnTo>
                  <a:lnTo>
                    <a:pt x="1186635" y="217336"/>
                  </a:lnTo>
                  <a:lnTo>
                    <a:pt x="1154263" y="184964"/>
                  </a:lnTo>
                  <a:lnTo>
                    <a:pt x="1119801" y="154798"/>
                  </a:lnTo>
                  <a:lnTo>
                    <a:pt x="1083366" y="126954"/>
                  </a:lnTo>
                  <a:lnTo>
                    <a:pt x="1045074" y="101548"/>
                  </a:lnTo>
                  <a:lnTo>
                    <a:pt x="1005040" y="78696"/>
                  </a:lnTo>
                  <a:lnTo>
                    <a:pt x="963381" y="58514"/>
                  </a:lnTo>
                  <a:lnTo>
                    <a:pt x="920213" y="41118"/>
                  </a:lnTo>
                  <a:lnTo>
                    <a:pt x="875652" y="26625"/>
                  </a:lnTo>
                  <a:lnTo>
                    <a:pt x="829814" y="15151"/>
                  </a:lnTo>
                  <a:lnTo>
                    <a:pt x="782815" y="6811"/>
                  </a:lnTo>
                  <a:lnTo>
                    <a:pt x="734771" y="1722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90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129533" y="3312414"/>
              <a:ext cx="1371600" cy="1371600"/>
            </a:xfrm>
            <a:custGeom>
              <a:avLst/>
              <a:gdLst/>
              <a:ahLst/>
              <a:cxnLst/>
              <a:rect l="l" t="t" r="r" b="b"/>
              <a:pathLst>
                <a:path w="1371600" h="1371600">
                  <a:moveTo>
                    <a:pt x="0" y="685800"/>
                  </a:moveTo>
                  <a:lnTo>
                    <a:pt x="1722" y="636828"/>
                  </a:lnTo>
                  <a:lnTo>
                    <a:pt x="6811" y="588784"/>
                  </a:lnTo>
                  <a:lnTo>
                    <a:pt x="15151" y="541785"/>
                  </a:lnTo>
                  <a:lnTo>
                    <a:pt x="26625" y="495947"/>
                  </a:lnTo>
                  <a:lnTo>
                    <a:pt x="41118" y="451386"/>
                  </a:lnTo>
                  <a:lnTo>
                    <a:pt x="58514" y="408218"/>
                  </a:lnTo>
                  <a:lnTo>
                    <a:pt x="78696" y="366559"/>
                  </a:lnTo>
                  <a:lnTo>
                    <a:pt x="101548" y="326525"/>
                  </a:lnTo>
                  <a:lnTo>
                    <a:pt x="126954" y="288233"/>
                  </a:lnTo>
                  <a:lnTo>
                    <a:pt x="154798" y="251798"/>
                  </a:lnTo>
                  <a:lnTo>
                    <a:pt x="184964" y="217336"/>
                  </a:lnTo>
                  <a:lnTo>
                    <a:pt x="217336" y="184964"/>
                  </a:lnTo>
                  <a:lnTo>
                    <a:pt x="251798" y="154798"/>
                  </a:lnTo>
                  <a:lnTo>
                    <a:pt x="288233" y="126954"/>
                  </a:lnTo>
                  <a:lnTo>
                    <a:pt x="326525" y="101548"/>
                  </a:lnTo>
                  <a:lnTo>
                    <a:pt x="366559" y="78696"/>
                  </a:lnTo>
                  <a:lnTo>
                    <a:pt x="408218" y="58514"/>
                  </a:lnTo>
                  <a:lnTo>
                    <a:pt x="451386" y="41118"/>
                  </a:lnTo>
                  <a:lnTo>
                    <a:pt x="495947" y="26625"/>
                  </a:lnTo>
                  <a:lnTo>
                    <a:pt x="541785" y="15151"/>
                  </a:lnTo>
                  <a:lnTo>
                    <a:pt x="588784" y="6811"/>
                  </a:lnTo>
                  <a:lnTo>
                    <a:pt x="636828" y="1722"/>
                  </a:lnTo>
                  <a:lnTo>
                    <a:pt x="685800" y="0"/>
                  </a:lnTo>
                  <a:lnTo>
                    <a:pt x="734771" y="1722"/>
                  </a:lnTo>
                  <a:lnTo>
                    <a:pt x="782815" y="6811"/>
                  </a:lnTo>
                  <a:lnTo>
                    <a:pt x="829814" y="15151"/>
                  </a:lnTo>
                  <a:lnTo>
                    <a:pt x="875652" y="26625"/>
                  </a:lnTo>
                  <a:lnTo>
                    <a:pt x="920213" y="41118"/>
                  </a:lnTo>
                  <a:lnTo>
                    <a:pt x="963381" y="58514"/>
                  </a:lnTo>
                  <a:lnTo>
                    <a:pt x="1005040" y="78696"/>
                  </a:lnTo>
                  <a:lnTo>
                    <a:pt x="1045074" y="101548"/>
                  </a:lnTo>
                  <a:lnTo>
                    <a:pt x="1083366" y="126954"/>
                  </a:lnTo>
                  <a:lnTo>
                    <a:pt x="1119801" y="154798"/>
                  </a:lnTo>
                  <a:lnTo>
                    <a:pt x="1154263" y="184964"/>
                  </a:lnTo>
                  <a:lnTo>
                    <a:pt x="1186635" y="217336"/>
                  </a:lnTo>
                  <a:lnTo>
                    <a:pt x="1216801" y="251798"/>
                  </a:lnTo>
                  <a:lnTo>
                    <a:pt x="1244645" y="288233"/>
                  </a:lnTo>
                  <a:lnTo>
                    <a:pt x="1270051" y="326525"/>
                  </a:lnTo>
                  <a:lnTo>
                    <a:pt x="1292903" y="366559"/>
                  </a:lnTo>
                  <a:lnTo>
                    <a:pt x="1313085" y="408218"/>
                  </a:lnTo>
                  <a:lnTo>
                    <a:pt x="1330481" y="451386"/>
                  </a:lnTo>
                  <a:lnTo>
                    <a:pt x="1344974" y="495947"/>
                  </a:lnTo>
                  <a:lnTo>
                    <a:pt x="1356448" y="541785"/>
                  </a:lnTo>
                  <a:lnTo>
                    <a:pt x="1364788" y="588784"/>
                  </a:lnTo>
                  <a:lnTo>
                    <a:pt x="1369877" y="636828"/>
                  </a:lnTo>
                  <a:lnTo>
                    <a:pt x="1371600" y="685800"/>
                  </a:lnTo>
                  <a:lnTo>
                    <a:pt x="1369877" y="734771"/>
                  </a:lnTo>
                  <a:lnTo>
                    <a:pt x="1364788" y="782815"/>
                  </a:lnTo>
                  <a:lnTo>
                    <a:pt x="1356448" y="829814"/>
                  </a:lnTo>
                  <a:lnTo>
                    <a:pt x="1344974" y="875652"/>
                  </a:lnTo>
                  <a:lnTo>
                    <a:pt x="1330481" y="920213"/>
                  </a:lnTo>
                  <a:lnTo>
                    <a:pt x="1313085" y="963381"/>
                  </a:lnTo>
                  <a:lnTo>
                    <a:pt x="1292903" y="1005040"/>
                  </a:lnTo>
                  <a:lnTo>
                    <a:pt x="1270051" y="1045074"/>
                  </a:lnTo>
                  <a:lnTo>
                    <a:pt x="1244645" y="1083366"/>
                  </a:lnTo>
                  <a:lnTo>
                    <a:pt x="1216801" y="1119801"/>
                  </a:lnTo>
                  <a:lnTo>
                    <a:pt x="1186635" y="1154263"/>
                  </a:lnTo>
                  <a:lnTo>
                    <a:pt x="1154263" y="1186635"/>
                  </a:lnTo>
                  <a:lnTo>
                    <a:pt x="1119801" y="1216801"/>
                  </a:lnTo>
                  <a:lnTo>
                    <a:pt x="1083366" y="1244645"/>
                  </a:lnTo>
                  <a:lnTo>
                    <a:pt x="1045074" y="1270051"/>
                  </a:lnTo>
                  <a:lnTo>
                    <a:pt x="1005040" y="1292903"/>
                  </a:lnTo>
                  <a:lnTo>
                    <a:pt x="963381" y="1313085"/>
                  </a:lnTo>
                  <a:lnTo>
                    <a:pt x="920213" y="1330481"/>
                  </a:lnTo>
                  <a:lnTo>
                    <a:pt x="875652" y="1344974"/>
                  </a:lnTo>
                  <a:lnTo>
                    <a:pt x="829814" y="1356448"/>
                  </a:lnTo>
                  <a:lnTo>
                    <a:pt x="782815" y="1364788"/>
                  </a:lnTo>
                  <a:lnTo>
                    <a:pt x="734771" y="1369877"/>
                  </a:lnTo>
                  <a:lnTo>
                    <a:pt x="685800" y="1371600"/>
                  </a:lnTo>
                  <a:lnTo>
                    <a:pt x="636828" y="1369877"/>
                  </a:lnTo>
                  <a:lnTo>
                    <a:pt x="588784" y="1364788"/>
                  </a:lnTo>
                  <a:lnTo>
                    <a:pt x="541785" y="1356448"/>
                  </a:lnTo>
                  <a:lnTo>
                    <a:pt x="495947" y="1344974"/>
                  </a:lnTo>
                  <a:lnTo>
                    <a:pt x="451386" y="1330481"/>
                  </a:lnTo>
                  <a:lnTo>
                    <a:pt x="408218" y="1313085"/>
                  </a:lnTo>
                  <a:lnTo>
                    <a:pt x="366559" y="1292903"/>
                  </a:lnTo>
                  <a:lnTo>
                    <a:pt x="326525" y="1270051"/>
                  </a:lnTo>
                  <a:lnTo>
                    <a:pt x="288233" y="1244645"/>
                  </a:lnTo>
                  <a:lnTo>
                    <a:pt x="251798" y="1216801"/>
                  </a:lnTo>
                  <a:lnTo>
                    <a:pt x="217336" y="1186635"/>
                  </a:lnTo>
                  <a:lnTo>
                    <a:pt x="184964" y="1154263"/>
                  </a:lnTo>
                  <a:lnTo>
                    <a:pt x="154798" y="1119801"/>
                  </a:lnTo>
                  <a:lnTo>
                    <a:pt x="126954" y="1083366"/>
                  </a:lnTo>
                  <a:lnTo>
                    <a:pt x="101548" y="1045074"/>
                  </a:lnTo>
                  <a:lnTo>
                    <a:pt x="78696" y="1005040"/>
                  </a:lnTo>
                  <a:lnTo>
                    <a:pt x="58514" y="963381"/>
                  </a:lnTo>
                  <a:lnTo>
                    <a:pt x="41118" y="920213"/>
                  </a:lnTo>
                  <a:lnTo>
                    <a:pt x="26625" y="875652"/>
                  </a:lnTo>
                  <a:lnTo>
                    <a:pt x="15151" y="829814"/>
                  </a:lnTo>
                  <a:lnTo>
                    <a:pt x="6811" y="782815"/>
                  </a:lnTo>
                  <a:lnTo>
                    <a:pt x="1722" y="734771"/>
                  </a:lnTo>
                  <a:lnTo>
                    <a:pt x="0" y="6858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29227" y="2560285"/>
              <a:ext cx="102108" cy="9757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3730751" y="2561844"/>
              <a:ext cx="100965" cy="96520"/>
            </a:xfrm>
            <a:custGeom>
              <a:avLst/>
              <a:gdLst/>
              <a:ahLst/>
              <a:cxnLst/>
              <a:rect l="l" t="t" r="r" b="b"/>
              <a:pathLst>
                <a:path w="100964" h="96519">
                  <a:moveTo>
                    <a:pt x="0" y="48006"/>
                  </a:moveTo>
                  <a:lnTo>
                    <a:pt x="3946" y="29307"/>
                  </a:lnTo>
                  <a:lnTo>
                    <a:pt x="14716" y="14049"/>
                  </a:lnTo>
                  <a:lnTo>
                    <a:pt x="30700" y="3768"/>
                  </a:lnTo>
                  <a:lnTo>
                    <a:pt x="50292" y="0"/>
                  </a:lnTo>
                  <a:lnTo>
                    <a:pt x="69883" y="3768"/>
                  </a:lnTo>
                  <a:lnTo>
                    <a:pt x="85867" y="14049"/>
                  </a:lnTo>
                  <a:lnTo>
                    <a:pt x="96637" y="29307"/>
                  </a:lnTo>
                  <a:lnTo>
                    <a:pt x="100584" y="48006"/>
                  </a:lnTo>
                  <a:lnTo>
                    <a:pt x="96637" y="66704"/>
                  </a:lnTo>
                  <a:lnTo>
                    <a:pt x="85867" y="81962"/>
                  </a:lnTo>
                  <a:lnTo>
                    <a:pt x="69883" y="92243"/>
                  </a:lnTo>
                  <a:lnTo>
                    <a:pt x="50292" y="96012"/>
                  </a:lnTo>
                  <a:lnTo>
                    <a:pt x="30700" y="92243"/>
                  </a:lnTo>
                  <a:lnTo>
                    <a:pt x="14716" y="81962"/>
                  </a:lnTo>
                  <a:lnTo>
                    <a:pt x="3946" y="66704"/>
                  </a:lnTo>
                  <a:lnTo>
                    <a:pt x="0" y="48006"/>
                  </a:lnTo>
                  <a:close/>
                </a:path>
              </a:pathLst>
            </a:custGeom>
            <a:ln w="12700">
              <a:solidFill>
                <a:srgbClr val="5F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3434841" y="3917950"/>
            <a:ext cx="7575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b="1" spc="2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ion- 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type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valuation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2354535" y="2592324"/>
            <a:ext cx="2911475" cy="2473960"/>
            <a:chOff x="2354535" y="2592324"/>
            <a:chExt cx="2911475" cy="2473960"/>
          </a:xfrm>
        </p:grpSpPr>
        <p:pic>
          <p:nvPicPr>
            <p:cNvPr id="52" name="object 5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26180" y="3447288"/>
              <a:ext cx="103632" cy="9906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3727703" y="3448812"/>
              <a:ext cx="102235" cy="97790"/>
            </a:xfrm>
            <a:custGeom>
              <a:avLst/>
              <a:gdLst/>
              <a:ahLst/>
              <a:cxnLst/>
              <a:rect l="l" t="t" r="r" b="b"/>
              <a:pathLst>
                <a:path w="102235" h="97789">
                  <a:moveTo>
                    <a:pt x="0" y="48767"/>
                  </a:moveTo>
                  <a:lnTo>
                    <a:pt x="4012" y="29789"/>
                  </a:lnTo>
                  <a:lnTo>
                    <a:pt x="14954" y="14287"/>
                  </a:lnTo>
                  <a:lnTo>
                    <a:pt x="31182" y="3833"/>
                  </a:lnTo>
                  <a:lnTo>
                    <a:pt x="51054" y="0"/>
                  </a:lnTo>
                  <a:lnTo>
                    <a:pt x="70925" y="3833"/>
                  </a:lnTo>
                  <a:lnTo>
                    <a:pt x="87153" y="14287"/>
                  </a:lnTo>
                  <a:lnTo>
                    <a:pt x="98095" y="29789"/>
                  </a:lnTo>
                  <a:lnTo>
                    <a:pt x="102108" y="48767"/>
                  </a:lnTo>
                  <a:lnTo>
                    <a:pt x="98095" y="67746"/>
                  </a:lnTo>
                  <a:lnTo>
                    <a:pt x="87153" y="83248"/>
                  </a:lnTo>
                  <a:lnTo>
                    <a:pt x="70925" y="93702"/>
                  </a:lnTo>
                  <a:lnTo>
                    <a:pt x="51054" y="97536"/>
                  </a:lnTo>
                  <a:lnTo>
                    <a:pt x="31182" y="93702"/>
                  </a:lnTo>
                  <a:lnTo>
                    <a:pt x="14954" y="83248"/>
                  </a:lnTo>
                  <a:lnTo>
                    <a:pt x="4012" y="67746"/>
                  </a:lnTo>
                  <a:lnTo>
                    <a:pt x="0" y="48767"/>
                  </a:lnTo>
                  <a:close/>
                </a:path>
              </a:pathLst>
            </a:custGeom>
            <a:ln w="12700">
              <a:solidFill>
                <a:srgbClr val="439F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778758" y="2611374"/>
              <a:ext cx="2540" cy="876935"/>
            </a:xfrm>
            <a:custGeom>
              <a:avLst/>
              <a:gdLst/>
              <a:ahLst/>
              <a:cxnLst/>
              <a:rect l="l" t="t" r="r" b="b"/>
              <a:pathLst>
                <a:path w="2539" h="876935">
                  <a:moveTo>
                    <a:pt x="2158" y="0"/>
                  </a:moveTo>
                  <a:lnTo>
                    <a:pt x="0" y="876935"/>
                  </a:lnTo>
                </a:path>
              </a:pathLst>
            </a:custGeom>
            <a:ln w="381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386328" y="3545014"/>
              <a:ext cx="1879600" cy="1520825"/>
            </a:xfrm>
            <a:custGeom>
              <a:avLst/>
              <a:gdLst/>
              <a:ahLst/>
              <a:cxnLst/>
              <a:rect l="l" t="t" r="r" b="b"/>
              <a:pathLst>
                <a:path w="1879600" h="1520825">
                  <a:moveTo>
                    <a:pt x="251460" y="96329"/>
                  </a:moveTo>
                  <a:lnTo>
                    <a:pt x="217779" y="66573"/>
                  </a:lnTo>
                  <a:lnTo>
                    <a:pt x="185978" y="42125"/>
                  </a:lnTo>
                  <a:lnTo>
                    <a:pt x="128524" y="9715"/>
                  </a:lnTo>
                  <a:lnTo>
                    <a:pt x="87325" y="0"/>
                  </a:lnTo>
                  <a:lnTo>
                    <a:pt x="69024" y="863"/>
                  </a:lnTo>
                  <a:lnTo>
                    <a:pt x="25717" y="24168"/>
                  </a:lnTo>
                  <a:lnTo>
                    <a:pt x="5410" y="57010"/>
                  </a:lnTo>
                  <a:lnTo>
                    <a:pt x="0" y="74612"/>
                  </a:lnTo>
                  <a:lnTo>
                    <a:pt x="5842" y="76009"/>
                  </a:lnTo>
                  <a:lnTo>
                    <a:pt x="6324" y="73901"/>
                  </a:lnTo>
                  <a:lnTo>
                    <a:pt x="7937" y="68199"/>
                  </a:lnTo>
                  <a:lnTo>
                    <a:pt x="32321" y="26581"/>
                  </a:lnTo>
                  <a:lnTo>
                    <a:pt x="70053" y="7848"/>
                  </a:lnTo>
                  <a:lnTo>
                    <a:pt x="87414" y="7175"/>
                  </a:lnTo>
                  <a:lnTo>
                    <a:pt x="106286" y="10045"/>
                  </a:lnTo>
                  <a:lnTo>
                    <a:pt x="153733" y="29629"/>
                  </a:lnTo>
                  <a:lnTo>
                    <a:pt x="214376" y="72453"/>
                  </a:lnTo>
                  <a:lnTo>
                    <a:pt x="247650" y="101917"/>
                  </a:lnTo>
                  <a:lnTo>
                    <a:pt x="251460" y="96329"/>
                  </a:lnTo>
                  <a:close/>
                </a:path>
                <a:path w="1879600" h="1520825">
                  <a:moveTo>
                    <a:pt x="1488440" y="1147889"/>
                  </a:moveTo>
                  <a:lnTo>
                    <a:pt x="1486001" y="1136561"/>
                  </a:lnTo>
                  <a:lnTo>
                    <a:pt x="1479461" y="1127086"/>
                  </a:lnTo>
                  <a:lnTo>
                    <a:pt x="1469948" y="1120584"/>
                  </a:lnTo>
                  <a:lnTo>
                    <a:pt x="1458595" y="1118171"/>
                  </a:lnTo>
                  <a:lnTo>
                    <a:pt x="1446923" y="1120584"/>
                  </a:lnTo>
                  <a:lnTo>
                    <a:pt x="1437487" y="1127086"/>
                  </a:lnTo>
                  <a:lnTo>
                    <a:pt x="1431175" y="1136561"/>
                  </a:lnTo>
                  <a:lnTo>
                    <a:pt x="1428877" y="1147889"/>
                  </a:lnTo>
                  <a:lnTo>
                    <a:pt x="1431175" y="1159535"/>
                  </a:lnTo>
                  <a:lnTo>
                    <a:pt x="1437487" y="1168933"/>
                  </a:lnTo>
                  <a:lnTo>
                    <a:pt x="1446923" y="1175207"/>
                  </a:lnTo>
                  <a:lnTo>
                    <a:pt x="1458595" y="1177480"/>
                  </a:lnTo>
                  <a:lnTo>
                    <a:pt x="1469948" y="1175207"/>
                  </a:lnTo>
                  <a:lnTo>
                    <a:pt x="1479461" y="1168933"/>
                  </a:lnTo>
                  <a:lnTo>
                    <a:pt x="1486001" y="1159535"/>
                  </a:lnTo>
                  <a:lnTo>
                    <a:pt x="1488440" y="1147889"/>
                  </a:lnTo>
                  <a:close/>
                </a:path>
                <a:path w="1879600" h="1520825">
                  <a:moveTo>
                    <a:pt x="1609344" y="1108011"/>
                  </a:moveTo>
                  <a:lnTo>
                    <a:pt x="1606550" y="1094244"/>
                  </a:lnTo>
                  <a:lnTo>
                    <a:pt x="1598968" y="1083030"/>
                  </a:lnTo>
                  <a:lnTo>
                    <a:pt x="1587741" y="1075474"/>
                  </a:lnTo>
                  <a:lnTo>
                    <a:pt x="1574038" y="1072705"/>
                  </a:lnTo>
                  <a:lnTo>
                    <a:pt x="1559674" y="1075474"/>
                  </a:lnTo>
                  <a:lnTo>
                    <a:pt x="1548155" y="1083030"/>
                  </a:lnTo>
                  <a:lnTo>
                    <a:pt x="1540497" y="1094244"/>
                  </a:lnTo>
                  <a:lnTo>
                    <a:pt x="1537716" y="1108011"/>
                  </a:lnTo>
                  <a:lnTo>
                    <a:pt x="1540497" y="1122222"/>
                  </a:lnTo>
                  <a:lnTo>
                    <a:pt x="1548155" y="1133678"/>
                  </a:lnTo>
                  <a:lnTo>
                    <a:pt x="1559674" y="1141310"/>
                  </a:lnTo>
                  <a:lnTo>
                    <a:pt x="1574038" y="1144079"/>
                  </a:lnTo>
                  <a:lnTo>
                    <a:pt x="1587741" y="1141310"/>
                  </a:lnTo>
                  <a:lnTo>
                    <a:pt x="1598968" y="1133678"/>
                  </a:lnTo>
                  <a:lnTo>
                    <a:pt x="1606550" y="1122222"/>
                  </a:lnTo>
                  <a:lnTo>
                    <a:pt x="1609344" y="1108011"/>
                  </a:lnTo>
                  <a:close/>
                </a:path>
                <a:path w="1879600" h="1520825">
                  <a:moveTo>
                    <a:pt x="1733931" y="1119060"/>
                  </a:moveTo>
                  <a:lnTo>
                    <a:pt x="1731022" y="1105369"/>
                  </a:lnTo>
                  <a:lnTo>
                    <a:pt x="1723161" y="1094193"/>
                  </a:lnTo>
                  <a:lnTo>
                    <a:pt x="1711642" y="1086650"/>
                  </a:lnTo>
                  <a:lnTo>
                    <a:pt x="1697736" y="1083881"/>
                  </a:lnTo>
                  <a:lnTo>
                    <a:pt x="1683943" y="1086650"/>
                  </a:lnTo>
                  <a:lnTo>
                    <a:pt x="1672678" y="1094193"/>
                  </a:lnTo>
                  <a:lnTo>
                    <a:pt x="1665084" y="1105369"/>
                  </a:lnTo>
                  <a:lnTo>
                    <a:pt x="1662303" y="1119060"/>
                  </a:lnTo>
                  <a:lnTo>
                    <a:pt x="1665084" y="1133348"/>
                  </a:lnTo>
                  <a:lnTo>
                    <a:pt x="1672678" y="1144828"/>
                  </a:lnTo>
                  <a:lnTo>
                    <a:pt x="1683943" y="1152486"/>
                  </a:lnTo>
                  <a:lnTo>
                    <a:pt x="1697736" y="1155255"/>
                  </a:lnTo>
                  <a:lnTo>
                    <a:pt x="1711642" y="1152486"/>
                  </a:lnTo>
                  <a:lnTo>
                    <a:pt x="1723161" y="1144828"/>
                  </a:lnTo>
                  <a:lnTo>
                    <a:pt x="1731022" y="1133348"/>
                  </a:lnTo>
                  <a:lnTo>
                    <a:pt x="1733931" y="1119060"/>
                  </a:lnTo>
                  <a:close/>
                </a:path>
                <a:path w="1879600" h="1520825">
                  <a:moveTo>
                    <a:pt x="1842770" y="1139507"/>
                  </a:moveTo>
                  <a:lnTo>
                    <a:pt x="1840484" y="1127798"/>
                  </a:lnTo>
                  <a:lnTo>
                    <a:pt x="1834197" y="1118362"/>
                  </a:lnTo>
                  <a:lnTo>
                    <a:pt x="1824761" y="1112075"/>
                  </a:lnTo>
                  <a:lnTo>
                    <a:pt x="1813052" y="1109789"/>
                  </a:lnTo>
                  <a:lnTo>
                    <a:pt x="1801710" y="1112075"/>
                  </a:lnTo>
                  <a:lnTo>
                    <a:pt x="1792236" y="1118362"/>
                  </a:lnTo>
                  <a:lnTo>
                    <a:pt x="1785734" y="1127798"/>
                  </a:lnTo>
                  <a:lnTo>
                    <a:pt x="1783334" y="1139507"/>
                  </a:lnTo>
                  <a:lnTo>
                    <a:pt x="1785734" y="1151178"/>
                  </a:lnTo>
                  <a:lnTo>
                    <a:pt x="1792236" y="1160614"/>
                  </a:lnTo>
                  <a:lnTo>
                    <a:pt x="1801710" y="1166926"/>
                  </a:lnTo>
                  <a:lnTo>
                    <a:pt x="1813052" y="1169225"/>
                  </a:lnTo>
                  <a:lnTo>
                    <a:pt x="1824761" y="1166926"/>
                  </a:lnTo>
                  <a:lnTo>
                    <a:pt x="1834197" y="1160614"/>
                  </a:lnTo>
                  <a:lnTo>
                    <a:pt x="1840484" y="1151178"/>
                  </a:lnTo>
                  <a:lnTo>
                    <a:pt x="1842770" y="1139507"/>
                  </a:lnTo>
                  <a:close/>
                </a:path>
                <a:path w="1879600" h="1520825">
                  <a:moveTo>
                    <a:pt x="1879092" y="1226756"/>
                  </a:moveTo>
                  <a:lnTo>
                    <a:pt x="1878622" y="1223962"/>
                  </a:lnTo>
                  <a:lnTo>
                    <a:pt x="1878457" y="1222946"/>
                  </a:lnTo>
                  <a:lnTo>
                    <a:pt x="1876780" y="1212786"/>
                  </a:lnTo>
                  <a:lnTo>
                    <a:pt x="1876475" y="1210932"/>
                  </a:lnTo>
                  <a:lnTo>
                    <a:pt x="1874113" y="1206309"/>
                  </a:lnTo>
                  <a:lnTo>
                    <a:pt x="1869325" y="1196911"/>
                  </a:lnTo>
                  <a:lnTo>
                    <a:pt x="1867433" y="1195133"/>
                  </a:lnTo>
                  <a:lnTo>
                    <a:pt x="1858670" y="1186903"/>
                  </a:lnTo>
                  <a:lnTo>
                    <a:pt x="1858187" y="1186751"/>
                  </a:lnTo>
                  <a:lnTo>
                    <a:pt x="1845564" y="1183068"/>
                  </a:lnTo>
                  <a:lnTo>
                    <a:pt x="1774952" y="1183068"/>
                  </a:lnTo>
                  <a:lnTo>
                    <a:pt x="1771142" y="1184973"/>
                  </a:lnTo>
                  <a:lnTo>
                    <a:pt x="1766570" y="1186751"/>
                  </a:lnTo>
                  <a:lnTo>
                    <a:pt x="1733042" y="1169225"/>
                  </a:lnTo>
                  <a:lnTo>
                    <a:pt x="1665097" y="1169225"/>
                  </a:lnTo>
                  <a:lnTo>
                    <a:pt x="1657070" y="1169504"/>
                  </a:lnTo>
                  <a:lnTo>
                    <a:pt x="1649755" y="1170724"/>
                  </a:lnTo>
                  <a:lnTo>
                    <a:pt x="1643164" y="1173518"/>
                  </a:lnTo>
                  <a:lnTo>
                    <a:pt x="1637284" y="1178496"/>
                  </a:lnTo>
                  <a:lnTo>
                    <a:pt x="1631162" y="1172781"/>
                  </a:lnTo>
                  <a:lnTo>
                    <a:pt x="1624203" y="1168374"/>
                  </a:lnTo>
                  <a:lnTo>
                    <a:pt x="1616557" y="1165542"/>
                  </a:lnTo>
                  <a:lnTo>
                    <a:pt x="1608455" y="1164526"/>
                  </a:lnTo>
                  <a:lnTo>
                    <a:pt x="1541399" y="1164526"/>
                  </a:lnTo>
                  <a:lnTo>
                    <a:pt x="1529295" y="1166837"/>
                  </a:lnTo>
                  <a:lnTo>
                    <a:pt x="1518602" y="1173213"/>
                  </a:lnTo>
                  <a:lnTo>
                    <a:pt x="1509991" y="1182916"/>
                  </a:lnTo>
                  <a:lnTo>
                    <a:pt x="1504188" y="1195133"/>
                  </a:lnTo>
                  <a:lnTo>
                    <a:pt x="1500505" y="1193355"/>
                  </a:lnTo>
                  <a:lnTo>
                    <a:pt x="1488440" y="1191450"/>
                  </a:lnTo>
                  <a:lnTo>
                    <a:pt x="1426972" y="1191450"/>
                  </a:lnTo>
                  <a:lnTo>
                    <a:pt x="1414437" y="1194536"/>
                  </a:lnTo>
                  <a:lnTo>
                    <a:pt x="1404086" y="1202817"/>
                  </a:lnTo>
                  <a:lnTo>
                    <a:pt x="1397050" y="1214920"/>
                  </a:lnTo>
                  <a:lnTo>
                    <a:pt x="1394460" y="1229423"/>
                  </a:lnTo>
                  <a:lnTo>
                    <a:pt x="1394460" y="1328737"/>
                  </a:lnTo>
                  <a:lnTo>
                    <a:pt x="1396365" y="1336103"/>
                  </a:lnTo>
                  <a:lnTo>
                    <a:pt x="1414907" y="1336103"/>
                  </a:lnTo>
                  <a:lnTo>
                    <a:pt x="1416812" y="1328737"/>
                  </a:lnTo>
                  <a:lnTo>
                    <a:pt x="1416812" y="1321371"/>
                  </a:lnTo>
                  <a:lnTo>
                    <a:pt x="1416939" y="1302461"/>
                  </a:lnTo>
                  <a:lnTo>
                    <a:pt x="1417701" y="1222946"/>
                  </a:lnTo>
                  <a:lnTo>
                    <a:pt x="1430782" y="1222946"/>
                  </a:lnTo>
                  <a:lnTo>
                    <a:pt x="1429880" y="1429994"/>
                  </a:lnTo>
                  <a:lnTo>
                    <a:pt x="1429766" y="1462341"/>
                  </a:lnTo>
                  <a:lnTo>
                    <a:pt x="1432661" y="1476438"/>
                  </a:lnTo>
                  <a:lnTo>
                    <a:pt x="1438668" y="1483906"/>
                  </a:lnTo>
                  <a:lnTo>
                    <a:pt x="1446034" y="1486852"/>
                  </a:lnTo>
                  <a:lnTo>
                    <a:pt x="1453007" y="1487360"/>
                  </a:lnTo>
                  <a:lnTo>
                    <a:pt x="1466977" y="1487360"/>
                  </a:lnTo>
                  <a:lnTo>
                    <a:pt x="1488909" y="1420228"/>
                  </a:lnTo>
                  <a:lnTo>
                    <a:pt x="1489202" y="1339532"/>
                  </a:lnTo>
                  <a:lnTo>
                    <a:pt x="1489329" y="1222946"/>
                  </a:lnTo>
                  <a:lnTo>
                    <a:pt x="1502410" y="1222946"/>
                  </a:lnTo>
                  <a:lnTo>
                    <a:pt x="1502410" y="1334325"/>
                  </a:lnTo>
                  <a:lnTo>
                    <a:pt x="1506093" y="1337119"/>
                  </a:lnTo>
                  <a:lnTo>
                    <a:pt x="1520952" y="1337119"/>
                  </a:lnTo>
                  <a:lnTo>
                    <a:pt x="1523746" y="1332420"/>
                  </a:lnTo>
                  <a:lnTo>
                    <a:pt x="1523746" y="1222946"/>
                  </a:lnTo>
                  <a:lnTo>
                    <a:pt x="1523746" y="1206309"/>
                  </a:lnTo>
                  <a:lnTo>
                    <a:pt x="1536827" y="1206309"/>
                  </a:lnTo>
                  <a:lnTo>
                    <a:pt x="1536877" y="1486789"/>
                  </a:lnTo>
                  <a:lnTo>
                    <a:pt x="1539938" y="1503946"/>
                  </a:lnTo>
                  <a:lnTo>
                    <a:pt x="1546644" y="1514386"/>
                  </a:lnTo>
                  <a:lnTo>
                    <a:pt x="1554949" y="1519440"/>
                  </a:lnTo>
                  <a:lnTo>
                    <a:pt x="1562862" y="1520761"/>
                  </a:lnTo>
                  <a:lnTo>
                    <a:pt x="1588897" y="1520761"/>
                  </a:lnTo>
                  <a:lnTo>
                    <a:pt x="1613027" y="1481772"/>
                  </a:lnTo>
                  <a:lnTo>
                    <a:pt x="1613331" y="1446593"/>
                  </a:lnTo>
                  <a:lnTo>
                    <a:pt x="1613306" y="1302461"/>
                  </a:lnTo>
                  <a:lnTo>
                    <a:pt x="1613027" y="1206309"/>
                  </a:lnTo>
                  <a:lnTo>
                    <a:pt x="1626108" y="1206309"/>
                  </a:lnTo>
                  <a:lnTo>
                    <a:pt x="1626108" y="1332420"/>
                  </a:lnTo>
                  <a:lnTo>
                    <a:pt x="1627886" y="1336103"/>
                  </a:lnTo>
                  <a:lnTo>
                    <a:pt x="1644650" y="1336103"/>
                  </a:lnTo>
                  <a:lnTo>
                    <a:pt x="1645666" y="1331531"/>
                  </a:lnTo>
                  <a:lnTo>
                    <a:pt x="1645666" y="1212786"/>
                  </a:lnTo>
                  <a:lnTo>
                    <a:pt x="1658620" y="1212786"/>
                  </a:lnTo>
                  <a:lnTo>
                    <a:pt x="1659394" y="1446593"/>
                  </a:lnTo>
                  <a:lnTo>
                    <a:pt x="1659509" y="1482788"/>
                  </a:lnTo>
                  <a:lnTo>
                    <a:pt x="1662874" y="1500263"/>
                  </a:lnTo>
                  <a:lnTo>
                    <a:pt x="1670050" y="1510703"/>
                  </a:lnTo>
                  <a:lnTo>
                    <a:pt x="1678940" y="1515757"/>
                  </a:lnTo>
                  <a:lnTo>
                    <a:pt x="1687449" y="1517078"/>
                  </a:lnTo>
                  <a:lnTo>
                    <a:pt x="1713484" y="1517078"/>
                  </a:lnTo>
                  <a:lnTo>
                    <a:pt x="1737741" y="1478089"/>
                  </a:lnTo>
                  <a:lnTo>
                    <a:pt x="1738083" y="1432902"/>
                  </a:lnTo>
                  <a:lnTo>
                    <a:pt x="1737982" y="1302461"/>
                  </a:lnTo>
                  <a:lnTo>
                    <a:pt x="1737855" y="1252029"/>
                  </a:lnTo>
                  <a:lnTo>
                    <a:pt x="1737741" y="1212786"/>
                  </a:lnTo>
                  <a:lnTo>
                    <a:pt x="1751711" y="1212786"/>
                  </a:lnTo>
                  <a:lnTo>
                    <a:pt x="1751799" y="1330045"/>
                  </a:lnTo>
                  <a:lnTo>
                    <a:pt x="1753489" y="1337119"/>
                  </a:lnTo>
                  <a:lnTo>
                    <a:pt x="1769364" y="1337119"/>
                  </a:lnTo>
                  <a:lnTo>
                    <a:pt x="1771142" y="1333436"/>
                  </a:lnTo>
                  <a:lnTo>
                    <a:pt x="1772158" y="1325943"/>
                  </a:lnTo>
                  <a:lnTo>
                    <a:pt x="1772158" y="1222946"/>
                  </a:lnTo>
                  <a:lnTo>
                    <a:pt x="1786128" y="1222946"/>
                  </a:lnTo>
                  <a:lnTo>
                    <a:pt x="1786128" y="1450276"/>
                  </a:lnTo>
                  <a:lnTo>
                    <a:pt x="1787398" y="1464945"/>
                  </a:lnTo>
                  <a:lnTo>
                    <a:pt x="1790852" y="1473682"/>
                  </a:lnTo>
                  <a:lnTo>
                    <a:pt x="1795868" y="1477899"/>
                  </a:lnTo>
                  <a:lnTo>
                    <a:pt x="1801876" y="1478978"/>
                  </a:lnTo>
                  <a:lnTo>
                    <a:pt x="1827022" y="1478978"/>
                  </a:lnTo>
                  <a:lnTo>
                    <a:pt x="1844941" y="1416748"/>
                  </a:lnTo>
                  <a:lnTo>
                    <a:pt x="1844929" y="1302461"/>
                  </a:lnTo>
                  <a:lnTo>
                    <a:pt x="1844802" y="1258087"/>
                  </a:lnTo>
                  <a:lnTo>
                    <a:pt x="1844675" y="1223962"/>
                  </a:lnTo>
                  <a:lnTo>
                    <a:pt x="1857756" y="1223962"/>
                  </a:lnTo>
                  <a:lnTo>
                    <a:pt x="1857756" y="1331531"/>
                  </a:lnTo>
                  <a:lnTo>
                    <a:pt x="1862328" y="1336103"/>
                  </a:lnTo>
                  <a:lnTo>
                    <a:pt x="1874393" y="1336103"/>
                  </a:lnTo>
                  <a:lnTo>
                    <a:pt x="1879092" y="1332420"/>
                  </a:lnTo>
                  <a:lnTo>
                    <a:pt x="1879092" y="12267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325875" y="3745184"/>
              <a:ext cx="229615" cy="20197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356991" y="3604679"/>
              <a:ext cx="389890" cy="344170"/>
            </a:xfrm>
            <a:custGeom>
              <a:avLst/>
              <a:gdLst/>
              <a:ahLst/>
              <a:cxnLst/>
              <a:rect l="l" t="t" r="r" b="b"/>
              <a:pathLst>
                <a:path w="389889" h="344170">
                  <a:moveTo>
                    <a:pt x="50165" y="15582"/>
                  </a:moveTo>
                  <a:lnTo>
                    <a:pt x="48514" y="7073"/>
                  </a:lnTo>
                  <a:lnTo>
                    <a:pt x="42037" y="3136"/>
                  </a:lnTo>
                  <a:lnTo>
                    <a:pt x="41275" y="2628"/>
                  </a:lnTo>
                  <a:lnTo>
                    <a:pt x="40386" y="1993"/>
                  </a:lnTo>
                  <a:lnTo>
                    <a:pt x="39370" y="1739"/>
                  </a:lnTo>
                  <a:lnTo>
                    <a:pt x="35306" y="342"/>
                  </a:lnTo>
                  <a:lnTo>
                    <a:pt x="34798" y="88"/>
                  </a:lnTo>
                  <a:lnTo>
                    <a:pt x="28435" y="0"/>
                  </a:lnTo>
                  <a:lnTo>
                    <a:pt x="23418" y="2425"/>
                  </a:lnTo>
                  <a:lnTo>
                    <a:pt x="18986" y="6934"/>
                  </a:lnTo>
                  <a:lnTo>
                    <a:pt x="15113" y="13042"/>
                  </a:lnTo>
                  <a:lnTo>
                    <a:pt x="11049" y="19888"/>
                  </a:lnTo>
                  <a:lnTo>
                    <a:pt x="7124" y="26403"/>
                  </a:lnTo>
                  <a:lnTo>
                    <a:pt x="3695" y="32461"/>
                  </a:lnTo>
                  <a:lnTo>
                    <a:pt x="1143" y="37934"/>
                  </a:lnTo>
                  <a:lnTo>
                    <a:pt x="0" y="45224"/>
                  </a:lnTo>
                  <a:lnTo>
                    <a:pt x="1854" y="52184"/>
                  </a:lnTo>
                  <a:lnTo>
                    <a:pt x="6007" y="57924"/>
                  </a:lnTo>
                  <a:lnTo>
                    <a:pt x="11811" y="61556"/>
                  </a:lnTo>
                  <a:lnTo>
                    <a:pt x="29337" y="68160"/>
                  </a:lnTo>
                  <a:lnTo>
                    <a:pt x="35953" y="68935"/>
                  </a:lnTo>
                  <a:lnTo>
                    <a:pt x="42202" y="66852"/>
                  </a:lnTo>
                  <a:lnTo>
                    <a:pt x="47104" y="62217"/>
                  </a:lnTo>
                  <a:lnTo>
                    <a:pt x="49657" y="55333"/>
                  </a:lnTo>
                  <a:lnTo>
                    <a:pt x="50165" y="49250"/>
                  </a:lnTo>
                  <a:lnTo>
                    <a:pt x="50165" y="15582"/>
                  </a:lnTo>
                  <a:close/>
                </a:path>
                <a:path w="389889" h="344170">
                  <a:moveTo>
                    <a:pt x="389470" y="185813"/>
                  </a:moveTo>
                  <a:lnTo>
                    <a:pt x="379857" y="139877"/>
                  </a:lnTo>
                  <a:lnTo>
                    <a:pt x="349021" y="91909"/>
                  </a:lnTo>
                  <a:lnTo>
                    <a:pt x="309626" y="55968"/>
                  </a:lnTo>
                  <a:lnTo>
                    <a:pt x="301332" y="49479"/>
                  </a:lnTo>
                  <a:lnTo>
                    <a:pt x="294208" y="43586"/>
                  </a:lnTo>
                  <a:lnTo>
                    <a:pt x="287096" y="37617"/>
                  </a:lnTo>
                  <a:lnTo>
                    <a:pt x="278892" y="30822"/>
                  </a:lnTo>
                  <a:lnTo>
                    <a:pt x="276225" y="28536"/>
                  </a:lnTo>
                  <a:lnTo>
                    <a:pt x="268351" y="39839"/>
                  </a:lnTo>
                  <a:lnTo>
                    <a:pt x="270637" y="42125"/>
                  </a:lnTo>
                  <a:lnTo>
                    <a:pt x="283489" y="53314"/>
                  </a:lnTo>
                  <a:lnTo>
                    <a:pt x="293458" y="61455"/>
                  </a:lnTo>
                  <a:lnTo>
                    <a:pt x="299961" y="66471"/>
                  </a:lnTo>
                  <a:lnTo>
                    <a:pt x="302387" y="68287"/>
                  </a:lnTo>
                  <a:lnTo>
                    <a:pt x="302387" y="68541"/>
                  </a:lnTo>
                  <a:lnTo>
                    <a:pt x="302641" y="68541"/>
                  </a:lnTo>
                  <a:lnTo>
                    <a:pt x="322795" y="85471"/>
                  </a:lnTo>
                  <a:lnTo>
                    <a:pt x="353339" y="119519"/>
                  </a:lnTo>
                  <a:lnTo>
                    <a:pt x="371970" y="156718"/>
                  </a:lnTo>
                  <a:lnTo>
                    <a:pt x="376199" y="198272"/>
                  </a:lnTo>
                  <a:lnTo>
                    <a:pt x="372491" y="219290"/>
                  </a:lnTo>
                  <a:lnTo>
                    <a:pt x="357111" y="270370"/>
                  </a:lnTo>
                  <a:lnTo>
                    <a:pt x="333743" y="301409"/>
                  </a:lnTo>
                  <a:lnTo>
                    <a:pt x="281165" y="324942"/>
                  </a:lnTo>
                  <a:lnTo>
                    <a:pt x="234188" y="328256"/>
                  </a:lnTo>
                  <a:lnTo>
                    <a:pt x="231279" y="328155"/>
                  </a:lnTo>
                  <a:lnTo>
                    <a:pt x="223608" y="328028"/>
                  </a:lnTo>
                  <a:lnTo>
                    <a:pt x="211607" y="328206"/>
                  </a:lnTo>
                  <a:lnTo>
                    <a:pt x="195707" y="329018"/>
                  </a:lnTo>
                  <a:lnTo>
                    <a:pt x="192405" y="329018"/>
                  </a:lnTo>
                  <a:lnTo>
                    <a:pt x="193421" y="343750"/>
                  </a:lnTo>
                  <a:lnTo>
                    <a:pt x="196469" y="343750"/>
                  </a:lnTo>
                  <a:lnTo>
                    <a:pt x="206565" y="343623"/>
                  </a:lnTo>
                  <a:lnTo>
                    <a:pt x="224104" y="343115"/>
                  </a:lnTo>
                  <a:lnTo>
                    <a:pt x="234302" y="343115"/>
                  </a:lnTo>
                  <a:lnTo>
                    <a:pt x="260197" y="342569"/>
                  </a:lnTo>
                  <a:lnTo>
                    <a:pt x="283692" y="339585"/>
                  </a:lnTo>
                  <a:lnTo>
                    <a:pt x="304596" y="334137"/>
                  </a:lnTo>
                  <a:lnTo>
                    <a:pt x="318325" y="328256"/>
                  </a:lnTo>
                  <a:lnTo>
                    <a:pt x="323088" y="326224"/>
                  </a:lnTo>
                  <a:lnTo>
                    <a:pt x="355727" y="298538"/>
                  </a:lnTo>
                  <a:lnTo>
                    <a:pt x="376555" y="254596"/>
                  </a:lnTo>
                  <a:lnTo>
                    <a:pt x="378777" y="245833"/>
                  </a:lnTo>
                  <a:lnTo>
                    <a:pt x="383540" y="228053"/>
                  </a:lnTo>
                  <a:lnTo>
                    <a:pt x="384810" y="223735"/>
                  </a:lnTo>
                  <a:lnTo>
                    <a:pt x="387591" y="210934"/>
                  </a:lnTo>
                  <a:lnTo>
                    <a:pt x="389140" y="198272"/>
                  </a:lnTo>
                  <a:lnTo>
                    <a:pt x="389470" y="1858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143755" y="3840448"/>
              <a:ext cx="109521" cy="119221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2354529" y="3513962"/>
              <a:ext cx="1800225" cy="1495425"/>
            </a:xfrm>
            <a:custGeom>
              <a:avLst/>
              <a:gdLst/>
              <a:ahLst/>
              <a:cxnLst/>
              <a:rect l="l" t="t" r="r" b="b"/>
              <a:pathLst>
                <a:path w="1800225" h="1495425">
                  <a:moveTo>
                    <a:pt x="349084" y="1222819"/>
                  </a:moveTo>
                  <a:lnTo>
                    <a:pt x="348195" y="1180592"/>
                  </a:lnTo>
                  <a:lnTo>
                    <a:pt x="348145" y="1178052"/>
                  </a:lnTo>
                  <a:lnTo>
                    <a:pt x="347573" y="1151216"/>
                  </a:lnTo>
                  <a:lnTo>
                    <a:pt x="347522" y="1143127"/>
                  </a:lnTo>
                  <a:lnTo>
                    <a:pt x="344982" y="1139190"/>
                  </a:lnTo>
                  <a:lnTo>
                    <a:pt x="340029" y="1136650"/>
                  </a:lnTo>
                  <a:lnTo>
                    <a:pt x="336219" y="1135253"/>
                  </a:lnTo>
                  <a:lnTo>
                    <a:pt x="331266" y="1135253"/>
                  </a:lnTo>
                  <a:lnTo>
                    <a:pt x="327456" y="1137920"/>
                  </a:lnTo>
                  <a:lnTo>
                    <a:pt x="323773" y="1139583"/>
                  </a:lnTo>
                  <a:lnTo>
                    <a:pt x="323773" y="1180592"/>
                  </a:lnTo>
                  <a:lnTo>
                    <a:pt x="319074" y="1251737"/>
                  </a:lnTo>
                  <a:lnTo>
                    <a:pt x="302272" y="1312138"/>
                  </a:lnTo>
                  <a:lnTo>
                    <a:pt x="277329" y="1362163"/>
                  </a:lnTo>
                  <a:lnTo>
                    <a:pt x="248208" y="1402156"/>
                  </a:lnTo>
                  <a:lnTo>
                    <a:pt x="218833" y="1432483"/>
                  </a:lnTo>
                  <a:lnTo>
                    <a:pt x="175183" y="1465580"/>
                  </a:lnTo>
                  <a:lnTo>
                    <a:pt x="163233" y="1457566"/>
                  </a:lnTo>
                  <a:lnTo>
                    <a:pt x="146926" y="1445044"/>
                  </a:lnTo>
                  <a:lnTo>
                    <a:pt x="127558" y="1427899"/>
                  </a:lnTo>
                  <a:lnTo>
                    <a:pt x="106476" y="1406017"/>
                  </a:lnTo>
                  <a:lnTo>
                    <a:pt x="126428" y="1385316"/>
                  </a:lnTo>
                  <a:lnTo>
                    <a:pt x="323773" y="1180592"/>
                  </a:lnTo>
                  <a:lnTo>
                    <a:pt x="323773" y="1139583"/>
                  </a:lnTo>
                  <a:lnTo>
                    <a:pt x="314515" y="1143723"/>
                  </a:lnTo>
                  <a:lnTo>
                    <a:pt x="288848" y="1149464"/>
                  </a:lnTo>
                  <a:lnTo>
                    <a:pt x="288848" y="1178052"/>
                  </a:lnTo>
                  <a:lnTo>
                    <a:pt x="89077" y="1385316"/>
                  </a:lnTo>
                  <a:lnTo>
                    <a:pt x="85267" y="1378839"/>
                  </a:lnTo>
                  <a:lnTo>
                    <a:pt x="80314" y="1373632"/>
                  </a:lnTo>
                  <a:lnTo>
                    <a:pt x="76504" y="1367155"/>
                  </a:lnTo>
                  <a:lnTo>
                    <a:pt x="98907" y="1343914"/>
                  </a:lnTo>
                  <a:lnTo>
                    <a:pt x="258876" y="1178052"/>
                  </a:lnTo>
                  <a:lnTo>
                    <a:pt x="266319" y="1178775"/>
                  </a:lnTo>
                  <a:lnTo>
                    <a:pt x="273812" y="1179017"/>
                  </a:lnTo>
                  <a:lnTo>
                    <a:pt x="281317" y="1178775"/>
                  </a:lnTo>
                  <a:lnTo>
                    <a:pt x="288848" y="1178052"/>
                  </a:lnTo>
                  <a:lnTo>
                    <a:pt x="288848" y="1149464"/>
                  </a:lnTo>
                  <a:lnTo>
                    <a:pt x="280987" y="1151216"/>
                  </a:lnTo>
                  <a:lnTo>
                    <a:pt x="234810" y="1145590"/>
                  </a:lnTo>
                  <a:lnTo>
                    <a:pt x="227634" y="1140853"/>
                  </a:lnTo>
                  <a:lnTo>
                    <a:pt x="227634" y="1171575"/>
                  </a:lnTo>
                  <a:lnTo>
                    <a:pt x="62788" y="1343914"/>
                  </a:lnTo>
                  <a:lnTo>
                    <a:pt x="45872" y="1307680"/>
                  </a:lnTo>
                  <a:lnTo>
                    <a:pt x="33451" y="1266825"/>
                  </a:lnTo>
                  <a:lnTo>
                    <a:pt x="26631" y="1221117"/>
                  </a:lnTo>
                  <a:lnTo>
                    <a:pt x="26593" y="1170305"/>
                  </a:lnTo>
                  <a:lnTo>
                    <a:pt x="54381" y="1177277"/>
                  </a:lnTo>
                  <a:lnTo>
                    <a:pt x="90601" y="1178674"/>
                  </a:lnTo>
                  <a:lnTo>
                    <a:pt x="124383" y="1170305"/>
                  </a:lnTo>
                  <a:lnTo>
                    <a:pt x="131953" y="1168438"/>
                  </a:lnTo>
                  <a:lnTo>
                    <a:pt x="157835" y="1151686"/>
                  </a:lnTo>
                  <a:lnTo>
                    <a:pt x="175183" y="1140460"/>
                  </a:lnTo>
                  <a:lnTo>
                    <a:pt x="188341" y="1151216"/>
                  </a:lnTo>
                  <a:lnTo>
                    <a:pt x="201409" y="1159929"/>
                  </a:lnTo>
                  <a:lnTo>
                    <a:pt x="214503" y="1166723"/>
                  </a:lnTo>
                  <a:lnTo>
                    <a:pt x="227634" y="1171575"/>
                  </a:lnTo>
                  <a:lnTo>
                    <a:pt x="227634" y="1140853"/>
                  </a:lnTo>
                  <a:lnTo>
                    <a:pt x="227050" y="1140460"/>
                  </a:lnTo>
                  <a:lnTo>
                    <a:pt x="183946" y="1112012"/>
                  </a:lnTo>
                  <a:lnTo>
                    <a:pt x="178866" y="1106805"/>
                  </a:lnTo>
                  <a:lnTo>
                    <a:pt x="170230" y="1106805"/>
                  </a:lnTo>
                  <a:lnTo>
                    <a:pt x="165150" y="1112012"/>
                  </a:lnTo>
                  <a:lnTo>
                    <a:pt x="115150" y="1145768"/>
                  </a:lnTo>
                  <a:lnTo>
                    <a:pt x="69481" y="1151686"/>
                  </a:lnTo>
                  <a:lnTo>
                    <a:pt x="35775" y="1144257"/>
                  </a:lnTo>
                  <a:lnTo>
                    <a:pt x="21640" y="1137920"/>
                  </a:lnTo>
                  <a:lnTo>
                    <a:pt x="17830" y="1135253"/>
                  </a:lnTo>
                  <a:lnTo>
                    <a:pt x="12877" y="1135253"/>
                  </a:lnTo>
                  <a:lnTo>
                    <a:pt x="9067" y="1136650"/>
                  </a:lnTo>
                  <a:lnTo>
                    <a:pt x="5384" y="1139190"/>
                  </a:lnTo>
                  <a:lnTo>
                    <a:pt x="1574" y="1143127"/>
                  </a:lnTo>
                  <a:lnTo>
                    <a:pt x="1498" y="1151686"/>
                  </a:lnTo>
                  <a:lnTo>
                    <a:pt x="0" y="1222819"/>
                  </a:lnTo>
                  <a:lnTo>
                    <a:pt x="11341" y="1287843"/>
                  </a:lnTo>
                  <a:lnTo>
                    <a:pt x="32207" y="1343520"/>
                  </a:lnTo>
                  <a:lnTo>
                    <a:pt x="59245" y="1390040"/>
                  </a:lnTo>
                  <a:lnTo>
                    <a:pt x="89077" y="1427632"/>
                  </a:lnTo>
                  <a:lnTo>
                    <a:pt x="118338" y="1456499"/>
                  </a:lnTo>
                  <a:lnTo>
                    <a:pt x="161645" y="1488922"/>
                  </a:lnTo>
                  <a:lnTo>
                    <a:pt x="168960" y="1492885"/>
                  </a:lnTo>
                  <a:lnTo>
                    <a:pt x="168960" y="1494155"/>
                  </a:lnTo>
                  <a:lnTo>
                    <a:pt x="171373" y="1494155"/>
                  </a:lnTo>
                  <a:lnTo>
                    <a:pt x="172643" y="1495425"/>
                  </a:lnTo>
                  <a:lnTo>
                    <a:pt x="176453" y="1495425"/>
                  </a:lnTo>
                  <a:lnTo>
                    <a:pt x="177723" y="1494155"/>
                  </a:lnTo>
                  <a:lnTo>
                    <a:pt x="180136" y="1494155"/>
                  </a:lnTo>
                  <a:lnTo>
                    <a:pt x="181406" y="1492885"/>
                  </a:lnTo>
                  <a:lnTo>
                    <a:pt x="219938" y="1465580"/>
                  </a:lnTo>
                  <a:lnTo>
                    <a:pt x="260223" y="1427632"/>
                  </a:lnTo>
                  <a:lnTo>
                    <a:pt x="289953" y="1390040"/>
                  </a:lnTo>
                  <a:lnTo>
                    <a:pt x="316928" y="1343520"/>
                  </a:lnTo>
                  <a:lnTo>
                    <a:pt x="337756" y="1287843"/>
                  </a:lnTo>
                  <a:lnTo>
                    <a:pt x="349084" y="1222819"/>
                  </a:lnTo>
                  <a:close/>
                </a:path>
                <a:path w="1800225" h="1495425">
                  <a:moveTo>
                    <a:pt x="1799894" y="325247"/>
                  </a:moveTo>
                  <a:lnTo>
                    <a:pt x="1794979" y="321310"/>
                  </a:lnTo>
                  <a:lnTo>
                    <a:pt x="1787893" y="317373"/>
                  </a:lnTo>
                  <a:lnTo>
                    <a:pt x="1785823" y="316230"/>
                  </a:lnTo>
                  <a:lnTo>
                    <a:pt x="1781898" y="314058"/>
                  </a:lnTo>
                  <a:lnTo>
                    <a:pt x="1760791" y="308698"/>
                  </a:lnTo>
                  <a:lnTo>
                    <a:pt x="1731822" y="310388"/>
                  </a:lnTo>
                  <a:lnTo>
                    <a:pt x="1720786" y="312178"/>
                  </a:lnTo>
                  <a:lnTo>
                    <a:pt x="1710004" y="313740"/>
                  </a:lnTo>
                  <a:lnTo>
                    <a:pt x="1699450" y="315087"/>
                  </a:lnTo>
                  <a:lnTo>
                    <a:pt x="1689150" y="316230"/>
                  </a:lnTo>
                  <a:lnTo>
                    <a:pt x="1703984" y="303606"/>
                  </a:lnTo>
                  <a:lnTo>
                    <a:pt x="1717548" y="289801"/>
                  </a:lnTo>
                  <a:lnTo>
                    <a:pt x="1729701" y="274929"/>
                  </a:lnTo>
                  <a:lnTo>
                    <a:pt x="1740331" y="259080"/>
                  </a:lnTo>
                  <a:lnTo>
                    <a:pt x="1740331" y="258826"/>
                  </a:lnTo>
                  <a:lnTo>
                    <a:pt x="1740585" y="258826"/>
                  </a:lnTo>
                  <a:lnTo>
                    <a:pt x="1767967" y="195160"/>
                  </a:lnTo>
                  <a:lnTo>
                    <a:pt x="1776780" y="132334"/>
                  </a:lnTo>
                  <a:lnTo>
                    <a:pt x="1777047" y="117259"/>
                  </a:lnTo>
                  <a:lnTo>
                    <a:pt x="1776374" y="102489"/>
                  </a:lnTo>
                  <a:lnTo>
                    <a:pt x="1768640" y="60833"/>
                  </a:lnTo>
                  <a:lnTo>
                    <a:pt x="1761921" y="44373"/>
                  </a:lnTo>
                  <a:lnTo>
                    <a:pt x="1761921" y="132334"/>
                  </a:lnTo>
                  <a:lnTo>
                    <a:pt x="1759978" y="160629"/>
                  </a:lnTo>
                  <a:lnTo>
                    <a:pt x="1742808" y="219633"/>
                  </a:lnTo>
                  <a:lnTo>
                    <a:pt x="1712899" y="270306"/>
                  </a:lnTo>
                  <a:lnTo>
                    <a:pt x="1676857" y="304431"/>
                  </a:lnTo>
                  <a:lnTo>
                    <a:pt x="1656892" y="317373"/>
                  </a:lnTo>
                  <a:lnTo>
                    <a:pt x="1649552" y="317284"/>
                  </a:lnTo>
                  <a:lnTo>
                    <a:pt x="1590040" y="300240"/>
                  </a:lnTo>
                  <a:lnTo>
                    <a:pt x="1553997" y="270865"/>
                  </a:lnTo>
                  <a:lnTo>
                    <a:pt x="1524368" y="229946"/>
                  </a:lnTo>
                  <a:lnTo>
                    <a:pt x="1504696" y="179819"/>
                  </a:lnTo>
                  <a:lnTo>
                    <a:pt x="1498523" y="122809"/>
                  </a:lnTo>
                  <a:lnTo>
                    <a:pt x="1498523" y="122174"/>
                  </a:lnTo>
                  <a:lnTo>
                    <a:pt x="1503743" y="71653"/>
                  </a:lnTo>
                  <a:lnTo>
                    <a:pt x="1521256" y="36068"/>
                  </a:lnTo>
                  <a:lnTo>
                    <a:pt x="1563801" y="17399"/>
                  </a:lnTo>
                  <a:lnTo>
                    <a:pt x="1583423" y="22021"/>
                  </a:lnTo>
                  <a:lnTo>
                    <a:pt x="1596491" y="31724"/>
                  </a:lnTo>
                  <a:lnTo>
                    <a:pt x="1604911" y="44907"/>
                  </a:lnTo>
                  <a:lnTo>
                    <a:pt x="1612544" y="65392"/>
                  </a:lnTo>
                  <a:lnTo>
                    <a:pt x="1616100" y="72224"/>
                  </a:lnTo>
                  <a:lnTo>
                    <a:pt x="1621726" y="78219"/>
                  </a:lnTo>
                  <a:lnTo>
                    <a:pt x="1629968" y="81153"/>
                  </a:lnTo>
                  <a:lnTo>
                    <a:pt x="1635683" y="81407"/>
                  </a:lnTo>
                  <a:lnTo>
                    <a:pt x="1641017" y="79121"/>
                  </a:lnTo>
                  <a:lnTo>
                    <a:pt x="1645081" y="74041"/>
                  </a:lnTo>
                  <a:lnTo>
                    <a:pt x="1647748" y="70993"/>
                  </a:lnTo>
                  <a:lnTo>
                    <a:pt x="1649907" y="66675"/>
                  </a:lnTo>
                  <a:lnTo>
                    <a:pt x="1650936" y="63881"/>
                  </a:lnTo>
                  <a:lnTo>
                    <a:pt x="1652066" y="60833"/>
                  </a:lnTo>
                  <a:lnTo>
                    <a:pt x="1659039" y="44475"/>
                  </a:lnTo>
                  <a:lnTo>
                    <a:pt x="1668576" y="30264"/>
                  </a:lnTo>
                  <a:lnTo>
                    <a:pt x="1681810" y="20472"/>
                  </a:lnTo>
                  <a:lnTo>
                    <a:pt x="1699945" y="17399"/>
                  </a:lnTo>
                  <a:lnTo>
                    <a:pt x="1711782" y="19215"/>
                  </a:lnTo>
                  <a:lnTo>
                    <a:pt x="1750415" y="56032"/>
                  </a:lnTo>
                  <a:lnTo>
                    <a:pt x="1761401" y="103403"/>
                  </a:lnTo>
                  <a:lnTo>
                    <a:pt x="1761921" y="132334"/>
                  </a:lnTo>
                  <a:lnTo>
                    <a:pt x="1761921" y="44373"/>
                  </a:lnTo>
                  <a:lnTo>
                    <a:pt x="1728838" y="7505"/>
                  </a:lnTo>
                  <a:lnTo>
                    <a:pt x="1700580" y="0"/>
                  </a:lnTo>
                  <a:lnTo>
                    <a:pt x="1688122" y="571"/>
                  </a:lnTo>
                  <a:lnTo>
                    <a:pt x="1650758" y="27457"/>
                  </a:lnTo>
                  <a:lnTo>
                    <a:pt x="1638350" y="53721"/>
                  </a:lnTo>
                  <a:lnTo>
                    <a:pt x="1638096" y="54102"/>
                  </a:lnTo>
                  <a:lnTo>
                    <a:pt x="1634794" y="63881"/>
                  </a:lnTo>
                  <a:lnTo>
                    <a:pt x="1632381" y="63627"/>
                  </a:lnTo>
                  <a:lnTo>
                    <a:pt x="1630984" y="63627"/>
                  </a:lnTo>
                  <a:lnTo>
                    <a:pt x="1628063" y="63373"/>
                  </a:lnTo>
                  <a:lnTo>
                    <a:pt x="1626158" y="58801"/>
                  </a:lnTo>
                  <a:lnTo>
                    <a:pt x="1624634" y="53721"/>
                  </a:lnTo>
                  <a:lnTo>
                    <a:pt x="1621523" y="44907"/>
                  </a:lnTo>
                  <a:lnTo>
                    <a:pt x="1598866" y="11684"/>
                  </a:lnTo>
                  <a:lnTo>
                    <a:pt x="1564563" y="0"/>
                  </a:lnTo>
                  <a:lnTo>
                    <a:pt x="1549514" y="927"/>
                  </a:lnTo>
                  <a:lnTo>
                    <a:pt x="1510715" y="23622"/>
                  </a:lnTo>
                  <a:lnTo>
                    <a:pt x="1491932" y="58140"/>
                  </a:lnTo>
                  <a:lnTo>
                    <a:pt x="1483537" y="122174"/>
                  </a:lnTo>
                  <a:lnTo>
                    <a:pt x="1485531" y="159397"/>
                  </a:lnTo>
                  <a:lnTo>
                    <a:pt x="1506969" y="230085"/>
                  </a:lnTo>
                  <a:lnTo>
                    <a:pt x="1547368" y="287667"/>
                  </a:lnTo>
                  <a:lnTo>
                    <a:pt x="1597761" y="323621"/>
                  </a:lnTo>
                  <a:lnTo>
                    <a:pt x="1624888" y="332613"/>
                  </a:lnTo>
                  <a:lnTo>
                    <a:pt x="1608404" y="338391"/>
                  </a:lnTo>
                  <a:lnTo>
                    <a:pt x="1592199" y="342671"/>
                  </a:lnTo>
                  <a:lnTo>
                    <a:pt x="1576768" y="345478"/>
                  </a:lnTo>
                  <a:lnTo>
                    <a:pt x="1562150" y="346964"/>
                  </a:lnTo>
                  <a:lnTo>
                    <a:pt x="1523403" y="348500"/>
                  </a:lnTo>
                  <a:lnTo>
                    <a:pt x="1488821" y="346671"/>
                  </a:lnTo>
                  <a:lnTo>
                    <a:pt x="1435023" y="337693"/>
                  </a:lnTo>
                  <a:lnTo>
                    <a:pt x="1389545" y="323164"/>
                  </a:lnTo>
                  <a:lnTo>
                    <a:pt x="1382445" y="319659"/>
                  </a:lnTo>
                  <a:lnTo>
                    <a:pt x="1377873" y="321945"/>
                  </a:lnTo>
                  <a:lnTo>
                    <a:pt x="1376057" y="327177"/>
                  </a:lnTo>
                  <a:lnTo>
                    <a:pt x="1374698" y="330962"/>
                  </a:lnTo>
                  <a:lnTo>
                    <a:pt x="1376603" y="336042"/>
                  </a:lnTo>
                  <a:lnTo>
                    <a:pt x="1431467" y="354838"/>
                  </a:lnTo>
                  <a:lnTo>
                    <a:pt x="1473009" y="362496"/>
                  </a:lnTo>
                  <a:lnTo>
                    <a:pt x="1527606" y="366141"/>
                  </a:lnTo>
                  <a:lnTo>
                    <a:pt x="1536192" y="366052"/>
                  </a:lnTo>
                  <a:lnTo>
                    <a:pt x="1587728" y="361442"/>
                  </a:lnTo>
                  <a:lnTo>
                    <a:pt x="1631810" y="348500"/>
                  </a:lnTo>
                  <a:lnTo>
                    <a:pt x="1636560" y="346798"/>
                  </a:lnTo>
                  <a:lnTo>
                    <a:pt x="1659559" y="335661"/>
                  </a:lnTo>
                  <a:lnTo>
                    <a:pt x="1659813" y="335407"/>
                  </a:lnTo>
                  <a:lnTo>
                    <a:pt x="1660194" y="335407"/>
                  </a:lnTo>
                  <a:lnTo>
                    <a:pt x="1660448" y="335153"/>
                  </a:lnTo>
                  <a:lnTo>
                    <a:pt x="1677619" y="334683"/>
                  </a:lnTo>
                  <a:lnTo>
                    <a:pt x="1695615" y="333248"/>
                  </a:lnTo>
                  <a:lnTo>
                    <a:pt x="1714487" y="330873"/>
                  </a:lnTo>
                  <a:lnTo>
                    <a:pt x="1734235" y="327533"/>
                  </a:lnTo>
                  <a:lnTo>
                    <a:pt x="1734489" y="327533"/>
                  </a:lnTo>
                  <a:lnTo>
                    <a:pt x="1745602" y="325869"/>
                  </a:lnTo>
                  <a:lnTo>
                    <a:pt x="1756803" y="325856"/>
                  </a:lnTo>
                  <a:lnTo>
                    <a:pt x="1766341" y="327177"/>
                  </a:lnTo>
                  <a:lnTo>
                    <a:pt x="1775891" y="330073"/>
                  </a:lnTo>
                  <a:lnTo>
                    <a:pt x="1785289" y="333756"/>
                  </a:lnTo>
                  <a:lnTo>
                    <a:pt x="1789861" y="338582"/>
                  </a:lnTo>
                  <a:lnTo>
                    <a:pt x="1799501" y="325767"/>
                  </a:lnTo>
                  <a:lnTo>
                    <a:pt x="1799894" y="3252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2427477" y="1970024"/>
            <a:ext cx="2535555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spc="-165" dirty="0">
                <a:solidFill>
                  <a:srgbClr val="FFFFFF"/>
                </a:solidFill>
                <a:latin typeface="Calibri Light"/>
                <a:cs typeface="Calibri Light"/>
              </a:rPr>
              <a:t>V</a:t>
            </a:r>
            <a:r>
              <a:rPr sz="2650" spc="-15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2650" spc="-10" dirty="0">
                <a:solidFill>
                  <a:srgbClr val="FFFFFF"/>
                </a:solidFill>
                <a:latin typeface="Calibri Light"/>
                <a:cs typeface="Calibri Light"/>
              </a:rPr>
              <a:t>l</a:t>
            </a:r>
            <a:r>
              <a:rPr sz="2650" spc="-25" dirty="0">
                <a:solidFill>
                  <a:srgbClr val="FFFFFF"/>
                </a:solidFill>
                <a:latin typeface="Calibri Light"/>
                <a:cs typeface="Calibri Light"/>
              </a:rPr>
              <a:t>u</a:t>
            </a:r>
            <a:r>
              <a:rPr sz="2650" spc="-5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2650" spc="-25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2650" spc="-10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2650" spc="-40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650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2650" spc="-7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650" spc="-35" dirty="0">
                <a:solidFill>
                  <a:srgbClr val="FFFFFF"/>
                </a:solidFill>
                <a:latin typeface="Calibri Light"/>
                <a:cs typeface="Calibri Light"/>
              </a:rPr>
              <a:t>M</a:t>
            </a:r>
            <a:r>
              <a:rPr sz="2650" spc="-3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650" spc="-25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2650" spc="-35" dirty="0">
                <a:solidFill>
                  <a:srgbClr val="FFFFFF"/>
                </a:solidFill>
                <a:latin typeface="Calibri Light"/>
                <a:cs typeface="Calibri Light"/>
              </a:rPr>
              <a:t>h</a:t>
            </a:r>
            <a:r>
              <a:rPr sz="2650" spc="-30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650" spc="-35" dirty="0">
                <a:solidFill>
                  <a:srgbClr val="FFFFFF"/>
                </a:solidFill>
                <a:latin typeface="Calibri Light"/>
                <a:cs typeface="Calibri Light"/>
              </a:rPr>
              <a:t>d</a:t>
            </a:r>
            <a:r>
              <a:rPr sz="2650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endParaRPr sz="2650">
              <a:latin typeface="Calibri Light"/>
              <a:cs typeface="Calibri Light"/>
            </a:endParaRPr>
          </a:p>
        </p:txBody>
      </p:sp>
      <p:pic>
        <p:nvPicPr>
          <p:cNvPr id="61" name="object 6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62227" y="5981700"/>
            <a:ext cx="3028188" cy="524256"/>
          </a:xfrm>
          <a:prstGeom prst="rect">
            <a:avLst/>
          </a:prstGeom>
        </p:spPr>
      </p:pic>
      <p:sp>
        <p:nvSpPr>
          <p:cNvPr id="62" name="object 62"/>
          <p:cNvSpPr/>
          <p:nvPr/>
        </p:nvSpPr>
        <p:spPr>
          <a:xfrm>
            <a:off x="650748" y="449580"/>
            <a:ext cx="11821795" cy="547370"/>
          </a:xfrm>
          <a:custGeom>
            <a:avLst/>
            <a:gdLst/>
            <a:ahLst/>
            <a:cxnLst/>
            <a:rect l="l" t="t" r="r" b="b"/>
            <a:pathLst>
              <a:path w="11821795" h="547369">
                <a:moveTo>
                  <a:pt x="11658854" y="0"/>
                </a:moveTo>
                <a:lnTo>
                  <a:pt x="0" y="0"/>
                </a:lnTo>
                <a:lnTo>
                  <a:pt x="162788" y="273557"/>
                </a:lnTo>
                <a:lnTo>
                  <a:pt x="0" y="547115"/>
                </a:lnTo>
                <a:lnTo>
                  <a:pt x="11658854" y="547115"/>
                </a:lnTo>
                <a:lnTo>
                  <a:pt x="11821668" y="273557"/>
                </a:lnTo>
                <a:lnTo>
                  <a:pt x="11658854" y="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>
            <a:spLocks noGrp="1"/>
          </p:cNvSpPr>
          <p:nvPr>
            <p:ph type="title"/>
          </p:nvPr>
        </p:nvSpPr>
        <p:spPr>
          <a:xfrm>
            <a:off x="891641" y="549910"/>
            <a:ext cx="1805939" cy="3784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-15" dirty="0"/>
              <a:t>Measuring</a:t>
            </a:r>
            <a:r>
              <a:rPr spc="-114" dirty="0"/>
              <a:t> </a:t>
            </a:r>
            <a:r>
              <a:rPr dirty="0"/>
              <a:t>CVA</a:t>
            </a:r>
          </a:p>
        </p:txBody>
      </p:sp>
      <p:sp>
        <p:nvSpPr>
          <p:cNvPr id="64" name="object 6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r>
              <a:rPr dirty="0"/>
              <a:t>13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AAD74506-FA25-2377-8E08-5EB61B3717E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6" y="6835980"/>
            <a:ext cx="1448512" cy="7653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27051" y="7117791"/>
            <a:ext cx="895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 Light"/>
                <a:cs typeface="Calibri Light"/>
              </a:rPr>
              <a:t>2</a:t>
            </a:r>
            <a:endParaRPr sz="10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9892" y="1893824"/>
            <a:ext cx="3874007" cy="37846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54125" y="1648409"/>
            <a:ext cx="1262380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spc="-10" dirty="0">
                <a:latin typeface="Calibri Light"/>
                <a:cs typeface="Calibri Light"/>
              </a:rPr>
              <a:t>Introduction</a:t>
            </a:r>
            <a:endParaRPr sz="195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4125" y="2281555"/>
            <a:ext cx="2683510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spc="-5" dirty="0">
                <a:latin typeface="Calibri Light"/>
                <a:cs typeface="Calibri Light"/>
              </a:rPr>
              <a:t>Nigerian</a:t>
            </a:r>
            <a:r>
              <a:rPr sz="1950" spc="-65" dirty="0">
                <a:latin typeface="Calibri Light"/>
                <a:cs typeface="Calibri Light"/>
              </a:rPr>
              <a:t> </a:t>
            </a:r>
            <a:r>
              <a:rPr sz="1950" spc="-10" dirty="0">
                <a:latin typeface="Calibri Light"/>
                <a:cs typeface="Calibri Light"/>
              </a:rPr>
              <a:t>Derivative</a:t>
            </a:r>
            <a:r>
              <a:rPr sz="1950" spc="-60" dirty="0">
                <a:latin typeface="Calibri Light"/>
                <a:cs typeface="Calibri Light"/>
              </a:rPr>
              <a:t> </a:t>
            </a:r>
            <a:r>
              <a:rPr sz="1950" spc="-10" dirty="0">
                <a:latin typeface="Calibri Light"/>
                <a:cs typeface="Calibri Light"/>
              </a:rPr>
              <a:t>Market</a:t>
            </a:r>
            <a:endParaRPr sz="195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4125" y="2913710"/>
            <a:ext cx="3157220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spc="-10" dirty="0">
                <a:latin typeface="Calibri Light"/>
                <a:cs typeface="Calibri Light"/>
              </a:rPr>
              <a:t>Derivative</a:t>
            </a:r>
            <a:r>
              <a:rPr sz="1950" spc="-60" dirty="0">
                <a:latin typeface="Calibri Light"/>
                <a:cs typeface="Calibri Light"/>
              </a:rPr>
              <a:t> </a:t>
            </a:r>
            <a:r>
              <a:rPr sz="1950" spc="10" dirty="0">
                <a:latin typeface="Calibri Light"/>
                <a:cs typeface="Calibri Light"/>
              </a:rPr>
              <a:t>in</a:t>
            </a:r>
            <a:r>
              <a:rPr sz="1950" spc="-45" dirty="0">
                <a:latin typeface="Calibri Light"/>
                <a:cs typeface="Calibri Light"/>
              </a:rPr>
              <a:t> </a:t>
            </a:r>
            <a:r>
              <a:rPr sz="1950" spc="-5" dirty="0">
                <a:latin typeface="Calibri Light"/>
                <a:cs typeface="Calibri Light"/>
              </a:rPr>
              <a:t>Insurance</a:t>
            </a:r>
            <a:r>
              <a:rPr sz="1950" spc="-55" dirty="0">
                <a:latin typeface="Calibri Light"/>
                <a:cs typeface="Calibri Light"/>
              </a:rPr>
              <a:t> </a:t>
            </a:r>
            <a:r>
              <a:rPr sz="1950" dirty="0">
                <a:latin typeface="Calibri Light"/>
                <a:cs typeface="Calibri Light"/>
              </a:rPr>
              <a:t>Industry</a:t>
            </a:r>
            <a:endParaRPr sz="195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4125" y="3546729"/>
            <a:ext cx="3357245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spc="-5" dirty="0">
                <a:latin typeface="Calibri Light"/>
                <a:cs typeface="Calibri Light"/>
              </a:rPr>
              <a:t>Counterparty</a:t>
            </a:r>
            <a:r>
              <a:rPr sz="1950" spc="-65" dirty="0">
                <a:latin typeface="Calibri Light"/>
                <a:cs typeface="Calibri Light"/>
              </a:rPr>
              <a:t> </a:t>
            </a:r>
            <a:r>
              <a:rPr sz="1950" spc="5" dirty="0">
                <a:latin typeface="Calibri Light"/>
                <a:cs typeface="Calibri Light"/>
              </a:rPr>
              <a:t>Risk</a:t>
            </a:r>
            <a:r>
              <a:rPr sz="1950" spc="-50" dirty="0">
                <a:latin typeface="Calibri Light"/>
                <a:cs typeface="Calibri Light"/>
              </a:rPr>
              <a:t> </a:t>
            </a:r>
            <a:r>
              <a:rPr sz="1950" spc="-35" dirty="0">
                <a:latin typeface="Calibri Light"/>
                <a:cs typeface="Calibri Light"/>
              </a:rPr>
              <a:t>Vs</a:t>
            </a:r>
            <a:r>
              <a:rPr sz="1950" spc="-55" dirty="0">
                <a:latin typeface="Calibri Light"/>
                <a:cs typeface="Calibri Light"/>
              </a:rPr>
              <a:t> </a:t>
            </a:r>
            <a:r>
              <a:rPr sz="1950" dirty="0">
                <a:latin typeface="Calibri Light"/>
                <a:cs typeface="Calibri Light"/>
              </a:rPr>
              <a:t>Lending</a:t>
            </a:r>
            <a:r>
              <a:rPr sz="1950" spc="-70" dirty="0">
                <a:latin typeface="Calibri Light"/>
                <a:cs typeface="Calibri Light"/>
              </a:rPr>
              <a:t> </a:t>
            </a:r>
            <a:r>
              <a:rPr sz="1950" spc="5" dirty="0">
                <a:latin typeface="Calibri Light"/>
                <a:cs typeface="Calibri Light"/>
              </a:rPr>
              <a:t>Risk</a:t>
            </a:r>
            <a:endParaRPr sz="195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4125" y="4179189"/>
            <a:ext cx="2857500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spc="-10" dirty="0">
                <a:latin typeface="Calibri Light"/>
                <a:cs typeface="Calibri Light"/>
              </a:rPr>
              <a:t>Mitigating</a:t>
            </a:r>
            <a:r>
              <a:rPr sz="1950" spc="-75" dirty="0">
                <a:latin typeface="Calibri Light"/>
                <a:cs typeface="Calibri Light"/>
              </a:rPr>
              <a:t> </a:t>
            </a:r>
            <a:r>
              <a:rPr sz="1950" spc="-5" dirty="0">
                <a:latin typeface="Calibri Light"/>
                <a:cs typeface="Calibri Light"/>
              </a:rPr>
              <a:t>Counterparty</a:t>
            </a:r>
            <a:r>
              <a:rPr sz="1950" spc="-65" dirty="0">
                <a:latin typeface="Calibri Light"/>
                <a:cs typeface="Calibri Light"/>
              </a:rPr>
              <a:t> </a:t>
            </a:r>
            <a:r>
              <a:rPr sz="1950" spc="5" dirty="0">
                <a:latin typeface="Calibri Light"/>
                <a:cs typeface="Calibri Light"/>
              </a:rPr>
              <a:t>Risk</a:t>
            </a:r>
            <a:endParaRPr sz="195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4125" y="4812030"/>
            <a:ext cx="3133725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spc="-5" dirty="0">
                <a:latin typeface="Calibri Light"/>
                <a:cs typeface="Calibri Light"/>
              </a:rPr>
              <a:t>Credit</a:t>
            </a:r>
            <a:r>
              <a:rPr sz="1950" spc="-70" dirty="0">
                <a:latin typeface="Calibri Light"/>
                <a:cs typeface="Calibri Light"/>
              </a:rPr>
              <a:t> </a:t>
            </a:r>
            <a:r>
              <a:rPr sz="1950" spc="-20" dirty="0">
                <a:latin typeface="Calibri Light"/>
                <a:cs typeface="Calibri Light"/>
              </a:rPr>
              <a:t>Value</a:t>
            </a:r>
            <a:r>
              <a:rPr sz="1950" spc="-70" dirty="0">
                <a:latin typeface="Calibri Light"/>
                <a:cs typeface="Calibri Light"/>
              </a:rPr>
              <a:t> </a:t>
            </a:r>
            <a:r>
              <a:rPr sz="1950" spc="-5" dirty="0">
                <a:latin typeface="Calibri Light"/>
                <a:cs typeface="Calibri Light"/>
              </a:rPr>
              <a:t>Adjustments</a:t>
            </a:r>
            <a:r>
              <a:rPr sz="1950" spc="-65" dirty="0">
                <a:latin typeface="Calibri Light"/>
                <a:cs typeface="Calibri Light"/>
              </a:rPr>
              <a:t> </a:t>
            </a:r>
            <a:r>
              <a:rPr sz="1950" spc="-10" dirty="0">
                <a:latin typeface="Calibri Light"/>
                <a:cs typeface="Calibri Light"/>
              </a:rPr>
              <a:t>(CVA)</a:t>
            </a:r>
            <a:endParaRPr sz="195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4125" y="5444490"/>
            <a:ext cx="2888615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spc="5" dirty="0">
                <a:latin typeface="Calibri Light"/>
                <a:cs typeface="Calibri Light"/>
              </a:rPr>
              <a:t>IFRS</a:t>
            </a:r>
            <a:r>
              <a:rPr sz="1950" spc="-65" dirty="0">
                <a:latin typeface="Calibri Light"/>
                <a:cs typeface="Calibri Light"/>
              </a:rPr>
              <a:t> </a:t>
            </a:r>
            <a:r>
              <a:rPr sz="1950" spc="10" dirty="0">
                <a:latin typeface="Calibri Light"/>
                <a:cs typeface="Calibri Light"/>
              </a:rPr>
              <a:t>13</a:t>
            </a:r>
            <a:r>
              <a:rPr sz="1950" spc="-40" dirty="0">
                <a:latin typeface="Calibri Light"/>
                <a:cs typeface="Calibri Light"/>
              </a:rPr>
              <a:t> </a:t>
            </a:r>
            <a:r>
              <a:rPr sz="1950" spc="-10" dirty="0">
                <a:latin typeface="Calibri Light"/>
                <a:cs typeface="Calibri Light"/>
              </a:rPr>
              <a:t>Requirement</a:t>
            </a:r>
            <a:r>
              <a:rPr sz="1950" spc="-70" dirty="0">
                <a:latin typeface="Calibri Light"/>
                <a:cs typeface="Calibri Light"/>
              </a:rPr>
              <a:t> </a:t>
            </a:r>
            <a:r>
              <a:rPr sz="1950" spc="-15" dirty="0">
                <a:latin typeface="Calibri Light"/>
                <a:cs typeface="Calibri Light"/>
              </a:rPr>
              <a:t>for</a:t>
            </a:r>
            <a:r>
              <a:rPr sz="1950" spc="-30" dirty="0">
                <a:latin typeface="Calibri Light"/>
                <a:cs typeface="Calibri Light"/>
              </a:rPr>
              <a:t> </a:t>
            </a:r>
            <a:r>
              <a:rPr sz="1950" spc="-20" dirty="0">
                <a:latin typeface="Calibri Light"/>
                <a:cs typeface="Calibri Light"/>
              </a:rPr>
              <a:t>CVA</a:t>
            </a:r>
            <a:endParaRPr sz="195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4125" y="6076594"/>
            <a:ext cx="1540510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spc="5" dirty="0">
                <a:latin typeface="Calibri Light"/>
                <a:cs typeface="Calibri Light"/>
              </a:rPr>
              <a:t>Mea</a:t>
            </a:r>
            <a:r>
              <a:rPr sz="1950" spc="-5" dirty="0">
                <a:latin typeface="Calibri Light"/>
                <a:cs typeface="Calibri Light"/>
              </a:rPr>
              <a:t>s</a:t>
            </a:r>
            <a:r>
              <a:rPr sz="1950" spc="5" dirty="0">
                <a:latin typeface="Calibri Light"/>
                <a:cs typeface="Calibri Light"/>
              </a:rPr>
              <a:t>u</a:t>
            </a:r>
            <a:r>
              <a:rPr sz="1950" spc="-5" dirty="0">
                <a:latin typeface="Calibri Light"/>
                <a:cs typeface="Calibri Light"/>
              </a:rPr>
              <a:t>r</a:t>
            </a:r>
            <a:r>
              <a:rPr sz="1950" spc="-15" dirty="0">
                <a:latin typeface="Calibri Light"/>
                <a:cs typeface="Calibri Light"/>
              </a:rPr>
              <a:t>i</a:t>
            </a:r>
            <a:r>
              <a:rPr sz="1950" spc="5" dirty="0">
                <a:latin typeface="Calibri Light"/>
                <a:cs typeface="Calibri Light"/>
              </a:rPr>
              <a:t>n</a:t>
            </a:r>
            <a:r>
              <a:rPr sz="1950" spc="15" dirty="0">
                <a:latin typeface="Calibri Light"/>
                <a:cs typeface="Calibri Light"/>
              </a:rPr>
              <a:t>g</a:t>
            </a:r>
            <a:r>
              <a:rPr sz="1950" spc="-65" dirty="0">
                <a:latin typeface="Calibri Light"/>
                <a:cs typeface="Calibri Light"/>
              </a:rPr>
              <a:t> </a:t>
            </a:r>
            <a:r>
              <a:rPr sz="1950" spc="10" dirty="0">
                <a:latin typeface="Calibri Light"/>
                <a:cs typeface="Calibri Light"/>
              </a:rPr>
              <a:t>C</a:t>
            </a:r>
            <a:r>
              <a:rPr sz="1950" spc="-85" dirty="0">
                <a:latin typeface="Calibri Light"/>
                <a:cs typeface="Calibri Light"/>
              </a:rPr>
              <a:t>V</a:t>
            </a:r>
            <a:r>
              <a:rPr sz="1950" spc="15" dirty="0">
                <a:latin typeface="Calibri Light"/>
                <a:cs typeface="Calibri Light"/>
              </a:rPr>
              <a:t>A</a:t>
            </a:r>
            <a:endParaRPr sz="1950">
              <a:latin typeface="Calibri Light"/>
              <a:cs typeface="Calibri Ligh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399276" y="4194048"/>
            <a:ext cx="830580" cy="274320"/>
          </a:xfrm>
          <a:custGeom>
            <a:avLst/>
            <a:gdLst/>
            <a:ahLst/>
            <a:cxnLst/>
            <a:rect l="l" t="t" r="r" b="b"/>
            <a:pathLst>
              <a:path w="830579" h="274320">
                <a:moveTo>
                  <a:pt x="415290" y="0"/>
                </a:moveTo>
                <a:lnTo>
                  <a:pt x="347926" y="1796"/>
                </a:lnTo>
                <a:lnTo>
                  <a:pt x="284024" y="6998"/>
                </a:lnTo>
                <a:lnTo>
                  <a:pt x="224438" y="15320"/>
                </a:lnTo>
                <a:lnTo>
                  <a:pt x="170023" y="26481"/>
                </a:lnTo>
                <a:lnTo>
                  <a:pt x="121634" y="40195"/>
                </a:lnTo>
                <a:lnTo>
                  <a:pt x="80125" y="56180"/>
                </a:lnTo>
                <a:lnTo>
                  <a:pt x="46353" y="74153"/>
                </a:lnTo>
                <a:lnTo>
                  <a:pt x="5435" y="114926"/>
                </a:lnTo>
                <a:lnTo>
                  <a:pt x="0" y="137159"/>
                </a:lnTo>
                <a:lnTo>
                  <a:pt x="5435" y="159393"/>
                </a:lnTo>
                <a:lnTo>
                  <a:pt x="46353" y="200166"/>
                </a:lnTo>
                <a:lnTo>
                  <a:pt x="80125" y="218139"/>
                </a:lnTo>
                <a:lnTo>
                  <a:pt x="121634" y="234124"/>
                </a:lnTo>
                <a:lnTo>
                  <a:pt x="170023" y="247838"/>
                </a:lnTo>
                <a:lnTo>
                  <a:pt x="224438" y="258999"/>
                </a:lnTo>
                <a:lnTo>
                  <a:pt x="284024" y="267321"/>
                </a:lnTo>
                <a:lnTo>
                  <a:pt x="347926" y="272523"/>
                </a:lnTo>
                <a:lnTo>
                  <a:pt x="415290" y="274319"/>
                </a:lnTo>
                <a:lnTo>
                  <a:pt x="482653" y="272523"/>
                </a:lnTo>
                <a:lnTo>
                  <a:pt x="546555" y="267321"/>
                </a:lnTo>
                <a:lnTo>
                  <a:pt x="606141" y="258999"/>
                </a:lnTo>
                <a:lnTo>
                  <a:pt x="660556" y="247838"/>
                </a:lnTo>
                <a:lnTo>
                  <a:pt x="708945" y="234124"/>
                </a:lnTo>
                <a:lnTo>
                  <a:pt x="750454" y="218139"/>
                </a:lnTo>
                <a:lnTo>
                  <a:pt x="784226" y="200166"/>
                </a:lnTo>
                <a:lnTo>
                  <a:pt x="825144" y="159393"/>
                </a:lnTo>
                <a:lnTo>
                  <a:pt x="830579" y="137159"/>
                </a:lnTo>
                <a:lnTo>
                  <a:pt x="825144" y="114926"/>
                </a:lnTo>
                <a:lnTo>
                  <a:pt x="784226" y="74153"/>
                </a:lnTo>
                <a:lnTo>
                  <a:pt x="750454" y="56180"/>
                </a:lnTo>
                <a:lnTo>
                  <a:pt x="708945" y="40195"/>
                </a:lnTo>
                <a:lnTo>
                  <a:pt x="660556" y="26481"/>
                </a:lnTo>
                <a:lnTo>
                  <a:pt x="606141" y="15320"/>
                </a:lnTo>
                <a:lnTo>
                  <a:pt x="546555" y="6998"/>
                </a:lnTo>
                <a:lnTo>
                  <a:pt x="482653" y="1796"/>
                </a:lnTo>
                <a:lnTo>
                  <a:pt x="415290" y="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759956" y="4209034"/>
            <a:ext cx="110489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solidFill>
                  <a:srgbClr val="FFFFFF"/>
                </a:solidFill>
                <a:latin typeface="Calibri Light"/>
                <a:cs typeface="Calibri Light"/>
              </a:rPr>
              <a:t>9</a:t>
            </a:r>
            <a:endParaRPr sz="1300">
              <a:latin typeface="Calibri Light"/>
              <a:cs typeface="Calibri Ligh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399276" y="4809744"/>
            <a:ext cx="830580" cy="274320"/>
          </a:xfrm>
          <a:custGeom>
            <a:avLst/>
            <a:gdLst/>
            <a:ahLst/>
            <a:cxnLst/>
            <a:rect l="l" t="t" r="r" b="b"/>
            <a:pathLst>
              <a:path w="830579" h="274320">
                <a:moveTo>
                  <a:pt x="415290" y="0"/>
                </a:moveTo>
                <a:lnTo>
                  <a:pt x="347926" y="1796"/>
                </a:lnTo>
                <a:lnTo>
                  <a:pt x="284024" y="6998"/>
                </a:lnTo>
                <a:lnTo>
                  <a:pt x="224438" y="15320"/>
                </a:lnTo>
                <a:lnTo>
                  <a:pt x="170023" y="26481"/>
                </a:lnTo>
                <a:lnTo>
                  <a:pt x="121634" y="40195"/>
                </a:lnTo>
                <a:lnTo>
                  <a:pt x="80125" y="56180"/>
                </a:lnTo>
                <a:lnTo>
                  <a:pt x="46353" y="74153"/>
                </a:lnTo>
                <a:lnTo>
                  <a:pt x="5435" y="114926"/>
                </a:lnTo>
                <a:lnTo>
                  <a:pt x="0" y="137160"/>
                </a:lnTo>
                <a:lnTo>
                  <a:pt x="5435" y="159393"/>
                </a:lnTo>
                <a:lnTo>
                  <a:pt x="46353" y="200166"/>
                </a:lnTo>
                <a:lnTo>
                  <a:pt x="80125" y="218139"/>
                </a:lnTo>
                <a:lnTo>
                  <a:pt x="121634" y="234124"/>
                </a:lnTo>
                <a:lnTo>
                  <a:pt x="170023" y="247838"/>
                </a:lnTo>
                <a:lnTo>
                  <a:pt x="224438" y="258999"/>
                </a:lnTo>
                <a:lnTo>
                  <a:pt x="284024" y="267321"/>
                </a:lnTo>
                <a:lnTo>
                  <a:pt x="347926" y="272523"/>
                </a:lnTo>
                <a:lnTo>
                  <a:pt x="415290" y="274320"/>
                </a:lnTo>
                <a:lnTo>
                  <a:pt x="482653" y="272523"/>
                </a:lnTo>
                <a:lnTo>
                  <a:pt x="546555" y="267321"/>
                </a:lnTo>
                <a:lnTo>
                  <a:pt x="606141" y="258999"/>
                </a:lnTo>
                <a:lnTo>
                  <a:pt x="660556" y="247838"/>
                </a:lnTo>
                <a:lnTo>
                  <a:pt x="708945" y="234124"/>
                </a:lnTo>
                <a:lnTo>
                  <a:pt x="750454" y="218139"/>
                </a:lnTo>
                <a:lnTo>
                  <a:pt x="784226" y="200166"/>
                </a:lnTo>
                <a:lnTo>
                  <a:pt x="825144" y="159393"/>
                </a:lnTo>
                <a:lnTo>
                  <a:pt x="830579" y="137160"/>
                </a:lnTo>
                <a:lnTo>
                  <a:pt x="825144" y="114926"/>
                </a:lnTo>
                <a:lnTo>
                  <a:pt x="784226" y="74153"/>
                </a:lnTo>
                <a:lnTo>
                  <a:pt x="750454" y="56180"/>
                </a:lnTo>
                <a:lnTo>
                  <a:pt x="708945" y="40195"/>
                </a:lnTo>
                <a:lnTo>
                  <a:pt x="660556" y="26481"/>
                </a:lnTo>
                <a:lnTo>
                  <a:pt x="606141" y="15320"/>
                </a:lnTo>
                <a:lnTo>
                  <a:pt x="546555" y="6998"/>
                </a:lnTo>
                <a:lnTo>
                  <a:pt x="482653" y="1796"/>
                </a:lnTo>
                <a:lnTo>
                  <a:pt x="415290" y="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717283" y="4825365"/>
            <a:ext cx="19621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solidFill>
                  <a:srgbClr val="FFFFFF"/>
                </a:solidFill>
                <a:latin typeface="Calibri Light"/>
                <a:cs typeface="Calibri Light"/>
              </a:rPr>
              <a:t>10</a:t>
            </a:r>
            <a:endParaRPr sz="1300">
              <a:latin typeface="Calibri Light"/>
              <a:cs typeface="Calibri Ligh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399276" y="5510784"/>
            <a:ext cx="830580" cy="274320"/>
          </a:xfrm>
          <a:custGeom>
            <a:avLst/>
            <a:gdLst/>
            <a:ahLst/>
            <a:cxnLst/>
            <a:rect l="l" t="t" r="r" b="b"/>
            <a:pathLst>
              <a:path w="830579" h="274320">
                <a:moveTo>
                  <a:pt x="415290" y="0"/>
                </a:moveTo>
                <a:lnTo>
                  <a:pt x="347926" y="1796"/>
                </a:lnTo>
                <a:lnTo>
                  <a:pt x="284024" y="6998"/>
                </a:lnTo>
                <a:lnTo>
                  <a:pt x="224438" y="15320"/>
                </a:lnTo>
                <a:lnTo>
                  <a:pt x="170023" y="26481"/>
                </a:lnTo>
                <a:lnTo>
                  <a:pt x="121634" y="40195"/>
                </a:lnTo>
                <a:lnTo>
                  <a:pt x="80125" y="56180"/>
                </a:lnTo>
                <a:lnTo>
                  <a:pt x="46353" y="74153"/>
                </a:lnTo>
                <a:lnTo>
                  <a:pt x="5435" y="114926"/>
                </a:lnTo>
                <a:lnTo>
                  <a:pt x="0" y="137159"/>
                </a:lnTo>
                <a:lnTo>
                  <a:pt x="5435" y="159393"/>
                </a:lnTo>
                <a:lnTo>
                  <a:pt x="46353" y="200166"/>
                </a:lnTo>
                <a:lnTo>
                  <a:pt x="80125" y="218139"/>
                </a:lnTo>
                <a:lnTo>
                  <a:pt x="121634" y="234124"/>
                </a:lnTo>
                <a:lnTo>
                  <a:pt x="170023" y="247838"/>
                </a:lnTo>
                <a:lnTo>
                  <a:pt x="224438" y="258999"/>
                </a:lnTo>
                <a:lnTo>
                  <a:pt x="284024" y="267321"/>
                </a:lnTo>
                <a:lnTo>
                  <a:pt x="347926" y="272523"/>
                </a:lnTo>
                <a:lnTo>
                  <a:pt x="415290" y="274319"/>
                </a:lnTo>
                <a:lnTo>
                  <a:pt x="482653" y="272523"/>
                </a:lnTo>
                <a:lnTo>
                  <a:pt x="546555" y="267321"/>
                </a:lnTo>
                <a:lnTo>
                  <a:pt x="606141" y="258999"/>
                </a:lnTo>
                <a:lnTo>
                  <a:pt x="660556" y="247838"/>
                </a:lnTo>
                <a:lnTo>
                  <a:pt x="708945" y="234124"/>
                </a:lnTo>
                <a:lnTo>
                  <a:pt x="750454" y="218139"/>
                </a:lnTo>
                <a:lnTo>
                  <a:pt x="784226" y="200166"/>
                </a:lnTo>
                <a:lnTo>
                  <a:pt x="825144" y="159393"/>
                </a:lnTo>
                <a:lnTo>
                  <a:pt x="830579" y="137159"/>
                </a:lnTo>
                <a:lnTo>
                  <a:pt x="825144" y="114926"/>
                </a:lnTo>
                <a:lnTo>
                  <a:pt x="784226" y="74153"/>
                </a:lnTo>
                <a:lnTo>
                  <a:pt x="750454" y="56180"/>
                </a:lnTo>
                <a:lnTo>
                  <a:pt x="708945" y="40195"/>
                </a:lnTo>
                <a:lnTo>
                  <a:pt x="660556" y="26481"/>
                </a:lnTo>
                <a:lnTo>
                  <a:pt x="606141" y="15320"/>
                </a:lnTo>
                <a:lnTo>
                  <a:pt x="546555" y="6998"/>
                </a:lnTo>
                <a:lnTo>
                  <a:pt x="482653" y="1796"/>
                </a:lnTo>
                <a:lnTo>
                  <a:pt x="415290" y="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717283" y="5525770"/>
            <a:ext cx="19621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solidFill>
                  <a:srgbClr val="FFFFFF"/>
                </a:solidFill>
                <a:latin typeface="Calibri Light"/>
                <a:cs typeface="Calibri Light"/>
              </a:rPr>
              <a:t>11</a:t>
            </a:r>
            <a:endParaRPr sz="1300">
              <a:latin typeface="Calibri Light"/>
              <a:cs typeface="Calibri Ligh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399276" y="3611880"/>
            <a:ext cx="830580" cy="274320"/>
          </a:xfrm>
          <a:custGeom>
            <a:avLst/>
            <a:gdLst/>
            <a:ahLst/>
            <a:cxnLst/>
            <a:rect l="l" t="t" r="r" b="b"/>
            <a:pathLst>
              <a:path w="830579" h="274320">
                <a:moveTo>
                  <a:pt x="415290" y="0"/>
                </a:moveTo>
                <a:lnTo>
                  <a:pt x="347926" y="1796"/>
                </a:lnTo>
                <a:lnTo>
                  <a:pt x="284024" y="6998"/>
                </a:lnTo>
                <a:lnTo>
                  <a:pt x="224438" y="15320"/>
                </a:lnTo>
                <a:lnTo>
                  <a:pt x="170023" y="26481"/>
                </a:lnTo>
                <a:lnTo>
                  <a:pt x="121634" y="40195"/>
                </a:lnTo>
                <a:lnTo>
                  <a:pt x="80125" y="56180"/>
                </a:lnTo>
                <a:lnTo>
                  <a:pt x="46353" y="74153"/>
                </a:lnTo>
                <a:lnTo>
                  <a:pt x="5435" y="114926"/>
                </a:lnTo>
                <a:lnTo>
                  <a:pt x="0" y="137160"/>
                </a:lnTo>
                <a:lnTo>
                  <a:pt x="5435" y="159393"/>
                </a:lnTo>
                <a:lnTo>
                  <a:pt x="46353" y="200166"/>
                </a:lnTo>
                <a:lnTo>
                  <a:pt x="80125" y="218139"/>
                </a:lnTo>
                <a:lnTo>
                  <a:pt x="121634" y="234124"/>
                </a:lnTo>
                <a:lnTo>
                  <a:pt x="170023" y="247838"/>
                </a:lnTo>
                <a:lnTo>
                  <a:pt x="224438" y="258999"/>
                </a:lnTo>
                <a:lnTo>
                  <a:pt x="284024" y="267321"/>
                </a:lnTo>
                <a:lnTo>
                  <a:pt x="347926" y="272523"/>
                </a:lnTo>
                <a:lnTo>
                  <a:pt x="415290" y="274320"/>
                </a:lnTo>
                <a:lnTo>
                  <a:pt x="482653" y="272523"/>
                </a:lnTo>
                <a:lnTo>
                  <a:pt x="546555" y="267321"/>
                </a:lnTo>
                <a:lnTo>
                  <a:pt x="606141" y="258999"/>
                </a:lnTo>
                <a:lnTo>
                  <a:pt x="660556" y="247838"/>
                </a:lnTo>
                <a:lnTo>
                  <a:pt x="708945" y="234124"/>
                </a:lnTo>
                <a:lnTo>
                  <a:pt x="750454" y="218139"/>
                </a:lnTo>
                <a:lnTo>
                  <a:pt x="784226" y="200166"/>
                </a:lnTo>
                <a:lnTo>
                  <a:pt x="825144" y="159393"/>
                </a:lnTo>
                <a:lnTo>
                  <a:pt x="830579" y="137160"/>
                </a:lnTo>
                <a:lnTo>
                  <a:pt x="825144" y="114926"/>
                </a:lnTo>
                <a:lnTo>
                  <a:pt x="784226" y="74153"/>
                </a:lnTo>
                <a:lnTo>
                  <a:pt x="750454" y="56180"/>
                </a:lnTo>
                <a:lnTo>
                  <a:pt x="708945" y="40195"/>
                </a:lnTo>
                <a:lnTo>
                  <a:pt x="660556" y="26481"/>
                </a:lnTo>
                <a:lnTo>
                  <a:pt x="606141" y="15320"/>
                </a:lnTo>
                <a:lnTo>
                  <a:pt x="546555" y="6998"/>
                </a:lnTo>
                <a:lnTo>
                  <a:pt x="482653" y="1796"/>
                </a:lnTo>
                <a:lnTo>
                  <a:pt x="415290" y="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759956" y="3626611"/>
            <a:ext cx="110489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solidFill>
                  <a:srgbClr val="FFFFFF"/>
                </a:solidFill>
                <a:latin typeface="Calibri Light"/>
                <a:cs typeface="Calibri Light"/>
              </a:rPr>
              <a:t>8</a:t>
            </a:r>
            <a:endParaRPr sz="1300">
              <a:latin typeface="Calibri Light"/>
              <a:cs typeface="Calibri Ligh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399276" y="1717548"/>
            <a:ext cx="830580" cy="274320"/>
          </a:xfrm>
          <a:custGeom>
            <a:avLst/>
            <a:gdLst/>
            <a:ahLst/>
            <a:cxnLst/>
            <a:rect l="l" t="t" r="r" b="b"/>
            <a:pathLst>
              <a:path w="830579" h="274319">
                <a:moveTo>
                  <a:pt x="415290" y="0"/>
                </a:moveTo>
                <a:lnTo>
                  <a:pt x="347926" y="1796"/>
                </a:lnTo>
                <a:lnTo>
                  <a:pt x="284024" y="6998"/>
                </a:lnTo>
                <a:lnTo>
                  <a:pt x="224438" y="15320"/>
                </a:lnTo>
                <a:lnTo>
                  <a:pt x="170023" y="26481"/>
                </a:lnTo>
                <a:lnTo>
                  <a:pt x="121634" y="40195"/>
                </a:lnTo>
                <a:lnTo>
                  <a:pt x="80125" y="56180"/>
                </a:lnTo>
                <a:lnTo>
                  <a:pt x="46353" y="74153"/>
                </a:lnTo>
                <a:lnTo>
                  <a:pt x="5435" y="114926"/>
                </a:lnTo>
                <a:lnTo>
                  <a:pt x="0" y="137159"/>
                </a:lnTo>
                <a:lnTo>
                  <a:pt x="5435" y="159393"/>
                </a:lnTo>
                <a:lnTo>
                  <a:pt x="46353" y="200166"/>
                </a:lnTo>
                <a:lnTo>
                  <a:pt x="80125" y="218139"/>
                </a:lnTo>
                <a:lnTo>
                  <a:pt x="121634" y="234124"/>
                </a:lnTo>
                <a:lnTo>
                  <a:pt x="170023" y="247838"/>
                </a:lnTo>
                <a:lnTo>
                  <a:pt x="224438" y="258999"/>
                </a:lnTo>
                <a:lnTo>
                  <a:pt x="284024" y="267321"/>
                </a:lnTo>
                <a:lnTo>
                  <a:pt x="347926" y="272523"/>
                </a:lnTo>
                <a:lnTo>
                  <a:pt x="415290" y="274319"/>
                </a:lnTo>
                <a:lnTo>
                  <a:pt x="482653" y="272523"/>
                </a:lnTo>
                <a:lnTo>
                  <a:pt x="546555" y="267321"/>
                </a:lnTo>
                <a:lnTo>
                  <a:pt x="606141" y="258999"/>
                </a:lnTo>
                <a:lnTo>
                  <a:pt x="660556" y="247838"/>
                </a:lnTo>
                <a:lnTo>
                  <a:pt x="708945" y="234124"/>
                </a:lnTo>
                <a:lnTo>
                  <a:pt x="750454" y="218139"/>
                </a:lnTo>
                <a:lnTo>
                  <a:pt x="784226" y="200166"/>
                </a:lnTo>
                <a:lnTo>
                  <a:pt x="825144" y="159393"/>
                </a:lnTo>
                <a:lnTo>
                  <a:pt x="830579" y="137159"/>
                </a:lnTo>
                <a:lnTo>
                  <a:pt x="825144" y="114926"/>
                </a:lnTo>
                <a:lnTo>
                  <a:pt x="784226" y="74153"/>
                </a:lnTo>
                <a:lnTo>
                  <a:pt x="750454" y="56180"/>
                </a:lnTo>
                <a:lnTo>
                  <a:pt x="708945" y="40195"/>
                </a:lnTo>
                <a:lnTo>
                  <a:pt x="660556" y="26481"/>
                </a:lnTo>
                <a:lnTo>
                  <a:pt x="606141" y="15320"/>
                </a:lnTo>
                <a:lnTo>
                  <a:pt x="546555" y="6998"/>
                </a:lnTo>
                <a:lnTo>
                  <a:pt x="482653" y="1796"/>
                </a:lnTo>
                <a:lnTo>
                  <a:pt x="415290" y="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759956" y="1732280"/>
            <a:ext cx="110489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solidFill>
                  <a:srgbClr val="FFFFFF"/>
                </a:solidFill>
                <a:latin typeface="Calibri Light"/>
                <a:cs typeface="Calibri Light"/>
              </a:rPr>
              <a:t>3</a:t>
            </a:r>
            <a:endParaRPr sz="1300">
              <a:latin typeface="Calibri Light"/>
              <a:cs typeface="Calibri Ligh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399276" y="2299716"/>
            <a:ext cx="830580" cy="274320"/>
          </a:xfrm>
          <a:custGeom>
            <a:avLst/>
            <a:gdLst/>
            <a:ahLst/>
            <a:cxnLst/>
            <a:rect l="l" t="t" r="r" b="b"/>
            <a:pathLst>
              <a:path w="830579" h="274319">
                <a:moveTo>
                  <a:pt x="415290" y="0"/>
                </a:moveTo>
                <a:lnTo>
                  <a:pt x="347926" y="1796"/>
                </a:lnTo>
                <a:lnTo>
                  <a:pt x="284024" y="6998"/>
                </a:lnTo>
                <a:lnTo>
                  <a:pt x="224438" y="15320"/>
                </a:lnTo>
                <a:lnTo>
                  <a:pt x="170023" y="26481"/>
                </a:lnTo>
                <a:lnTo>
                  <a:pt x="121634" y="40195"/>
                </a:lnTo>
                <a:lnTo>
                  <a:pt x="80125" y="56180"/>
                </a:lnTo>
                <a:lnTo>
                  <a:pt x="46353" y="74153"/>
                </a:lnTo>
                <a:lnTo>
                  <a:pt x="5435" y="114926"/>
                </a:lnTo>
                <a:lnTo>
                  <a:pt x="0" y="137160"/>
                </a:lnTo>
                <a:lnTo>
                  <a:pt x="5435" y="159393"/>
                </a:lnTo>
                <a:lnTo>
                  <a:pt x="46353" y="200166"/>
                </a:lnTo>
                <a:lnTo>
                  <a:pt x="80125" y="218139"/>
                </a:lnTo>
                <a:lnTo>
                  <a:pt x="121634" y="234124"/>
                </a:lnTo>
                <a:lnTo>
                  <a:pt x="170023" y="247838"/>
                </a:lnTo>
                <a:lnTo>
                  <a:pt x="224438" y="258999"/>
                </a:lnTo>
                <a:lnTo>
                  <a:pt x="284024" y="267321"/>
                </a:lnTo>
                <a:lnTo>
                  <a:pt x="347926" y="272523"/>
                </a:lnTo>
                <a:lnTo>
                  <a:pt x="415290" y="274320"/>
                </a:lnTo>
                <a:lnTo>
                  <a:pt x="482653" y="272523"/>
                </a:lnTo>
                <a:lnTo>
                  <a:pt x="546555" y="267321"/>
                </a:lnTo>
                <a:lnTo>
                  <a:pt x="606141" y="258999"/>
                </a:lnTo>
                <a:lnTo>
                  <a:pt x="660556" y="247838"/>
                </a:lnTo>
                <a:lnTo>
                  <a:pt x="708945" y="234124"/>
                </a:lnTo>
                <a:lnTo>
                  <a:pt x="750454" y="218139"/>
                </a:lnTo>
                <a:lnTo>
                  <a:pt x="784226" y="200166"/>
                </a:lnTo>
                <a:lnTo>
                  <a:pt x="825144" y="159393"/>
                </a:lnTo>
                <a:lnTo>
                  <a:pt x="830579" y="137160"/>
                </a:lnTo>
                <a:lnTo>
                  <a:pt x="825144" y="114926"/>
                </a:lnTo>
                <a:lnTo>
                  <a:pt x="784226" y="74153"/>
                </a:lnTo>
                <a:lnTo>
                  <a:pt x="750454" y="56180"/>
                </a:lnTo>
                <a:lnTo>
                  <a:pt x="708945" y="40195"/>
                </a:lnTo>
                <a:lnTo>
                  <a:pt x="660556" y="26481"/>
                </a:lnTo>
                <a:lnTo>
                  <a:pt x="606141" y="15320"/>
                </a:lnTo>
                <a:lnTo>
                  <a:pt x="546555" y="6998"/>
                </a:lnTo>
                <a:lnTo>
                  <a:pt x="482653" y="1796"/>
                </a:lnTo>
                <a:lnTo>
                  <a:pt x="415290" y="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759956" y="2314702"/>
            <a:ext cx="110489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solidFill>
                  <a:srgbClr val="FFFFFF"/>
                </a:solidFill>
                <a:latin typeface="Calibri Light"/>
                <a:cs typeface="Calibri Light"/>
              </a:rPr>
              <a:t>6</a:t>
            </a:r>
            <a:endParaRPr sz="1300">
              <a:latin typeface="Calibri Light"/>
              <a:cs typeface="Calibri Ligh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399276" y="2936748"/>
            <a:ext cx="830580" cy="274320"/>
          </a:xfrm>
          <a:custGeom>
            <a:avLst/>
            <a:gdLst/>
            <a:ahLst/>
            <a:cxnLst/>
            <a:rect l="l" t="t" r="r" b="b"/>
            <a:pathLst>
              <a:path w="830579" h="274319">
                <a:moveTo>
                  <a:pt x="415290" y="0"/>
                </a:moveTo>
                <a:lnTo>
                  <a:pt x="347926" y="1796"/>
                </a:lnTo>
                <a:lnTo>
                  <a:pt x="284024" y="6998"/>
                </a:lnTo>
                <a:lnTo>
                  <a:pt x="224438" y="15320"/>
                </a:lnTo>
                <a:lnTo>
                  <a:pt x="170023" y="26481"/>
                </a:lnTo>
                <a:lnTo>
                  <a:pt x="121634" y="40195"/>
                </a:lnTo>
                <a:lnTo>
                  <a:pt x="80125" y="56180"/>
                </a:lnTo>
                <a:lnTo>
                  <a:pt x="46353" y="74153"/>
                </a:lnTo>
                <a:lnTo>
                  <a:pt x="5435" y="114926"/>
                </a:lnTo>
                <a:lnTo>
                  <a:pt x="0" y="137159"/>
                </a:lnTo>
                <a:lnTo>
                  <a:pt x="5435" y="159393"/>
                </a:lnTo>
                <a:lnTo>
                  <a:pt x="46353" y="200166"/>
                </a:lnTo>
                <a:lnTo>
                  <a:pt x="80125" y="218139"/>
                </a:lnTo>
                <a:lnTo>
                  <a:pt x="121634" y="234124"/>
                </a:lnTo>
                <a:lnTo>
                  <a:pt x="170023" y="247838"/>
                </a:lnTo>
                <a:lnTo>
                  <a:pt x="224438" y="258999"/>
                </a:lnTo>
                <a:lnTo>
                  <a:pt x="284024" y="267321"/>
                </a:lnTo>
                <a:lnTo>
                  <a:pt x="347926" y="272523"/>
                </a:lnTo>
                <a:lnTo>
                  <a:pt x="415290" y="274319"/>
                </a:lnTo>
                <a:lnTo>
                  <a:pt x="482653" y="272523"/>
                </a:lnTo>
                <a:lnTo>
                  <a:pt x="546555" y="267321"/>
                </a:lnTo>
                <a:lnTo>
                  <a:pt x="606141" y="258999"/>
                </a:lnTo>
                <a:lnTo>
                  <a:pt x="660556" y="247838"/>
                </a:lnTo>
                <a:lnTo>
                  <a:pt x="708945" y="234124"/>
                </a:lnTo>
                <a:lnTo>
                  <a:pt x="750454" y="218139"/>
                </a:lnTo>
                <a:lnTo>
                  <a:pt x="784226" y="200166"/>
                </a:lnTo>
                <a:lnTo>
                  <a:pt x="825144" y="159393"/>
                </a:lnTo>
                <a:lnTo>
                  <a:pt x="830579" y="137159"/>
                </a:lnTo>
                <a:lnTo>
                  <a:pt x="825144" y="114926"/>
                </a:lnTo>
                <a:lnTo>
                  <a:pt x="784226" y="74153"/>
                </a:lnTo>
                <a:lnTo>
                  <a:pt x="750454" y="56180"/>
                </a:lnTo>
                <a:lnTo>
                  <a:pt x="708945" y="40195"/>
                </a:lnTo>
                <a:lnTo>
                  <a:pt x="660556" y="26481"/>
                </a:lnTo>
                <a:lnTo>
                  <a:pt x="606141" y="15320"/>
                </a:lnTo>
                <a:lnTo>
                  <a:pt x="546555" y="6998"/>
                </a:lnTo>
                <a:lnTo>
                  <a:pt x="482653" y="1796"/>
                </a:lnTo>
                <a:lnTo>
                  <a:pt x="415290" y="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759956" y="2951226"/>
            <a:ext cx="110489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solidFill>
                  <a:srgbClr val="FFFFFF"/>
                </a:solidFill>
                <a:latin typeface="Calibri Light"/>
                <a:cs typeface="Calibri Light"/>
              </a:rPr>
              <a:t>7</a:t>
            </a:r>
            <a:endParaRPr sz="1300">
              <a:latin typeface="Calibri Light"/>
              <a:cs typeface="Calibri Ligh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399276" y="6108192"/>
            <a:ext cx="830580" cy="274320"/>
          </a:xfrm>
          <a:custGeom>
            <a:avLst/>
            <a:gdLst/>
            <a:ahLst/>
            <a:cxnLst/>
            <a:rect l="l" t="t" r="r" b="b"/>
            <a:pathLst>
              <a:path w="830579" h="274320">
                <a:moveTo>
                  <a:pt x="415290" y="0"/>
                </a:moveTo>
                <a:lnTo>
                  <a:pt x="347926" y="1796"/>
                </a:lnTo>
                <a:lnTo>
                  <a:pt x="284024" y="6998"/>
                </a:lnTo>
                <a:lnTo>
                  <a:pt x="224438" y="15320"/>
                </a:lnTo>
                <a:lnTo>
                  <a:pt x="170023" y="26481"/>
                </a:lnTo>
                <a:lnTo>
                  <a:pt x="121634" y="40195"/>
                </a:lnTo>
                <a:lnTo>
                  <a:pt x="80125" y="56180"/>
                </a:lnTo>
                <a:lnTo>
                  <a:pt x="46353" y="74153"/>
                </a:lnTo>
                <a:lnTo>
                  <a:pt x="5435" y="114926"/>
                </a:lnTo>
                <a:lnTo>
                  <a:pt x="0" y="137160"/>
                </a:lnTo>
                <a:lnTo>
                  <a:pt x="5435" y="159409"/>
                </a:lnTo>
                <a:lnTo>
                  <a:pt x="46353" y="200194"/>
                </a:lnTo>
                <a:lnTo>
                  <a:pt x="80125" y="218166"/>
                </a:lnTo>
                <a:lnTo>
                  <a:pt x="121634" y="234148"/>
                </a:lnTo>
                <a:lnTo>
                  <a:pt x="170023" y="247857"/>
                </a:lnTo>
                <a:lnTo>
                  <a:pt x="224438" y="259011"/>
                </a:lnTo>
                <a:lnTo>
                  <a:pt x="284024" y="267327"/>
                </a:lnTo>
                <a:lnTo>
                  <a:pt x="347926" y="272524"/>
                </a:lnTo>
                <a:lnTo>
                  <a:pt x="415290" y="274320"/>
                </a:lnTo>
                <a:lnTo>
                  <a:pt x="482653" y="272524"/>
                </a:lnTo>
                <a:lnTo>
                  <a:pt x="546555" y="267327"/>
                </a:lnTo>
                <a:lnTo>
                  <a:pt x="606141" y="259011"/>
                </a:lnTo>
                <a:lnTo>
                  <a:pt x="660556" y="247857"/>
                </a:lnTo>
                <a:lnTo>
                  <a:pt x="708945" y="234148"/>
                </a:lnTo>
                <a:lnTo>
                  <a:pt x="750454" y="218166"/>
                </a:lnTo>
                <a:lnTo>
                  <a:pt x="784226" y="200194"/>
                </a:lnTo>
                <a:lnTo>
                  <a:pt x="825144" y="159409"/>
                </a:lnTo>
                <a:lnTo>
                  <a:pt x="830579" y="137160"/>
                </a:lnTo>
                <a:lnTo>
                  <a:pt x="825144" y="114926"/>
                </a:lnTo>
                <a:lnTo>
                  <a:pt x="784226" y="74153"/>
                </a:lnTo>
                <a:lnTo>
                  <a:pt x="750454" y="56180"/>
                </a:lnTo>
                <a:lnTo>
                  <a:pt x="708945" y="40195"/>
                </a:lnTo>
                <a:lnTo>
                  <a:pt x="660556" y="26481"/>
                </a:lnTo>
                <a:lnTo>
                  <a:pt x="606141" y="15320"/>
                </a:lnTo>
                <a:lnTo>
                  <a:pt x="546555" y="6998"/>
                </a:lnTo>
                <a:lnTo>
                  <a:pt x="482653" y="1796"/>
                </a:lnTo>
                <a:lnTo>
                  <a:pt x="415290" y="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717283" y="6124143"/>
            <a:ext cx="19621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solidFill>
                  <a:srgbClr val="FFFFFF"/>
                </a:solidFill>
                <a:latin typeface="Calibri Light"/>
                <a:cs typeface="Calibri Light"/>
              </a:rPr>
              <a:t>12</a:t>
            </a:r>
            <a:endParaRPr sz="1300">
              <a:latin typeface="Calibri Light"/>
              <a:cs typeface="Calibri Light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50748" y="449580"/>
            <a:ext cx="11821795" cy="547370"/>
          </a:xfrm>
          <a:custGeom>
            <a:avLst/>
            <a:gdLst/>
            <a:ahLst/>
            <a:cxnLst/>
            <a:rect l="l" t="t" r="r" b="b"/>
            <a:pathLst>
              <a:path w="11821795" h="547369">
                <a:moveTo>
                  <a:pt x="11658854" y="0"/>
                </a:moveTo>
                <a:lnTo>
                  <a:pt x="0" y="0"/>
                </a:lnTo>
                <a:lnTo>
                  <a:pt x="162788" y="273557"/>
                </a:lnTo>
                <a:lnTo>
                  <a:pt x="0" y="547115"/>
                </a:lnTo>
                <a:lnTo>
                  <a:pt x="11658854" y="547115"/>
                </a:lnTo>
                <a:lnTo>
                  <a:pt x="11821668" y="273557"/>
                </a:lnTo>
                <a:lnTo>
                  <a:pt x="11658854" y="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891641" y="549910"/>
            <a:ext cx="1080135" cy="3784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-15" dirty="0"/>
              <a:t>Contents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996CDD4-7AD1-07AD-0B17-E9CA2B7BE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088" y="6824017"/>
            <a:ext cx="1448512" cy="7653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2893" y="1256792"/>
            <a:ext cx="6909434" cy="83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650" dirty="0">
                <a:solidFill>
                  <a:srgbClr val="585858"/>
                </a:solidFill>
              </a:rPr>
              <a:t>A </a:t>
            </a:r>
            <a:r>
              <a:rPr sz="2650" spc="-30" dirty="0">
                <a:solidFill>
                  <a:srgbClr val="585858"/>
                </a:solidFill>
              </a:rPr>
              <a:t>derivative </a:t>
            </a:r>
            <a:r>
              <a:rPr sz="2650" dirty="0">
                <a:solidFill>
                  <a:srgbClr val="585858"/>
                </a:solidFill>
              </a:rPr>
              <a:t>is a </a:t>
            </a:r>
            <a:r>
              <a:rPr sz="2650" spc="-5" dirty="0">
                <a:solidFill>
                  <a:srgbClr val="585858"/>
                </a:solidFill>
              </a:rPr>
              <a:t>security with </a:t>
            </a:r>
            <a:r>
              <a:rPr sz="2650" dirty="0">
                <a:solidFill>
                  <a:srgbClr val="585858"/>
                </a:solidFill>
              </a:rPr>
              <a:t>a price </a:t>
            </a:r>
            <a:r>
              <a:rPr sz="2650" spc="-5" dirty="0">
                <a:solidFill>
                  <a:srgbClr val="585858"/>
                </a:solidFill>
              </a:rPr>
              <a:t>that </a:t>
            </a:r>
            <a:r>
              <a:rPr sz="2650" dirty="0">
                <a:solidFill>
                  <a:srgbClr val="585858"/>
                </a:solidFill>
              </a:rPr>
              <a:t>is </a:t>
            </a:r>
            <a:r>
              <a:rPr sz="2650" spc="-5" dirty="0">
                <a:solidFill>
                  <a:srgbClr val="585858"/>
                </a:solidFill>
              </a:rPr>
              <a:t>derived </a:t>
            </a:r>
            <a:r>
              <a:rPr sz="2650" spc="-585" dirty="0">
                <a:solidFill>
                  <a:srgbClr val="585858"/>
                </a:solidFill>
              </a:rPr>
              <a:t> </a:t>
            </a:r>
            <a:r>
              <a:rPr sz="2650" spc="-15" dirty="0">
                <a:solidFill>
                  <a:srgbClr val="585858"/>
                </a:solidFill>
              </a:rPr>
              <a:t>from</a:t>
            </a:r>
            <a:r>
              <a:rPr sz="2650" spc="-35" dirty="0">
                <a:solidFill>
                  <a:srgbClr val="585858"/>
                </a:solidFill>
              </a:rPr>
              <a:t> </a:t>
            </a:r>
            <a:r>
              <a:rPr sz="2650" spc="-5" dirty="0">
                <a:solidFill>
                  <a:srgbClr val="585858"/>
                </a:solidFill>
              </a:rPr>
              <a:t>one</a:t>
            </a:r>
            <a:r>
              <a:rPr sz="2650" spc="-20" dirty="0">
                <a:solidFill>
                  <a:srgbClr val="585858"/>
                </a:solidFill>
              </a:rPr>
              <a:t> </a:t>
            </a:r>
            <a:r>
              <a:rPr sz="2650" spc="-5" dirty="0">
                <a:solidFill>
                  <a:srgbClr val="585858"/>
                </a:solidFill>
              </a:rPr>
              <a:t>or</a:t>
            </a:r>
            <a:r>
              <a:rPr sz="2650" spc="10" dirty="0">
                <a:solidFill>
                  <a:srgbClr val="585858"/>
                </a:solidFill>
              </a:rPr>
              <a:t> </a:t>
            </a:r>
            <a:r>
              <a:rPr sz="2650" spc="-10" dirty="0">
                <a:solidFill>
                  <a:srgbClr val="585858"/>
                </a:solidFill>
              </a:rPr>
              <a:t>more</a:t>
            </a:r>
            <a:r>
              <a:rPr sz="2650" spc="-20" dirty="0">
                <a:solidFill>
                  <a:srgbClr val="585858"/>
                </a:solidFill>
              </a:rPr>
              <a:t> underlying</a:t>
            </a:r>
            <a:r>
              <a:rPr sz="2650" spc="-80" dirty="0">
                <a:solidFill>
                  <a:srgbClr val="585858"/>
                </a:solidFill>
              </a:rPr>
              <a:t> </a:t>
            </a:r>
            <a:r>
              <a:rPr sz="2650" spc="-20" dirty="0">
                <a:solidFill>
                  <a:srgbClr val="585858"/>
                </a:solidFill>
              </a:rPr>
              <a:t>assets.</a:t>
            </a:r>
            <a:endParaRPr sz="2650"/>
          </a:p>
        </p:txBody>
      </p:sp>
      <p:sp>
        <p:nvSpPr>
          <p:cNvPr id="3" name="object 3"/>
          <p:cNvSpPr txBox="1"/>
          <p:nvPr/>
        </p:nvSpPr>
        <p:spPr>
          <a:xfrm>
            <a:off x="3020314" y="3046552"/>
            <a:ext cx="7955280" cy="267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8460" marR="819150" indent="-365760">
              <a:lnSpc>
                <a:spcPct val="100000"/>
              </a:lnSpc>
              <a:spcBef>
                <a:spcPts val="95"/>
              </a:spcBef>
            </a:pPr>
            <a:r>
              <a:rPr sz="2800" i="1" spc="-80" dirty="0">
                <a:solidFill>
                  <a:srgbClr val="6FAC46"/>
                </a:solidFill>
                <a:latin typeface="Calibri Light"/>
                <a:cs typeface="Calibri Light"/>
              </a:rPr>
              <a:t>VALUE</a:t>
            </a:r>
            <a:r>
              <a:rPr sz="2800" i="1" spc="-45" dirty="0">
                <a:solidFill>
                  <a:srgbClr val="6FAC46"/>
                </a:solidFill>
                <a:latin typeface="Calibri Light"/>
                <a:cs typeface="Calibri Light"/>
              </a:rPr>
              <a:t> </a:t>
            </a:r>
            <a:r>
              <a:rPr sz="2800" i="1" spc="-25" dirty="0">
                <a:solidFill>
                  <a:srgbClr val="6FAC46"/>
                </a:solidFill>
                <a:latin typeface="Calibri Light"/>
                <a:cs typeface="Calibri Light"/>
              </a:rPr>
              <a:t>OF</a:t>
            </a:r>
            <a:r>
              <a:rPr sz="2800" i="1" spc="-30" dirty="0">
                <a:solidFill>
                  <a:srgbClr val="6FAC46"/>
                </a:solidFill>
                <a:latin typeface="Calibri Light"/>
                <a:cs typeface="Calibri Light"/>
              </a:rPr>
              <a:t> </a:t>
            </a:r>
            <a:r>
              <a:rPr sz="2800" i="1" spc="-25" dirty="0">
                <a:solidFill>
                  <a:srgbClr val="6FAC46"/>
                </a:solidFill>
                <a:latin typeface="Calibri Light"/>
                <a:cs typeface="Calibri Light"/>
              </a:rPr>
              <a:t>THE</a:t>
            </a:r>
            <a:r>
              <a:rPr sz="2800" i="1" spc="-40" dirty="0">
                <a:solidFill>
                  <a:srgbClr val="6FAC46"/>
                </a:solidFill>
                <a:latin typeface="Calibri Light"/>
                <a:cs typeface="Calibri Light"/>
              </a:rPr>
              <a:t> </a:t>
            </a:r>
            <a:r>
              <a:rPr sz="2800" i="1" spc="-65" dirty="0">
                <a:solidFill>
                  <a:srgbClr val="6FAC46"/>
                </a:solidFill>
                <a:latin typeface="Calibri Light"/>
                <a:cs typeface="Calibri Light"/>
              </a:rPr>
              <a:t>DERIVATIVE</a:t>
            </a:r>
            <a:r>
              <a:rPr sz="2800" i="1" spc="-40" dirty="0">
                <a:solidFill>
                  <a:srgbClr val="6FAC46"/>
                </a:solidFill>
                <a:latin typeface="Calibri Light"/>
                <a:cs typeface="Calibri Light"/>
              </a:rPr>
              <a:t> </a:t>
            </a:r>
            <a:r>
              <a:rPr sz="2800" i="1" spc="-10" dirty="0">
                <a:solidFill>
                  <a:srgbClr val="6FAC46"/>
                </a:solidFill>
                <a:latin typeface="Calibri Light"/>
                <a:cs typeface="Calibri Light"/>
              </a:rPr>
              <a:t>IS</a:t>
            </a:r>
            <a:r>
              <a:rPr sz="2800" i="1" spc="-35" dirty="0">
                <a:solidFill>
                  <a:srgbClr val="6FAC46"/>
                </a:solidFill>
                <a:latin typeface="Calibri Light"/>
                <a:cs typeface="Calibri Light"/>
              </a:rPr>
              <a:t> DETERMINED</a:t>
            </a:r>
            <a:r>
              <a:rPr sz="2800" i="1" spc="-40" dirty="0">
                <a:solidFill>
                  <a:srgbClr val="6FAC46"/>
                </a:solidFill>
                <a:latin typeface="Calibri Light"/>
                <a:cs typeface="Calibri Light"/>
              </a:rPr>
              <a:t> </a:t>
            </a:r>
            <a:r>
              <a:rPr sz="2800" i="1" spc="-55" dirty="0">
                <a:solidFill>
                  <a:srgbClr val="6FAC46"/>
                </a:solidFill>
                <a:latin typeface="Calibri Light"/>
                <a:cs typeface="Calibri Light"/>
              </a:rPr>
              <a:t>BY</a:t>
            </a:r>
            <a:r>
              <a:rPr sz="2800" i="1" spc="-20" dirty="0">
                <a:solidFill>
                  <a:srgbClr val="6FAC46"/>
                </a:solidFill>
                <a:latin typeface="Calibri Light"/>
                <a:cs typeface="Calibri Light"/>
              </a:rPr>
              <a:t> </a:t>
            </a:r>
            <a:r>
              <a:rPr sz="2800" i="1" spc="-25" dirty="0">
                <a:solidFill>
                  <a:srgbClr val="6FAC46"/>
                </a:solidFill>
                <a:latin typeface="Calibri Light"/>
                <a:cs typeface="Calibri Light"/>
              </a:rPr>
              <a:t>THE </a:t>
            </a:r>
            <a:r>
              <a:rPr sz="2800" i="1" spc="-20" dirty="0">
                <a:solidFill>
                  <a:srgbClr val="6FAC46"/>
                </a:solidFill>
                <a:latin typeface="Calibri Light"/>
                <a:cs typeface="Calibri Light"/>
              </a:rPr>
              <a:t> </a:t>
            </a:r>
            <a:r>
              <a:rPr sz="2800" i="1" spc="-60" dirty="0">
                <a:solidFill>
                  <a:srgbClr val="6FAC46"/>
                </a:solidFill>
                <a:latin typeface="Calibri Light"/>
                <a:cs typeface="Calibri Light"/>
              </a:rPr>
              <a:t>FLUCTUATIONS</a:t>
            </a:r>
            <a:r>
              <a:rPr sz="2800" i="1" spc="-65" dirty="0">
                <a:solidFill>
                  <a:srgbClr val="6FAC46"/>
                </a:solidFill>
                <a:latin typeface="Calibri Light"/>
                <a:cs typeface="Calibri Light"/>
              </a:rPr>
              <a:t> </a:t>
            </a:r>
            <a:r>
              <a:rPr sz="2800" i="1" spc="-15" dirty="0">
                <a:solidFill>
                  <a:srgbClr val="6FAC46"/>
                </a:solidFill>
                <a:latin typeface="Calibri Light"/>
                <a:cs typeface="Calibri Light"/>
              </a:rPr>
              <a:t>IN</a:t>
            </a:r>
            <a:r>
              <a:rPr sz="2800" i="1" spc="-35" dirty="0">
                <a:solidFill>
                  <a:srgbClr val="6FAC46"/>
                </a:solidFill>
                <a:latin typeface="Calibri Light"/>
                <a:cs typeface="Calibri Light"/>
              </a:rPr>
              <a:t> </a:t>
            </a:r>
            <a:r>
              <a:rPr sz="2800" i="1" spc="-25" dirty="0">
                <a:solidFill>
                  <a:srgbClr val="6FAC46"/>
                </a:solidFill>
                <a:latin typeface="Calibri Light"/>
                <a:cs typeface="Calibri Light"/>
              </a:rPr>
              <a:t>THE</a:t>
            </a:r>
            <a:r>
              <a:rPr sz="2800" i="1" spc="-45" dirty="0">
                <a:solidFill>
                  <a:srgbClr val="6FAC46"/>
                </a:solidFill>
                <a:latin typeface="Calibri Light"/>
                <a:cs typeface="Calibri Light"/>
              </a:rPr>
              <a:t> </a:t>
            </a:r>
            <a:r>
              <a:rPr sz="2800" i="1" spc="-55" dirty="0">
                <a:solidFill>
                  <a:srgbClr val="6FAC46"/>
                </a:solidFill>
                <a:latin typeface="Calibri Light"/>
                <a:cs typeface="Calibri Light"/>
              </a:rPr>
              <a:t>UNDERLYING</a:t>
            </a:r>
            <a:r>
              <a:rPr sz="2800" i="1" spc="-45" dirty="0">
                <a:solidFill>
                  <a:srgbClr val="6FAC46"/>
                </a:solidFill>
                <a:latin typeface="Calibri Light"/>
                <a:cs typeface="Calibri Light"/>
              </a:rPr>
              <a:t> </a:t>
            </a:r>
            <a:r>
              <a:rPr sz="2800" i="1" spc="-25" dirty="0">
                <a:solidFill>
                  <a:srgbClr val="6FAC46"/>
                </a:solidFill>
                <a:latin typeface="Calibri Light"/>
                <a:cs typeface="Calibri Light"/>
              </a:rPr>
              <a:t>ASSET</a:t>
            </a:r>
            <a:r>
              <a:rPr sz="2800" i="1" spc="-50" dirty="0">
                <a:solidFill>
                  <a:srgbClr val="6FAC46"/>
                </a:solidFill>
                <a:latin typeface="Calibri Light"/>
                <a:cs typeface="Calibri Light"/>
              </a:rPr>
              <a:t> </a:t>
            </a:r>
            <a:r>
              <a:rPr sz="2800" i="1" spc="-5" dirty="0">
                <a:solidFill>
                  <a:srgbClr val="6FAC46"/>
                </a:solidFill>
                <a:latin typeface="Calibri Light"/>
                <a:cs typeface="Calibri Light"/>
              </a:rPr>
              <a:t>!!!</a:t>
            </a:r>
            <a:endParaRPr sz="2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50">
              <a:latin typeface="Calibri Light"/>
              <a:cs typeface="Calibri Light"/>
            </a:endParaRPr>
          </a:p>
          <a:p>
            <a:pPr marL="2689225" marR="5080" indent="-1007744">
              <a:lnSpc>
                <a:spcPct val="100000"/>
              </a:lnSpc>
              <a:spcBef>
                <a:spcPts val="5"/>
              </a:spcBef>
            </a:pPr>
            <a:r>
              <a:rPr sz="2650" dirty="0">
                <a:solidFill>
                  <a:srgbClr val="585858"/>
                </a:solidFill>
                <a:latin typeface="Wingdings"/>
                <a:cs typeface="Wingdings"/>
              </a:rPr>
              <a:t></a:t>
            </a:r>
            <a:r>
              <a:rPr sz="2650" spc="-28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650" dirty="0">
                <a:solidFill>
                  <a:srgbClr val="585858"/>
                </a:solidFill>
                <a:latin typeface="Calibri Light"/>
                <a:cs typeface="Calibri Light"/>
              </a:rPr>
              <a:t>the underlying</a:t>
            </a:r>
            <a:r>
              <a:rPr sz="2650" spc="-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650" dirty="0">
                <a:solidFill>
                  <a:srgbClr val="585858"/>
                </a:solidFill>
                <a:latin typeface="Calibri Light"/>
                <a:cs typeface="Calibri Light"/>
              </a:rPr>
              <a:t>as</a:t>
            </a:r>
            <a:r>
              <a:rPr sz="2650" spc="-15" dirty="0">
                <a:solidFill>
                  <a:srgbClr val="585858"/>
                </a:solidFill>
                <a:latin typeface="Calibri Light"/>
                <a:cs typeface="Calibri Light"/>
              </a:rPr>
              <a:t>se</a:t>
            </a:r>
            <a:r>
              <a:rPr sz="2650" dirty="0">
                <a:solidFill>
                  <a:srgbClr val="585858"/>
                </a:solidFill>
                <a:latin typeface="Calibri Light"/>
                <a:cs typeface="Calibri Light"/>
              </a:rPr>
              <a:t>ts</a:t>
            </a:r>
            <a:r>
              <a:rPr sz="265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650" dirty="0">
                <a:solidFill>
                  <a:srgbClr val="585858"/>
                </a:solidFill>
                <a:latin typeface="Calibri Light"/>
                <a:cs typeface="Calibri Light"/>
              </a:rPr>
              <a:t>m</a:t>
            </a:r>
            <a:r>
              <a:rPr sz="2650" spc="-50" dirty="0">
                <a:solidFill>
                  <a:srgbClr val="585858"/>
                </a:solidFill>
                <a:latin typeface="Calibri Light"/>
                <a:cs typeface="Calibri Light"/>
              </a:rPr>
              <a:t>a</a:t>
            </a:r>
            <a:r>
              <a:rPr sz="2650" dirty="0">
                <a:solidFill>
                  <a:srgbClr val="585858"/>
                </a:solidFill>
                <a:latin typeface="Calibri Light"/>
                <a:cs typeface="Calibri Light"/>
              </a:rPr>
              <a:t>y</a:t>
            </a:r>
            <a:r>
              <a:rPr sz="2650" spc="-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650" dirty="0">
                <a:solidFill>
                  <a:srgbClr val="585858"/>
                </a:solidFill>
                <a:latin typeface="Calibri Light"/>
                <a:cs typeface="Calibri Light"/>
              </a:rPr>
              <a:t>be</a:t>
            </a:r>
            <a:r>
              <a:rPr sz="2650" spc="-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650" spc="-45" dirty="0">
                <a:solidFill>
                  <a:srgbClr val="585858"/>
                </a:solidFill>
                <a:latin typeface="Calibri Light"/>
                <a:cs typeface="Calibri Light"/>
              </a:rPr>
              <a:t>s</a:t>
            </a:r>
            <a:r>
              <a:rPr sz="2650" spc="-35" dirty="0">
                <a:solidFill>
                  <a:srgbClr val="585858"/>
                </a:solidFill>
                <a:latin typeface="Calibri Light"/>
                <a:cs typeface="Calibri Light"/>
              </a:rPr>
              <a:t>t</a:t>
            </a:r>
            <a:r>
              <a:rPr sz="2650" spc="-30" dirty="0">
                <a:solidFill>
                  <a:srgbClr val="585858"/>
                </a:solidFill>
                <a:latin typeface="Calibri Light"/>
                <a:cs typeface="Calibri Light"/>
              </a:rPr>
              <a:t>o</a:t>
            </a:r>
            <a:r>
              <a:rPr sz="2650" spc="-40" dirty="0">
                <a:solidFill>
                  <a:srgbClr val="585858"/>
                </a:solidFill>
                <a:latin typeface="Calibri Light"/>
                <a:cs typeface="Calibri Light"/>
              </a:rPr>
              <a:t>c</a:t>
            </a:r>
            <a:r>
              <a:rPr sz="2650" spc="-45" dirty="0">
                <a:solidFill>
                  <a:srgbClr val="585858"/>
                </a:solidFill>
                <a:latin typeface="Calibri Light"/>
                <a:cs typeface="Calibri Light"/>
              </a:rPr>
              <a:t>k</a:t>
            </a:r>
            <a:r>
              <a:rPr sz="2650" spc="-30" dirty="0">
                <a:solidFill>
                  <a:srgbClr val="585858"/>
                </a:solidFill>
                <a:latin typeface="Calibri Light"/>
                <a:cs typeface="Calibri Light"/>
              </a:rPr>
              <a:t>s</a:t>
            </a:r>
            <a:r>
              <a:rPr sz="2650" dirty="0">
                <a:solidFill>
                  <a:srgbClr val="585858"/>
                </a:solidFill>
                <a:latin typeface="Calibri Light"/>
                <a:cs typeface="Calibri Light"/>
              </a:rPr>
              <a:t>,</a:t>
            </a:r>
            <a:r>
              <a:rPr sz="2650" spc="-3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650" dirty="0">
                <a:solidFill>
                  <a:srgbClr val="585858"/>
                </a:solidFill>
                <a:latin typeface="Calibri Light"/>
                <a:cs typeface="Calibri Light"/>
              </a:rPr>
              <a:t>bonds,  </a:t>
            </a:r>
            <a:r>
              <a:rPr sz="2650" spc="-25" dirty="0">
                <a:solidFill>
                  <a:srgbClr val="585858"/>
                </a:solidFill>
                <a:latin typeface="Calibri Light"/>
                <a:cs typeface="Calibri Light"/>
              </a:rPr>
              <a:t>currencies</a:t>
            </a:r>
            <a:r>
              <a:rPr sz="2650" spc="-6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650" spc="-5" dirty="0">
                <a:solidFill>
                  <a:srgbClr val="585858"/>
                </a:solidFill>
                <a:latin typeface="Calibri Light"/>
                <a:cs typeface="Calibri Light"/>
              </a:rPr>
              <a:t>or </a:t>
            </a:r>
            <a:r>
              <a:rPr sz="2650" spc="-20" dirty="0">
                <a:solidFill>
                  <a:srgbClr val="585858"/>
                </a:solidFill>
                <a:latin typeface="Calibri Light"/>
                <a:cs typeface="Calibri Light"/>
              </a:rPr>
              <a:t>interest</a:t>
            </a:r>
            <a:r>
              <a:rPr sz="265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650" spc="-25" dirty="0">
                <a:solidFill>
                  <a:srgbClr val="585858"/>
                </a:solidFill>
                <a:latin typeface="Calibri Light"/>
                <a:cs typeface="Calibri Light"/>
              </a:rPr>
              <a:t>rates</a:t>
            </a:r>
            <a:endParaRPr sz="265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0748" y="449580"/>
            <a:ext cx="11821795" cy="547370"/>
          </a:xfrm>
          <a:custGeom>
            <a:avLst/>
            <a:gdLst/>
            <a:ahLst/>
            <a:cxnLst/>
            <a:rect l="l" t="t" r="r" b="b"/>
            <a:pathLst>
              <a:path w="11821795" h="547369">
                <a:moveTo>
                  <a:pt x="11658854" y="0"/>
                </a:moveTo>
                <a:lnTo>
                  <a:pt x="0" y="0"/>
                </a:lnTo>
                <a:lnTo>
                  <a:pt x="162788" y="273557"/>
                </a:lnTo>
                <a:lnTo>
                  <a:pt x="0" y="547115"/>
                </a:lnTo>
                <a:lnTo>
                  <a:pt x="11658854" y="547115"/>
                </a:lnTo>
                <a:lnTo>
                  <a:pt x="11821668" y="273557"/>
                </a:lnTo>
                <a:lnTo>
                  <a:pt x="11658854" y="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1641" y="549910"/>
            <a:ext cx="1478915" cy="3784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300" spc="-5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2300" spc="5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2300" spc="-20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2300" spc="-5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2300" spc="-15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300" spc="-25" dirty="0">
                <a:solidFill>
                  <a:srgbClr val="FFFFFF"/>
                </a:solidFill>
                <a:latin typeface="Calibri Light"/>
                <a:cs typeface="Calibri Light"/>
              </a:rPr>
              <a:t>du</a:t>
            </a:r>
            <a:r>
              <a:rPr sz="2300" spc="-20" dirty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2300" spc="-15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2300" spc="-10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2300" spc="-15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300" spc="5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endParaRPr sz="2300">
              <a:latin typeface="Calibri Light"/>
              <a:cs typeface="Calibri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0605C3-8F52-5EA0-74B6-1987458B41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088" y="6797503"/>
            <a:ext cx="1448512" cy="7653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2208" y="2731008"/>
            <a:ext cx="6617334" cy="1132840"/>
            <a:chOff x="902208" y="2731008"/>
            <a:chExt cx="6617334" cy="1132840"/>
          </a:xfrm>
        </p:grpSpPr>
        <p:sp>
          <p:nvSpPr>
            <p:cNvPr id="3" name="object 3"/>
            <p:cNvSpPr/>
            <p:nvPr/>
          </p:nvSpPr>
          <p:spPr>
            <a:xfrm>
              <a:off x="902208" y="2772156"/>
              <a:ext cx="6617334" cy="1091565"/>
            </a:xfrm>
            <a:custGeom>
              <a:avLst/>
              <a:gdLst/>
              <a:ahLst/>
              <a:cxnLst/>
              <a:rect l="l" t="t" r="r" b="b"/>
              <a:pathLst>
                <a:path w="6617334" h="1091564">
                  <a:moveTo>
                    <a:pt x="6617208" y="0"/>
                  </a:moveTo>
                  <a:lnTo>
                    <a:pt x="0" y="0"/>
                  </a:lnTo>
                  <a:lnTo>
                    <a:pt x="0" y="1091184"/>
                  </a:lnTo>
                  <a:lnTo>
                    <a:pt x="6617208" y="1091184"/>
                  </a:lnTo>
                  <a:lnTo>
                    <a:pt x="6617208" y="0"/>
                  </a:lnTo>
                  <a:close/>
                </a:path>
              </a:pathLst>
            </a:custGeom>
            <a:solidFill>
              <a:srgbClr val="5255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10056" y="2731008"/>
              <a:ext cx="887094" cy="754380"/>
            </a:xfrm>
            <a:custGeom>
              <a:avLst/>
              <a:gdLst/>
              <a:ahLst/>
              <a:cxnLst/>
              <a:rect l="l" t="t" r="r" b="b"/>
              <a:pathLst>
                <a:path w="887094" h="754379">
                  <a:moveTo>
                    <a:pt x="862076" y="40767"/>
                  </a:moveTo>
                  <a:lnTo>
                    <a:pt x="24866" y="40767"/>
                  </a:lnTo>
                  <a:lnTo>
                    <a:pt x="28752" y="44916"/>
                  </a:lnTo>
                  <a:lnTo>
                    <a:pt x="37299" y="58626"/>
                  </a:lnTo>
                  <a:lnTo>
                    <a:pt x="45847" y="83790"/>
                  </a:lnTo>
                  <a:lnTo>
                    <a:pt x="49733" y="122301"/>
                  </a:lnTo>
                  <a:lnTo>
                    <a:pt x="49733" y="672846"/>
                  </a:lnTo>
                  <a:lnTo>
                    <a:pt x="55438" y="707070"/>
                  </a:lnTo>
                  <a:lnTo>
                    <a:pt x="70475" y="732710"/>
                  </a:lnTo>
                  <a:lnTo>
                    <a:pt x="91727" y="748801"/>
                  </a:lnTo>
                  <a:lnTo>
                    <a:pt x="116078" y="754380"/>
                  </a:lnTo>
                  <a:lnTo>
                    <a:pt x="770889" y="754380"/>
                  </a:lnTo>
                  <a:lnTo>
                    <a:pt x="798768" y="748801"/>
                  </a:lnTo>
                  <a:lnTo>
                    <a:pt x="819610" y="732710"/>
                  </a:lnTo>
                  <a:lnTo>
                    <a:pt x="832665" y="707070"/>
                  </a:lnTo>
                  <a:lnTo>
                    <a:pt x="837183" y="672846"/>
                  </a:lnTo>
                  <a:lnTo>
                    <a:pt x="837183" y="112141"/>
                  </a:lnTo>
                  <a:lnTo>
                    <a:pt x="841073" y="75164"/>
                  </a:lnTo>
                  <a:lnTo>
                    <a:pt x="849630" y="53498"/>
                  </a:lnTo>
                  <a:lnTo>
                    <a:pt x="858186" y="43310"/>
                  </a:lnTo>
                  <a:lnTo>
                    <a:pt x="862076" y="40767"/>
                  </a:lnTo>
                  <a:close/>
                </a:path>
                <a:path w="887094" h="754379">
                  <a:moveTo>
                    <a:pt x="870331" y="0"/>
                  </a:moveTo>
                  <a:lnTo>
                    <a:pt x="16573" y="0"/>
                  </a:lnTo>
                  <a:lnTo>
                    <a:pt x="10490" y="3512"/>
                  </a:lnTo>
                  <a:lnTo>
                    <a:pt x="5181" y="12763"/>
                  </a:lnTo>
                  <a:lnTo>
                    <a:pt x="1425" y="25824"/>
                  </a:lnTo>
                  <a:lnTo>
                    <a:pt x="0" y="40767"/>
                  </a:lnTo>
                  <a:lnTo>
                    <a:pt x="886968" y="40767"/>
                  </a:lnTo>
                  <a:lnTo>
                    <a:pt x="885547" y="25824"/>
                  </a:lnTo>
                  <a:lnTo>
                    <a:pt x="881792" y="12763"/>
                  </a:lnTo>
                  <a:lnTo>
                    <a:pt x="876466" y="3512"/>
                  </a:lnTo>
                  <a:lnTo>
                    <a:pt x="870331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92936" y="2900171"/>
              <a:ext cx="3977640" cy="416559"/>
            </a:xfrm>
            <a:custGeom>
              <a:avLst/>
              <a:gdLst/>
              <a:ahLst/>
              <a:cxnLst/>
              <a:rect l="l" t="t" r="r" b="b"/>
              <a:pathLst>
                <a:path w="3977640" h="416560">
                  <a:moveTo>
                    <a:pt x="146304" y="203327"/>
                  </a:moveTo>
                  <a:lnTo>
                    <a:pt x="116763" y="201993"/>
                  </a:lnTo>
                  <a:lnTo>
                    <a:pt x="89039" y="210400"/>
                  </a:lnTo>
                  <a:lnTo>
                    <a:pt x="67805" y="231216"/>
                  </a:lnTo>
                  <a:lnTo>
                    <a:pt x="57785" y="267081"/>
                  </a:lnTo>
                  <a:lnTo>
                    <a:pt x="75247" y="248183"/>
                  </a:lnTo>
                  <a:lnTo>
                    <a:pt x="95186" y="230784"/>
                  </a:lnTo>
                  <a:lnTo>
                    <a:pt x="118541" y="215595"/>
                  </a:lnTo>
                  <a:lnTo>
                    <a:pt x="146304" y="203327"/>
                  </a:lnTo>
                  <a:close/>
                </a:path>
                <a:path w="3977640" h="416560">
                  <a:moveTo>
                    <a:pt x="409194" y="203327"/>
                  </a:moveTo>
                  <a:lnTo>
                    <a:pt x="380149" y="201993"/>
                  </a:lnTo>
                  <a:lnTo>
                    <a:pt x="352640" y="210400"/>
                  </a:lnTo>
                  <a:lnTo>
                    <a:pt x="331470" y="231216"/>
                  </a:lnTo>
                  <a:lnTo>
                    <a:pt x="321437" y="267081"/>
                  </a:lnTo>
                  <a:lnTo>
                    <a:pt x="338518" y="248183"/>
                  </a:lnTo>
                  <a:lnTo>
                    <a:pt x="358406" y="230784"/>
                  </a:lnTo>
                  <a:lnTo>
                    <a:pt x="381736" y="215595"/>
                  </a:lnTo>
                  <a:lnTo>
                    <a:pt x="409194" y="203327"/>
                  </a:lnTo>
                  <a:close/>
                </a:path>
                <a:path w="3977640" h="416560">
                  <a:moveTo>
                    <a:pt x="499872" y="271907"/>
                  </a:moveTo>
                  <a:lnTo>
                    <a:pt x="497433" y="242519"/>
                  </a:lnTo>
                  <a:lnTo>
                    <a:pt x="490486" y="215138"/>
                  </a:lnTo>
                  <a:lnTo>
                    <a:pt x="479564" y="190436"/>
                  </a:lnTo>
                  <a:lnTo>
                    <a:pt x="471500" y="178435"/>
                  </a:lnTo>
                  <a:lnTo>
                    <a:pt x="465201" y="169037"/>
                  </a:lnTo>
                  <a:lnTo>
                    <a:pt x="459765" y="163042"/>
                  </a:lnTo>
                  <a:lnTo>
                    <a:pt x="458343" y="161671"/>
                  </a:lnTo>
                  <a:lnTo>
                    <a:pt x="458343" y="271907"/>
                  </a:lnTo>
                  <a:lnTo>
                    <a:pt x="456755" y="290842"/>
                  </a:lnTo>
                  <a:lnTo>
                    <a:pt x="435229" y="338074"/>
                  </a:lnTo>
                  <a:lnTo>
                    <a:pt x="396735" y="363334"/>
                  </a:lnTo>
                  <a:lnTo>
                    <a:pt x="381254" y="365252"/>
                  </a:lnTo>
                  <a:lnTo>
                    <a:pt x="365823" y="363334"/>
                  </a:lnTo>
                  <a:lnTo>
                    <a:pt x="327152" y="338074"/>
                  </a:lnTo>
                  <a:lnTo>
                    <a:pt x="306501" y="290842"/>
                  </a:lnTo>
                  <a:lnTo>
                    <a:pt x="304927" y="271907"/>
                  </a:lnTo>
                  <a:lnTo>
                    <a:pt x="306501" y="252907"/>
                  </a:lnTo>
                  <a:lnTo>
                    <a:pt x="327152" y="205613"/>
                  </a:lnTo>
                  <a:lnTo>
                    <a:pt x="365823" y="180365"/>
                  </a:lnTo>
                  <a:lnTo>
                    <a:pt x="381254" y="178435"/>
                  </a:lnTo>
                  <a:lnTo>
                    <a:pt x="396735" y="180365"/>
                  </a:lnTo>
                  <a:lnTo>
                    <a:pt x="435229" y="205613"/>
                  </a:lnTo>
                  <a:lnTo>
                    <a:pt x="456755" y="252907"/>
                  </a:lnTo>
                  <a:lnTo>
                    <a:pt x="458343" y="271907"/>
                  </a:lnTo>
                  <a:lnTo>
                    <a:pt x="458343" y="161671"/>
                  </a:lnTo>
                  <a:lnTo>
                    <a:pt x="453910" y="157378"/>
                  </a:lnTo>
                  <a:lnTo>
                    <a:pt x="441960" y="146558"/>
                  </a:lnTo>
                  <a:lnTo>
                    <a:pt x="385064" y="65024"/>
                  </a:lnTo>
                  <a:lnTo>
                    <a:pt x="367665" y="22479"/>
                  </a:lnTo>
                  <a:lnTo>
                    <a:pt x="323342" y="0"/>
                  </a:lnTo>
                  <a:lnTo>
                    <a:pt x="310680" y="1676"/>
                  </a:lnTo>
                  <a:lnTo>
                    <a:pt x="271157" y="33972"/>
                  </a:lnTo>
                  <a:lnTo>
                    <a:pt x="260591" y="76835"/>
                  </a:lnTo>
                  <a:lnTo>
                    <a:pt x="261315" y="88976"/>
                  </a:lnTo>
                  <a:lnTo>
                    <a:pt x="263474" y="100444"/>
                  </a:lnTo>
                  <a:lnTo>
                    <a:pt x="267081" y="111036"/>
                  </a:lnTo>
                  <a:lnTo>
                    <a:pt x="272161" y="120523"/>
                  </a:lnTo>
                  <a:lnTo>
                    <a:pt x="272262" y="131064"/>
                  </a:lnTo>
                  <a:lnTo>
                    <a:pt x="227088" y="131064"/>
                  </a:lnTo>
                  <a:lnTo>
                    <a:pt x="227203" y="120523"/>
                  </a:lnTo>
                  <a:lnTo>
                    <a:pt x="231686" y="111036"/>
                  </a:lnTo>
                  <a:lnTo>
                    <a:pt x="234988" y="100444"/>
                  </a:lnTo>
                  <a:lnTo>
                    <a:pt x="237032" y="88976"/>
                  </a:lnTo>
                  <a:lnTo>
                    <a:pt x="237744" y="76835"/>
                  </a:lnTo>
                  <a:lnTo>
                    <a:pt x="236499" y="61341"/>
                  </a:lnTo>
                  <a:lnTo>
                    <a:pt x="219456" y="22479"/>
                  </a:lnTo>
                  <a:lnTo>
                    <a:pt x="193421" y="3937"/>
                  </a:lnTo>
                  <a:lnTo>
                    <a:pt x="193421" y="271907"/>
                  </a:lnTo>
                  <a:lnTo>
                    <a:pt x="191858" y="290842"/>
                  </a:lnTo>
                  <a:lnTo>
                    <a:pt x="171323" y="338074"/>
                  </a:lnTo>
                  <a:lnTo>
                    <a:pt x="132880" y="363334"/>
                  </a:lnTo>
                  <a:lnTo>
                    <a:pt x="117475" y="365252"/>
                  </a:lnTo>
                  <a:lnTo>
                    <a:pt x="101981" y="363334"/>
                  </a:lnTo>
                  <a:lnTo>
                    <a:pt x="63500" y="338074"/>
                  </a:lnTo>
                  <a:lnTo>
                    <a:pt x="42951" y="290842"/>
                  </a:lnTo>
                  <a:lnTo>
                    <a:pt x="41402" y="271907"/>
                  </a:lnTo>
                  <a:lnTo>
                    <a:pt x="42951" y="252907"/>
                  </a:lnTo>
                  <a:lnTo>
                    <a:pt x="63500" y="205613"/>
                  </a:lnTo>
                  <a:lnTo>
                    <a:pt x="101981" y="180365"/>
                  </a:lnTo>
                  <a:lnTo>
                    <a:pt x="117475" y="178435"/>
                  </a:lnTo>
                  <a:lnTo>
                    <a:pt x="132880" y="180365"/>
                  </a:lnTo>
                  <a:lnTo>
                    <a:pt x="171323" y="205613"/>
                  </a:lnTo>
                  <a:lnTo>
                    <a:pt x="191858" y="252907"/>
                  </a:lnTo>
                  <a:lnTo>
                    <a:pt x="193421" y="271907"/>
                  </a:lnTo>
                  <a:lnTo>
                    <a:pt x="193421" y="3937"/>
                  </a:lnTo>
                  <a:lnTo>
                    <a:pt x="187769" y="1676"/>
                  </a:lnTo>
                  <a:lnTo>
                    <a:pt x="175133" y="0"/>
                  </a:lnTo>
                  <a:lnTo>
                    <a:pt x="162560" y="1676"/>
                  </a:lnTo>
                  <a:lnTo>
                    <a:pt x="124841" y="31788"/>
                  </a:lnTo>
                  <a:lnTo>
                    <a:pt x="113538" y="65024"/>
                  </a:lnTo>
                  <a:lnTo>
                    <a:pt x="57785" y="146558"/>
                  </a:lnTo>
                  <a:lnTo>
                    <a:pt x="19494" y="190436"/>
                  </a:lnTo>
                  <a:lnTo>
                    <a:pt x="2286" y="242570"/>
                  </a:lnTo>
                  <a:lnTo>
                    <a:pt x="0" y="271907"/>
                  </a:lnTo>
                  <a:lnTo>
                    <a:pt x="2286" y="301053"/>
                  </a:lnTo>
                  <a:lnTo>
                    <a:pt x="19494" y="352298"/>
                  </a:lnTo>
                  <a:lnTo>
                    <a:pt x="51511" y="391629"/>
                  </a:lnTo>
                  <a:lnTo>
                    <a:pt x="93675" y="413232"/>
                  </a:lnTo>
                  <a:lnTo>
                    <a:pt x="117475" y="416052"/>
                  </a:lnTo>
                  <a:lnTo>
                    <a:pt x="141211" y="413232"/>
                  </a:lnTo>
                  <a:lnTo>
                    <a:pt x="163271" y="404977"/>
                  </a:lnTo>
                  <a:lnTo>
                    <a:pt x="183349" y="391629"/>
                  </a:lnTo>
                  <a:lnTo>
                    <a:pt x="201168" y="373507"/>
                  </a:lnTo>
                  <a:lnTo>
                    <a:pt x="206692" y="365252"/>
                  </a:lnTo>
                  <a:lnTo>
                    <a:pt x="215366" y="352298"/>
                  </a:lnTo>
                  <a:lnTo>
                    <a:pt x="225945" y="328002"/>
                  </a:lnTo>
                  <a:lnTo>
                    <a:pt x="232537" y="301053"/>
                  </a:lnTo>
                  <a:lnTo>
                    <a:pt x="234810" y="271907"/>
                  </a:lnTo>
                  <a:lnTo>
                    <a:pt x="234289" y="257009"/>
                  </a:lnTo>
                  <a:lnTo>
                    <a:pt x="232676" y="242519"/>
                  </a:lnTo>
                  <a:lnTo>
                    <a:pt x="229997" y="228625"/>
                  </a:lnTo>
                  <a:lnTo>
                    <a:pt x="226187" y="215138"/>
                  </a:lnTo>
                  <a:lnTo>
                    <a:pt x="226326" y="201168"/>
                  </a:lnTo>
                  <a:lnTo>
                    <a:pt x="273024" y="201168"/>
                  </a:lnTo>
                  <a:lnTo>
                    <a:pt x="273177" y="215138"/>
                  </a:lnTo>
                  <a:lnTo>
                    <a:pt x="268820" y="228625"/>
                  </a:lnTo>
                  <a:lnTo>
                    <a:pt x="265823" y="242570"/>
                  </a:lnTo>
                  <a:lnTo>
                    <a:pt x="264083" y="257009"/>
                  </a:lnTo>
                  <a:lnTo>
                    <a:pt x="263525" y="271907"/>
                  </a:lnTo>
                  <a:lnTo>
                    <a:pt x="265950" y="301053"/>
                  </a:lnTo>
                  <a:lnTo>
                    <a:pt x="283819" y="352298"/>
                  </a:lnTo>
                  <a:lnTo>
                    <a:pt x="315633" y="391629"/>
                  </a:lnTo>
                  <a:lnTo>
                    <a:pt x="357809" y="413232"/>
                  </a:lnTo>
                  <a:lnTo>
                    <a:pt x="381254" y="416052"/>
                  </a:lnTo>
                  <a:lnTo>
                    <a:pt x="405193" y="413232"/>
                  </a:lnTo>
                  <a:lnTo>
                    <a:pt x="427507" y="404977"/>
                  </a:lnTo>
                  <a:lnTo>
                    <a:pt x="447687" y="391629"/>
                  </a:lnTo>
                  <a:lnTo>
                    <a:pt x="465201" y="373507"/>
                  </a:lnTo>
                  <a:lnTo>
                    <a:pt x="470789" y="365252"/>
                  </a:lnTo>
                  <a:lnTo>
                    <a:pt x="479564" y="352298"/>
                  </a:lnTo>
                  <a:lnTo>
                    <a:pt x="490486" y="328002"/>
                  </a:lnTo>
                  <a:lnTo>
                    <a:pt x="497433" y="301053"/>
                  </a:lnTo>
                  <a:lnTo>
                    <a:pt x="499872" y="271907"/>
                  </a:lnTo>
                  <a:close/>
                </a:path>
                <a:path w="3977640" h="416560">
                  <a:moveTo>
                    <a:pt x="3977640" y="131064"/>
                  </a:moveTo>
                  <a:lnTo>
                    <a:pt x="3898392" y="131064"/>
                  </a:lnTo>
                  <a:lnTo>
                    <a:pt x="3898392" y="201168"/>
                  </a:lnTo>
                  <a:lnTo>
                    <a:pt x="3977640" y="201168"/>
                  </a:lnTo>
                  <a:lnTo>
                    <a:pt x="3977640" y="1310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154427" y="2860039"/>
            <a:ext cx="528955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Hed</a:t>
            </a:r>
            <a:r>
              <a:rPr sz="1600" spc="-40" dirty="0">
                <a:solidFill>
                  <a:srgbClr val="FFFFFF"/>
                </a:solidFill>
                <a:latin typeface="Calibri Light"/>
                <a:cs typeface="Calibri Light"/>
              </a:rPr>
              <a:t>g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1600" spc="-6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k</a:t>
            </a:r>
            <a:endParaRPr sz="1600">
              <a:latin typeface="Calibri Light"/>
              <a:cs typeface="Calibri Light"/>
            </a:endParaRPr>
          </a:p>
          <a:p>
            <a:pPr marL="12700" marR="508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Derivatives</a:t>
            </a:r>
            <a:r>
              <a:rPr sz="160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 Light"/>
                <a:cs typeface="Calibri Light"/>
              </a:rPr>
              <a:t>have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been</a:t>
            </a:r>
            <a:r>
              <a:rPr sz="16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popular</a:t>
            </a:r>
            <a:r>
              <a:rPr sz="1600" spc="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in</a:t>
            </a:r>
            <a:r>
              <a:rPr sz="16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the</a:t>
            </a:r>
            <a:r>
              <a:rPr sz="160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 Light"/>
                <a:cs typeface="Calibri Light"/>
              </a:rPr>
              <a:t>physical</a:t>
            </a:r>
            <a:r>
              <a:rPr sz="160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 Light"/>
                <a:cs typeface="Calibri Light"/>
              </a:rPr>
              <a:t>market.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The</a:t>
            </a:r>
            <a:r>
              <a:rPr sz="160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aim</a:t>
            </a:r>
            <a:r>
              <a:rPr sz="16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of </a:t>
            </a:r>
            <a:r>
              <a:rPr sz="1600" spc="-3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using</a:t>
            </a:r>
            <a:r>
              <a:rPr sz="1600" spc="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derivatives</a:t>
            </a:r>
            <a:r>
              <a:rPr sz="160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is</a:t>
            </a:r>
            <a:r>
              <a:rPr sz="160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to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 Light"/>
                <a:cs typeface="Calibri Light"/>
              </a:rPr>
              <a:t>minimize</a:t>
            </a:r>
            <a:r>
              <a:rPr sz="1600" spc="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risk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(similar</a:t>
            </a:r>
            <a:r>
              <a:rPr sz="1600" spc="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to</a:t>
            </a:r>
            <a:r>
              <a:rPr sz="16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insurance</a:t>
            </a:r>
            <a:r>
              <a:rPr sz="1600" spc="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policies)</a:t>
            </a:r>
            <a:endParaRPr sz="1600">
              <a:latin typeface="Calibri Light"/>
              <a:cs typeface="Calibri Ligh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99160" y="4939284"/>
            <a:ext cx="6646545" cy="960119"/>
            <a:chOff x="899160" y="4939284"/>
            <a:chExt cx="6646545" cy="960119"/>
          </a:xfrm>
        </p:grpSpPr>
        <p:sp>
          <p:nvSpPr>
            <p:cNvPr id="8" name="object 8"/>
            <p:cNvSpPr/>
            <p:nvPr/>
          </p:nvSpPr>
          <p:spPr>
            <a:xfrm>
              <a:off x="899160" y="4980432"/>
              <a:ext cx="6646545" cy="919480"/>
            </a:xfrm>
            <a:custGeom>
              <a:avLst/>
              <a:gdLst/>
              <a:ahLst/>
              <a:cxnLst/>
              <a:rect l="l" t="t" r="r" b="b"/>
              <a:pathLst>
                <a:path w="6646545" h="919479">
                  <a:moveTo>
                    <a:pt x="6646164" y="0"/>
                  </a:moveTo>
                  <a:lnTo>
                    <a:pt x="0" y="0"/>
                  </a:lnTo>
                  <a:lnTo>
                    <a:pt x="0" y="918972"/>
                  </a:lnTo>
                  <a:lnTo>
                    <a:pt x="6646164" y="918972"/>
                  </a:lnTo>
                  <a:lnTo>
                    <a:pt x="6646164" y="0"/>
                  </a:lnTo>
                  <a:close/>
                </a:path>
              </a:pathLst>
            </a:custGeom>
            <a:solidFill>
              <a:srgbClr val="43A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07008" y="4939284"/>
              <a:ext cx="887094" cy="756285"/>
            </a:xfrm>
            <a:custGeom>
              <a:avLst/>
              <a:gdLst/>
              <a:ahLst/>
              <a:cxnLst/>
              <a:rect l="l" t="t" r="r" b="b"/>
              <a:pathLst>
                <a:path w="887094" h="756285">
                  <a:moveTo>
                    <a:pt x="862075" y="40893"/>
                  </a:moveTo>
                  <a:lnTo>
                    <a:pt x="24866" y="40893"/>
                  </a:lnTo>
                  <a:lnTo>
                    <a:pt x="28752" y="45045"/>
                  </a:lnTo>
                  <a:lnTo>
                    <a:pt x="37299" y="58769"/>
                  </a:lnTo>
                  <a:lnTo>
                    <a:pt x="45847" y="83970"/>
                  </a:lnTo>
                  <a:lnTo>
                    <a:pt x="49733" y="122554"/>
                  </a:lnTo>
                  <a:lnTo>
                    <a:pt x="49733" y="674242"/>
                  </a:lnTo>
                  <a:lnTo>
                    <a:pt x="55438" y="708540"/>
                  </a:lnTo>
                  <a:lnTo>
                    <a:pt x="70475" y="734218"/>
                  </a:lnTo>
                  <a:lnTo>
                    <a:pt x="91727" y="750323"/>
                  </a:lnTo>
                  <a:lnTo>
                    <a:pt x="116078" y="755903"/>
                  </a:lnTo>
                  <a:lnTo>
                    <a:pt x="770890" y="755903"/>
                  </a:lnTo>
                  <a:lnTo>
                    <a:pt x="798768" y="750323"/>
                  </a:lnTo>
                  <a:lnTo>
                    <a:pt x="819610" y="734218"/>
                  </a:lnTo>
                  <a:lnTo>
                    <a:pt x="832665" y="708540"/>
                  </a:lnTo>
                  <a:lnTo>
                    <a:pt x="837184" y="674242"/>
                  </a:lnTo>
                  <a:lnTo>
                    <a:pt x="837184" y="112394"/>
                  </a:lnTo>
                  <a:lnTo>
                    <a:pt x="841073" y="75344"/>
                  </a:lnTo>
                  <a:lnTo>
                    <a:pt x="849629" y="53641"/>
                  </a:lnTo>
                  <a:lnTo>
                    <a:pt x="858186" y="43439"/>
                  </a:lnTo>
                  <a:lnTo>
                    <a:pt x="862075" y="40893"/>
                  </a:lnTo>
                  <a:close/>
                </a:path>
                <a:path w="887094" h="756285">
                  <a:moveTo>
                    <a:pt x="870330" y="0"/>
                  </a:moveTo>
                  <a:lnTo>
                    <a:pt x="16573" y="0"/>
                  </a:lnTo>
                  <a:lnTo>
                    <a:pt x="10490" y="3514"/>
                  </a:lnTo>
                  <a:lnTo>
                    <a:pt x="5181" y="12779"/>
                  </a:lnTo>
                  <a:lnTo>
                    <a:pt x="1425" y="25878"/>
                  </a:lnTo>
                  <a:lnTo>
                    <a:pt x="0" y="40893"/>
                  </a:lnTo>
                  <a:lnTo>
                    <a:pt x="886967" y="40893"/>
                  </a:lnTo>
                  <a:lnTo>
                    <a:pt x="885547" y="25878"/>
                  </a:lnTo>
                  <a:lnTo>
                    <a:pt x="881792" y="12779"/>
                  </a:lnTo>
                  <a:lnTo>
                    <a:pt x="876466" y="3514"/>
                  </a:lnTo>
                  <a:lnTo>
                    <a:pt x="870330" y="0"/>
                  </a:lnTo>
                  <a:close/>
                </a:path>
              </a:pathLst>
            </a:custGeom>
            <a:solidFill>
              <a:srgbClr val="ADE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88364" y="5108448"/>
              <a:ext cx="500380" cy="417830"/>
            </a:xfrm>
            <a:custGeom>
              <a:avLst/>
              <a:gdLst/>
              <a:ahLst/>
              <a:cxnLst/>
              <a:rect l="l" t="t" r="r" b="b"/>
              <a:pathLst>
                <a:path w="500380" h="417829">
                  <a:moveTo>
                    <a:pt x="147193" y="204089"/>
                  </a:moveTo>
                  <a:lnTo>
                    <a:pt x="117475" y="202755"/>
                  </a:lnTo>
                  <a:lnTo>
                    <a:pt x="89573" y="211188"/>
                  </a:lnTo>
                  <a:lnTo>
                    <a:pt x="68224" y="232079"/>
                  </a:lnTo>
                  <a:lnTo>
                    <a:pt x="58166" y="268097"/>
                  </a:lnTo>
                  <a:lnTo>
                    <a:pt x="75730" y="249123"/>
                  </a:lnTo>
                  <a:lnTo>
                    <a:pt x="95770" y="231673"/>
                  </a:lnTo>
                  <a:lnTo>
                    <a:pt x="119253" y="216433"/>
                  </a:lnTo>
                  <a:lnTo>
                    <a:pt x="147193" y="204089"/>
                  </a:lnTo>
                  <a:close/>
                </a:path>
                <a:path w="500380" h="417829">
                  <a:moveTo>
                    <a:pt x="409702" y="204089"/>
                  </a:moveTo>
                  <a:lnTo>
                    <a:pt x="380873" y="202755"/>
                  </a:lnTo>
                  <a:lnTo>
                    <a:pt x="353568" y="211188"/>
                  </a:lnTo>
                  <a:lnTo>
                    <a:pt x="332549" y="232079"/>
                  </a:lnTo>
                  <a:lnTo>
                    <a:pt x="322580" y="268097"/>
                  </a:lnTo>
                  <a:lnTo>
                    <a:pt x="339559" y="249123"/>
                  </a:lnTo>
                  <a:lnTo>
                    <a:pt x="359321" y="231673"/>
                  </a:lnTo>
                  <a:lnTo>
                    <a:pt x="382485" y="216433"/>
                  </a:lnTo>
                  <a:lnTo>
                    <a:pt x="409702" y="204089"/>
                  </a:lnTo>
                  <a:close/>
                </a:path>
                <a:path w="500380" h="417829">
                  <a:moveTo>
                    <a:pt x="499872" y="272796"/>
                  </a:moveTo>
                  <a:lnTo>
                    <a:pt x="497433" y="243370"/>
                  </a:lnTo>
                  <a:lnTo>
                    <a:pt x="490499" y="215900"/>
                  </a:lnTo>
                  <a:lnTo>
                    <a:pt x="479615" y="191109"/>
                  </a:lnTo>
                  <a:lnTo>
                    <a:pt x="471589" y="179070"/>
                  </a:lnTo>
                  <a:lnTo>
                    <a:pt x="465328" y="169672"/>
                  </a:lnTo>
                  <a:lnTo>
                    <a:pt x="459955" y="163614"/>
                  </a:lnTo>
                  <a:lnTo>
                    <a:pt x="458597" y="162280"/>
                  </a:lnTo>
                  <a:lnTo>
                    <a:pt x="458597" y="272796"/>
                  </a:lnTo>
                  <a:lnTo>
                    <a:pt x="457022" y="291896"/>
                  </a:lnTo>
                  <a:lnTo>
                    <a:pt x="435610" y="339217"/>
                  </a:lnTo>
                  <a:lnTo>
                    <a:pt x="397408" y="364604"/>
                  </a:lnTo>
                  <a:lnTo>
                    <a:pt x="382016" y="366522"/>
                  </a:lnTo>
                  <a:lnTo>
                    <a:pt x="366687" y="364604"/>
                  </a:lnTo>
                  <a:lnTo>
                    <a:pt x="328295" y="339217"/>
                  </a:lnTo>
                  <a:lnTo>
                    <a:pt x="307746" y="291896"/>
                  </a:lnTo>
                  <a:lnTo>
                    <a:pt x="306197" y="272796"/>
                  </a:lnTo>
                  <a:lnTo>
                    <a:pt x="307746" y="253784"/>
                  </a:lnTo>
                  <a:lnTo>
                    <a:pt x="328295" y="206375"/>
                  </a:lnTo>
                  <a:lnTo>
                    <a:pt x="366687" y="181025"/>
                  </a:lnTo>
                  <a:lnTo>
                    <a:pt x="382016" y="179070"/>
                  </a:lnTo>
                  <a:lnTo>
                    <a:pt x="397408" y="181025"/>
                  </a:lnTo>
                  <a:lnTo>
                    <a:pt x="435610" y="206375"/>
                  </a:lnTo>
                  <a:lnTo>
                    <a:pt x="457022" y="253784"/>
                  </a:lnTo>
                  <a:lnTo>
                    <a:pt x="458597" y="272796"/>
                  </a:lnTo>
                  <a:lnTo>
                    <a:pt x="458597" y="162280"/>
                  </a:lnTo>
                  <a:lnTo>
                    <a:pt x="454164" y="157899"/>
                  </a:lnTo>
                  <a:lnTo>
                    <a:pt x="442341" y="147066"/>
                  </a:lnTo>
                  <a:lnTo>
                    <a:pt x="385826" y="65278"/>
                  </a:lnTo>
                  <a:lnTo>
                    <a:pt x="368554" y="22479"/>
                  </a:lnTo>
                  <a:lnTo>
                    <a:pt x="324485" y="0"/>
                  </a:lnTo>
                  <a:lnTo>
                    <a:pt x="311912" y="1701"/>
                  </a:lnTo>
                  <a:lnTo>
                    <a:pt x="272618" y="34074"/>
                  </a:lnTo>
                  <a:lnTo>
                    <a:pt x="262128" y="77089"/>
                  </a:lnTo>
                  <a:lnTo>
                    <a:pt x="262839" y="89306"/>
                  </a:lnTo>
                  <a:lnTo>
                    <a:pt x="264998" y="100825"/>
                  </a:lnTo>
                  <a:lnTo>
                    <a:pt x="268605" y="111480"/>
                  </a:lnTo>
                  <a:lnTo>
                    <a:pt x="273685" y="121031"/>
                  </a:lnTo>
                  <a:lnTo>
                    <a:pt x="273786" y="132588"/>
                  </a:lnTo>
                  <a:lnTo>
                    <a:pt x="228473" y="132588"/>
                  </a:lnTo>
                  <a:lnTo>
                    <a:pt x="228600" y="121031"/>
                  </a:lnTo>
                  <a:lnTo>
                    <a:pt x="233095" y="111480"/>
                  </a:lnTo>
                  <a:lnTo>
                    <a:pt x="236448" y="100825"/>
                  </a:lnTo>
                  <a:lnTo>
                    <a:pt x="238544" y="89306"/>
                  </a:lnTo>
                  <a:lnTo>
                    <a:pt x="239268" y="77089"/>
                  </a:lnTo>
                  <a:lnTo>
                    <a:pt x="238023" y="61582"/>
                  </a:lnTo>
                  <a:lnTo>
                    <a:pt x="220853" y="22479"/>
                  </a:lnTo>
                  <a:lnTo>
                    <a:pt x="194691" y="3962"/>
                  </a:lnTo>
                  <a:lnTo>
                    <a:pt x="194691" y="272796"/>
                  </a:lnTo>
                  <a:lnTo>
                    <a:pt x="193103" y="291896"/>
                  </a:lnTo>
                  <a:lnTo>
                    <a:pt x="172466" y="339217"/>
                  </a:lnTo>
                  <a:lnTo>
                    <a:pt x="133743" y="364604"/>
                  </a:lnTo>
                  <a:lnTo>
                    <a:pt x="118237" y="366522"/>
                  </a:lnTo>
                  <a:lnTo>
                    <a:pt x="102641" y="364604"/>
                  </a:lnTo>
                  <a:lnTo>
                    <a:pt x="63881" y="339217"/>
                  </a:lnTo>
                  <a:lnTo>
                    <a:pt x="43230" y="291896"/>
                  </a:lnTo>
                  <a:lnTo>
                    <a:pt x="41656" y="272796"/>
                  </a:lnTo>
                  <a:lnTo>
                    <a:pt x="43230" y="253784"/>
                  </a:lnTo>
                  <a:lnTo>
                    <a:pt x="63881" y="206375"/>
                  </a:lnTo>
                  <a:lnTo>
                    <a:pt x="102641" y="181025"/>
                  </a:lnTo>
                  <a:lnTo>
                    <a:pt x="118237" y="179070"/>
                  </a:lnTo>
                  <a:lnTo>
                    <a:pt x="133743" y="181025"/>
                  </a:lnTo>
                  <a:lnTo>
                    <a:pt x="172466" y="206375"/>
                  </a:lnTo>
                  <a:lnTo>
                    <a:pt x="193103" y="253784"/>
                  </a:lnTo>
                  <a:lnTo>
                    <a:pt x="194691" y="272796"/>
                  </a:lnTo>
                  <a:lnTo>
                    <a:pt x="194691" y="3962"/>
                  </a:lnTo>
                  <a:lnTo>
                    <a:pt x="189001" y="1701"/>
                  </a:lnTo>
                  <a:lnTo>
                    <a:pt x="176276" y="0"/>
                  </a:lnTo>
                  <a:lnTo>
                    <a:pt x="163601" y="1701"/>
                  </a:lnTo>
                  <a:lnTo>
                    <a:pt x="125603" y="31864"/>
                  </a:lnTo>
                  <a:lnTo>
                    <a:pt x="114300" y="65278"/>
                  </a:lnTo>
                  <a:lnTo>
                    <a:pt x="58166" y="147066"/>
                  </a:lnTo>
                  <a:lnTo>
                    <a:pt x="19608" y="191109"/>
                  </a:lnTo>
                  <a:lnTo>
                    <a:pt x="2286" y="243370"/>
                  </a:lnTo>
                  <a:lnTo>
                    <a:pt x="0" y="272796"/>
                  </a:lnTo>
                  <a:lnTo>
                    <a:pt x="2286" y="302120"/>
                  </a:lnTo>
                  <a:lnTo>
                    <a:pt x="19608" y="353593"/>
                  </a:lnTo>
                  <a:lnTo>
                    <a:pt x="51816" y="393103"/>
                  </a:lnTo>
                  <a:lnTo>
                    <a:pt x="94246" y="414756"/>
                  </a:lnTo>
                  <a:lnTo>
                    <a:pt x="118237" y="417576"/>
                  </a:lnTo>
                  <a:lnTo>
                    <a:pt x="142138" y="414756"/>
                  </a:lnTo>
                  <a:lnTo>
                    <a:pt x="164338" y="406488"/>
                  </a:lnTo>
                  <a:lnTo>
                    <a:pt x="184531" y="393103"/>
                  </a:lnTo>
                  <a:lnTo>
                    <a:pt x="202438" y="374904"/>
                  </a:lnTo>
                  <a:lnTo>
                    <a:pt x="208051" y="366522"/>
                  </a:lnTo>
                  <a:lnTo>
                    <a:pt x="216725" y="353593"/>
                  </a:lnTo>
                  <a:lnTo>
                    <a:pt x="227393" y="329184"/>
                  </a:lnTo>
                  <a:lnTo>
                    <a:pt x="234048" y="302120"/>
                  </a:lnTo>
                  <a:lnTo>
                    <a:pt x="236347" y="272796"/>
                  </a:lnTo>
                  <a:lnTo>
                    <a:pt x="235788" y="257949"/>
                  </a:lnTo>
                  <a:lnTo>
                    <a:pt x="234124" y="243370"/>
                  </a:lnTo>
                  <a:lnTo>
                    <a:pt x="231406" y="229476"/>
                  </a:lnTo>
                  <a:lnTo>
                    <a:pt x="227584" y="215900"/>
                  </a:lnTo>
                  <a:lnTo>
                    <a:pt x="227723" y="202692"/>
                  </a:lnTo>
                  <a:lnTo>
                    <a:pt x="274447" y="202692"/>
                  </a:lnTo>
                  <a:lnTo>
                    <a:pt x="274574" y="215900"/>
                  </a:lnTo>
                  <a:lnTo>
                    <a:pt x="270243" y="229476"/>
                  </a:lnTo>
                  <a:lnTo>
                    <a:pt x="267284" y="243497"/>
                  </a:lnTo>
                  <a:lnTo>
                    <a:pt x="265582" y="257949"/>
                  </a:lnTo>
                  <a:lnTo>
                    <a:pt x="265049" y="272796"/>
                  </a:lnTo>
                  <a:lnTo>
                    <a:pt x="267462" y="302120"/>
                  </a:lnTo>
                  <a:lnTo>
                    <a:pt x="285191" y="353593"/>
                  </a:lnTo>
                  <a:lnTo>
                    <a:pt x="316788" y="393103"/>
                  </a:lnTo>
                  <a:lnTo>
                    <a:pt x="358686" y="414756"/>
                  </a:lnTo>
                  <a:lnTo>
                    <a:pt x="382016" y="417576"/>
                  </a:lnTo>
                  <a:lnTo>
                    <a:pt x="405777" y="414756"/>
                  </a:lnTo>
                  <a:lnTo>
                    <a:pt x="427951" y="406488"/>
                  </a:lnTo>
                  <a:lnTo>
                    <a:pt x="447979" y="393103"/>
                  </a:lnTo>
                  <a:lnTo>
                    <a:pt x="465328" y="374904"/>
                  </a:lnTo>
                  <a:lnTo>
                    <a:pt x="470941" y="366522"/>
                  </a:lnTo>
                  <a:lnTo>
                    <a:pt x="479615" y="353593"/>
                  </a:lnTo>
                  <a:lnTo>
                    <a:pt x="490499" y="329184"/>
                  </a:lnTo>
                  <a:lnTo>
                    <a:pt x="497433" y="302120"/>
                  </a:lnTo>
                  <a:lnTo>
                    <a:pt x="499872" y="2727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173985" y="4962045"/>
            <a:ext cx="5329555" cy="69151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600" spc="-15" dirty="0">
                <a:solidFill>
                  <a:srgbClr val="FFFFFF"/>
                </a:solidFill>
                <a:latin typeface="Calibri Light"/>
                <a:cs typeface="Calibri Light"/>
              </a:rPr>
              <a:t>Speculation</a:t>
            </a:r>
            <a:endParaRPr sz="16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600" spc="-15" dirty="0">
                <a:solidFill>
                  <a:srgbClr val="FFFFFF"/>
                </a:solidFill>
                <a:latin typeface="Calibri Light"/>
                <a:cs typeface="Calibri Light"/>
              </a:rPr>
              <a:t>Maybe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more</a:t>
            </a:r>
            <a:r>
              <a:rPr sz="16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popular</a:t>
            </a:r>
            <a:r>
              <a:rPr sz="1600" spc="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application</a:t>
            </a:r>
            <a:r>
              <a:rPr sz="16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of</a:t>
            </a:r>
            <a:r>
              <a:rPr sz="16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derivatives</a:t>
            </a:r>
            <a:r>
              <a:rPr sz="160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is</a:t>
            </a:r>
            <a:r>
              <a:rPr sz="160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to</a:t>
            </a: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 Light"/>
                <a:cs typeface="Calibri Light"/>
              </a:rPr>
              <a:t>make</a:t>
            </a:r>
            <a:r>
              <a:rPr sz="16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 Light"/>
                <a:cs typeface="Calibri Light"/>
              </a:rPr>
              <a:t>profit</a:t>
            </a:r>
            <a:endParaRPr sz="1600">
              <a:latin typeface="Calibri Light"/>
              <a:cs typeface="Calibri Ligh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6323" y="1959864"/>
            <a:ext cx="4552187" cy="483108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0495533" y="2816732"/>
            <a:ext cx="10928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rgbClr val="FFFFFF"/>
                </a:solidFill>
                <a:latin typeface="Calibri Light"/>
                <a:cs typeface="Calibri Light"/>
              </a:rPr>
              <a:t>Fu</a:t>
            </a:r>
            <a:r>
              <a:rPr sz="2800" spc="-5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2800" spc="-40" dirty="0">
                <a:solidFill>
                  <a:srgbClr val="FFFFFF"/>
                </a:solidFill>
                <a:latin typeface="Calibri Light"/>
                <a:cs typeface="Calibri Light"/>
              </a:rPr>
              <a:t>u</a:t>
            </a:r>
            <a:r>
              <a:rPr sz="2800" spc="-70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2800" spc="-2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800" spc="-5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02365" y="5025644"/>
            <a:ext cx="777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2400" spc="-45" dirty="0">
                <a:solidFill>
                  <a:srgbClr val="FFFFFF"/>
                </a:solidFill>
                <a:latin typeface="Calibri Light"/>
                <a:cs typeface="Calibri Light"/>
              </a:rPr>
              <a:t>w</a:t>
            </a:r>
            <a:r>
              <a:rPr sz="2400" spc="-15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2400" spc="-35" dirty="0">
                <a:solidFill>
                  <a:srgbClr val="FFFFFF"/>
                </a:solidFill>
                <a:latin typeface="Calibri Light"/>
                <a:cs typeface="Calibri Light"/>
              </a:rPr>
              <a:t>ps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39506" y="2701544"/>
            <a:ext cx="9575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FFFFF"/>
                </a:solidFill>
                <a:latin typeface="Calibri Light"/>
                <a:cs typeface="Calibri Light"/>
              </a:rPr>
              <a:t>Forwards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88932" y="5135626"/>
            <a:ext cx="974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FFFFFF"/>
                </a:solidFill>
                <a:latin typeface="Calibri Light"/>
                <a:cs typeface="Calibri Light"/>
              </a:rPr>
              <a:t>Options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9183" y="1230249"/>
            <a:ext cx="7948295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i="1" spc="-5" dirty="0">
                <a:latin typeface="Calibri Light"/>
                <a:cs typeface="Calibri Light"/>
              </a:rPr>
              <a:t>Derivatives</a:t>
            </a:r>
            <a:r>
              <a:rPr sz="1550" i="1" spc="10" dirty="0">
                <a:latin typeface="Calibri Light"/>
                <a:cs typeface="Calibri Light"/>
              </a:rPr>
              <a:t> </a:t>
            </a:r>
            <a:r>
              <a:rPr sz="1550" i="1" spc="-5" dirty="0">
                <a:latin typeface="Calibri Light"/>
                <a:cs typeface="Calibri Light"/>
              </a:rPr>
              <a:t>are</a:t>
            </a:r>
            <a:r>
              <a:rPr sz="1550" i="1" spc="5" dirty="0">
                <a:latin typeface="Calibri Light"/>
                <a:cs typeface="Calibri Light"/>
              </a:rPr>
              <a:t> </a:t>
            </a:r>
            <a:r>
              <a:rPr sz="1550" i="1" spc="-5" dirty="0">
                <a:latin typeface="Calibri Light"/>
                <a:cs typeface="Calibri Light"/>
              </a:rPr>
              <a:t>held</a:t>
            </a:r>
            <a:r>
              <a:rPr sz="1550" i="1" spc="10" dirty="0">
                <a:latin typeface="Calibri Light"/>
                <a:cs typeface="Calibri Light"/>
              </a:rPr>
              <a:t> </a:t>
            </a:r>
            <a:r>
              <a:rPr sz="1550" i="1" spc="-10" dirty="0">
                <a:latin typeface="Calibri Light"/>
                <a:cs typeface="Calibri Light"/>
              </a:rPr>
              <a:t>for</a:t>
            </a:r>
            <a:r>
              <a:rPr sz="1550" i="1" spc="5" dirty="0">
                <a:latin typeface="Calibri Light"/>
                <a:cs typeface="Calibri Light"/>
              </a:rPr>
              <a:t> </a:t>
            </a:r>
            <a:r>
              <a:rPr sz="1550" i="1" spc="-10" dirty="0">
                <a:latin typeface="Calibri Light"/>
                <a:cs typeface="Calibri Light"/>
              </a:rPr>
              <a:t>different</a:t>
            </a:r>
            <a:r>
              <a:rPr sz="1550" i="1" dirty="0">
                <a:latin typeface="Calibri Light"/>
                <a:cs typeface="Calibri Light"/>
              </a:rPr>
              <a:t> </a:t>
            </a:r>
            <a:r>
              <a:rPr sz="1550" i="1" spc="-5" dirty="0">
                <a:latin typeface="Calibri Light"/>
                <a:cs typeface="Calibri Light"/>
              </a:rPr>
              <a:t>reasons</a:t>
            </a:r>
            <a:r>
              <a:rPr sz="1550" i="1" spc="10" dirty="0">
                <a:latin typeface="Calibri Light"/>
                <a:cs typeface="Calibri Light"/>
              </a:rPr>
              <a:t> </a:t>
            </a:r>
            <a:r>
              <a:rPr sz="1550" i="1" spc="-10" dirty="0">
                <a:latin typeface="Calibri Light"/>
                <a:cs typeface="Calibri Light"/>
              </a:rPr>
              <a:t>and</a:t>
            </a:r>
            <a:r>
              <a:rPr sz="1550" i="1" spc="25" dirty="0">
                <a:latin typeface="Calibri Light"/>
                <a:cs typeface="Calibri Light"/>
              </a:rPr>
              <a:t> </a:t>
            </a:r>
            <a:r>
              <a:rPr sz="1550" i="1" spc="-5" dirty="0">
                <a:latin typeface="Calibri Light"/>
                <a:cs typeface="Calibri Light"/>
              </a:rPr>
              <a:t>there</a:t>
            </a:r>
            <a:r>
              <a:rPr sz="1550" i="1" spc="5" dirty="0">
                <a:latin typeface="Calibri Light"/>
                <a:cs typeface="Calibri Light"/>
              </a:rPr>
              <a:t> </a:t>
            </a:r>
            <a:r>
              <a:rPr sz="1550" i="1" dirty="0">
                <a:latin typeface="Calibri Light"/>
                <a:cs typeface="Calibri Light"/>
              </a:rPr>
              <a:t>are</a:t>
            </a:r>
            <a:r>
              <a:rPr sz="1550" i="1" spc="5" dirty="0">
                <a:latin typeface="Calibri Light"/>
                <a:cs typeface="Calibri Light"/>
              </a:rPr>
              <a:t> </a:t>
            </a:r>
            <a:r>
              <a:rPr sz="1550" i="1" spc="-10" dirty="0">
                <a:latin typeface="Calibri Light"/>
                <a:cs typeface="Calibri Light"/>
              </a:rPr>
              <a:t>different </a:t>
            </a:r>
            <a:r>
              <a:rPr sz="1550" i="1" spc="-5" dirty="0">
                <a:latin typeface="Calibri Light"/>
                <a:cs typeface="Calibri Light"/>
              </a:rPr>
              <a:t>types</a:t>
            </a:r>
            <a:r>
              <a:rPr sz="1550" i="1" spc="10" dirty="0">
                <a:latin typeface="Calibri Light"/>
                <a:cs typeface="Calibri Light"/>
              </a:rPr>
              <a:t> </a:t>
            </a:r>
            <a:r>
              <a:rPr sz="1550" i="1" spc="-5" dirty="0">
                <a:latin typeface="Calibri Light"/>
                <a:cs typeface="Calibri Light"/>
              </a:rPr>
              <a:t>of</a:t>
            </a:r>
            <a:r>
              <a:rPr sz="1550" i="1" spc="15" dirty="0">
                <a:latin typeface="Calibri Light"/>
                <a:cs typeface="Calibri Light"/>
              </a:rPr>
              <a:t> </a:t>
            </a:r>
            <a:r>
              <a:rPr sz="1550" i="1" spc="-5" dirty="0">
                <a:latin typeface="Calibri Light"/>
                <a:cs typeface="Calibri Light"/>
              </a:rPr>
              <a:t>derivatives</a:t>
            </a:r>
            <a:r>
              <a:rPr sz="1550" i="1" spc="10" dirty="0">
                <a:latin typeface="Calibri Light"/>
                <a:cs typeface="Calibri Light"/>
              </a:rPr>
              <a:t> </a:t>
            </a:r>
            <a:r>
              <a:rPr sz="1550" i="1" spc="-10" dirty="0">
                <a:latin typeface="Calibri Light"/>
                <a:cs typeface="Calibri Light"/>
              </a:rPr>
              <a:t>a</a:t>
            </a:r>
            <a:r>
              <a:rPr sz="1550" i="1" spc="10" dirty="0">
                <a:latin typeface="Calibri Light"/>
                <a:cs typeface="Calibri Light"/>
              </a:rPr>
              <a:t> </a:t>
            </a:r>
            <a:r>
              <a:rPr sz="1550" i="1" spc="-5" dirty="0">
                <a:latin typeface="Calibri Light"/>
                <a:cs typeface="Calibri Light"/>
              </a:rPr>
              <a:t>party</a:t>
            </a:r>
            <a:r>
              <a:rPr sz="1550" i="1" spc="20" dirty="0">
                <a:latin typeface="Calibri Light"/>
                <a:cs typeface="Calibri Light"/>
              </a:rPr>
              <a:t> </a:t>
            </a:r>
            <a:r>
              <a:rPr sz="1550" i="1" spc="-10" dirty="0">
                <a:latin typeface="Calibri Light"/>
                <a:cs typeface="Calibri Light"/>
              </a:rPr>
              <a:t>can</a:t>
            </a:r>
            <a:r>
              <a:rPr sz="1550" i="1" spc="25" dirty="0">
                <a:latin typeface="Calibri Light"/>
                <a:cs typeface="Calibri Light"/>
              </a:rPr>
              <a:t> </a:t>
            </a:r>
            <a:r>
              <a:rPr sz="1550" i="1" spc="-5" dirty="0">
                <a:latin typeface="Calibri Light"/>
                <a:cs typeface="Calibri Light"/>
              </a:rPr>
              <a:t>have</a:t>
            </a:r>
            <a:endParaRPr sz="1550">
              <a:latin typeface="Calibri Light"/>
              <a:cs typeface="Calibri Ligh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50748" y="449580"/>
            <a:ext cx="11821795" cy="547370"/>
          </a:xfrm>
          <a:custGeom>
            <a:avLst/>
            <a:gdLst/>
            <a:ahLst/>
            <a:cxnLst/>
            <a:rect l="l" t="t" r="r" b="b"/>
            <a:pathLst>
              <a:path w="11821795" h="547369">
                <a:moveTo>
                  <a:pt x="11658854" y="0"/>
                </a:moveTo>
                <a:lnTo>
                  <a:pt x="0" y="0"/>
                </a:lnTo>
                <a:lnTo>
                  <a:pt x="162788" y="273557"/>
                </a:lnTo>
                <a:lnTo>
                  <a:pt x="0" y="547115"/>
                </a:lnTo>
                <a:lnTo>
                  <a:pt x="11658854" y="547115"/>
                </a:lnTo>
                <a:lnTo>
                  <a:pt x="11821668" y="273557"/>
                </a:lnTo>
                <a:lnTo>
                  <a:pt x="11658854" y="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91641" y="549910"/>
            <a:ext cx="1478915" cy="3784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300" spc="-5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2300" spc="5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2300" spc="-20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2300" spc="-5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2300" spc="-15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300" spc="-25" dirty="0">
                <a:solidFill>
                  <a:srgbClr val="FFFFFF"/>
                </a:solidFill>
                <a:latin typeface="Calibri Light"/>
                <a:cs typeface="Calibri Light"/>
              </a:rPr>
              <a:t>du</a:t>
            </a:r>
            <a:r>
              <a:rPr sz="2300" spc="-20" dirty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2300" spc="-15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2300" spc="-10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2300" spc="-15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300" spc="5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endParaRPr sz="2300">
              <a:latin typeface="Calibri Light"/>
              <a:cs typeface="Calibri Light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0036F1E-BBA5-2D72-8200-E3F86AF2A9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088" y="6797503"/>
            <a:ext cx="1448512" cy="7653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0183" y="1338072"/>
            <a:ext cx="11703050" cy="5165090"/>
            <a:chOff x="710183" y="1338072"/>
            <a:chExt cx="11703050" cy="5165090"/>
          </a:xfrm>
        </p:grpSpPr>
        <p:sp>
          <p:nvSpPr>
            <p:cNvPr id="3" name="object 3"/>
            <p:cNvSpPr/>
            <p:nvPr/>
          </p:nvSpPr>
          <p:spPr>
            <a:xfrm>
              <a:off x="1240535" y="5327904"/>
              <a:ext cx="11172825" cy="1079500"/>
            </a:xfrm>
            <a:custGeom>
              <a:avLst/>
              <a:gdLst/>
              <a:ahLst/>
              <a:cxnLst/>
              <a:rect l="l" t="t" r="r" b="b"/>
              <a:pathLst>
                <a:path w="11172825" h="1079500">
                  <a:moveTo>
                    <a:pt x="11059033" y="0"/>
                  </a:moveTo>
                  <a:lnTo>
                    <a:pt x="113410" y="0"/>
                  </a:lnTo>
                  <a:lnTo>
                    <a:pt x="69276" y="8915"/>
                  </a:lnTo>
                  <a:lnTo>
                    <a:pt x="33226" y="33226"/>
                  </a:lnTo>
                  <a:lnTo>
                    <a:pt x="8915" y="69276"/>
                  </a:lnTo>
                  <a:lnTo>
                    <a:pt x="0" y="113411"/>
                  </a:lnTo>
                  <a:lnTo>
                    <a:pt x="0" y="965644"/>
                  </a:lnTo>
                  <a:lnTo>
                    <a:pt x="8915" y="1009763"/>
                  </a:lnTo>
                  <a:lnTo>
                    <a:pt x="33226" y="1045792"/>
                  </a:lnTo>
                  <a:lnTo>
                    <a:pt x="69276" y="1070084"/>
                  </a:lnTo>
                  <a:lnTo>
                    <a:pt x="113410" y="1078992"/>
                  </a:lnTo>
                  <a:lnTo>
                    <a:pt x="11059033" y="1078992"/>
                  </a:lnTo>
                  <a:lnTo>
                    <a:pt x="11103167" y="1070084"/>
                  </a:lnTo>
                  <a:lnTo>
                    <a:pt x="11139217" y="1045792"/>
                  </a:lnTo>
                  <a:lnTo>
                    <a:pt x="11163528" y="1009763"/>
                  </a:lnTo>
                  <a:lnTo>
                    <a:pt x="11172444" y="965644"/>
                  </a:lnTo>
                  <a:lnTo>
                    <a:pt x="11172444" y="113411"/>
                  </a:lnTo>
                  <a:lnTo>
                    <a:pt x="11163528" y="69276"/>
                  </a:lnTo>
                  <a:lnTo>
                    <a:pt x="11139217" y="33226"/>
                  </a:lnTo>
                  <a:lnTo>
                    <a:pt x="11103167" y="8915"/>
                  </a:lnTo>
                  <a:lnTo>
                    <a:pt x="11059033" y="0"/>
                  </a:lnTo>
                  <a:close/>
                </a:path>
              </a:pathLst>
            </a:custGeom>
            <a:solidFill>
              <a:srgbClr val="0D83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40535" y="5327904"/>
              <a:ext cx="283845" cy="1079500"/>
            </a:xfrm>
            <a:custGeom>
              <a:avLst/>
              <a:gdLst/>
              <a:ahLst/>
              <a:cxnLst/>
              <a:rect l="l" t="t" r="r" b="b"/>
              <a:pathLst>
                <a:path w="283844" h="1079500">
                  <a:moveTo>
                    <a:pt x="283463" y="0"/>
                  </a:moveTo>
                  <a:lnTo>
                    <a:pt x="101980" y="0"/>
                  </a:lnTo>
                  <a:lnTo>
                    <a:pt x="62257" y="8004"/>
                  </a:lnTo>
                  <a:lnTo>
                    <a:pt x="29844" y="29844"/>
                  </a:lnTo>
                  <a:lnTo>
                    <a:pt x="8004" y="62257"/>
                  </a:lnTo>
                  <a:lnTo>
                    <a:pt x="0" y="101981"/>
                  </a:lnTo>
                  <a:lnTo>
                    <a:pt x="0" y="977049"/>
                  </a:lnTo>
                  <a:lnTo>
                    <a:pt x="8004" y="1016728"/>
                  </a:lnTo>
                  <a:lnTo>
                    <a:pt x="29844" y="1049132"/>
                  </a:lnTo>
                  <a:lnTo>
                    <a:pt x="62257" y="1070980"/>
                  </a:lnTo>
                  <a:lnTo>
                    <a:pt x="101980" y="1078992"/>
                  </a:lnTo>
                  <a:lnTo>
                    <a:pt x="283463" y="1078992"/>
                  </a:lnTo>
                  <a:lnTo>
                    <a:pt x="283463" y="0"/>
                  </a:lnTo>
                  <a:close/>
                </a:path>
              </a:pathLst>
            </a:custGeom>
            <a:solidFill>
              <a:srgbClr val="054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40535" y="1338072"/>
              <a:ext cx="11172825" cy="1079500"/>
            </a:xfrm>
            <a:custGeom>
              <a:avLst/>
              <a:gdLst/>
              <a:ahLst/>
              <a:cxnLst/>
              <a:rect l="l" t="t" r="r" b="b"/>
              <a:pathLst>
                <a:path w="11172825" h="1079500">
                  <a:moveTo>
                    <a:pt x="11059033" y="0"/>
                  </a:moveTo>
                  <a:lnTo>
                    <a:pt x="113410" y="0"/>
                  </a:lnTo>
                  <a:lnTo>
                    <a:pt x="69276" y="8915"/>
                  </a:lnTo>
                  <a:lnTo>
                    <a:pt x="33226" y="33226"/>
                  </a:lnTo>
                  <a:lnTo>
                    <a:pt x="8915" y="69276"/>
                  </a:lnTo>
                  <a:lnTo>
                    <a:pt x="0" y="113410"/>
                  </a:lnTo>
                  <a:lnTo>
                    <a:pt x="0" y="965580"/>
                  </a:lnTo>
                  <a:lnTo>
                    <a:pt x="8915" y="1009715"/>
                  </a:lnTo>
                  <a:lnTo>
                    <a:pt x="33226" y="1045765"/>
                  </a:lnTo>
                  <a:lnTo>
                    <a:pt x="69276" y="1070076"/>
                  </a:lnTo>
                  <a:lnTo>
                    <a:pt x="113410" y="1078991"/>
                  </a:lnTo>
                  <a:lnTo>
                    <a:pt x="11059033" y="1078991"/>
                  </a:lnTo>
                  <a:lnTo>
                    <a:pt x="11103167" y="1070076"/>
                  </a:lnTo>
                  <a:lnTo>
                    <a:pt x="11139217" y="1045765"/>
                  </a:lnTo>
                  <a:lnTo>
                    <a:pt x="11163528" y="1009715"/>
                  </a:lnTo>
                  <a:lnTo>
                    <a:pt x="11172444" y="965580"/>
                  </a:lnTo>
                  <a:lnTo>
                    <a:pt x="11172444" y="113410"/>
                  </a:lnTo>
                  <a:lnTo>
                    <a:pt x="11163528" y="69276"/>
                  </a:lnTo>
                  <a:lnTo>
                    <a:pt x="11139217" y="33226"/>
                  </a:lnTo>
                  <a:lnTo>
                    <a:pt x="11103167" y="8915"/>
                  </a:lnTo>
                  <a:lnTo>
                    <a:pt x="11059033" y="0"/>
                  </a:lnTo>
                  <a:close/>
                </a:path>
              </a:pathLst>
            </a:custGeom>
            <a:solidFill>
              <a:srgbClr val="85BB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40535" y="1338072"/>
              <a:ext cx="283845" cy="1079500"/>
            </a:xfrm>
            <a:custGeom>
              <a:avLst/>
              <a:gdLst/>
              <a:ahLst/>
              <a:cxnLst/>
              <a:rect l="l" t="t" r="r" b="b"/>
              <a:pathLst>
                <a:path w="283844" h="1079500">
                  <a:moveTo>
                    <a:pt x="283463" y="0"/>
                  </a:moveTo>
                  <a:lnTo>
                    <a:pt x="101980" y="0"/>
                  </a:lnTo>
                  <a:lnTo>
                    <a:pt x="62257" y="8004"/>
                  </a:lnTo>
                  <a:lnTo>
                    <a:pt x="29844" y="29844"/>
                  </a:lnTo>
                  <a:lnTo>
                    <a:pt x="8004" y="62257"/>
                  </a:lnTo>
                  <a:lnTo>
                    <a:pt x="0" y="101980"/>
                  </a:lnTo>
                  <a:lnTo>
                    <a:pt x="0" y="977010"/>
                  </a:lnTo>
                  <a:lnTo>
                    <a:pt x="8004" y="1016734"/>
                  </a:lnTo>
                  <a:lnTo>
                    <a:pt x="29844" y="1049146"/>
                  </a:lnTo>
                  <a:lnTo>
                    <a:pt x="62257" y="1070987"/>
                  </a:lnTo>
                  <a:lnTo>
                    <a:pt x="101980" y="1078991"/>
                  </a:lnTo>
                  <a:lnTo>
                    <a:pt x="283463" y="1078991"/>
                  </a:lnTo>
                  <a:lnTo>
                    <a:pt x="283463" y="0"/>
                  </a:lnTo>
                  <a:close/>
                </a:path>
              </a:pathLst>
            </a:custGeom>
            <a:solidFill>
              <a:srgbClr val="435E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40535" y="2671572"/>
              <a:ext cx="11172825" cy="1077595"/>
            </a:xfrm>
            <a:custGeom>
              <a:avLst/>
              <a:gdLst/>
              <a:ahLst/>
              <a:cxnLst/>
              <a:rect l="l" t="t" r="r" b="b"/>
              <a:pathLst>
                <a:path w="11172825" h="1077595">
                  <a:moveTo>
                    <a:pt x="11059287" y="0"/>
                  </a:moveTo>
                  <a:lnTo>
                    <a:pt x="113156" y="0"/>
                  </a:lnTo>
                  <a:lnTo>
                    <a:pt x="69115" y="8893"/>
                  </a:lnTo>
                  <a:lnTo>
                    <a:pt x="33146" y="33147"/>
                  </a:lnTo>
                  <a:lnTo>
                    <a:pt x="8893" y="69115"/>
                  </a:lnTo>
                  <a:lnTo>
                    <a:pt x="0" y="113156"/>
                  </a:lnTo>
                  <a:lnTo>
                    <a:pt x="0" y="964310"/>
                  </a:lnTo>
                  <a:lnTo>
                    <a:pt x="8893" y="1008352"/>
                  </a:lnTo>
                  <a:lnTo>
                    <a:pt x="33146" y="1044320"/>
                  </a:lnTo>
                  <a:lnTo>
                    <a:pt x="69115" y="1068574"/>
                  </a:lnTo>
                  <a:lnTo>
                    <a:pt x="113156" y="1077467"/>
                  </a:lnTo>
                  <a:lnTo>
                    <a:pt x="11059287" y="1077467"/>
                  </a:lnTo>
                  <a:lnTo>
                    <a:pt x="11103328" y="1068574"/>
                  </a:lnTo>
                  <a:lnTo>
                    <a:pt x="11139296" y="1044321"/>
                  </a:lnTo>
                  <a:lnTo>
                    <a:pt x="11163550" y="1008352"/>
                  </a:lnTo>
                  <a:lnTo>
                    <a:pt x="11172444" y="964310"/>
                  </a:lnTo>
                  <a:lnTo>
                    <a:pt x="11172444" y="113156"/>
                  </a:lnTo>
                  <a:lnTo>
                    <a:pt x="11163550" y="69115"/>
                  </a:lnTo>
                  <a:lnTo>
                    <a:pt x="11139296" y="33146"/>
                  </a:lnTo>
                  <a:lnTo>
                    <a:pt x="11103328" y="8893"/>
                  </a:lnTo>
                  <a:lnTo>
                    <a:pt x="11059287" y="0"/>
                  </a:lnTo>
                  <a:close/>
                </a:path>
              </a:pathLst>
            </a:custGeom>
            <a:solidFill>
              <a:srgbClr val="007B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40535" y="2671572"/>
              <a:ext cx="283845" cy="1077595"/>
            </a:xfrm>
            <a:custGeom>
              <a:avLst/>
              <a:gdLst/>
              <a:ahLst/>
              <a:cxnLst/>
              <a:rect l="l" t="t" r="r" b="b"/>
              <a:pathLst>
                <a:path w="283844" h="1077595">
                  <a:moveTo>
                    <a:pt x="283463" y="0"/>
                  </a:moveTo>
                  <a:lnTo>
                    <a:pt x="101980" y="0"/>
                  </a:lnTo>
                  <a:lnTo>
                    <a:pt x="62257" y="8004"/>
                  </a:lnTo>
                  <a:lnTo>
                    <a:pt x="29844" y="29844"/>
                  </a:lnTo>
                  <a:lnTo>
                    <a:pt x="8004" y="62257"/>
                  </a:lnTo>
                  <a:lnTo>
                    <a:pt x="0" y="101980"/>
                  </a:lnTo>
                  <a:lnTo>
                    <a:pt x="0" y="975487"/>
                  </a:lnTo>
                  <a:lnTo>
                    <a:pt x="8004" y="1015210"/>
                  </a:lnTo>
                  <a:lnTo>
                    <a:pt x="29844" y="1047623"/>
                  </a:lnTo>
                  <a:lnTo>
                    <a:pt x="62257" y="1069463"/>
                  </a:lnTo>
                  <a:lnTo>
                    <a:pt x="101980" y="1077467"/>
                  </a:lnTo>
                  <a:lnTo>
                    <a:pt x="283463" y="1077467"/>
                  </a:lnTo>
                  <a:lnTo>
                    <a:pt x="283463" y="0"/>
                  </a:lnTo>
                  <a:close/>
                </a:path>
              </a:pathLst>
            </a:custGeom>
            <a:solidFill>
              <a:srgbClr val="003D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40535" y="3995928"/>
              <a:ext cx="11172825" cy="1077595"/>
            </a:xfrm>
            <a:custGeom>
              <a:avLst/>
              <a:gdLst/>
              <a:ahLst/>
              <a:cxnLst/>
              <a:rect l="l" t="t" r="r" b="b"/>
              <a:pathLst>
                <a:path w="11172825" h="1077595">
                  <a:moveTo>
                    <a:pt x="11059287" y="0"/>
                  </a:moveTo>
                  <a:lnTo>
                    <a:pt x="113156" y="0"/>
                  </a:lnTo>
                  <a:lnTo>
                    <a:pt x="69115" y="8893"/>
                  </a:lnTo>
                  <a:lnTo>
                    <a:pt x="33146" y="33146"/>
                  </a:lnTo>
                  <a:lnTo>
                    <a:pt x="8893" y="69115"/>
                  </a:lnTo>
                  <a:lnTo>
                    <a:pt x="0" y="113157"/>
                  </a:lnTo>
                  <a:lnTo>
                    <a:pt x="0" y="964311"/>
                  </a:lnTo>
                  <a:lnTo>
                    <a:pt x="8893" y="1008352"/>
                  </a:lnTo>
                  <a:lnTo>
                    <a:pt x="33146" y="1044321"/>
                  </a:lnTo>
                  <a:lnTo>
                    <a:pt x="69115" y="1068574"/>
                  </a:lnTo>
                  <a:lnTo>
                    <a:pt x="113156" y="1077468"/>
                  </a:lnTo>
                  <a:lnTo>
                    <a:pt x="11059287" y="1077468"/>
                  </a:lnTo>
                  <a:lnTo>
                    <a:pt x="11103328" y="1068574"/>
                  </a:lnTo>
                  <a:lnTo>
                    <a:pt x="11139296" y="1044321"/>
                  </a:lnTo>
                  <a:lnTo>
                    <a:pt x="11163550" y="1008352"/>
                  </a:lnTo>
                  <a:lnTo>
                    <a:pt x="11172444" y="964311"/>
                  </a:lnTo>
                  <a:lnTo>
                    <a:pt x="11172444" y="113157"/>
                  </a:lnTo>
                  <a:lnTo>
                    <a:pt x="11163550" y="69115"/>
                  </a:lnTo>
                  <a:lnTo>
                    <a:pt x="11139296" y="33147"/>
                  </a:lnTo>
                  <a:lnTo>
                    <a:pt x="11103328" y="8893"/>
                  </a:lnTo>
                  <a:lnTo>
                    <a:pt x="11059287" y="0"/>
                  </a:lnTo>
                  <a:close/>
                </a:path>
              </a:pathLst>
            </a:custGeom>
            <a:solidFill>
              <a:srgbClr val="6A6A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40535" y="3995928"/>
              <a:ext cx="283845" cy="1077595"/>
            </a:xfrm>
            <a:custGeom>
              <a:avLst/>
              <a:gdLst/>
              <a:ahLst/>
              <a:cxnLst/>
              <a:rect l="l" t="t" r="r" b="b"/>
              <a:pathLst>
                <a:path w="283844" h="1077595">
                  <a:moveTo>
                    <a:pt x="283463" y="0"/>
                  </a:moveTo>
                  <a:lnTo>
                    <a:pt x="101980" y="0"/>
                  </a:lnTo>
                  <a:lnTo>
                    <a:pt x="62257" y="8004"/>
                  </a:lnTo>
                  <a:lnTo>
                    <a:pt x="29844" y="29845"/>
                  </a:lnTo>
                  <a:lnTo>
                    <a:pt x="8004" y="62257"/>
                  </a:lnTo>
                  <a:lnTo>
                    <a:pt x="0" y="101981"/>
                  </a:lnTo>
                  <a:lnTo>
                    <a:pt x="0" y="975487"/>
                  </a:lnTo>
                  <a:lnTo>
                    <a:pt x="8004" y="1015210"/>
                  </a:lnTo>
                  <a:lnTo>
                    <a:pt x="29844" y="1047623"/>
                  </a:lnTo>
                  <a:lnTo>
                    <a:pt x="62257" y="1069463"/>
                  </a:lnTo>
                  <a:lnTo>
                    <a:pt x="101980" y="1077468"/>
                  </a:lnTo>
                  <a:lnTo>
                    <a:pt x="283463" y="1077468"/>
                  </a:lnTo>
                  <a:lnTo>
                    <a:pt x="283463" y="0"/>
                  </a:lnTo>
                  <a:close/>
                </a:path>
              </a:pathLst>
            </a:custGeom>
            <a:solidFill>
              <a:srgbClr val="215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10183" y="1338072"/>
              <a:ext cx="814069" cy="5165090"/>
            </a:xfrm>
            <a:custGeom>
              <a:avLst/>
              <a:gdLst/>
              <a:ahLst/>
              <a:cxnLst/>
              <a:rect l="l" t="t" r="r" b="b"/>
              <a:pathLst>
                <a:path w="814069" h="5165090">
                  <a:moveTo>
                    <a:pt x="813816" y="0"/>
                  </a:moveTo>
                  <a:lnTo>
                    <a:pt x="90284" y="0"/>
                  </a:lnTo>
                  <a:lnTo>
                    <a:pt x="55142" y="7377"/>
                  </a:lnTo>
                  <a:lnTo>
                    <a:pt x="26444" y="27495"/>
                  </a:lnTo>
                  <a:lnTo>
                    <a:pt x="7095" y="57328"/>
                  </a:lnTo>
                  <a:lnTo>
                    <a:pt x="0" y="93852"/>
                  </a:lnTo>
                  <a:lnTo>
                    <a:pt x="0" y="5070919"/>
                  </a:lnTo>
                  <a:lnTo>
                    <a:pt x="7095" y="5107475"/>
                  </a:lnTo>
                  <a:lnTo>
                    <a:pt x="26444" y="5137327"/>
                  </a:lnTo>
                  <a:lnTo>
                    <a:pt x="55142" y="5157455"/>
                  </a:lnTo>
                  <a:lnTo>
                    <a:pt x="90284" y="5164835"/>
                  </a:lnTo>
                  <a:lnTo>
                    <a:pt x="813816" y="5164835"/>
                  </a:lnTo>
                  <a:lnTo>
                    <a:pt x="813816" y="5104422"/>
                  </a:lnTo>
                  <a:lnTo>
                    <a:pt x="588391" y="5104422"/>
                  </a:lnTo>
                  <a:lnTo>
                    <a:pt x="588391" y="4082923"/>
                  </a:lnTo>
                  <a:lnTo>
                    <a:pt x="813816" y="4082922"/>
                  </a:lnTo>
                  <a:lnTo>
                    <a:pt x="813816" y="3891152"/>
                  </a:lnTo>
                  <a:lnTo>
                    <a:pt x="588391" y="3891153"/>
                  </a:lnTo>
                  <a:lnTo>
                    <a:pt x="588391" y="2869691"/>
                  </a:lnTo>
                  <a:lnTo>
                    <a:pt x="813816" y="2869691"/>
                  </a:lnTo>
                  <a:lnTo>
                    <a:pt x="813816" y="2677921"/>
                  </a:lnTo>
                  <a:lnTo>
                    <a:pt x="588391" y="2677921"/>
                  </a:lnTo>
                  <a:lnTo>
                    <a:pt x="588391" y="1656333"/>
                  </a:lnTo>
                  <a:lnTo>
                    <a:pt x="813816" y="1656333"/>
                  </a:lnTo>
                  <a:lnTo>
                    <a:pt x="813816" y="1464690"/>
                  </a:lnTo>
                  <a:lnTo>
                    <a:pt x="588391" y="1464690"/>
                  </a:lnTo>
                  <a:lnTo>
                    <a:pt x="588391" y="443102"/>
                  </a:lnTo>
                  <a:lnTo>
                    <a:pt x="813816" y="443102"/>
                  </a:lnTo>
                  <a:lnTo>
                    <a:pt x="813816" y="0"/>
                  </a:lnTo>
                  <a:close/>
                </a:path>
                <a:path w="814069" h="5165090">
                  <a:moveTo>
                    <a:pt x="813816" y="4082922"/>
                  </a:moveTo>
                  <a:lnTo>
                    <a:pt x="725932" y="4082923"/>
                  </a:lnTo>
                  <a:lnTo>
                    <a:pt x="725932" y="5104422"/>
                  </a:lnTo>
                  <a:lnTo>
                    <a:pt x="813816" y="5104422"/>
                  </a:lnTo>
                  <a:lnTo>
                    <a:pt x="813816" y="4082922"/>
                  </a:lnTo>
                  <a:close/>
                </a:path>
                <a:path w="814069" h="5165090">
                  <a:moveTo>
                    <a:pt x="813816" y="2869691"/>
                  </a:moveTo>
                  <a:lnTo>
                    <a:pt x="725932" y="2869691"/>
                  </a:lnTo>
                  <a:lnTo>
                    <a:pt x="725932" y="3891153"/>
                  </a:lnTo>
                  <a:lnTo>
                    <a:pt x="813816" y="3891152"/>
                  </a:lnTo>
                  <a:lnTo>
                    <a:pt x="813816" y="2869691"/>
                  </a:lnTo>
                  <a:close/>
                </a:path>
                <a:path w="814069" h="5165090">
                  <a:moveTo>
                    <a:pt x="813816" y="1656333"/>
                  </a:moveTo>
                  <a:lnTo>
                    <a:pt x="725932" y="1656333"/>
                  </a:lnTo>
                  <a:lnTo>
                    <a:pt x="725932" y="2677921"/>
                  </a:lnTo>
                  <a:lnTo>
                    <a:pt x="813816" y="2677921"/>
                  </a:lnTo>
                  <a:lnTo>
                    <a:pt x="813816" y="1656333"/>
                  </a:lnTo>
                  <a:close/>
                </a:path>
                <a:path w="814069" h="5165090">
                  <a:moveTo>
                    <a:pt x="813816" y="443102"/>
                  </a:moveTo>
                  <a:lnTo>
                    <a:pt x="725932" y="443102"/>
                  </a:lnTo>
                  <a:lnTo>
                    <a:pt x="725932" y="1464690"/>
                  </a:lnTo>
                  <a:lnTo>
                    <a:pt x="813816" y="1464690"/>
                  </a:lnTo>
                  <a:lnTo>
                    <a:pt x="813816" y="443102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38655" y="1403604"/>
              <a:ext cx="268605" cy="948055"/>
            </a:xfrm>
            <a:custGeom>
              <a:avLst/>
              <a:gdLst/>
              <a:ahLst/>
              <a:cxnLst/>
              <a:rect l="l" t="t" r="r" b="b"/>
              <a:pathLst>
                <a:path w="268605" h="948055">
                  <a:moveTo>
                    <a:pt x="134112" y="0"/>
                  </a:moveTo>
                  <a:lnTo>
                    <a:pt x="91732" y="6839"/>
                  </a:lnTo>
                  <a:lnTo>
                    <a:pt x="54918" y="25883"/>
                  </a:lnTo>
                  <a:lnTo>
                    <a:pt x="25883" y="54918"/>
                  </a:lnTo>
                  <a:lnTo>
                    <a:pt x="6839" y="91732"/>
                  </a:lnTo>
                  <a:lnTo>
                    <a:pt x="0" y="134112"/>
                  </a:lnTo>
                  <a:lnTo>
                    <a:pt x="0" y="813815"/>
                  </a:lnTo>
                  <a:lnTo>
                    <a:pt x="6839" y="856195"/>
                  </a:lnTo>
                  <a:lnTo>
                    <a:pt x="25883" y="893009"/>
                  </a:lnTo>
                  <a:lnTo>
                    <a:pt x="54918" y="922044"/>
                  </a:lnTo>
                  <a:lnTo>
                    <a:pt x="91732" y="941088"/>
                  </a:lnTo>
                  <a:lnTo>
                    <a:pt x="134112" y="947927"/>
                  </a:lnTo>
                  <a:lnTo>
                    <a:pt x="176491" y="941088"/>
                  </a:lnTo>
                  <a:lnTo>
                    <a:pt x="213305" y="922044"/>
                  </a:lnTo>
                  <a:lnTo>
                    <a:pt x="242340" y="893009"/>
                  </a:lnTo>
                  <a:lnTo>
                    <a:pt x="261384" y="856195"/>
                  </a:lnTo>
                  <a:lnTo>
                    <a:pt x="268224" y="813815"/>
                  </a:lnTo>
                  <a:lnTo>
                    <a:pt x="268224" y="134112"/>
                  </a:lnTo>
                  <a:lnTo>
                    <a:pt x="261384" y="91732"/>
                  </a:lnTo>
                  <a:lnTo>
                    <a:pt x="242340" y="54918"/>
                  </a:lnTo>
                  <a:lnTo>
                    <a:pt x="213305" y="25883"/>
                  </a:lnTo>
                  <a:lnTo>
                    <a:pt x="176491" y="6839"/>
                  </a:lnTo>
                  <a:lnTo>
                    <a:pt x="134112" y="0"/>
                  </a:lnTo>
                  <a:close/>
                </a:path>
              </a:pathLst>
            </a:custGeom>
            <a:solidFill>
              <a:srgbClr val="435E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40535" y="1392936"/>
              <a:ext cx="436245" cy="969644"/>
            </a:xfrm>
            <a:custGeom>
              <a:avLst/>
              <a:gdLst/>
              <a:ahLst/>
              <a:cxnLst/>
              <a:rect l="l" t="t" r="r" b="b"/>
              <a:pathLst>
                <a:path w="436244" h="969644">
                  <a:moveTo>
                    <a:pt x="328548" y="0"/>
                  </a:moveTo>
                  <a:lnTo>
                    <a:pt x="0" y="0"/>
                  </a:lnTo>
                  <a:lnTo>
                    <a:pt x="0" y="969263"/>
                  </a:lnTo>
                  <a:lnTo>
                    <a:pt x="328548" y="969263"/>
                  </a:lnTo>
                  <a:lnTo>
                    <a:pt x="370337" y="960836"/>
                  </a:lnTo>
                  <a:lnTo>
                    <a:pt x="404447" y="937847"/>
                  </a:lnTo>
                  <a:lnTo>
                    <a:pt x="427436" y="903737"/>
                  </a:lnTo>
                  <a:lnTo>
                    <a:pt x="435863" y="861949"/>
                  </a:lnTo>
                  <a:lnTo>
                    <a:pt x="435863" y="107314"/>
                  </a:lnTo>
                  <a:lnTo>
                    <a:pt x="427436" y="65526"/>
                  </a:lnTo>
                  <a:lnTo>
                    <a:pt x="404447" y="31416"/>
                  </a:lnTo>
                  <a:lnTo>
                    <a:pt x="370337" y="8427"/>
                  </a:lnTo>
                  <a:lnTo>
                    <a:pt x="328548" y="0"/>
                  </a:lnTo>
                  <a:close/>
                </a:path>
              </a:pathLst>
            </a:custGeom>
            <a:solidFill>
              <a:srgbClr val="638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38655" y="5393436"/>
              <a:ext cx="268605" cy="948055"/>
            </a:xfrm>
            <a:custGeom>
              <a:avLst/>
              <a:gdLst/>
              <a:ahLst/>
              <a:cxnLst/>
              <a:rect l="l" t="t" r="r" b="b"/>
              <a:pathLst>
                <a:path w="268605" h="948054">
                  <a:moveTo>
                    <a:pt x="134112" y="0"/>
                  </a:moveTo>
                  <a:lnTo>
                    <a:pt x="91732" y="6839"/>
                  </a:lnTo>
                  <a:lnTo>
                    <a:pt x="54918" y="25883"/>
                  </a:lnTo>
                  <a:lnTo>
                    <a:pt x="25883" y="54918"/>
                  </a:lnTo>
                  <a:lnTo>
                    <a:pt x="6839" y="91732"/>
                  </a:lnTo>
                  <a:lnTo>
                    <a:pt x="0" y="134111"/>
                  </a:lnTo>
                  <a:lnTo>
                    <a:pt x="0" y="813815"/>
                  </a:lnTo>
                  <a:lnTo>
                    <a:pt x="6839" y="856195"/>
                  </a:lnTo>
                  <a:lnTo>
                    <a:pt x="25883" y="893009"/>
                  </a:lnTo>
                  <a:lnTo>
                    <a:pt x="54918" y="922044"/>
                  </a:lnTo>
                  <a:lnTo>
                    <a:pt x="91732" y="941088"/>
                  </a:lnTo>
                  <a:lnTo>
                    <a:pt x="134112" y="947927"/>
                  </a:lnTo>
                  <a:lnTo>
                    <a:pt x="176491" y="941088"/>
                  </a:lnTo>
                  <a:lnTo>
                    <a:pt x="213305" y="922044"/>
                  </a:lnTo>
                  <a:lnTo>
                    <a:pt x="242340" y="893009"/>
                  </a:lnTo>
                  <a:lnTo>
                    <a:pt x="261384" y="856195"/>
                  </a:lnTo>
                  <a:lnTo>
                    <a:pt x="268224" y="813815"/>
                  </a:lnTo>
                  <a:lnTo>
                    <a:pt x="268224" y="134111"/>
                  </a:lnTo>
                  <a:lnTo>
                    <a:pt x="261384" y="91732"/>
                  </a:lnTo>
                  <a:lnTo>
                    <a:pt x="242340" y="54918"/>
                  </a:lnTo>
                  <a:lnTo>
                    <a:pt x="213305" y="25883"/>
                  </a:lnTo>
                  <a:lnTo>
                    <a:pt x="176491" y="6839"/>
                  </a:lnTo>
                  <a:lnTo>
                    <a:pt x="134112" y="0"/>
                  </a:lnTo>
                  <a:close/>
                </a:path>
              </a:pathLst>
            </a:custGeom>
            <a:solidFill>
              <a:srgbClr val="054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40535" y="5382768"/>
              <a:ext cx="436245" cy="969644"/>
            </a:xfrm>
            <a:custGeom>
              <a:avLst/>
              <a:gdLst/>
              <a:ahLst/>
              <a:cxnLst/>
              <a:rect l="l" t="t" r="r" b="b"/>
              <a:pathLst>
                <a:path w="436244" h="969645">
                  <a:moveTo>
                    <a:pt x="328548" y="0"/>
                  </a:moveTo>
                  <a:lnTo>
                    <a:pt x="0" y="0"/>
                  </a:lnTo>
                  <a:lnTo>
                    <a:pt x="0" y="969264"/>
                  </a:lnTo>
                  <a:lnTo>
                    <a:pt x="328548" y="969264"/>
                  </a:lnTo>
                  <a:lnTo>
                    <a:pt x="370337" y="960831"/>
                  </a:lnTo>
                  <a:lnTo>
                    <a:pt x="404447" y="937833"/>
                  </a:lnTo>
                  <a:lnTo>
                    <a:pt x="427436" y="903721"/>
                  </a:lnTo>
                  <a:lnTo>
                    <a:pt x="435863" y="861949"/>
                  </a:lnTo>
                  <a:lnTo>
                    <a:pt x="435863" y="107315"/>
                  </a:lnTo>
                  <a:lnTo>
                    <a:pt x="427436" y="65526"/>
                  </a:lnTo>
                  <a:lnTo>
                    <a:pt x="404447" y="31416"/>
                  </a:lnTo>
                  <a:lnTo>
                    <a:pt x="370337" y="8427"/>
                  </a:lnTo>
                  <a:lnTo>
                    <a:pt x="328548" y="0"/>
                  </a:lnTo>
                  <a:close/>
                </a:path>
              </a:pathLst>
            </a:custGeom>
            <a:solidFill>
              <a:srgbClr val="0961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38655" y="4061460"/>
              <a:ext cx="268605" cy="946785"/>
            </a:xfrm>
            <a:custGeom>
              <a:avLst/>
              <a:gdLst/>
              <a:ahLst/>
              <a:cxnLst/>
              <a:rect l="l" t="t" r="r" b="b"/>
              <a:pathLst>
                <a:path w="268605" h="946785">
                  <a:moveTo>
                    <a:pt x="134112" y="0"/>
                  </a:moveTo>
                  <a:lnTo>
                    <a:pt x="91732" y="6839"/>
                  </a:lnTo>
                  <a:lnTo>
                    <a:pt x="54918" y="25883"/>
                  </a:lnTo>
                  <a:lnTo>
                    <a:pt x="25883" y="54918"/>
                  </a:lnTo>
                  <a:lnTo>
                    <a:pt x="6839" y="91732"/>
                  </a:lnTo>
                  <a:lnTo>
                    <a:pt x="0" y="134112"/>
                  </a:lnTo>
                  <a:lnTo>
                    <a:pt x="0" y="812291"/>
                  </a:lnTo>
                  <a:lnTo>
                    <a:pt x="6839" y="854671"/>
                  </a:lnTo>
                  <a:lnTo>
                    <a:pt x="25883" y="891485"/>
                  </a:lnTo>
                  <a:lnTo>
                    <a:pt x="54918" y="920520"/>
                  </a:lnTo>
                  <a:lnTo>
                    <a:pt x="91732" y="939564"/>
                  </a:lnTo>
                  <a:lnTo>
                    <a:pt x="134112" y="946403"/>
                  </a:lnTo>
                  <a:lnTo>
                    <a:pt x="176491" y="939564"/>
                  </a:lnTo>
                  <a:lnTo>
                    <a:pt x="213305" y="920520"/>
                  </a:lnTo>
                  <a:lnTo>
                    <a:pt x="242340" y="891485"/>
                  </a:lnTo>
                  <a:lnTo>
                    <a:pt x="261384" y="854671"/>
                  </a:lnTo>
                  <a:lnTo>
                    <a:pt x="268224" y="812291"/>
                  </a:lnTo>
                  <a:lnTo>
                    <a:pt x="268224" y="134112"/>
                  </a:lnTo>
                  <a:lnTo>
                    <a:pt x="261384" y="91732"/>
                  </a:lnTo>
                  <a:lnTo>
                    <a:pt x="242340" y="54918"/>
                  </a:lnTo>
                  <a:lnTo>
                    <a:pt x="213305" y="25883"/>
                  </a:lnTo>
                  <a:lnTo>
                    <a:pt x="176491" y="6839"/>
                  </a:lnTo>
                  <a:lnTo>
                    <a:pt x="134112" y="0"/>
                  </a:lnTo>
                  <a:close/>
                </a:path>
              </a:pathLst>
            </a:custGeom>
            <a:solidFill>
              <a:srgbClr val="215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40535" y="4050792"/>
              <a:ext cx="436245" cy="967740"/>
            </a:xfrm>
            <a:custGeom>
              <a:avLst/>
              <a:gdLst/>
              <a:ahLst/>
              <a:cxnLst/>
              <a:rect l="l" t="t" r="r" b="b"/>
              <a:pathLst>
                <a:path w="436244" h="967739">
                  <a:moveTo>
                    <a:pt x="328548" y="0"/>
                  </a:moveTo>
                  <a:lnTo>
                    <a:pt x="0" y="0"/>
                  </a:lnTo>
                  <a:lnTo>
                    <a:pt x="0" y="967740"/>
                  </a:lnTo>
                  <a:lnTo>
                    <a:pt x="328548" y="967740"/>
                  </a:lnTo>
                  <a:lnTo>
                    <a:pt x="370337" y="959312"/>
                  </a:lnTo>
                  <a:lnTo>
                    <a:pt x="404447" y="936323"/>
                  </a:lnTo>
                  <a:lnTo>
                    <a:pt x="427436" y="902213"/>
                  </a:lnTo>
                  <a:lnTo>
                    <a:pt x="435863" y="860425"/>
                  </a:lnTo>
                  <a:lnTo>
                    <a:pt x="435863" y="107314"/>
                  </a:lnTo>
                  <a:lnTo>
                    <a:pt x="427436" y="65526"/>
                  </a:lnTo>
                  <a:lnTo>
                    <a:pt x="404447" y="31416"/>
                  </a:lnTo>
                  <a:lnTo>
                    <a:pt x="370337" y="8427"/>
                  </a:lnTo>
                  <a:lnTo>
                    <a:pt x="328548" y="0"/>
                  </a:lnTo>
                  <a:close/>
                </a:path>
              </a:pathLst>
            </a:custGeom>
            <a:solidFill>
              <a:srgbClr val="3535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38655" y="2737104"/>
              <a:ext cx="268605" cy="946785"/>
            </a:xfrm>
            <a:custGeom>
              <a:avLst/>
              <a:gdLst/>
              <a:ahLst/>
              <a:cxnLst/>
              <a:rect l="l" t="t" r="r" b="b"/>
              <a:pathLst>
                <a:path w="268605" h="946785">
                  <a:moveTo>
                    <a:pt x="134112" y="0"/>
                  </a:moveTo>
                  <a:lnTo>
                    <a:pt x="91732" y="6839"/>
                  </a:lnTo>
                  <a:lnTo>
                    <a:pt x="54918" y="25883"/>
                  </a:lnTo>
                  <a:lnTo>
                    <a:pt x="25883" y="54918"/>
                  </a:lnTo>
                  <a:lnTo>
                    <a:pt x="6839" y="91732"/>
                  </a:lnTo>
                  <a:lnTo>
                    <a:pt x="0" y="134112"/>
                  </a:lnTo>
                  <a:lnTo>
                    <a:pt x="0" y="812291"/>
                  </a:lnTo>
                  <a:lnTo>
                    <a:pt x="6839" y="854671"/>
                  </a:lnTo>
                  <a:lnTo>
                    <a:pt x="25883" y="891485"/>
                  </a:lnTo>
                  <a:lnTo>
                    <a:pt x="54918" y="920520"/>
                  </a:lnTo>
                  <a:lnTo>
                    <a:pt x="91732" y="939564"/>
                  </a:lnTo>
                  <a:lnTo>
                    <a:pt x="134112" y="946403"/>
                  </a:lnTo>
                  <a:lnTo>
                    <a:pt x="176491" y="939564"/>
                  </a:lnTo>
                  <a:lnTo>
                    <a:pt x="213305" y="920520"/>
                  </a:lnTo>
                  <a:lnTo>
                    <a:pt x="242340" y="891485"/>
                  </a:lnTo>
                  <a:lnTo>
                    <a:pt x="261384" y="854671"/>
                  </a:lnTo>
                  <a:lnTo>
                    <a:pt x="268224" y="812291"/>
                  </a:lnTo>
                  <a:lnTo>
                    <a:pt x="268224" y="134112"/>
                  </a:lnTo>
                  <a:lnTo>
                    <a:pt x="261384" y="91732"/>
                  </a:lnTo>
                  <a:lnTo>
                    <a:pt x="242340" y="54918"/>
                  </a:lnTo>
                  <a:lnTo>
                    <a:pt x="213305" y="25883"/>
                  </a:lnTo>
                  <a:lnTo>
                    <a:pt x="176491" y="6839"/>
                  </a:lnTo>
                  <a:lnTo>
                    <a:pt x="134112" y="0"/>
                  </a:lnTo>
                  <a:close/>
                </a:path>
              </a:pathLst>
            </a:custGeom>
            <a:solidFill>
              <a:srgbClr val="003D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40535" y="2726436"/>
              <a:ext cx="436245" cy="967740"/>
            </a:xfrm>
            <a:custGeom>
              <a:avLst/>
              <a:gdLst/>
              <a:ahLst/>
              <a:cxnLst/>
              <a:rect l="l" t="t" r="r" b="b"/>
              <a:pathLst>
                <a:path w="436244" h="967739">
                  <a:moveTo>
                    <a:pt x="328548" y="0"/>
                  </a:moveTo>
                  <a:lnTo>
                    <a:pt x="0" y="0"/>
                  </a:lnTo>
                  <a:lnTo>
                    <a:pt x="0" y="967739"/>
                  </a:lnTo>
                  <a:lnTo>
                    <a:pt x="328548" y="967739"/>
                  </a:lnTo>
                  <a:lnTo>
                    <a:pt x="370337" y="959312"/>
                  </a:lnTo>
                  <a:lnTo>
                    <a:pt x="404447" y="936323"/>
                  </a:lnTo>
                  <a:lnTo>
                    <a:pt x="427436" y="902213"/>
                  </a:lnTo>
                  <a:lnTo>
                    <a:pt x="435863" y="860425"/>
                  </a:lnTo>
                  <a:lnTo>
                    <a:pt x="435863" y="107314"/>
                  </a:lnTo>
                  <a:lnTo>
                    <a:pt x="427436" y="65526"/>
                  </a:lnTo>
                  <a:lnTo>
                    <a:pt x="404447" y="31416"/>
                  </a:lnTo>
                  <a:lnTo>
                    <a:pt x="370337" y="8427"/>
                  </a:lnTo>
                  <a:lnTo>
                    <a:pt x="328548" y="0"/>
                  </a:lnTo>
                  <a:close/>
                </a:path>
              </a:pathLst>
            </a:custGeom>
            <a:solidFill>
              <a:srgbClr val="005D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3679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Since 2011, when the </a:t>
            </a:r>
            <a:r>
              <a:rPr spc="-10" dirty="0"/>
              <a:t>Central </a:t>
            </a:r>
            <a:r>
              <a:rPr spc="-5" dirty="0"/>
              <a:t>Bank of Nigeria (CBN) released </a:t>
            </a:r>
            <a:r>
              <a:rPr dirty="0"/>
              <a:t>the </a:t>
            </a:r>
            <a:r>
              <a:rPr spc="-5" dirty="0"/>
              <a:t>Guidelines </a:t>
            </a:r>
            <a:r>
              <a:rPr spc="-20" dirty="0"/>
              <a:t>for </a:t>
            </a:r>
            <a:r>
              <a:rPr spc="-10" dirty="0"/>
              <a:t>Foreign Exchange </a:t>
            </a:r>
            <a:r>
              <a:rPr spc="-440" dirty="0"/>
              <a:t> </a:t>
            </a:r>
            <a:r>
              <a:rPr spc="-10" dirty="0"/>
              <a:t>Derivatives </a:t>
            </a:r>
            <a:r>
              <a:rPr dirty="0"/>
              <a:t>and Modalities </a:t>
            </a:r>
            <a:r>
              <a:rPr spc="-20" dirty="0"/>
              <a:t>for </a:t>
            </a:r>
            <a:r>
              <a:rPr spc="-5" dirty="0"/>
              <a:t>CBN </a:t>
            </a:r>
            <a:r>
              <a:rPr spc="-10" dirty="0"/>
              <a:t>Foreign Exchange </a:t>
            </a:r>
            <a:r>
              <a:rPr spc="-5" dirty="0"/>
              <a:t>(FX) </a:t>
            </a:r>
            <a:r>
              <a:rPr spc="-10" dirty="0"/>
              <a:t>Forwards, </a:t>
            </a:r>
            <a:r>
              <a:rPr dirty="0"/>
              <a:t>the </a:t>
            </a:r>
            <a:r>
              <a:rPr spc="-5" dirty="0"/>
              <a:t>Nigerian </a:t>
            </a:r>
            <a:r>
              <a:rPr spc="-10" dirty="0"/>
              <a:t>derivatives </a:t>
            </a:r>
            <a:r>
              <a:rPr spc="-5" dirty="0"/>
              <a:t> </a:t>
            </a:r>
            <a:r>
              <a:rPr spc="-10" dirty="0"/>
              <a:t>market</a:t>
            </a:r>
            <a:r>
              <a:rPr spc="-35" dirty="0"/>
              <a:t> </a:t>
            </a:r>
            <a:r>
              <a:rPr dirty="0"/>
              <a:t>has</a:t>
            </a:r>
            <a:r>
              <a:rPr spc="-15" dirty="0"/>
              <a:t> </a:t>
            </a:r>
            <a:r>
              <a:rPr spc="-10" dirty="0"/>
              <a:t>grown</a:t>
            </a:r>
            <a:r>
              <a:rPr spc="-30" dirty="0"/>
              <a:t> </a:t>
            </a:r>
            <a:r>
              <a:rPr spc="-20" dirty="0"/>
              <a:t>steadily.</a:t>
            </a:r>
          </a:p>
          <a:p>
            <a:pPr marL="181610">
              <a:lnSpc>
                <a:spcPct val="100000"/>
              </a:lnSpc>
              <a:spcBef>
                <a:spcPts val="20"/>
              </a:spcBef>
            </a:pPr>
            <a:endParaRPr sz="2450"/>
          </a:p>
          <a:p>
            <a:pPr marL="194310" marR="90805">
              <a:lnSpc>
                <a:spcPct val="100000"/>
              </a:lnSpc>
            </a:pPr>
            <a:r>
              <a:rPr dirty="0"/>
              <a:t>FMDQ </a:t>
            </a:r>
            <a:r>
              <a:rPr spc="-10" dirty="0"/>
              <a:t>Exchange </a:t>
            </a:r>
            <a:r>
              <a:rPr dirty="0"/>
              <a:t>is a pioneer in the </a:t>
            </a:r>
            <a:r>
              <a:rPr spc="-5" dirty="0"/>
              <a:t>Nigerian </a:t>
            </a:r>
            <a:r>
              <a:rPr dirty="0"/>
              <a:t>financial </a:t>
            </a:r>
            <a:r>
              <a:rPr spc="-10" dirty="0"/>
              <a:t>markets </a:t>
            </a:r>
            <a:r>
              <a:rPr spc="-20" dirty="0"/>
              <a:t>for </a:t>
            </a:r>
            <a:r>
              <a:rPr spc="-10" dirty="0"/>
              <a:t>organising Derivatives markets. </a:t>
            </a:r>
            <a:r>
              <a:rPr spc="-440" dirty="0"/>
              <a:t> </a:t>
            </a:r>
            <a:r>
              <a:rPr spc="-5" dirty="0"/>
              <a:t>They</a:t>
            </a:r>
            <a:r>
              <a:rPr spc="-15" dirty="0"/>
              <a:t> </a:t>
            </a:r>
            <a:r>
              <a:rPr spc="-5" dirty="0"/>
              <a:t>are</a:t>
            </a:r>
            <a:r>
              <a:rPr spc="-35" dirty="0"/>
              <a:t> </a:t>
            </a:r>
            <a:r>
              <a:rPr spc="-5" dirty="0"/>
              <a:t>two</a:t>
            </a:r>
            <a:r>
              <a:rPr spc="5" dirty="0"/>
              <a:t> </a:t>
            </a:r>
            <a:r>
              <a:rPr spc="-5" dirty="0"/>
              <a:t>traded</a:t>
            </a:r>
            <a:r>
              <a:rPr spc="-40" dirty="0"/>
              <a:t> </a:t>
            </a:r>
            <a:r>
              <a:rPr spc="-10" dirty="0"/>
              <a:t>derivatives</a:t>
            </a:r>
            <a:r>
              <a:rPr spc="-45" dirty="0"/>
              <a:t> </a:t>
            </a:r>
            <a:r>
              <a:rPr spc="-5" dirty="0"/>
              <a:t>on</a:t>
            </a:r>
            <a:r>
              <a:rPr dirty="0"/>
              <a:t> FMDQ</a:t>
            </a:r>
            <a:r>
              <a:rPr spc="20" dirty="0"/>
              <a:t> </a:t>
            </a:r>
            <a:r>
              <a:rPr dirty="0"/>
              <a:t>–</a:t>
            </a:r>
            <a:r>
              <a:rPr spc="-10" dirty="0"/>
              <a:t> </a:t>
            </a:r>
            <a:r>
              <a:rPr spc="-35" dirty="0"/>
              <a:t>OTC</a:t>
            </a:r>
            <a:r>
              <a:rPr spc="10" dirty="0"/>
              <a:t> </a:t>
            </a:r>
            <a:r>
              <a:rPr spc="-10" dirty="0"/>
              <a:t>Derivatives</a:t>
            </a:r>
            <a:r>
              <a:rPr spc="-4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10" dirty="0"/>
              <a:t>Exchange</a:t>
            </a:r>
            <a:r>
              <a:rPr spc="-30" dirty="0"/>
              <a:t> Traded</a:t>
            </a:r>
            <a:r>
              <a:rPr spc="-40" dirty="0"/>
              <a:t> </a:t>
            </a:r>
            <a:r>
              <a:rPr spc="-10" dirty="0"/>
              <a:t>Derivatives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853564" y="4103624"/>
            <a:ext cx="10280015" cy="2051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45745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In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2014, FMDQ 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Group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Plc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began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publishing 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data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on turnover of 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products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traded on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its 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platform.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 Based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on the 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data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published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by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FMDQ 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Group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Plc, the 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market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turnover </a:t>
            </a:r>
            <a:r>
              <a:rPr sz="2000" spc="-20" dirty="0">
                <a:solidFill>
                  <a:srgbClr val="FFFFFF"/>
                </a:solidFill>
                <a:latin typeface="Calibri Light"/>
                <a:cs typeface="Calibri Light"/>
              </a:rPr>
              <a:t>for </a:t>
            </a:r>
            <a:r>
              <a:rPr sz="2000" spc="-15" dirty="0">
                <a:solidFill>
                  <a:srgbClr val="FFFFFF"/>
                </a:solidFill>
                <a:latin typeface="Calibri Light"/>
                <a:cs typeface="Calibri Light"/>
              </a:rPr>
              <a:t>foreign exchange 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 derivatives</a:t>
            </a:r>
            <a:r>
              <a:rPr sz="200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on</a:t>
            </a:r>
            <a:r>
              <a:rPr sz="2000" spc="-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the FMDQ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 platform</a:t>
            </a:r>
            <a:r>
              <a:rPr sz="200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grew</a:t>
            </a:r>
            <a:r>
              <a:rPr sz="2000" spc="-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from</a:t>
            </a:r>
            <a:r>
              <a:rPr sz="20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6.5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trillion</a:t>
            </a:r>
            <a:r>
              <a:rPr sz="200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Nigerian</a:t>
            </a:r>
            <a:r>
              <a:rPr sz="2000" spc="-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naira</a:t>
            </a:r>
            <a:r>
              <a:rPr sz="200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in</a:t>
            </a:r>
            <a:r>
              <a:rPr sz="20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2014</a:t>
            </a:r>
            <a:r>
              <a:rPr sz="200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 Light"/>
                <a:cs typeface="Calibri Light"/>
              </a:rPr>
              <a:t>to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 28.7</a:t>
            </a:r>
            <a:r>
              <a:rPr sz="20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trillion</a:t>
            </a:r>
            <a:r>
              <a:rPr sz="200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naira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 Light"/>
                <a:cs typeface="Calibri Light"/>
              </a:rPr>
              <a:t>In</a:t>
            </a:r>
            <a:r>
              <a:rPr sz="18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2022,</a:t>
            </a:r>
            <a:r>
              <a:rPr sz="18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 Light"/>
                <a:cs typeface="Calibri Light"/>
              </a:rPr>
              <a:t>Nigerian</a:t>
            </a:r>
            <a:r>
              <a:rPr sz="1800" spc="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 Light"/>
                <a:cs typeface="Calibri Light"/>
              </a:rPr>
              <a:t>Exchange </a:t>
            </a:r>
            <a:r>
              <a:rPr sz="1800" spc="-5" dirty="0">
                <a:solidFill>
                  <a:srgbClr val="FFFFFF"/>
                </a:solidFill>
                <a:latin typeface="Calibri Light"/>
                <a:cs typeface="Calibri Light"/>
              </a:rPr>
              <a:t>Limited</a:t>
            </a:r>
            <a:r>
              <a:rPr sz="18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(NGX)</a:t>
            </a:r>
            <a:r>
              <a:rPr sz="18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launched</a:t>
            </a:r>
            <a:r>
              <a:rPr sz="18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 Light"/>
                <a:cs typeface="Calibri Light"/>
              </a:rPr>
              <a:t>West</a:t>
            </a:r>
            <a:r>
              <a:rPr sz="18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 Light"/>
                <a:cs typeface="Calibri Light"/>
              </a:rPr>
              <a:t>Africa’s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 Light"/>
                <a:cs typeface="Calibri Light"/>
              </a:rPr>
              <a:t>first</a:t>
            </a:r>
            <a:r>
              <a:rPr sz="18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 Light"/>
                <a:cs typeface="Calibri Light"/>
              </a:rPr>
              <a:t>Exchange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 Light"/>
                <a:cs typeface="Calibri Light"/>
              </a:rPr>
              <a:t>Traded</a:t>
            </a:r>
            <a:r>
              <a:rPr sz="18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 Light"/>
                <a:cs typeface="Calibri Light"/>
              </a:rPr>
              <a:t>Derivatives 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(ETD)</a:t>
            </a:r>
            <a:r>
              <a:rPr sz="18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 Light"/>
                <a:cs typeface="Calibri Light"/>
              </a:rPr>
              <a:t>market</a:t>
            </a:r>
            <a:endParaRPr sz="18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with </a:t>
            </a:r>
            <a:r>
              <a:rPr sz="1800" spc="-10" dirty="0">
                <a:solidFill>
                  <a:srgbClr val="FFFFFF"/>
                </a:solidFill>
                <a:latin typeface="Calibri Light"/>
                <a:cs typeface="Calibri Light"/>
              </a:rPr>
              <a:t>Equity</a:t>
            </a:r>
            <a:r>
              <a:rPr sz="1800" spc="-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 Light"/>
                <a:cs typeface="Calibri Light"/>
              </a:rPr>
              <a:t>Index </a:t>
            </a:r>
            <a:r>
              <a:rPr sz="1800" spc="-5" dirty="0">
                <a:solidFill>
                  <a:srgbClr val="FFFFFF"/>
                </a:solidFill>
                <a:latin typeface="Calibri Light"/>
                <a:cs typeface="Calibri Light"/>
              </a:rPr>
              <a:t>Futures </a:t>
            </a:r>
            <a:r>
              <a:rPr sz="1800" spc="-10" dirty="0">
                <a:solidFill>
                  <a:srgbClr val="FFFFFF"/>
                </a:solidFill>
                <a:latin typeface="Calibri Light"/>
                <a:cs typeface="Calibri Light"/>
              </a:rPr>
              <a:t>Contracts.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50748" y="449580"/>
            <a:ext cx="11821795" cy="547370"/>
          </a:xfrm>
          <a:custGeom>
            <a:avLst/>
            <a:gdLst/>
            <a:ahLst/>
            <a:cxnLst/>
            <a:rect l="l" t="t" r="r" b="b"/>
            <a:pathLst>
              <a:path w="11821795" h="547369">
                <a:moveTo>
                  <a:pt x="11658854" y="0"/>
                </a:moveTo>
                <a:lnTo>
                  <a:pt x="0" y="0"/>
                </a:lnTo>
                <a:lnTo>
                  <a:pt x="162788" y="273557"/>
                </a:lnTo>
                <a:lnTo>
                  <a:pt x="0" y="547115"/>
                </a:lnTo>
                <a:lnTo>
                  <a:pt x="11658854" y="547115"/>
                </a:lnTo>
                <a:lnTo>
                  <a:pt x="11821668" y="273557"/>
                </a:lnTo>
                <a:lnTo>
                  <a:pt x="11658854" y="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891641" y="549910"/>
            <a:ext cx="1478915" cy="3784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-5" dirty="0"/>
              <a:t>I</a:t>
            </a:r>
            <a:r>
              <a:rPr spc="5" dirty="0"/>
              <a:t>n</a:t>
            </a:r>
            <a:r>
              <a:rPr spc="-20" dirty="0"/>
              <a:t>t</a:t>
            </a:r>
            <a:r>
              <a:rPr spc="-5" dirty="0"/>
              <a:t>r</a:t>
            </a:r>
            <a:r>
              <a:rPr spc="-15" dirty="0"/>
              <a:t>o</a:t>
            </a:r>
            <a:r>
              <a:rPr spc="-25" dirty="0"/>
              <a:t>du</a:t>
            </a:r>
            <a:r>
              <a:rPr spc="-20" dirty="0"/>
              <a:t>c</a:t>
            </a:r>
            <a:r>
              <a:rPr spc="-15" dirty="0"/>
              <a:t>t</a:t>
            </a:r>
            <a:r>
              <a:rPr spc="-10" dirty="0"/>
              <a:t>i</a:t>
            </a:r>
            <a:r>
              <a:rPr spc="-15" dirty="0"/>
              <a:t>o</a:t>
            </a:r>
            <a:r>
              <a:rPr spc="5" dirty="0"/>
              <a:t>n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2810235" y="7277125"/>
            <a:ext cx="895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5" dirty="0">
                <a:latin typeface="Calibri Light"/>
                <a:cs typeface="Calibri Light"/>
              </a:rPr>
              <a:t>5</a:t>
            </a:r>
            <a:endParaRPr sz="1000">
              <a:latin typeface="Calibri Light"/>
              <a:cs typeface="Calibri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26FA282-7247-A140-39E5-F417639BA5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" y="6757162"/>
            <a:ext cx="1448512" cy="7653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440410" cy="7559040"/>
          </a:xfrm>
          <a:custGeom>
            <a:avLst/>
            <a:gdLst/>
            <a:ahLst/>
            <a:cxnLst/>
            <a:rect l="l" t="t" r="r" b="b"/>
            <a:pathLst>
              <a:path w="13440410" h="7559040">
                <a:moveTo>
                  <a:pt x="13440156" y="0"/>
                </a:moveTo>
                <a:lnTo>
                  <a:pt x="0" y="0"/>
                </a:lnTo>
                <a:lnTo>
                  <a:pt x="0" y="7559040"/>
                </a:lnTo>
                <a:lnTo>
                  <a:pt x="13440156" y="7559040"/>
                </a:lnTo>
                <a:lnTo>
                  <a:pt x="13440156" y="0"/>
                </a:lnTo>
                <a:close/>
              </a:path>
            </a:pathLst>
          </a:custGeom>
          <a:solidFill>
            <a:srgbClr val="DBEBFC">
              <a:alpha val="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99694" y="4470082"/>
            <a:ext cx="12240895" cy="307975"/>
            <a:chOff x="599694" y="4470082"/>
            <a:chExt cx="12240895" cy="307975"/>
          </a:xfrm>
        </p:grpSpPr>
        <p:sp>
          <p:nvSpPr>
            <p:cNvPr id="4" name="object 4"/>
            <p:cNvSpPr/>
            <p:nvPr/>
          </p:nvSpPr>
          <p:spPr>
            <a:xfrm>
              <a:off x="599694" y="4584954"/>
              <a:ext cx="12240895" cy="76200"/>
            </a:xfrm>
            <a:custGeom>
              <a:avLst/>
              <a:gdLst/>
              <a:ahLst/>
              <a:cxnLst/>
              <a:rect l="l" t="t" r="r" b="b"/>
              <a:pathLst>
                <a:path w="12240895" h="76200">
                  <a:moveTo>
                    <a:pt x="38100" y="0"/>
                  </a:moveTo>
                  <a:lnTo>
                    <a:pt x="23268" y="2988"/>
                  </a:lnTo>
                  <a:lnTo>
                    <a:pt x="11158" y="11144"/>
                  </a:lnTo>
                  <a:lnTo>
                    <a:pt x="2993" y="23252"/>
                  </a:lnTo>
                  <a:lnTo>
                    <a:pt x="0" y="38100"/>
                  </a:lnTo>
                  <a:lnTo>
                    <a:pt x="2993" y="52947"/>
                  </a:lnTo>
                  <a:lnTo>
                    <a:pt x="11158" y="65055"/>
                  </a:lnTo>
                  <a:lnTo>
                    <a:pt x="23268" y="73211"/>
                  </a:lnTo>
                  <a:lnTo>
                    <a:pt x="38100" y="76200"/>
                  </a:lnTo>
                  <a:lnTo>
                    <a:pt x="52931" y="73211"/>
                  </a:lnTo>
                  <a:lnTo>
                    <a:pt x="65041" y="65055"/>
                  </a:lnTo>
                  <a:lnTo>
                    <a:pt x="73206" y="52947"/>
                  </a:lnTo>
                  <a:lnTo>
                    <a:pt x="74279" y="47625"/>
                  </a:lnTo>
                  <a:lnTo>
                    <a:pt x="38100" y="47625"/>
                  </a:lnTo>
                  <a:lnTo>
                    <a:pt x="38100" y="28575"/>
                  </a:lnTo>
                  <a:lnTo>
                    <a:pt x="74279" y="28575"/>
                  </a:lnTo>
                  <a:lnTo>
                    <a:pt x="73206" y="23252"/>
                  </a:lnTo>
                  <a:lnTo>
                    <a:pt x="65041" y="11144"/>
                  </a:lnTo>
                  <a:lnTo>
                    <a:pt x="52931" y="2988"/>
                  </a:lnTo>
                  <a:lnTo>
                    <a:pt x="38100" y="0"/>
                  </a:lnTo>
                  <a:close/>
                </a:path>
                <a:path w="12240895" h="76200">
                  <a:moveTo>
                    <a:pt x="12202667" y="0"/>
                  </a:moveTo>
                  <a:lnTo>
                    <a:pt x="12187820" y="2988"/>
                  </a:lnTo>
                  <a:lnTo>
                    <a:pt x="12175712" y="11144"/>
                  </a:lnTo>
                  <a:lnTo>
                    <a:pt x="12167556" y="23252"/>
                  </a:lnTo>
                  <a:lnTo>
                    <a:pt x="12164567" y="38100"/>
                  </a:lnTo>
                  <a:lnTo>
                    <a:pt x="12167556" y="52947"/>
                  </a:lnTo>
                  <a:lnTo>
                    <a:pt x="12175712" y="65055"/>
                  </a:lnTo>
                  <a:lnTo>
                    <a:pt x="12187820" y="73211"/>
                  </a:lnTo>
                  <a:lnTo>
                    <a:pt x="12202667" y="76200"/>
                  </a:lnTo>
                  <a:lnTo>
                    <a:pt x="12217515" y="73211"/>
                  </a:lnTo>
                  <a:lnTo>
                    <a:pt x="12229623" y="65055"/>
                  </a:lnTo>
                  <a:lnTo>
                    <a:pt x="12237779" y="52947"/>
                  </a:lnTo>
                  <a:lnTo>
                    <a:pt x="12238850" y="47625"/>
                  </a:lnTo>
                  <a:lnTo>
                    <a:pt x="12202667" y="47625"/>
                  </a:lnTo>
                  <a:lnTo>
                    <a:pt x="12202667" y="28575"/>
                  </a:lnTo>
                  <a:lnTo>
                    <a:pt x="12238850" y="28575"/>
                  </a:lnTo>
                  <a:lnTo>
                    <a:pt x="12237779" y="23252"/>
                  </a:lnTo>
                  <a:lnTo>
                    <a:pt x="12229623" y="11144"/>
                  </a:lnTo>
                  <a:lnTo>
                    <a:pt x="12217515" y="2988"/>
                  </a:lnTo>
                  <a:lnTo>
                    <a:pt x="12202667" y="0"/>
                  </a:lnTo>
                  <a:close/>
                </a:path>
                <a:path w="12240895" h="76200">
                  <a:moveTo>
                    <a:pt x="74279" y="28575"/>
                  </a:moveTo>
                  <a:lnTo>
                    <a:pt x="38100" y="28575"/>
                  </a:lnTo>
                  <a:lnTo>
                    <a:pt x="38100" y="47625"/>
                  </a:lnTo>
                  <a:lnTo>
                    <a:pt x="74279" y="47625"/>
                  </a:lnTo>
                  <a:lnTo>
                    <a:pt x="76200" y="38100"/>
                  </a:lnTo>
                  <a:lnTo>
                    <a:pt x="74279" y="28575"/>
                  </a:lnTo>
                  <a:close/>
                </a:path>
                <a:path w="12240895" h="76200">
                  <a:moveTo>
                    <a:pt x="12166485" y="28575"/>
                  </a:moveTo>
                  <a:lnTo>
                    <a:pt x="74279" y="28575"/>
                  </a:lnTo>
                  <a:lnTo>
                    <a:pt x="76200" y="38100"/>
                  </a:lnTo>
                  <a:lnTo>
                    <a:pt x="74279" y="47625"/>
                  </a:lnTo>
                  <a:lnTo>
                    <a:pt x="12166485" y="47625"/>
                  </a:lnTo>
                  <a:lnTo>
                    <a:pt x="12164567" y="38100"/>
                  </a:lnTo>
                  <a:lnTo>
                    <a:pt x="12166485" y="28575"/>
                  </a:lnTo>
                  <a:close/>
                </a:path>
                <a:path w="12240895" h="76200">
                  <a:moveTo>
                    <a:pt x="12238850" y="28575"/>
                  </a:moveTo>
                  <a:lnTo>
                    <a:pt x="12202667" y="28575"/>
                  </a:lnTo>
                  <a:lnTo>
                    <a:pt x="12202667" y="47625"/>
                  </a:lnTo>
                  <a:lnTo>
                    <a:pt x="12238850" y="47625"/>
                  </a:lnTo>
                  <a:lnTo>
                    <a:pt x="12240767" y="38100"/>
                  </a:lnTo>
                  <a:lnTo>
                    <a:pt x="12238850" y="28575"/>
                  </a:lnTo>
                  <a:close/>
                </a:path>
              </a:pathLst>
            </a:custGeom>
            <a:solidFill>
              <a:srgbClr val="5255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8082" y="4484370"/>
              <a:ext cx="260985" cy="279400"/>
            </a:xfrm>
            <a:custGeom>
              <a:avLst/>
              <a:gdLst/>
              <a:ahLst/>
              <a:cxnLst/>
              <a:rect l="l" t="t" r="r" b="b"/>
              <a:pathLst>
                <a:path w="260985" h="279400">
                  <a:moveTo>
                    <a:pt x="130302" y="0"/>
                  </a:moveTo>
                  <a:lnTo>
                    <a:pt x="89099" y="7114"/>
                  </a:lnTo>
                  <a:lnTo>
                    <a:pt x="53327" y="26919"/>
                  </a:lnTo>
                  <a:lnTo>
                    <a:pt x="25127" y="57113"/>
                  </a:lnTo>
                  <a:lnTo>
                    <a:pt x="6638" y="95390"/>
                  </a:lnTo>
                  <a:lnTo>
                    <a:pt x="0" y="139446"/>
                  </a:lnTo>
                  <a:lnTo>
                    <a:pt x="6638" y="183501"/>
                  </a:lnTo>
                  <a:lnTo>
                    <a:pt x="25127" y="221778"/>
                  </a:lnTo>
                  <a:lnTo>
                    <a:pt x="53327" y="251972"/>
                  </a:lnTo>
                  <a:lnTo>
                    <a:pt x="89099" y="271777"/>
                  </a:lnTo>
                  <a:lnTo>
                    <a:pt x="130302" y="278892"/>
                  </a:lnTo>
                  <a:lnTo>
                    <a:pt x="171504" y="271777"/>
                  </a:lnTo>
                  <a:lnTo>
                    <a:pt x="207276" y="251972"/>
                  </a:lnTo>
                  <a:lnTo>
                    <a:pt x="235476" y="221778"/>
                  </a:lnTo>
                  <a:lnTo>
                    <a:pt x="253965" y="183501"/>
                  </a:lnTo>
                  <a:lnTo>
                    <a:pt x="260604" y="139446"/>
                  </a:lnTo>
                  <a:lnTo>
                    <a:pt x="253965" y="95390"/>
                  </a:lnTo>
                  <a:lnTo>
                    <a:pt x="235476" y="57113"/>
                  </a:lnTo>
                  <a:lnTo>
                    <a:pt x="207276" y="26919"/>
                  </a:lnTo>
                  <a:lnTo>
                    <a:pt x="171504" y="7114"/>
                  </a:lnTo>
                  <a:lnTo>
                    <a:pt x="1303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18082" y="4484370"/>
              <a:ext cx="260985" cy="279400"/>
            </a:xfrm>
            <a:custGeom>
              <a:avLst/>
              <a:gdLst/>
              <a:ahLst/>
              <a:cxnLst/>
              <a:rect l="l" t="t" r="r" b="b"/>
              <a:pathLst>
                <a:path w="260985" h="279400">
                  <a:moveTo>
                    <a:pt x="0" y="139446"/>
                  </a:moveTo>
                  <a:lnTo>
                    <a:pt x="6638" y="95390"/>
                  </a:lnTo>
                  <a:lnTo>
                    <a:pt x="25127" y="57113"/>
                  </a:lnTo>
                  <a:lnTo>
                    <a:pt x="53327" y="26919"/>
                  </a:lnTo>
                  <a:lnTo>
                    <a:pt x="89099" y="7114"/>
                  </a:lnTo>
                  <a:lnTo>
                    <a:pt x="130302" y="0"/>
                  </a:lnTo>
                  <a:lnTo>
                    <a:pt x="171504" y="7114"/>
                  </a:lnTo>
                  <a:lnTo>
                    <a:pt x="207276" y="26919"/>
                  </a:lnTo>
                  <a:lnTo>
                    <a:pt x="235476" y="57113"/>
                  </a:lnTo>
                  <a:lnTo>
                    <a:pt x="253965" y="95390"/>
                  </a:lnTo>
                  <a:lnTo>
                    <a:pt x="260604" y="139446"/>
                  </a:lnTo>
                  <a:lnTo>
                    <a:pt x="253965" y="183501"/>
                  </a:lnTo>
                  <a:lnTo>
                    <a:pt x="235476" y="221778"/>
                  </a:lnTo>
                  <a:lnTo>
                    <a:pt x="207276" y="251972"/>
                  </a:lnTo>
                  <a:lnTo>
                    <a:pt x="171504" y="271777"/>
                  </a:lnTo>
                  <a:lnTo>
                    <a:pt x="130302" y="278892"/>
                  </a:lnTo>
                  <a:lnTo>
                    <a:pt x="89099" y="271777"/>
                  </a:lnTo>
                  <a:lnTo>
                    <a:pt x="53327" y="251972"/>
                  </a:lnTo>
                  <a:lnTo>
                    <a:pt x="25127" y="221778"/>
                  </a:lnTo>
                  <a:lnTo>
                    <a:pt x="6638" y="183501"/>
                  </a:lnTo>
                  <a:lnTo>
                    <a:pt x="0" y="139446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345691" y="2267712"/>
            <a:ext cx="3084830" cy="441959"/>
          </a:xfrm>
          <a:custGeom>
            <a:avLst/>
            <a:gdLst/>
            <a:ahLst/>
            <a:cxnLst/>
            <a:rect l="l" t="t" r="r" b="b"/>
            <a:pathLst>
              <a:path w="3084829" h="441960">
                <a:moveTo>
                  <a:pt x="2863596" y="0"/>
                </a:moveTo>
                <a:lnTo>
                  <a:pt x="220980" y="0"/>
                </a:lnTo>
                <a:lnTo>
                  <a:pt x="176443" y="4489"/>
                </a:lnTo>
                <a:lnTo>
                  <a:pt x="134963" y="17365"/>
                </a:lnTo>
                <a:lnTo>
                  <a:pt x="97426" y="37739"/>
                </a:lnTo>
                <a:lnTo>
                  <a:pt x="64722" y="64722"/>
                </a:lnTo>
                <a:lnTo>
                  <a:pt x="37739" y="97426"/>
                </a:lnTo>
                <a:lnTo>
                  <a:pt x="17365" y="134963"/>
                </a:lnTo>
                <a:lnTo>
                  <a:pt x="4489" y="176443"/>
                </a:lnTo>
                <a:lnTo>
                  <a:pt x="0" y="220979"/>
                </a:lnTo>
                <a:lnTo>
                  <a:pt x="4489" y="265516"/>
                </a:lnTo>
                <a:lnTo>
                  <a:pt x="17365" y="306996"/>
                </a:lnTo>
                <a:lnTo>
                  <a:pt x="37739" y="344533"/>
                </a:lnTo>
                <a:lnTo>
                  <a:pt x="64722" y="377237"/>
                </a:lnTo>
                <a:lnTo>
                  <a:pt x="97426" y="404220"/>
                </a:lnTo>
                <a:lnTo>
                  <a:pt x="134963" y="424594"/>
                </a:lnTo>
                <a:lnTo>
                  <a:pt x="176443" y="437470"/>
                </a:lnTo>
                <a:lnTo>
                  <a:pt x="220980" y="441960"/>
                </a:lnTo>
                <a:lnTo>
                  <a:pt x="2863596" y="441960"/>
                </a:lnTo>
                <a:lnTo>
                  <a:pt x="2908132" y="437470"/>
                </a:lnTo>
                <a:lnTo>
                  <a:pt x="2949612" y="424594"/>
                </a:lnTo>
                <a:lnTo>
                  <a:pt x="2987149" y="404220"/>
                </a:lnTo>
                <a:lnTo>
                  <a:pt x="3019853" y="377237"/>
                </a:lnTo>
                <a:lnTo>
                  <a:pt x="3046836" y="344533"/>
                </a:lnTo>
                <a:lnTo>
                  <a:pt x="3067210" y="306996"/>
                </a:lnTo>
                <a:lnTo>
                  <a:pt x="3080086" y="265516"/>
                </a:lnTo>
                <a:lnTo>
                  <a:pt x="3084576" y="220979"/>
                </a:lnTo>
                <a:lnTo>
                  <a:pt x="3080086" y="176443"/>
                </a:lnTo>
                <a:lnTo>
                  <a:pt x="3067210" y="134963"/>
                </a:lnTo>
                <a:lnTo>
                  <a:pt x="3046836" y="97426"/>
                </a:lnTo>
                <a:lnTo>
                  <a:pt x="3019853" y="64722"/>
                </a:lnTo>
                <a:lnTo>
                  <a:pt x="2987149" y="37739"/>
                </a:lnTo>
                <a:lnTo>
                  <a:pt x="2949612" y="17365"/>
                </a:lnTo>
                <a:lnTo>
                  <a:pt x="2908132" y="4489"/>
                </a:lnTo>
                <a:lnTo>
                  <a:pt x="28635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61489" y="2267838"/>
            <a:ext cx="225234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0" marR="5080" indent="-292735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Calibri Light"/>
                <a:cs typeface="Calibri Light"/>
              </a:rPr>
              <a:t>SEC's</a:t>
            </a:r>
            <a:r>
              <a:rPr sz="1300" spc="-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 Light"/>
                <a:cs typeface="Calibri Light"/>
              </a:rPr>
              <a:t>issua</a:t>
            </a:r>
            <a:r>
              <a:rPr sz="1300" spc="-20" dirty="0">
                <a:solidFill>
                  <a:srgbClr val="FFFFFF"/>
                </a:solidFill>
                <a:latin typeface="Calibri Light"/>
                <a:cs typeface="Calibri Light"/>
              </a:rPr>
              <a:t>nc</a:t>
            </a:r>
            <a:r>
              <a:rPr sz="1300" spc="-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1300" spc="-6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1300" spc="-5" dirty="0">
                <a:solidFill>
                  <a:srgbClr val="FFFFFF"/>
                </a:solidFill>
                <a:latin typeface="Calibri Light"/>
                <a:cs typeface="Calibri Light"/>
              </a:rPr>
              <a:t>f</a:t>
            </a:r>
            <a:r>
              <a:rPr sz="13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 Light"/>
                <a:cs typeface="Calibri Light"/>
              </a:rPr>
              <a:t>exch</a:t>
            </a:r>
            <a:r>
              <a:rPr sz="1300" spc="-20" dirty="0">
                <a:solidFill>
                  <a:srgbClr val="FFFFFF"/>
                </a:solidFill>
                <a:latin typeface="Calibri Light"/>
                <a:cs typeface="Calibri Light"/>
              </a:rPr>
              <a:t>an</a:t>
            </a:r>
            <a:r>
              <a:rPr sz="1300" spc="-15" dirty="0">
                <a:solidFill>
                  <a:srgbClr val="FFFFFF"/>
                </a:solidFill>
                <a:latin typeface="Calibri Light"/>
                <a:cs typeface="Calibri Light"/>
              </a:rPr>
              <a:t>g</a:t>
            </a:r>
            <a:r>
              <a:rPr sz="1300" spc="-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1300" spc="-6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1300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1300" spc="-5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1300" spc="-20" dirty="0">
                <a:solidFill>
                  <a:srgbClr val="FFFFFF"/>
                </a:solidFill>
                <a:latin typeface="Calibri Light"/>
                <a:cs typeface="Calibri Light"/>
              </a:rPr>
              <a:t>d</a:t>
            </a:r>
            <a:r>
              <a:rPr sz="1300" spc="-2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1300" spc="-5" dirty="0">
                <a:solidFill>
                  <a:srgbClr val="FFFFFF"/>
                </a:solidFill>
                <a:latin typeface="Calibri Light"/>
                <a:cs typeface="Calibri Light"/>
              </a:rPr>
              <a:t>d  </a:t>
            </a:r>
            <a:r>
              <a:rPr sz="1300" spc="-10" dirty="0">
                <a:solidFill>
                  <a:srgbClr val="FFFFFF"/>
                </a:solidFill>
                <a:latin typeface="Calibri Light"/>
                <a:cs typeface="Calibri Light"/>
              </a:rPr>
              <a:t>derivatives</a:t>
            </a:r>
            <a:r>
              <a:rPr sz="1300" spc="-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 Light"/>
                <a:cs typeface="Calibri Light"/>
              </a:rPr>
              <a:t>and</a:t>
            </a:r>
            <a:r>
              <a:rPr sz="130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 Light"/>
                <a:cs typeface="Calibri Light"/>
              </a:rPr>
              <a:t>CCP</a:t>
            </a:r>
            <a:r>
              <a:rPr sz="130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 Light"/>
                <a:cs typeface="Calibri Light"/>
              </a:rPr>
              <a:t>rules</a:t>
            </a:r>
            <a:endParaRPr sz="1300">
              <a:latin typeface="Calibri Light"/>
              <a:cs typeface="Calibri Ligh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403603" y="2334768"/>
            <a:ext cx="289560" cy="307975"/>
            <a:chOff x="1403603" y="2334768"/>
            <a:chExt cx="289560" cy="307975"/>
          </a:xfrm>
        </p:grpSpPr>
        <p:sp>
          <p:nvSpPr>
            <p:cNvPr id="10" name="object 10"/>
            <p:cNvSpPr/>
            <p:nvPr/>
          </p:nvSpPr>
          <p:spPr>
            <a:xfrm>
              <a:off x="1403603" y="2334768"/>
              <a:ext cx="289560" cy="307975"/>
            </a:xfrm>
            <a:custGeom>
              <a:avLst/>
              <a:gdLst/>
              <a:ahLst/>
              <a:cxnLst/>
              <a:rect l="l" t="t" r="r" b="b"/>
              <a:pathLst>
                <a:path w="289560" h="307975">
                  <a:moveTo>
                    <a:pt x="144780" y="0"/>
                  </a:moveTo>
                  <a:lnTo>
                    <a:pt x="98999" y="7851"/>
                  </a:lnTo>
                  <a:lnTo>
                    <a:pt x="59253" y="29711"/>
                  </a:lnTo>
                  <a:lnTo>
                    <a:pt x="27919" y="63038"/>
                  </a:lnTo>
                  <a:lnTo>
                    <a:pt x="7376" y="105290"/>
                  </a:lnTo>
                  <a:lnTo>
                    <a:pt x="0" y="153924"/>
                  </a:lnTo>
                  <a:lnTo>
                    <a:pt x="7376" y="202557"/>
                  </a:lnTo>
                  <a:lnTo>
                    <a:pt x="27919" y="244809"/>
                  </a:lnTo>
                  <a:lnTo>
                    <a:pt x="59253" y="278136"/>
                  </a:lnTo>
                  <a:lnTo>
                    <a:pt x="98999" y="299996"/>
                  </a:lnTo>
                  <a:lnTo>
                    <a:pt x="144780" y="307848"/>
                  </a:lnTo>
                  <a:lnTo>
                    <a:pt x="190560" y="299996"/>
                  </a:lnTo>
                  <a:lnTo>
                    <a:pt x="230306" y="278136"/>
                  </a:lnTo>
                  <a:lnTo>
                    <a:pt x="261640" y="244809"/>
                  </a:lnTo>
                  <a:lnTo>
                    <a:pt x="282183" y="202557"/>
                  </a:lnTo>
                  <a:lnTo>
                    <a:pt x="289559" y="153924"/>
                  </a:lnTo>
                  <a:lnTo>
                    <a:pt x="282183" y="105290"/>
                  </a:lnTo>
                  <a:lnTo>
                    <a:pt x="261640" y="63038"/>
                  </a:lnTo>
                  <a:lnTo>
                    <a:pt x="230306" y="29711"/>
                  </a:lnTo>
                  <a:lnTo>
                    <a:pt x="190560" y="7851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9323" y="2383536"/>
              <a:ext cx="198119" cy="21183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657350" y="2785694"/>
            <a:ext cx="281241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 Light"/>
                <a:cs typeface="Calibri Light"/>
              </a:rPr>
              <a:t>The Securities </a:t>
            </a:r>
            <a:r>
              <a:rPr sz="1200" dirty="0">
                <a:latin typeface="Calibri Light"/>
                <a:cs typeface="Calibri Light"/>
              </a:rPr>
              <a:t>and Exchange </a:t>
            </a:r>
            <a:r>
              <a:rPr sz="1200" spc="-5" dirty="0">
                <a:latin typeface="Calibri Light"/>
                <a:cs typeface="Calibri Light"/>
              </a:rPr>
              <a:t>Commission </a:t>
            </a:r>
            <a:r>
              <a:rPr sz="1200" dirty="0">
                <a:latin typeface="Calibri Light"/>
                <a:cs typeface="Calibri Light"/>
              </a:rPr>
              <a:t> (SEC) </a:t>
            </a:r>
            <a:r>
              <a:rPr sz="1200" spc="-5" dirty="0">
                <a:latin typeface="Calibri Light"/>
                <a:cs typeface="Calibri Light"/>
              </a:rPr>
              <a:t>released rules governing exchange- </a:t>
            </a:r>
            <a:r>
              <a:rPr sz="1200" dirty="0">
                <a:latin typeface="Calibri Light"/>
                <a:cs typeface="Calibri Light"/>
              </a:rPr>
              <a:t> </a:t>
            </a:r>
            <a:r>
              <a:rPr sz="1200" spc="-5" dirty="0">
                <a:latin typeface="Calibri Light"/>
                <a:cs typeface="Calibri Light"/>
              </a:rPr>
              <a:t>traded</a:t>
            </a:r>
            <a:r>
              <a:rPr sz="1200" spc="15" dirty="0">
                <a:latin typeface="Calibri Light"/>
                <a:cs typeface="Calibri Light"/>
              </a:rPr>
              <a:t> </a:t>
            </a:r>
            <a:r>
              <a:rPr sz="1200" dirty="0">
                <a:latin typeface="Calibri Light"/>
                <a:cs typeface="Calibri Light"/>
              </a:rPr>
              <a:t>and </a:t>
            </a:r>
            <a:r>
              <a:rPr sz="1200" spc="-5" dirty="0">
                <a:latin typeface="Calibri Light"/>
                <a:cs typeface="Calibri Light"/>
              </a:rPr>
              <a:t>OTC derivatives trading</a:t>
            </a:r>
            <a:r>
              <a:rPr sz="1200" spc="15" dirty="0">
                <a:latin typeface="Calibri Light"/>
                <a:cs typeface="Calibri Light"/>
              </a:rPr>
              <a:t> </a:t>
            </a:r>
            <a:r>
              <a:rPr sz="1200" dirty="0">
                <a:latin typeface="Calibri Light"/>
                <a:cs typeface="Calibri Light"/>
              </a:rPr>
              <a:t>in </a:t>
            </a:r>
            <a:r>
              <a:rPr sz="1200" spc="-5" dirty="0">
                <a:latin typeface="Calibri Light"/>
                <a:cs typeface="Calibri Light"/>
              </a:rPr>
              <a:t>Nigeria. </a:t>
            </a:r>
            <a:r>
              <a:rPr sz="1200" spc="-260" dirty="0">
                <a:latin typeface="Calibri Light"/>
                <a:cs typeface="Calibri Light"/>
              </a:rPr>
              <a:t> </a:t>
            </a:r>
            <a:r>
              <a:rPr sz="1200" spc="-5" dirty="0">
                <a:latin typeface="Calibri Light"/>
                <a:cs typeface="Calibri Light"/>
              </a:rPr>
              <a:t>The first </a:t>
            </a:r>
            <a:r>
              <a:rPr sz="1200" dirty="0">
                <a:latin typeface="Calibri Light"/>
                <a:cs typeface="Calibri Light"/>
              </a:rPr>
              <a:t>set </a:t>
            </a:r>
            <a:r>
              <a:rPr sz="1200" spc="-5" dirty="0">
                <a:latin typeface="Calibri Light"/>
                <a:cs typeface="Calibri Light"/>
              </a:rPr>
              <a:t>of rules </a:t>
            </a:r>
            <a:r>
              <a:rPr sz="1200" dirty="0">
                <a:latin typeface="Calibri Light"/>
                <a:cs typeface="Calibri Light"/>
              </a:rPr>
              <a:t>highlight </a:t>
            </a:r>
            <a:r>
              <a:rPr sz="1200" spc="-5" dirty="0">
                <a:latin typeface="Calibri Light"/>
                <a:cs typeface="Calibri Light"/>
              </a:rPr>
              <a:t>requirements </a:t>
            </a:r>
            <a:r>
              <a:rPr sz="1200" dirty="0">
                <a:latin typeface="Calibri Light"/>
                <a:cs typeface="Calibri Light"/>
              </a:rPr>
              <a:t> for</a:t>
            </a:r>
            <a:r>
              <a:rPr sz="1200" spc="5" dirty="0">
                <a:latin typeface="Calibri Light"/>
                <a:cs typeface="Calibri Light"/>
              </a:rPr>
              <a:t> </a:t>
            </a:r>
            <a:r>
              <a:rPr sz="1200" spc="-5" dirty="0">
                <a:latin typeface="Calibri Light"/>
                <a:cs typeface="Calibri Light"/>
              </a:rPr>
              <a:t>derivatives</a:t>
            </a:r>
            <a:r>
              <a:rPr sz="1200" dirty="0">
                <a:latin typeface="Calibri Light"/>
                <a:cs typeface="Calibri Light"/>
              </a:rPr>
              <a:t> </a:t>
            </a:r>
            <a:r>
              <a:rPr sz="1200" spc="-5" dirty="0">
                <a:latin typeface="Calibri Light"/>
                <a:cs typeface="Calibri Light"/>
              </a:rPr>
              <a:t>trading</a:t>
            </a:r>
            <a:r>
              <a:rPr sz="1200" dirty="0">
                <a:latin typeface="Calibri Light"/>
                <a:cs typeface="Calibri Light"/>
              </a:rPr>
              <a:t> in</a:t>
            </a:r>
            <a:r>
              <a:rPr sz="1200" spc="5" dirty="0">
                <a:latin typeface="Calibri Light"/>
                <a:cs typeface="Calibri Light"/>
              </a:rPr>
              <a:t> </a:t>
            </a:r>
            <a:r>
              <a:rPr sz="1200" spc="-5" dirty="0">
                <a:latin typeface="Calibri Light"/>
                <a:cs typeface="Calibri Light"/>
              </a:rPr>
              <a:t>Nigeria,</a:t>
            </a:r>
            <a:r>
              <a:rPr sz="1200" spc="-15" dirty="0">
                <a:latin typeface="Calibri Light"/>
                <a:cs typeface="Calibri Light"/>
              </a:rPr>
              <a:t> </a:t>
            </a:r>
            <a:r>
              <a:rPr sz="1200" spc="-5" dirty="0">
                <a:latin typeface="Calibri Light"/>
                <a:cs typeface="Calibri Light"/>
              </a:rPr>
              <a:t>(derivatives </a:t>
            </a:r>
            <a:r>
              <a:rPr sz="1200" dirty="0">
                <a:latin typeface="Calibri Light"/>
                <a:cs typeface="Calibri Light"/>
              </a:rPr>
              <a:t> </a:t>
            </a:r>
            <a:r>
              <a:rPr sz="1200" spc="-5" dirty="0">
                <a:latin typeface="Calibri Light"/>
                <a:cs typeface="Calibri Light"/>
              </a:rPr>
              <a:t>trading rules). The second</a:t>
            </a:r>
            <a:r>
              <a:rPr sz="1200" dirty="0">
                <a:latin typeface="Calibri Light"/>
                <a:cs typeface="Calibri Light"/>
              </a:rPr>
              <a:t> set</a:t>
            </a:r>
            <a:r>
              <a:rPr sz="1200" spc="-10" dirty="0">
                <a:latin typeface="Calibri Light"/>
                <a:cs typeface="Calibri Light"/>
              </a:rPr>
              <a:t> </a:t>
            </a:r>
            <a:r>
              <a:rPr sz="1200" spc="-5" dirty="0">
                <a:latin typeface="Calibri Light"/>
                <a:cs typeface="Calibri Light"/>
              </a:rPr>
              <a:t>of</a:t>
            </a:r>
            <a:r>
              <a:rPr sz="1200" spc="10" dirty="0">
                <a:latin typeface="Calibri Light"/>
                <a:cs typeface="Calibri Light"/>
              </a:rPr>
              <a:t> </a:t>
            </a:r>
            <a:r>
              <a:rPr sz="1200" spc="-5" dirty="0">
                <a:latin typeface="Calibri Light"/>
                <a:cs typeface="Calibri Light"/>
              </a:rPr>
              <a:t>rules </a:t>
            </a:r>
            <a:r>
              <a:rPr sz="1200" dirty="0">
                <a:latin typeface="Calibri Light"/>
                <a:cs typeface="Calibri Light"/>
              </a:rPr>
              <a:t> highlight </a:t>
            </a:r>
            <a:r>
              <a:rPr sz="1200" spc="-5" dirty="0">
                <a:latin typeface="Calibri Light"/>
                <a:cs typeface="Calibri Light"/>
              </a:rPr>
              <a:t>requirements </a:t>
            </a:r>
            <a:r>
              <a:rPr sz="1200" dirty="0">
                <a:latin typeface="Calibri Light"/>
                <a:cs typeface="Calibri Light"/>
              </a:rPr>
              <a:t>for the </a:t>
            </a:r>
            <a:r>
              <a:rPr sz="1200" spc="-5" dirty="0">
                <a:latin typeface="Calibri Light"/>
                <a:cs typeface="Calibri Light"/>
              </a:rPr>
              <a:t>establishment </a:t>
            </a:r>
            <a:r>
              <a:rPr sz="1200" dirty="0">
                <a:latin typeface="Calibri Light"/>
                <a:cs typeface="Calibri Light"/>
              </a:rPr>
              <a:t> and</a:t>
            </a:r>
            <a:r>
              <a:rPr sz="1200" spc="-5" dirty="0">
                <a:latin typeface="Calibri Light"/>
                <a:cs typeface="Calibri Light"/>
              </a:rPr>
              <a:t> operation</a:t>
            </a:r>
            <a:r>
              <a:rPr sz="1200" spc="10" dirty="0">
                <a:latin typeface="Calibri Light"/>
                <a:cs typeface="Calibri Light"/>
              </a:rPr>
              <a:t> </a:t>
            </a:r>
            <a:r>
              <a:rPr sz="1200" spc="-5" dirty="0">
                <a:latin typeface="Calibri Light"/>
                <a:cs typeface="Calibri Light"/>
              </a:rPr>
              <a:t>of</a:t>
            </a:r>
            <a:r>
              <a:rPr sz="1200" dirty="0">
                <a:latin typeface="Calibri Light"/>
                <a:cs typeface="Calibri Light"/>
              </a:rPr>
              <a:t> </a:t>
            </a:r>
            <a:r>
              <a:rPr sz="1200" spc="-5" dirty="0">
                <a:latin typeface="Calibri Light"/>
                <a:cs typeface="Calibri Light"/>
              </a:rPr>
              <a:t>central</a:t>
            </a:r>
            <a:r>
              <a:rPr sz="1200" dirty="0">
                <a:latin typeface="Calibri Light"/>
                <a:cs typeface="Calibri Light"/>
              </a:rPr>
              <a:t> </a:t>
            </a:r>
            <a:r>
              <a:rPr sz="1200" spc="-5" dirty="0">
                <a:latin typeface="Calibri Light"/>
                <a:cs typeface="Calibri Light"/>
              </a:rPr>
              <a:t>clearing </a:t>
            </a:r>
            <a:r>
              <a:rPr sz="1200" dirty="0">
                <a:latin typeface="Calibri Light"/>
                <a:cs typeface="Calibri Light"/>
              </a:rPr>
              <a:t> </a:t>
            </a:r>
            <a:r>
              <a:rPr sz="1200" spc="-5" dirty="0">
                <a:latin typeface="Calibri Light"/>
                <a:cs typeface="Calibri Light"/>
              </a:rPr>
              <a:t>counterparties</a:t>
            </a:r>
            <a:r>
              <a:rPr sz="1200" spc="10" dirty="0">
                <a:latin typeface="Calibri Light"/>
                <a:cs typeface="Calibri Light"/>
              </a:rPr>
              <a:t> </a:t>
            </a:r>
            <a:r>
              <a:rPr sz="1200" dirty="0">
                <a:latin typeface="Calibri Light"/>
                <a:cs typeface="Calibri Light"/>
              </a:rPr>
              <a:t>in</a:t>
            </a:r>
            <a:r>
              <a:rPr sz="1200" spc="-15" dirty="0">
                <a:latin typeface="Calibri Light"/>
                <a:cs typeface="Calibri Light"/>
              </a:rPr>
              <a:t> </a:t>
            </a:r>
            <a:r>
              <a:rPr sz="1200" spc="-5" dirty="0">
                <a:latin typeface="Calibri Light"/>
                <a:cs typeface="Calibri Light"/>
              </a:rPr>
              <a:t>Nigeria</a:t>
            </a:r>
            <a:r>
              <a:rPr sz="1200" dirty="0">
                <a:latin typeface="Calibri Light"/>
                <a:cs typeface="Calibri Light"/>
              </a:rPr>
              <a:t> (CCP</a:t>
            </a:r>
            <a:r>
              <a:rPr sz="1200" spc="-25" dirty="0">
                <a:latin typeface="Calibri Light"/>
                <a:cs typeface="Calibri Light"/>
              </a:rPr>
              <a:t> </a:t>
            </a:r>
            <a:r>
              <a:rPr sz="1200" spc="-5" dirty="0">
                <a:latin typeface="Calibri Light"/>
                <a:cs typeface="Calibri Light"/>
              </a:rPr>
              <a:t>rules).</a:t>
            </a:r>
            <a:endParaRPr sz="1200">
              <a:latin typeface="Calibri Light"/>
              <a:cs typeface="Calibri Light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60372" y="4529709"/>
            <a:ext cx="176022" cy="186689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5532120" y="2267712"/>
            <a:ext cx="3084830" cy="441959"/>
          </a:xfrm>
          <a:custGeom>
            <a:avLst/>
            <a:gdLst/>
            <a:ahLst/>
            <a:cxnLst/>
            <a:rect l="l" t="t" r="r" b="b"/>
            <a:pathLst>
              <a:path w="3084829" h="441960">
                <a:moveTo>
                  <a:pt x="2863596" y="0"/>
                </a:moveTo>
                <a:lnTo>
                  <a:pt x="220979" y="0"/>
                </a:lnTo>
                <a:lnTo>
                  <a:pt x="176443" y="4489"/>
                </a:lnTo>
                <a:lnTo>
                  <a:pt x="134963" y="17365"/>
                </a:lnTo>
                <a:lnTo>
                  <a:pt x="97426" y="37739"/>
                </a:lnTo>
                <a:lnTo>
                  <a:pt x="64722" y="64722"/>
                </a:lnTo>
                <a:lnTo>
                  <a:pt x="37739" y="97426"/>
                </a:lnTo>
                <a:lnTo>
                  <a:pt x="17365" y="134963"/>
                </a:lnTo>
                <a:lnTo>
                  <a:pt x="4489" y="176443"/>
                </a:lnTo>
                <a:lnTo>
                  <a:pt x="0" y="220979"/>
                </a:lnTo>
                <a:lnTo>
                  <a:pt x="4489" y="265516"/>
                </a:lnTo>
                <a:lnTo>
                  <a:pt x="17365" y="306996"/>
                </a:lnTo>
                <a:lnTo>
                  <a:pt x="37739" y="344533"/>
                </a:lnTo>
                <a:lnTo>
                  <a:pt x="64722" y="377237"/>
                </a:lnTo>
                <a:lnTo>
                  <a:pt x="97426" y="404220"/>
                </a:lnTo>
                <a:lnTo>
                  <a:pt x="134963" y="424594"/>
                </a:lnTo>
                <a:lnTo>
                  <a:pt x="176443" y="437470"/>
                </a:lnTo>
                <a:lnTo>
                  <a:pt x="220979" y="441960"/>
                </a:lnTo>
                <a:lnTo>
                  <a:pt x="2863596" y="441960"/>
                </a:lnTo>
                <a:lnTo>
                  <a:pt x="2908132" y="437470"/>
                </a:lnTo>
                <a:lnTo>
                  <a:pt x="2949612" y="424594"/>
                </a:lnTo>
                <a:lnTo>
                  <a:pt x="2987149" y="404220"/>
                </a:lnTo>
                <a:lnTo>
                  <a:pt x="3019853" y="377237"/>
                </a:lnTo>
                <a:lnTo>
                  <a:pt x="3046836" y="344533"/>
                </a:lnTo>
                <a:lnTo>
                  <a:pt x="3067210" y="306996"/>
                </a:lnTo>
                <a:lnTo>
                  <a:pt x="3080086" y="265516"/>
                </a:lnTo>
                <a:lnTo>
                  <a:pt x="3084576" y="220979"/>
                </a:lnTo>
                <a:lnTo>
                  <a:pt x="3080086" y="176443"/>
                </a:lnTo>
                <a:lnTo>
                  <a:pt x="3067210" y="134963"/>
                </a:lnTo>
                <a:lnTo>
                  <a:pt x="3046836" y="97426"/>
                </a:lnTo>
                <a:lnTo>
                  <a:pt x="3019853" y="64722"/>
                </a:lnTo>
                <a:lnTo>
                  <a:pt x="2987149" y="37739"/>
                </a:lnTo>
                <a:lnTo>
                  <a:pt x="2949612" y="17365"/>
                </a:lnTo>
                <a:lnTo>
                  <a:pt x="2908132" y="4489"/>
                </a:lnTo>
                <a:lnTo>
                  <a:pt x="2863596" y="0"/>
                </a:lnTo>
                <a:close/>
              </a:path>
            </a:pathLst>
          </a:custGeom>
          <a:solidFill>
            <a:srgbClr val="96999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5590222" y="4470082"/>
            <a:ext cx="289560" cy="307975"/>
            <a:chOff x="5590222" y="4470082"/>
            <a:chExt cx="289560" cy="307975"/>
          </a:xfrm>
        </p:grpSpPr>
        <p:sp>
          <p:nvSpPr>
            <p:cNvPr id="16" name="object 16"/>
            <p:cNvSpPr/>
            <p:nvPr/>
          </p:nvSpPr>
          <p:spPr>
            <a:xfrm>
              <a:off x="5604509" y="4484370"/>
              <a:ext cx="260985" cy="279400"/>
            </a:xfrm>
            <a:custGeom>
              <a:avLst/>
              <a:gdLst/>
              <a:ahLst/>
              <a:cxnLst/>
              <a:rect l="l" t="t" r="r" b="b"/>
              <a:pathLst>
                <a:path w="260985" h="279400">
                  <a:moveTo>
                    <a:pt x="130301" y="0"/>
                  </a:moveTo>
                  <a:lnTo>
                    <a:pt x="89099" y="7114"/>
                  </a:lnTo>
                  <a:lnTo>
                    <a:pt x="53327" y="26919"/>
                  </a:lnTo>
                  <a:lnTo>
                    <a:pt x="25127" y="57113"/>
                  </a:lnTo>
                  <a:lnTo>
                    <a:pt x="6638" y="95390"/>
                  </a:lnTo>
                  <a:lnTo>
                    <a:pt x="0" y="139446"/>
                  </a:lnTo>
                  <a:lnTo>
                    <a:pt x="6638" y="183501"/>
                  </a:lnTo>
                  <a:lnTo>
                    <a:pt x="25127" y="221778"/>
                  </a:lnTo>
                  <a:lnTo>
                    <a:pt x="53327" y="251972"/>
                  </a:lnTo>
                  <a:lnTo>
                    <a:pt x="89099" y="271777"/>
                  </a:lnTo>
                  <a:lnTo>
                    <a:pt x="130301" y="278892"/>
                  </a:lnTo>
                  <a:lnTo>
                    <a:pt x="171504" y="271777"/>
                  </a:lnTo>
                  <a:lnTo>
                    <a:pt x="207276" y="251972"/>
                  </a:lnTo>
                  <a:lnTo>
                    <a:pt x="235476" y="221778"/>
                  </a:lnTo>
                  <a:lnTo>
                    <a:pt x="253965" y="183501"/>
                  </a:lnTo>
                  <a:lnTo>
                    <a:pt x="260603" y="139446"/>
                  </a:lnTo>
                  <a:lnTo>
                    <a:pt x="253965" y="95390"/>
                  </a:lnTo>
                  <a:lnTo>
                    <a:pt x="235476" y="57113"/>
                  </a:lnTo>
                  <a:lnTo>
                    <a:pt x="207276" y="26919"/>
                  </a:lnTo>
                  <a:lnTo>
                    <a:pt x="171504" y="7114"/>
                  </a:lnTo>
                  <a:lnTo>
                    <a:pt x="1303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04509" y="4484370"/>
              <a:ext cx="260985" cy="279400"/>
            </a:xfrm>
            <a:custGeom>
              <a:avLst/>
              <a:gdLst/>
              <a:ahLst/>
              <a:cxnLst/>
              <a:rect l="l" t="t" r="r" b="b"/>
              <a:pathLst>
                <a:path w="260985" h="279400">
                  <a:moveTo>
                    <a:pt x="0" y="139446"/>
                  </a:moveTo>
                  <a:lnTo>
                    <a:pt x="6638" y="95390"/>
                  </a:lnTo>
                  <a:lnTo>
                    <a:pt x="25127" y="57113"/>
                  </a:lnTo>
                  <a:lnTo>
                    <a:pt x="53327" y="26919"/>
                  </a:lnTo>
                  <a:lnTo>
                    <a:pt x="89099" y="7114"/>
                  </a:lnTo>
                  <a:lnTo>
                    <a:pt x="130301" y="0"/>
                  </a:lnTo>
                  <a:lnTo>
                    <a:pt x="171504" y="7114"/>
                  </a:lnTo>
                  <a:lnTo>
                    <a:pt x="207276" y="26919"/>
                  </a:lnTo>
                  <a:lnTo>
                    <a:pt x="235476" y="57113"/>
                  </a:lnTo>
                  <a:lnTo>
                    <a:pt x="253965" y="95390"/>
                  </a:lnTo>
                  <a:lnTo>
                    <a:pt x="260603" y="139446"/>
                  </a:lnTo>
                  <a:lnTo>
                    <a:pt x="253965" y="183501"/>
                  </a:lnTo>
                  <a:lnTo>
                    <a:pt x="235476" y="221778"/>
                  </a:lnTo>
                  <a:lnTo>
                    <a:pt x="207276" y="251972"/>
                  </a:lnTo>
                  <a:lnTo>
                    <a:pt x="171504" y="271777"/>
                  </a:lnTo>
                  <a:lnTo>
                    <a:pt x="130301" y="278892"/>
                  </a:lnTo>
                  <a:lnTo>
                    <a:pt x="89099" y="271777"/>
                  </a:lnTo>
                  <a:lnTo>
                    <a:pt x="53327" y="251972"/>
                  </a:lnTo>
                  <a:lnTo>
                    <a:pt x="25127" y="221778"/>
                  </a:lnTo>
                  <a:lnTo>
                    <a:pt x="6638" y="183501"/>
                  </a:lnTo>
                  <a:lnTo>
                    <a:pt x="0" y="139446"/>
                  </a:lnTo>
                  <a:close/>
                </a:path>
              </a:pathLst>
            </a:custGeom>
            <a:ln w="28575">
              <a:solidFill>
                <a:srgbClr val="9699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46800" y="4529709"/>
              <a:ext cx="176022" cy="186689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931153" y="2267838"/>
            <a:ext cx="228854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37565" marR="5080" indent="-824865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FFFFFF"/>
                </a:solidFill>
                <a:latin typeface="Calibri Light"/>
                <a:cs typeface="Calibri Light"/>
              </a:rPr>
              <a:t>Increased</a:t>
            </a:r>
            <a:r>
              <a:rPr sz="1300" spc="-6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 Light"/>
                <a:cs typeface="Calibri Light"/>
              </a:rPr>
              <a:t>length</a:t>
            </a:r>
            <a:r>
              <a:rPr sz="1300" spc="-7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 Light"/>
                <a:cs typeface="Calibri Light"/>
              </a:rPr>
              <a:t>of</a:t>
            </a:r>
            <a:r>
              <a:rPr sz="130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 Light"/>
                <a:cs typeface="Calibri Light"/>
              </a:rPr>
              <a:t>OTC</a:t>
            </a:r>
            <a:r>
              <a:rPr sz="130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 Light"/>
                <a:cs typeface="Calibri Light"/>
              </a:rPr>
              <a:t>FX</a:t>
            </a:r>
            <a:r>
              <a:rPr sz="1300" spc="-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 Light"/>
                <a:cs typeface="Calibri Light"/>
              </a:rPr>
              <a:t>futures </a:t>
            </a:r>
            <a:r>
              <a:rPr sz="1300" spc="-28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 Light"/>
                <a:cs typeface="Calibri Light"/>
              </a:rPr>
              <a:t>contracts</a:t>
            </a:r>
            <a:endParaRPr sz="1300">
              <a:latin typeface="Calibri Light"/>
              <a:cs typeface="Calibri Ligh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590032" y="2334768"/>
            <a:ext cx="289560" cy="307975"/>
            <a:chOff x="5590032" y="2334768"/>
            <a:chExt cx="289560" cy="307975"/>
          </a:xfrm>
        </p:grpSpPr>
        <p:sp>
          <p:nvSpPr>
            <p:cNvPr id="21" name="object 21"/>
            <p:cNvSpPr/>
            <p:nvPr/>
          </p:nvSpPr>
          <p:spPr>
            <a:xfrm>
              <a:off x="5590032" y="2334768"/>
              <a:ext cx="289560" cy="307975"/>
            </a:xfrm>
            <a:custGeom>
              <a:avLst/>
              <a:gdLst/>
              <a:ahLst/>
              <a:cxnLst/>
              <a:rect l="l" t="t" r="r" b="b"/>
              <a:pathLst>
                <a:path w="289560" h="307975">
                  <a:moveTo>
                    <a:pt x="144779" y="0"/>
                  </a:moveTo>
                  <a:lnTo>
                    <a:pt x="98999" y="7851"/>
                  </a:lnTo>
                  <a:lnTo>
                    <a:pt x="59253" y="29711"/>
                  </a:lnTo>
                  <a:lnTo>
                    <a:pt x="27919" y="63038"/>
                  </a:lnTo>
                  <a:lnTo>
                    <a:pt x="7376" y="105290"/>
                  </a:lnTo>
                  <a:lnTo>
                    <a:pt x="0" y="153924"/>
                  </a:lnTo>
                  <a:lnTo>
                    <a:pt x="7376" y="202557"/>
                  </a:lnTo>
                  <a:lnTo>
                    <a:pt x="27919" y="244809"/>
                  </a:lnTo>
                  <a:lnTo>
                    <a:pt x="59253" y="278136"/>
                  </a:lnTo>
                  <a:lnTo>
                    <a:pt x="98999" y="299996"/>
                  </a:lnTo>
                  <a:lnTo>
                    <a:pt x="144779" y="307848"/>
                  </a:lnTo>
                  <a:lnTo>
                    <a:pt x="190560" y="299996"/>
                  </a:lnTo>
                  <a:lnTo>
                    <a:pt x="230306" y="278136"/>
                  </a:lnTo>
                  <a:lnTo>
                    <a:pt x="261640" y="244809"/>
                  </a:lnTo>
                  <a:lnTo>
                    <a:pt x="282183" y="202557"/>
                  </a:lnTo>
                  <a:lnTo>
                    <a:pt x="289559" y="153924"/>
                  </a:lnTo>
                  <a:lnTo>
                    <a:pt x="282183" y="105290"/>
                  </a:lnTo>
                  <a:lnTo>
                    <a:pt x="261640" y="63038"/>
                  </a:lnTo>
                  <a:lnTo>
                    <a:pt x="230306" y="29711"/>
                  </a:lnTo>
                  <a:lnTo>
                    <a:pt x="190560" y="7851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34228" y="2383536"/>
              <a:ext cx="199644" cy="211836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6005321" y="2874391"/>
            <a:ext cx="2605405" cy="1610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Calibri Light"/>
                <a:cs typeface="Calibri Light"/>
              </a:rPr>
              <a:t>The</a:t>
            </a:r>
            <a:r>
              <a:rPr sz="1300" spc="-5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Central</a:t>
            </a:r>
            <a:r>
              <a:rPr sz="1300" spc="25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Bank</a:t>
            </a:r>
            <a:r>
              <a:rPr sz="1300" spc="2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of</a:t>
            </a:r>
            <a:r>
              <a:rPr sz="1300" spc="-1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Nigeria</a:t>
            </a:r>
            <a:r>
              <a:rPr sz="1300" spc="15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(CBN)</a:t>
            </a:r>
            <a:r>
              <a:rPr sz="1300" spc="15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in </a:t>
            </a:r>
            <a:r>
              <a:rPr sz="130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collaboration</a:t>
            </a:r>
            <a:r>
              <a:rPr sz="1300" spc="15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with</a:t>
            </a:r>
            <a:r>
              <a:rPr sz="1300" spc="25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FMDQ</a:t>
            </a:r>
            <a:r>
              <a:rPr sz="1300" spc="5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Holdings</a:t>
            </a:r>
            <a:r>
              <a:rPr sz="130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Plc </a:t>
            </a:r>
            <a:r>
              <a:rPr sz="1300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offered</a:t>
            </a:r>
            <a:r>
              <a:rPr sz="1300" spc="15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its</a:t>
            </a:r>
            <a:r>
              <a:rPr sz="130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first</a:t>
            </a:r>
            <a:r>
              <a:rPr sz="1300" spc="5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long-term</a:t>
            </a:r>
            <a:r>
              <a:rPr sz="1300" spc="1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Naira settled </a:t>
            </a:r>
            <a:r>
              <a:rPr sz="1300" spc="-28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OTC FX</a:t>
            </a:r>
            <a:r>
              <a:rPr sz="130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Futures</a:t>
            </a:r>
            <a:r>
              <a:rPr sz="1300" spc="30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Contracts</a:t>
            </a:r>
            <a:r>
              <a:rPr sz="1300" spc="15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to</a:t>
            </a:r>
            <a:r>
              <a:rPr sz="1300" spc="1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hedge </a:t>
            </a:r>
            <a:r>
              <a:rPr sz="130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against</a:t>
            </a:r>
            <a:r>
              <a:rPr sz="130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foreign</a:t>
            </a:r>
            <a:r>
              <a:rPr sz="1300" spc="25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exchange</a:t>
            </a:r>
            <a:r>
              <a:rPr sz="1300" spc="1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(FX)</a:t>
            </a:r>
            <a:r>
              <a:rPr sz="1300" spc="15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risk, </a:t>
            </a:r>
            <a:r>
              <a:rPr sz="1300" spc="-10" dirty="0">
                <a:latin typeface="Calibri Light"/>
                <a:cs typeface="Calibri Light"/>
              </a:rPr>
              <a:t>with </a:t>
            </a:r>
            <a:r>
              <a:rPr sz="1300" spc="-28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a</a:t>
            </a:r>
            <a:r>
              <a:rPr sz="130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maximum</a:t>
            </a:r>
            <a:r>
              <a:rPr sz="1300" spc="15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tenor</a:t>
            </a:r>
            <a:r>
              <a:rPr sz="1300" spc="2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of 5</a:t>
            </a:r>
            <a:r>
              <a:rPr sz="1300" spc="15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years</a:t>
            </a:r>
            <a:r>
              <a:rPr sz="130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and </a:t>
            </a:r>
            <a:r>
              <a:rPr sz="1300" spc="-10" dirty="0">
                <a:latin typeface="Calibri Light"/>
                <a:cs typeface="Calibri Light"/>
              </a:rPr>
              <a:t>to</a:t>
            </a:r>
            <a:r>
              <a:rPr sz="1300" spc="1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be </a:t>
            </a:r>
            <a:r>
              <a:rPr sz="1300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traded</a:t>
            </a:r>
            <a:r>
              <a:rPr sz="1300" spc="2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on </a:t>
            </a:r>
            <a:r>
              <a:rPr sz="1300" spc="-10" dirty="0">
                <a:latin typeface="Calibri Light"/>
                <a:cs typeface="Calibri Light"/>
              </a:rPr>
              <a:t>the</a:t>
            </a:r>
            <a:r>
              <a:rPr sz="1300" spc="1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FMDQ</a:t>
            </a:r>
            <a:r>
              <a:rPr sz="130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OTC</a:t>
            </a:r>
            <a:r>
              <a:rPr sz="130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Securities </a:t>
            </a:r>
            <a:r>
              <a:rPr sz="130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Exchange</a:t>
            </a:r>
            <a:endParaRPr sz="1300">
              <a:latin typeface="Calibri Light"/>
              <a:cs typeface="Calibri Ligh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9718547" y="2267712"/>
            <a:ext cx="3083560" cy="2510155"/>
            <a:chOff x="9718547" y="2267712"/>
            <a:chExt cx="3083560" cy="2510155"/>
          </a:xfrm>
        </p:grpSpPr>
        <p:sp>
          <p:nvSpPr>
            <p:cNvPr id="25" name="object 25"/>
            <p:cNvSpPr/>
            <p:nvPr/>
          </p:nvSpPr>
          <p:spPr>
            <a:xfrm>
              <a:off x="9790937" y="4484370"/>
              <a:ext cx="260985" cy="279400"/>
            </a:xfrm>
            <a:custGeom>
              <a:avLst/>
              <a:gdLst/>
              <a:ahLst/>
              <a:cxnLst/>
              <a:rect l="l" t="t" r="r" b="b"/>
              <a:pathLst>
                <a:path w="260984" h="279400">
                  <a:moveTo>
                    <a:pt x="130301" y="0"/>
                  </a:moveTo>
                  <a:lnTo>
                    <a:pt x="89099" y="7114"/>
                  </a:lnTo>
                  <a:lnTo>
                    <a:pt x="53327" y="26919"/>
                  </a:lnTo>
                  <a:lnTo>
                    <a:pt x="25127" y="57113"/>
                  </a:lnTo>
                  <a:lnTo>
                    <a:pt x="6638" y="95390"/>
                  </a:lnTo>
                  <a:lnTo>
                    <a:pt x="0" y="139446"/>
                  </a:lnTo>
                  <a:lnTo>
                    <a:pt x="6638" y="183501"/>
                  </a:lnTo>
                  <a:lnTo>
                    <a:pt x="25127" y="221778"/>
                  </a:lnTo>
                  <a:lnTo>
                    <a:pt x="53327" y="251972"/>
                  </a:lnTo>
                  <a:lnTo>
                    <a:pt x="89099" y="271777"/>
                  </a:lnTo>
                  <a:lnTo>
                    <a:pt x="130301" y="278892"/>
                  </a:lnTo>
                  <a:lnTo>
                    <a:pt x="171504" y="271777"/>
                  </a:lnTo>
                  <a:lnTo>
                    <a:pt x="207276" y="251972"/>
                  </a:lnTo>
                  <a:lnTo>
                    <a:pt x="235476" y="221778"/>
                  </a:lnTo>
                  <a:lnTo>
                    <a:pt x="253965" y="183501"/>
                  </a:lnTo>
                  <a:lnTo>
                    <a:pt x="260603" y="139446"/>
                  </a:lnTo>
                  <a:lnTo>
                    <a:pt x="253965" y="95390"/>
                  </a:lnTo>
                  <a:lnTo>
                    <a:pt x="235476" y="57113"/>
                  </a:lnTo>
                  <a:lnTo>
                    <a:pt x="207276" y="26919"/>
                  </a:lnTo>
                  <a:lnTo>
                    <a:pt x="171504" y="7114"/>
                  </a:lnTo>
                  <a:lnTo>
                    <a:pt x="1303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790937" y="4484370"/>
              <a:ext cx="260985" cy="279400"/>
            </a:xfrm>
            <a:custGeom>
              <a:avLst/>
              <a:gdLst/>
              <a:ahLst/>
              <a:cxnLst/>
              <a:rect l="l" t="t" r="r" b="b"/>
              <a:pathLst>
                <a:path w="260984" h="279400">
                  <a:moveTo>
                    <a:pt x="0" y="139446"/>
                  </a:moveTo>
                  <a:lnTo>
                    <a:pt x="6638" y="95390"/>
                  </a:lnTo>
                  <a:lnTo>
                    <a:pt x="25127" y="57113"/>
                  </a:lnTo>
                  <a:lnTo>
                    <a:pt x="53327" y="26919"/>
                  </a:lnTo>
                  <a:lnTo>
                    <a:pt x="89099" y="7114"/>
                  </a:lnTo>
                  <a:lnTo>
                    <a:pt x="130301" y="0"/>
                  </a:lnTo>
                  <a:lnTo>
                    <a:pt x="171504" y="7114"/>
                  </a:lnTo>
                  <a:lnTo>
                    <a:pt x="207276" y="26919"/>
                  </a:lnTo>
                  <a:lnTo>
                    <a:pt x="235476" y="57113"/>
                  </a:lnTo>
                  <a:lnTo>
                    <a:pt x="253965" y="95390"/>
                  </a:lnTo>
                  <a:lnTo>
                    <a:pt x="260603" y="139446"/>
                  </a:lnTo>
                  <a:lnTo>
                    <a:pt x="253965" y="183501"/>
                  </a:lnTo>
                  <a:lnTo>
                    <a:pt x="235476" y="221778"/>
                  </a:lnTo>
                  <a:lnTo>
                    <a:pt x="207276" y="251972"/>
                  </a:lnTo>
                  <a:lnTo>
                    <a:pt x="171504" y="271777"/>
                  </a:lnTo>
                  <a:lnTo>
                    <a:pt x="130301" y="278892"/>
                  </a:lnTo>
                  <a:lnTo>
                    <a:pt x="89099" y="271777"/>
                  </a:lnTo>
                  <a:lnTo>
                    <a:pt x="53327" y="251972"/>
                  </a:lnTo>
                  <a:lnTo>
                    <a:pt x="25127" y="221778"/>
                  </a:lnTo>
                  <a:lnTo>
                    <a:pt x="6638" y="183501"/>
                  </a:lnTo>
                  <a:lnTo>
                    <a:pt x="0" y="139446"/>
                  </a:lnTo>
                  <a:close/>
                </a:path>
              </a:pathLst>
            </a:custGeom>
            <a:ln w="28575">
              <a:solidFill>
                <a:srgbClr val="43AF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718547" y="2267712"/>
              <a:ext cx="3083560" cy="441959"/>
            </a:xfrm>
            <a:custGeom>
              <a:avLst/>
              <a:gdLst/>
              <a:ahLst/>
              <a:cxnLst/>
              <a:rect l="l" t="t" r="r" b="b"/>
              <a:pathLst>
                <a:path w="3083559" h="441960">
                  <a:moveTo>
                    <a:pt x="2862072" y="0"/>
                  </a:moveTo>
                  <a:lnTo>
                    <a:pt x="220979" y="0"/>
                  </a:lnTo>
                  <a:lnTo>
                    <a:pt x="176443" y="4489"/>
                  </a:lnTo>
                  <a:lnTo>
                    <a:pt x="134963" y="17365"/>
                  </a:lnTo>
                  <a:lnTo>
                    <a:pt x="97426" y="37739"/>
                  </a:lnTo>
                  <a:lnTo>
                    <a:pt x="64722" y="64722"/>
                  </a:lnTo>
                  <a:lnTo>
                    <a:pt x="37739" y="97426"/>
                  </a:lnTo>
                  <a:lnTo>
                    <a:pt x="17365" y="134963"/>
                  </a:lnTo>
                  <a:lnTo>
                    <a:pt x="4489" y="176443"/>
                  </a:lnTo>
                  <a:lnTo>
                    <a:pt x="0" y="220979"/>
                  </a:lnTo>
                  <a:lnTo>
                    <a:pt x="4489" y="265516"/>
                  </a:lnTo>
                  <a:lnTo>
                    <a:pt x="17365" y="306996"/>
                  </a:lnTo>
                  <a:lnTo>
                    <a:pt x="37739" y="344533"/>
                  </a:lnTo>
                  <a:lnTo>
                    <a:pt x="64722" y="377237"/>
                  </a:lnTo>
                  <a:lnTo>
                    <a:pt x="97426" y="404220"/>
                  </a:lnTo>
                  <a:lnTo>
                    <a:pt x="134963" y="424594"/>
                  </a:lnTo>
                  <a:lnTo>
                    <a:pt x="176443" y="437470"/>
                  </a:lnTo>
                  <a:lnTo>
                    <a:pt x="220979" y="441960"/>
                  </a:lnTo>
                  <a:lnTo>
                    <a:pt x="2862072" y="441960"/>
                  </a:lnTo>
                  <a:lnTo>
                    <a:pt x="2906608" y="437470"/>
                  </a:lnTo>
                  <a:lnTo>
                    <a:pt x="2948088" y="424594"/>
                  </a:lnTo>
                  <a:lnTo>
                    <a:pt x="2985625" y="404220"/>
                  </a:lnTo>
                  <a:lnTo>
                    <a:pt x="3018329" y="377237"/>
                  </a:lnTo>
                  <a:lnTo>
                    <a:pt x="3045312" y="344533"/>
                  </a:lnTo>
                  <a:lnTo>
                    <a:pt x="3065686" y="306996"/>
                  </a:lnTo>
                  <a:lnTo>
                    <a:pt x="3078562" y="265516"/>
                  </a:lnTo>
                  <a:lnTo>
                    <a:pt x="3083052" y="220979"/>
                  </a:lnTo>
                  <a:lnTo>
                    <a:pt x="3078562" y="176443"/>
                  </a:lnTo>
                  <a:lnTo>
                    <a:pt x="3065686" y="134963"/>
                  </a:lnTo>
                  <a:lnTo>
                    <a:pt x="3045312" y="97426"/>
                  </a:lnTo>
                  <a:lnTo>
                    <a:pt x="3018329" y="64722"/>
                  </a:lnTo>
                  <a:lnTo>
                    <a:pt x="2985625" y="37739"/>
                  </a:lnTo>
                  <a:lnTo>
                    <a:pt x="2948088" y="17365"/>
                  </a:lnTo>
                  <a:lnTo>
                    <a:pt x="2906608" y="4489"/>
                  </a:lnTo>
                  <a:lnTo>
                    <a:pt x="2862072" y="0"/>
                  </a:lnTo>
                  <a:close/>
                </a:path>
              </a:pathLst>
            </a:custGeom>
            <a:solidFill>
              <a:srgbClr val="43A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0102722" y="2366899"/>
            <a:ext cx="231838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5" dirty="0">
                <a:solidFill>
                  <a:srgbClr val="FFFFFF"/>
                </a:solidFill>
                <a:latin typeface="Calibri Light"/>
                <a:cs typeface="Calibri Light"/>
              </a:rPr>
              <a:t>Developments</a:t>
            </a:r>
            <a:r>
              <a:rPr sz="1300" spc="-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 Light"/>
                <a:cs typeface="Calibri Light"/>
              </a:rPr>
              <a:t>within</a:t>
            </a:r>
            <a:r>
              <a:rPr sz="1300" spc="-6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 Light"/>
                <a:cs typeface="Calibri Light"/>
              </a:rPr>
              <a:t>FMDQ</a:t>
            </a:r>
            <a:r>
              <a:rPr sz="130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 Light"/>
                <a:cs typeface="Calibri Light"/>
              </a:rPr>
              <a:t>Group</a:t>
            </a:r>
            <a:endParaRPr sz="1300">
              <a:latin typeface="Calibri Light"/>
              <a:cs typeface="Calibri Light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9776459" y="2334768"/>
            <a:ext cx="288290" cy="2381885"/>
            <a:chOff x="9776459" y="2334768"/>
            <a:chExt cx="288290" cy="2381885"/>
          </a:xfrm>
        </p:grpSpPr>
        <p:sp>
          <p:nvSpPr>
            <p:cNvPr id="30" name="object 30"/>
            <p:cNvSpPr/>
            <p:nvPr/>
          </p:nvSpPr>
          <p:spPr>
            <a:xfrm>
              <a:off x="9776459" y="2334768"/>
              <a:ext cx="288290" cy="307975"/>
            </a:xfrm>
            <a:custGeom>
              <a:avLst/>
              <a:gdLst/>
              <a:ahLst/>
              <a:cxnLst/>
              <a:rect l="l" t="t" r="r" b="b"/>
              <a:pathLst>
                <a:path w="288290" h="307975">
                  <a:moveTo>
                    <a:pt x="144018" y="0"/>
                  </a:moveTo>
                  <a:lnTo>
                    <a:pt x="98511" y="7851"/>
                  </a:lnTo>
                  <a:lnTo>
                    <a:pt x="58978" y="29711"/>
                  </a:lnTo>
                  <a:lnTo>
                    <a:pt x="27797" y="63038"/>
                  </a:lnTo>
                  <a:lnTo>
                    <a:pt x="7345" y="105290"/>
                  </a:lnTo>
                  <a:lnTo>
                    <a:pt x="0" y="153924"/>
                  </a:lnTo>
                  <a:lnTo>
                    <a:pt x="7345" y="202557"/>
                  </a:lnTo>
                  <a:lnTo>
                    <a:pt x="27797" y="244809"/>
                  </a:lnTo>
                  <a:lnTo>
                    <a:pt x="58978" y="278136"/>
                  </a:lnTo>
                  <a:lnTo>
                    <a:pt x="98511" y="299996"/>
                  </a:lnTo>
                  <a:lnTo>
                    <a:pt x="144018" y="307848"/>
                  </a:lnTo>
                  <a:lnTo>
                    <a:pt x="189524" y="299996"/>
                  </a:lnTo>
                  <a:lnTo>
                    <a:pt x="229057" y="278136"/>
                  </a:lnTo>
                  <a:lnTo>
                    <a:pt x="260238" y="244809"/>
                  </a:lnTo>
                  <a:lnTo>
                    <a:pt x="280690" y="202557"/>
                  </a:lnTo>
                  <a:lnTo>
                    <a:pt x="288036" y="153924"/>
                  </a:lnTo>
                  <a:lnTo>
                    <a:pt x="280690" y="105290"/>
                  </a:lnTo>
                  <a:lnTo>
                    <a:pt x="260238" y="63038"/>
                  </a:lnTo>
                  <a:lnTo>
                    <a:pt x="229057" y="29711"/>
                  </a:lnTo>
                  <a:lnTo>
                    <a:pt x="189524" y="7851"/>
                  </a:lnTo>
                  <a:lnTo>
                    <a:pt x="1440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20655" y="2383536"/>
              <a:ext cx="199644" cy="21183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9922001" y="2704338"/>
              <a:ext cx="0" cy="1836420"/>
            </a:xfrm>
            <a:custGeom>
              <a:avLst/>
              <a:gdLst/>
              <a:ahLst/>
              <a:cxnLst/>
              <a:rect l="l" t="t" r="r" b="b"/>
              <a:pathLst>
                <a:path h="1836420">
                  <a:moveTo>
                    <a:pt x="0" y="183603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43AF2A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33228" y="4529709"/>
              <a:ext cx="176022" cy="186689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10192004" y="2874391"/>
            <a:ext cx="2361565" cy="1214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libri Light"/>
                <a:cs typeface="Calibri Light"/>
              </a:rPr>
              <a:t>he</a:t>
            </a:r>
            <a:r>
              <a:rPr sz="1300" spc="-10" dirty="0">
                <a:latin typeface="Calibri Light"/>
                <a:cs typeface="Calibri Light"/>
              </a:rPr>
              <a:t> reference</a:t>
            </a:r>
            <a:r>
              <a:rPr sz="1300" spc="2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rate</a:t>
            </a:r>
            <a:r>
              <a:rPr sz="1300" spc="1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for</a:t>
            </a:r>
            <a:r>
              <a:rPr sz="1300" spc="5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all</a:t>
            </a:r>
            <a:r>
              <a:rPr sz="1300" spc="5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open </a:t>
            </a:r>
            <a:r>
              <a:rPr sz="1300" spc="-5" dirty="0">
                <a:latin typeface="Calibri Light"/>
                <a:cs typeface="Calibri Light"/>
              </a:rPr>
              <a:t> NSOFF contracts</a:t>
            </a:r>
            <a:r>
              <a:rPr sz="1300" spc="5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was revised</a:t>
            </a:r>
            <a:r>
              <a:rPr sz="1300" spc="5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such </a:t>
            </a:r>
            <a:r>
              <a:rPr sz="130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that</a:t>
            </a:r>
            <a:r>
              <a:rPr sz="1300" spc="5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NSOFF</a:t>
            </a:r>
            <a:r>
              <a:rPr sz="1300" spc="10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contracts</a:t>
            </a:r>
            <a:r>
              <a:rPr sz="1300" spc="15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with</a:t>
            </a:r>
            <a:r>
              <a:rPr sz="1300" spc="25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terms</a:t>
            </a:r>
            <a:r>
              <a:rPr sz="1300" spc="15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to </a:t>
            </a:r>
            <a:r>
              <a:rPr sz="1300" spc="-28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maturity</a:t>
            </a:r>
            <a:r>
              <a:rPr sz="1300" spc="2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greater</a:t>
            </a:r>
            <a:r>
              <a:rPr sz="1300" spc="15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than</a:t>
            </a:r>
            <a:r>
              <a:rPr sz="1300" spc="1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eight</a:t>
            </a:r>
            <a:r>
              <a:rPr sz="1300" spc="-15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days </a:t>
            </a:r>
            <a:r>
              <a:rPr sz="1300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would</a:t>
            </a:r>
            <a:r>
              <a:rPr sz="1300" spc="2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be</a:t>
            </a:r>
            <a:r>
              <a:rPr sz="1300" spc="-1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valued</a:t>
            </a:r>
            <a:r>
              <a:rPr sz="1300" spc="1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using</a:t>
            </a:r>
            <a:r>
              <a:rPr sz="130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rates</a:t>
            </a:r>
            <a:r>
              <a:rPr sz="1300" spc="15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to</a:t>
            </a:r>
            <a:r>
              <a:rPr sz="1300" spc="-5" dirty="0">
                <a:latin typeface="Calibri Light"/>
                <a:cs typeface="Calibri Light"/>
              </a:rPr>
              <a:t> be </a:t>
            </a:r>
            <a:r>
              <a:rPr sz="1300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quoted</a:t>
            </a:r>
            <a:r>
              <a:rPr sz="1300" spc="2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by</a:t>
            </a:r>
            <a:r>
              <a:rPr sz="1300" spc="5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the</a:t>
            </a:r>
            <a:r>
              <a:rPr sz="1300" spc="-5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CBN.</a:t>
            </a:r>
            <a:endParaRPr sz="1300">
              <a:latin typeface="Calibri Light"/>
              <a:cs typeface="Calibri Ligh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549146" y="2704338"/>
            <a:ext cx="0" cy="1836420"/>
          </a:xfrm>
          <a:custGeom>
            <a:avLst/>
            <a:gdLst/>
            <a:ahLst/>
            <a:cxnLst/>
            <a:rect l="l" t="t" r="r" b="b"/>
            <a:pathLst>
              <a:path h="1836420">
                <a:moveTo>
                  <a:pt x="0" y="1836039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214755" y="3441318"/>
            <a:ext cx="190500" cy="360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sz="1300" dirty="0">
                <a:latin typeface="Calibri Light"/>
                <a:cs typeface="Calibri Light"/>
              </a:rPr>
              <a:t>2019</a:t>
            </a:r>
            <a:endParaRPr sz="1300">
              <a:latin typeface="Calibri Light"/>
              <a:cs typeface="Calibri Light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735573" y="2704338"/>
            <a:ext cx="0" cy="1836420"/>
          </a:xfrm>
          <a:custGeom>
            <a:avLst/>
            <a:gdLst/>
            <a:ahLst/>
            <a:cxnLst/>
            <a:rect l="l" t="t" r="r" b="b"/>
            <a:pathLst>
              <a:path h="1836420">
                <a:moveTo>
                  <a:pt x="0" y="1836039"/>
                </a:moveTo>
                <a:lnTo>
                  <a:pt x="0" y="0"/>
                </a:lnTo>
              </a:path>
            </a:pathLst>
          </a:custGeom>
          <a:ln w="19050">
            <a:solidFill>
              <a:srgbClr val="96999B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401436" y="3134544"/>
            <a:ext cx="190500" cy="9772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sz="1300" dirty="0">
                <a:solidFill>
                  <a:srgbClr val="75787A"/>
                </a:solidFill>
                <a:latin typeface="Calibri Light"/>
                <a:cs typeface="Calibri Light"/>
              </a:rPr>
              <a:t>Feb</a:t>
            </a:r>
            <a:r>
              <a:rPr sz="1300" spc="-10" dirty="0">
                <a:solidFill>
                  <a:srgbClr val="75787A"/>
                </a:solidFill>
                <a:latin typeface="Calibri Light"/>
                <a:cs typeface="Calibri Light"/>
              </a:rPr>
              <a:t>r</a:t>
            </a:r>
            <a:r>
              <a:rPr sz="1300" spc="-15" dirty="0">
                <a:solidFill>
                  <a:srgbClr val="75787A"/>
                </a:solidFill>
                <a:latin typeface="Calibri Light"/>
                <a:cs typeface="Calibri Light"/>
              </a:rPr>
              <a:t>u</a:t>
            </a:r>
            <a:r>
              <a:rPr sz="1300" spc="-10" dirty="0">
                <a:solidFill>
                  <a:srgbClr val="75787A"/>
                </a:solidFill>
                <a:latin typeface="Calibri Light"/>
                <a:cs typeface="Calibri Light"/>
              </a:rPr>
              <a:t>a</a:t>
            </a:r>
            <a:r>
              <a:rPr sz="1300" spc="-20" dirty="0">
                <a:solidFill>
                  <a:srgbClr val="75787A"/>
                </a:solidFill>
                <a:latin typeface="Calibri Light"/>
                <a:cs typeface="Calibri Light"/>
              </a:rPr>
              <a:t>r</a:t>
            </a:r>
            <a:r>
              <a:rPr sz="1300" dirty="0">
                <a:solidFill>
                  <a:srgbClr val="75787A"/>
                </a:solidFill>
                <a:latin typeface="Calibri Light"/>
                <a:cs typeface="Calibri Light"/>
              </a:rPr>
              <a:t>y</a:t>
            </a:r>
            <a:r>
              <a:rPr sz="1300" spc="-55" dirty="0">
                <a:solidFill>
                  <a:srgbClr val="75787A"/>
                </a:solidFill>
                <a:latin typeface="Calibri Light"/>
                <a:cs typeface="Calibri Light"/>
              </a:rPr>
              <a:t> </a:t>
            </a:r>
            <a:r>
              <a:rPr sz="1300" dirty="0">
                <a:solidFill>
                  <a:srgbClr val="75787A"/>
                </a:solidFill>
                <a:latin typeface="Calibri Light"/>
                <a:cs typeface="Calibri Light"/>
              </a:rPr>
              <a:t>2</a:t>
            </a:r>
            <a:r>
              <a:rPr sz="1300" spc="5" dirty="0">
                <a:solidFill>
                  <a:srgbClr val="75787A"/>
                </a:solidFill>
                <a:latin typeface="Calibri Light"/>
                <a:cs typeface="Calibri Light"/>
              </a:rPr>
              <a:t>0</a:t>
            </a:r>
            <a:r>
              <a:rPr sz="1300" dirty="0">
                <a:solidFill>
                  <a:srgbClr val="75787A"/>
                </a:solidFill>
                <a:latin typeface="Calibri Light"/>
                <a:cs typeface="Calibri Light"/>
              </a:rPr>
              <a:t>20</a:t>
            </a:r>
            <a:endParaRPr sz="1300">
              <a:latin typeface="Calibri Light"/>
              <a:cs typeface="Calibri Ligh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587865" y="3087216"/>
            <a:ext cx="190500" cy="10699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sz="1300" spc="-10" dirty="0">
                <a:solidFill>
                  <a:srgbClr val="43AF2A"/>
                </a:solidFill>
                <a:latin typeface="Calibri Light"/>
                <a:cs typeface="Calibri Light"/>
              </a:rPr>
              <a:t>D</a:t>
            </a:r>
            <a:r>
              <a:rPr sz="1300" spc="-5" dirty="0">
                <a:solidFill>
                  <a:srgbClr val="43AF2A"/>
                </a:solidFill>
                <a:latin typeface="Calibri Light"/>
                <a:cs typeface="Calibri Light"/>
              </a:rPr>
              <a:t>ece</a:t>
            </a:r>
            <a:r>
              <a:rPr sz="1300" spc="-25" dirty="0">
                <a:solidFill>
                  <a:srgbClr val="43AF2A"/>
                </a:solidFill>
                <a:latin typeface="Calibri Light"/>
                <a:cs typeface="Calibri Light"/>
              </a:rPr>
              <a:t>m</a:t>
            </a:r>
            <a:r>
              <a:rPr sz="1300" spc="-15" dirty="0">
                <a:solidFill>
                  <a:srgbClr val="43AF2A"/>
                </a:solidFill>
                <a:latin typeface="Calibri Light"/>
                <a:cs typeface="Calibri Light"/>
              </a:rPr>
              <a:t>b</a:t>
            </a:r>
            <a:r>
              <a:rPr sz="1300" spc="-20" dirty="0">
                <a:solidFill>
                  <a:srgbClr val="43AF2A"/>
                </a:solidFill>
                <a:latin typeface="Calibri Light"/>
                <a:cs typeface="Calibri Light"/>
              </a:rPr>
              <a:t>e</a:t>
            </a:r>
            <a:r>
              <a:rPr sz="1300" dirty="0">
                <a:solidFill>
                  <a:srgbClr val="43AF2A"/>
                </a:solidFill>
                <a:latin typeface="Calibri Light"/>
                <a:cs typeface="Calibri Light"/>
              </a:rPr>
              <a:t>r</a:t>
            </a:r>
            <a:r>
              <a:rPr sz="1300" spc="-45" dirty="0">
                <a:solidFill>
                  <a:srgbClr val="43AF2A"/>
                </a:solidFill>
                <a:latin typeface="Calibri Light"/>
                <a:cs typeface="Calibri Light"/>
              </a:rPr>
              <a:t> </a:t>
            </a:r>
            <a:r>
              <a:rPr sz="1300" dirty="0">
                <a:solidFill>
                  <a:srgbClr val="43AF2A"/>
                </a:solidFill>
                <a:latin typeface="Calibri Light"/>
                <a:cs typeface="Calibri Light"/>
              </a:rPr>
              <a:t>2</a:t>
            </a:r>
            <a:r>
              <a:rPr sz="1300" spc="5" dirty="0">
                <a:solidFill>
                  <a:srgbClr val="43AF2A"/>
                </a:solidFill>
                <a:latin typeface="Calibri Light"/>
                <a:cs typeface="Calibri Light"/>
              </a:rPr>
              <a:t>0</a:t>
            </a:r>
            <a:r>
              <a:rPr sz="1300" dirty="0">
                <a:solidFill>
                  <a:srgbClr val="43AF2A"/>
                </a:solidFill>
                <a:latin typeface="Calibri Light"/>
                <a:cs typeface="Calibri Light"/>
              </a:rPr>
              <a:t>21</a:t>
            </a:r>
            <a:endParaRPr sz="1300">
              <a:latin typeface="Calibri Light"/>
              <a:cs typeface="Calibri Light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084576" y="6397752"/>
            <a:ext cx="3083560" cy="443865"/>
            <a:chOff x="3084576" y="6397752"/>
            <a:chExt cx="3083560" cy="443865"/>
          </a:xfrm>
        </p:grpSpPr>
        <p:sp>
          <p:nvSpPr>
            <p:cNvPr id="41" name="object 41"/>
            <p:cNvSpPr/>
            <p:nvPr/>
          </p:nvSpPr>
          <p:spPr>
            <a:xfrm>
              <a:off x="3084576" y="6397752"/>
              <a:ext cx="3083560" cy="443865"/>
            </a:xfrm>
            <a:custGeom>
              <a:avLst/>
              <a:gdLst/>
              <a:ahLst/>
              <a:cxnLst/>
              <a:rect l="l" t="t" r="r" b="b"/>
              <a:pathLst>
                <a:path w="3083560" h="443865">
                  <a:moveTo>
                    <a:pt x="2861310" y="0"/>
                  </a:moveTo>
                  <a:lnTo>
                    <a:pt x="221741" y="0"/>
                  </a:lnTo>
                  <a:lnTo>
                    <a:pt x="177063" y="4504"/>
                  </a:lnTo>
                  <a:lnTo>
                    <a:pt x="135445" y="17425"/>
                  </a:lnTo>
                  <a:lnTo>
                    <a:pt x="97780" y="37869"/>
                  </a:lnTo>
                  <a:lnTo>
                    <a:pt x="64960" y="64946"/>
                  </a:lnTo>
                  <a:lnTo>
                    <a:pt x="37879" y="97763"/>
                  </a:lnTo>
                  <a:lnTo>
                    <a:pt x="17430" y="135429"/>
                  </a:lnTo>
                  <a:lnTo>
                    <a:pt x="4506" y="177052"/>
                  </a:lnTo>
                  <a:lnTo>
                    <a:pt x="0" y="221741"/>
                  </a:lnTo>
                  <a:lnTo>
                    <a:pt x="4506" y="266431"/>
                  </a:lnTo>
                  <a:lnTo>
                    <a:pt x="17430" y="308054"/>
                  </a:lnTo>
                  <a:lnTo>
                    <a:pt x="37879" y="345720"/>
                  </a:lnTo>
                  <a:lnTo>
                    <a:pt x="64960" y="378537"/>
                  </a:lnTo>
                  <a:lnTo>
                    <a:pt x="97780" y="405614"/>
                  </a:lnTo>
                  <a:lnTo>
                    <a:pt x="135445" y="426058"/>
                  </a:lnTo>
                  <a:lnTo>
                    <a:pt x="177063" y="438979"/>
                  </a:lnTo>
                  <a:lnTo>
                    <a:pt x="221741" y="443483"/>
                  </a:lnTo>
                  <a:lnTo>
                    <a:pt x="2861310" y="443483"/>
                  </a:lnTo>
                  <a:lnTo>
                    <a:pt x="2905988" y="438979"/>
                  </a:lnTo>
                  <a:lnTo>
                    <a:pt x="2947606" y="426058"/>
                  </a:lnTo>
                  <a:lnTo>
                    <a:pt x="2985271" y="405614"/>
                  </a:lnTo>
                  <a:lnTo>
                    <a:pt x="3018091" y="378537"/>
                  </a:lnTo>
                  <a:lnTo>
                    <a:pt x="3045172" y="345720"/>
                  </a:lnTo>
                  <a:lnTo>
                    <a:pt x="3065621" y="308054"/>
                  </a:lnTo>
                  <a:lnTo>
                    <a:pt x="3078545" y="266431"/>
                  </a:lnTo>
                  <a:lnTo>
                    <a:pt x="3083052" y="221741"/>
                  </a:lnTo>
                  <a:lnTo>
                    <a:pt x="3078545" y="177052"/>
                  </a:lnTo>
                  <a:lnTo>
                    <a:pt x="3065621" y="135429"/>
                  </a:lnTo>
                  <a:lnTo>
                    <a:pt x="3045172" y="97763"/>
                  </a:lnTo>
                  <a:lnTo>
                    <a:pt x="3018091" y="64946"/>
                  </a:lnTo>
                  <a:lnTo>
                    <a:pt x="2985271" y="37869"/>
                  </a:lnTo>
                  <a:lnTo>
                    <a:pt x="2947606" y="17425"/>
                  </a:lnTo>
                  <a:lnTo>
                    <a:pt x="2905988" y="4504"/>
                  </a:lnTo>
                  <a:lnTo>
                    <a:pt x="2861310" y="0"/>
                  </a:lnTo>
                  <a:close/>
                </a:path>
              </a:pathLst>
            </a:custGeom>
            <a:solidFill>
              <a:srgbClr val="2588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47060" y="6466332"/>
              <a:ext cx="289560" cy="307975"/>
            </a:xfrm>
            <a:custGeom>
              <a:avLst/>
              <a:gdLst/>
              <a:ahLst/>
              <a:cxnLst/>
              <a:rect l="l" t="t" r="r" b="b"/>
              <a:pathLst>
                <a:path w="289560" h="307975">
                  <a:moveTo>
                    <a:pt x="144779" y="0"/>
                  </a:moveTo>
                  <a:lnTo>
                    <a:pt x="98999" y="7846"/>
                  </a:lnTo>
                  <a:lnTo>
                    <a:pt x="59253" y="29697"/>
                  </a:lnTo>
                  <a:lnTo>
                    <a:pt x="27919" y="63016"/>
                  </a:lnTo>
                  <a:lnTo>
                    <a:pt x="7376" y="105270"/>
                  </a:lnTo>
                  <a:lnTo>
                    <a:pt x="0" y="153924"/>
                  </a:lnTo>
                  <a:lnTo>
                    <a:pt x="7376" y="202577"/>
                  </a:lnTo>
                  <a:lnTo>
                    <a:pt x="27919" y="244831"/>
                  </a:lnTo>
                  <a:lnTo>
                    <a:pt x="59253" y="278150"/>
                  </a:lnTo>
                  <a:lnTo>
                    <a:pt x="98999" y="300001"/>
                  </a:lnTo>
                  <a:lnTo>
                    <a:pt x="144779" y="307848"/>
                  </a:lnTo>
                  <a:lnTo>
                    <a:pt x="190560" y="300001"/>
                  </a:lnTo>
                  <a:lnTo>
                    <a:pt x="230306" y="278150"/>
                  </a:lnTo>
                  <a:lnTo>
                    <a:pt x="261640" y="244831"/>
                  </a:lnTo>
                  <a:lnTo>
                    <a:pt x="282183" y="202577"/>
                  </a:lnTo>
                  <a:lnTo>
                    <a:pt x="289560" y="153924"/>
                  </a:lnTo>
                  <a:lnTo>
                    <a:pt x="282183" y="105270"/>
                  </a:lnTo>
                  <a:lnTo>
                    <a:pt x="261640" y="63016"/>
                  </a:lnTo>
                  <a:lnTo>
                    <a:pt x="230306" y="29697"/>
                  </a:lnTo>
                  <a:lnTo>
                    <a:pt x="190560" y="7846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92780" y="6513576"/>
              <a:ext cx="198119" cy="211835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3148774" y="4470082"/>
            <a:ext cx="289560" cy="307975"/>
            <a:chOff x="3148774" y="4470082"/>
            <a:chExt cx="289560" cy="307975"/>
          </a:xfrm>
        </p:grpSpPr>
        <p:sp>
          <p:nvSpPr>
            <p:cNvPr id="45" name="object 45"/>
            <p:cNvSpPr/>
            <p:nvPr/>
          </p:nvSpPr>
          <p:spPr>
            <a:xfrm>
              <a:off x="3163061" y="4484370"/>
              <a:ext cx="260985" cy="279400"/>
            </a:xfrm>
            <a:custGeom>
              <a:avLst/>
              <a:gdLst/>
              <a:ahLst/>
              <a:cxnLst/>
              <a:rect l="l" t="t" r="r" b="b"/>
              <a:pathLst>
                <a:path w="260985" h="279400">
                  <a:moveTo>
                    <a:pt x="130301" y="0"/>
                  </a:moveTo>
                  <a:lnTo>
                    <a:pt x="89099" y="7114"/>
                  </a:lnTo>
                  <a:lnTo>
                    <a:pt x="53327" y="26919"/>
                  </a:lnTo>
                  <a:lnTo>
                    <a:pt x="25127" y="57113"/>
                  </a:lnTo>
                  <a:lnTo>
                    <a:pt x="6638" y="95390"/>
                  </a:lnTo>
                  <a:lnTo>
                    <a:pt x="0" y="139446"/>
                  </a:lnTo>
                  <a:lnTo>
                    <a:pt x="6638" y="183501"/>
                  </a:lnTo>
                  <a:lnTo>
                    <a:pt x="25127" y="221778"/>
                  </a:lnTo>
                  <a:lnTo>
                    <a:pt x="53327" y="251972"/>
                  </a:lnTo>
                  <a:lnTo>
                    <a:pt x="89099" y="271777"/>
                  </a:lnTo>
                  <a:lnTo>
                    <a:pt x="130301" y="278892"/>
                  </a:lnTo>
                  <a:lnTo>
                    <a:pt x="171504" y="271777"/>
                  </a:lnTo>
                  <a:lnTo>
                    <a:pt x="207276" y="251972"/>
                  </a:lnTo>
                  <a:lnTo>
                    <a:pt x="235476" y="221778"/>
                  </a:lnTo>
                  <a:lnTo>
                    <a:pt x="253965" y="183501"/>
                  </a:lnTo>
                  <a:lnTo>
                    <a:pt x="260603" y="139446"/>
                  </a:lnTo>
                  <a:lnTo>
                    <a:pt x="253965" y="95390"/>
                  </a:lnTo>
                  <a:lnTo>
                    <a:pt x="235476" y="57113"/>
                  </a:lnTo>
                  <a:lnTo>
                    <a:pt x="207276" y="26919"/>
                  </a:lnTo>
                  <a:lnTo>
                    <a:pt x="171504" y="7114"/>
                  </a:lnTo>
                  <a:lnTo>
                    <a:pt x="1303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163061" y="4484370"/>
              <a:ext cx="260985" cy="279400"/>
            </a:xfrm>
            <a:custGeom>
              <a:avLst/>
              <a:gdLst/>
              <a:ahLst/>
              <a:cxnLst/>
              <a:rect l="l" t="t" r="r" b="b"/>
              <a:pathLst>
                <a:path w="260985" h="279400">
                  <a:moveTo>
                    <a:pt x="0" y="139446"/>
                  </a:moveTo>
                  <a:lnTo>
                    <a:pt x="6638" y="95390"/>
                  </a:lnTo>
                  <a:lnTo>
                    <a:pt x="25127" y="57113"/>
                  </a:lnTo>
                  <a:lnTo>
                    <a:pt x="53327" y="26919"/>
                  </a:lnTo>
                  <a:lnTo>
                    <a:pt x="89099" y="7114"/>
                  </a:lnTo>
                  <a:lnTo>
                    <a:pt x="130301" y="0"/>
                  </a:lnTo>
                  <a:lnTo>
                    <a:pt x="171504" y="7114"/>
                  </a:lnTo>
                  <a:lnTo>
                    <a:pt x="207276" y="26919"/>
                  </a:lnTo>
                  <a:lnTo>
                    <a:pt x="235476" y="57113"/>
                  </a:lnTo>
                  <a:lnTo>
                    <a:pt x="253965" y="95390"/>
                  </a:lnTo>
                  <a:lnTo>
                    <a:pt x="260603" y="139446"/>
                  </a:lnTo>
                  <a:lnTo>
                    <a:pt x="253965" y="183501"/>
                  </a:lnTo>
                  <a:lnTo>
                    <a:pt x="235476" y="221778"/>
                  </a:lnTo>
                  <a:lnTo>
                    <a:pt x="207276" y="251972"/>
                  </a:lnTo>
                  <a:lnTo>
                    <a:pt x="171504" y="271777"/>
                  </a:lnTo>
                  <a:lnTo>
                    <a:pt x="130301" y="278892"/>
                  </a:lnTo>
                  <a:lnTo>
                    <a:pt x="89099" y="271777"/>
                  </a:lnTo>
                  <a:lnTo>
                    <a:pt x="53327" y="251972"/>
                  </a:lnTo>
                  <a:lnTo>
                    <a:pt x="25127" y="221778"/>
                  </a:lnTo>
                  <a:lnTo>
                    <a:pt x="6638" y="183501"/>
                  </a:lnTo>
                  <a:lnTo>
                    <a:pt x="0" y="139446"/>
                  </a:lnTo>
                  <a:close/>
                </a:path>
              </a:pathLst>
            </a:custGeom>
            <a:ln w="28575">
              <a:solidFill>
                <a:srgbClr val="2588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05352" y="4529709"/>
              <a:ext cx="176022" cy="186689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3526282" y="4733671"/>
            <a:ext cx="2345055" cy="208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874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Calibri Light"/>
                <a:cs typeface="Calibri Light"/>
              </a:rPr>
              <a:t>the</a:t>
            </a:r>
            <a:r>
              <a:rPr sz="1300" spc="5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SEC</a:t>
            </a:r>
            <a:r>
              <a:rPr sz="130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approved</a:t>
            </a:r>
            <a:r>
              <a:rPr sz="1300" spc="15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the</a:t>
            </a:r>
            <a:r>
              <a:rPr sz="1300" spc="5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Nigerian </a:t>
            </a:r>
            <a:r>
              <a:rPr sz="130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Exchange</a:t>
            </a:r>
            <a:r>
              <a:rPr sz="1300" spc="5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Limited</a:t>
            </a:r>
            <a:r>
              <a:rPr sz="1300" spc="2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(NGX)</a:t>
            </a:r>
            <a:r>
              <a:rPr sz="1300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Rulebook </a:t>
            </a:r>
            <a:r>
              <a:rPr sz="1300" spc="-275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on</a:t>
            </a:r>
            <a:r>
              <a:rPr sz="1300" spc="-1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Derivatives</a:t>
            </a:r>
            <a:r>
              <a:rPr sz="1300" spc="15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Market</a:t>
            </a:r>
            <a:r>
              <a:rPr sz="1300" spc="10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(the </a:t>
            </a:r>
            <a:r>
              <a:rPr sz="1300" spc="-5" dirty="0">
                <a:latin typeface="Calibri Light"/>
                <a:cs typeface="Calibri Light"/>
              </a:rPr>
              <a:t> rulebook).</a:t>
            </a:r>
            <a:r>
              <a:rPr sz="1300" spc="5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The </a:t>
            </a:r>
            <a:r>
              <a:rPr sz="1300" spc="-5" dirty="0">
                <a:latin typeface="Calibri Light"/>
                <a:cs typeface="Calibri Light"/>
              </a:rPr>
              <a:t>rulebook</a:t>
            </a:r>
            <a:r>
              <a:rPr sz="1300" spc="20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became </a:t>
            </a:r>
            <a:r>
              <a:rPr sz="1300" spc="-5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effective</a:t>
            </a:r>
            <a:r>
              <a:rPr sz="1300" spc="5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on</a:t>
            </a:r>
            <a:r>
              <a:rPr sz="1300" spc="15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14</a:t>
            </a:r>
            <a:r>
              <a:rPr sz="1300" spc="5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April</a:t>
            </a:r>
            <a:r>
              <a:rPr sz="1300" spc="1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2022</a:t>
            </a:r>
            <a:r>
              <a:rPr sz="1300" spc="15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and </a:t>
            </a:r>
            <a:r>
              <a:rPr sz="130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applies</a:t>
            </a:r>
            <a:r>
              <a:rPr sz="1300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to</a:t>
            </a:r>
            <a:r>
              <a:rPr sz="1300" spc="1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all</a:t>
            </a:r>
            <a:r>
              <a:rPr sz="1300" spc="5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the</a:t>
            </a:r>
            <a:r>
              <a:rPr sz="1300" spc="10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members</a:t>
            </a:r>
            <a:r>
              <a:rPr sz="1300" spc="1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of</a:t>
            </a:r>
            <a:r>
              <a:rPr sz="1300" spc="10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the </a:t>
            </a:r>
            <a:r>
              <a:rPr sz="1300" spc="-5" dirty="0">
                <a:latin typeface="Calibri Light"/>
                <a:cs typeface="Calibri Light"/>
              </a:rPr>
              <a:t> NGX and users</a:t>
            </a:r>
            <a:r>
              <a:rPr sz="1300" spc="5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of</a:t>
            </a:r>
            <a:r>
              <a:rPr sz="1300" spc="5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the</a:t>
            </a:r>
            <a:r>
              <a:rPr sz="1300" spc="5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NGX </a:t>
            </a:r>
            <a:r>
              <a:rPr sz="130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derivatives</a:t>
            </a:r>
            <a:r>
              <a:rPr sz="1300" spc="15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platform</a:t>
            </a:r>
            <a:endParaRPr sz="1300">
              <a:latin typeface="Calibri Light"/>
              <a:cs typeface="Calibri Light"/>
            </a:endParaRPr>
          </a:p>
          <a:p>
            <a:pPr marL="48260">
              <a:lnSpc>
                <a:spcPct val="100000"/>
              </a:lnSpc>
              <a:spcBef>
                <a:spcPts val="640"/>
              </a:spcBef>
            </a:pPr>
            <a:r>
              <a:rPr sz="1300" spc="-10" dirty="0">
                <a:solidFill>
                  <a:srgbClr val="FFFFFF"/>
                </a:solidFill>
                <a:latin typeface="Calibri Light"/>
                <a:cs typeface="Calibri Light"/>
              </a:rPr>
              <a:t>Issuance</a:t>
            </a:r>
            <a:r>
              <a:rPr sz="1300" spc="-6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 Light"/>
                <a:cs typeface="Calibri Light"/>
              </a:rPr>
              <a:t>of</a:t>
            </a:r>
            <a:r>
              <a:rPr sz="13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 Light"/>
                <a:cs typeface="Calibri Light"/>
              </a:rPr>
              <a:t>derivatives</a:t>
            </a:r>
            <a:r>
              <a:rPr sz="1300" spc="-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 Light"/>
                <a:cs typeface="Calibri Light"/>
              </a:rPr>
              <a:t>rulebook</a:t>
            </a:r>
            <a:r>
              <a:rPr sz="1300" spc="-6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 Light"/>
                <a:cs typeface="Calibri Light"/>
              </a:rPr>
              <a:t>by</a:t>
            </a:r>
            <a:endParaRPr sz="1300">
              <a:latin typeface="Calibri Light"/>
              <a:cs typeface="Calibri Light"/>
            </a:endParaRPr>
          </a:p>
          <a:p>
            <a:pPr marR="133350" algn="ctr">
              <a:lnSpc>
                <a:spcPct val="100000"/>
              </a:lnSpc>
            </a:pPr>
            <a:r>
              <a:rPr sz="1300" spc="-5" dirty="0">
                <a:solidFill>
                  <a:srgbClr val="FFFFFF"/>
                </a:solidFill>
                <a:latin typeface="Calibri Light"/>
                <a:cs typeface="Calibri Light"/>
              </a:rPr>
              <a:t>NGX</a:t>
            </a:r>
            <a:endParaRPr sz="1300">
              <a:latin typeface="Calibri Light"/>
              <a:cs typeface="Calibri Ligh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959100" y="5157289"/>
            <a:ext cx="190500" cy="84899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sz="1300" spc="-5" dirty="0">
                <a:solidFill>
                  <a:srgbClr val="25880D"/>
                </a:solidFill>
                <a:latin typeface="Calibri Light"/>
                <a:cs typeface="Calibri Light"/>
              </a:rPr>
              <a:t>Au</a:t>
            </a:r>
            <a:r>
              <a:rPr sz="1300" dirty="0">
                <a:solidFill>
                  <a:srgbClr val="25880D"/>
                </a:solidFill>
                <a:latin typeface="Calibri Light"/>
                <a:cs typeface="Calibri Light"/>
              </a:rPr>
              <a:t>g</a:t>
            </a:r>
            <a:r>
              <a:rPr sz="1300" spc="-15" dirty="0">
                <a:solidFill>
                  <a:srgbClr val="25880D"/>
                </a:solidFill>
                <a:latin typeface="Calibri Light"/>
                <a:cs typeface="Calibri Light"/>
              </a:rPr>
              <a:t>u</a:t>
            </a:r>
            <a:r>
              <a:rPr sz="1300" spc="-10" dirty="0">
                <a:solidFill>
                  <a:srgbClr val="25880D"/>
                </a:solidFill>
                <a:latin typeface="Calibri Light"/>
                <a:cs typeface="Calibri Light"/>
              </a:rPr>
              <a:t>s</a:t>
            </a:r>
            <a:r>
              <a:rPr sz="1300" dirty="0">
                <a:solidFill>
                  <a:srgbClr val="25880D"/>
                </a:solidFill>
                <a:latin typeface="Calibri Light"/>
                <a:cs typeface="Calibri Light"/>
              </a:rPr>
              <a:t>t</a:t>
            </a:r>
            <a:r>
              <a:rPr sz="1300" spc="-40" dirty="0">
                <a:solidFill>
                  <a:srgbClr val="25880D"/>
                </a:solidFill>
                <a:latin typeface="Calibri Light"/>
                <a:cs typeface="Calibri Light"/>
              </a:rPr>
              <a:t> </a:t>
            </a:r>
            <a:r>
              <a:rPr sz="1300" dirty="0">
                <a:solidFill>
                  <a:srgbClr val="25880D"/>
                </a:solidFill>
                <a:latin typeface="Calibri Light"/>
                <a:cs typeface="Calibri Light"/>
              </a:rPr>
              <a:t>2</a:t>
            </a:r>
            <a:r>
              <a:rPr sz="1300" spc="5" dirty="0">
                <a:solidFill>
                  <a:srgbClr val="25880D"/>
                </a:solidFill>
                <a:latin typeface="Calibri Light"/>
                <a:cs typeface="Calibri Light"/>
              </a:rPr>
              <a:t>0</a:t>
            </a:r>
            <a:r>
              <a:rPr sz="1300" dirty="0">
                <a:solidFill>
                  <a:srgbClr val="25880D"/>
                </a:solidFill>
                <a:latin typeface="Calibri Light"/>
                <a:cs typeface="Calibri Light"/>
              </a:rPr>
              <a:t>19</a:t>
            </a:r>
            <a:endParaRPr sz="1300">
              <a:latin typeface="Calibri Light"/>
              <a:cs typeface="Calibri Light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7275576" y="6397752"/>
            <a:ext cx="3084830" cy="443865"/>
            <a:chOff x="7275576" y="6397752"/>
            <a:chExt cx="3084830" cy="443865"/>
          </a:xfrm>
        </p:grpSpPr>
        <p:sp>
          <p:nvSpPr>
            <p:cNvPr id="51" name="object 51"/>
            <p:cNvSpPr/>
            <p:nvPr/>
          </p:nvSpPr>
          <p:spPr>
            <a:xfrm>
              <a:off x="7275576" y="6397752"/>
              <a:ext cx="3084830" cy="443865"/>
            </a:xfrm>
            <a:custGeom>
              <a:avLst/>
              <a:gdLst/>
              <a:ahLst/>
              <a:cxnLst/>
              <a:rect l="l" t="t" r="r" b="b"/>
              <a:pathLst>
                <a:path w="3084829" h="443865">
                  <a:moveTo>
                    <a:pt x="2862833" y="0"/>
                  </a:moveTo>
                  <a:lnTo>
                    <a:pt x="221742" y="0"/>
                  </a:lnTo>
                  <a:lnTo>
                    <a:pt x="177063" y="4504"/>
                  </a:lnTo>
                  <a:lnTo>
                    <a:pt x="135445" y="17425"/>
                  </a:lnTo>
                  <a:lnTo>
                    <a:pt x="97780" y="37869"/>
                  </a:lnTo>
                  <a:lnTo>
                    <a:pt x="64960" y="64946"/>
                  </a:lnTo>
                  <a:lnTo>
                    <a:pt x="37879" y="97763"/>
                  </a:lnTo>
                  <a:lnTo>
                    <a:pt x="17430" y="135429"/>
                  </a:lnTo>
                  <a:lnTo>
                    <a:pt x="4506" y="177052"/>
                  </a:lnTo>
                  <a:lnTo>
                    <a:pt x="0" y="221741"/>
                  </a:lnTo>
                  <a:lnTo>
                    <a:pt x="4506" y="266431"/>
                  </a:lnTo>
                  <a:lnTo>
                    <a:pt x="17430" y="308054"/>
                  </a:lnTo>
                  <a:lnTo>
                    <a:pt x="37879" y="345720"/>
                  </a:lnTo>
                  <a:lnTo>
                    <a:pt x="64960" y="378537"/>
                  </a:lnTo>
                  <a:lnTo>
                    <a:pt x="97780" y="405614"/>
                  </a:lnTo>
                  <a:lnTo>
                    <a:pt x="135445" y="426058"/>
                  </a:lnTo>
                  <a:lnTo>
                    <a:pt x="177063" y="438979"/>
                  </a:lnTo>
                  <a:lnTo>
                    <a:pt x="221742" y="443483"/>
                  </a:lnTo>
                  <a:lnTo>
                    <a:pt x="2862833" y="443483"/>
                  </a:lnTo>
                  <a:lnTo>
                    <a:pt x="2907512" y="438979"/>
                  </a:lnTo>
                  <a:lnTo>
                    <a:pt x="2949130" y="426058"/>
                  </a:lnTo>
                  <a:lnTo>
                    <a:pt x="2986795" y="405614"/>
                  </a:lnTo>
                  <a:lnTo>
                    <a:pt x="3019615" y="378537"/>
                  </a:lnTo>
                  <a:lnTo>
                    <a:pt x="3046696" y="345720"/>
                  </a:lnTo>
                  <a:lnTo>
                    <a:pt x="3067145" y="308054"/>
                  </a:lnTo>
                  <a:lnTo>
                    <a:pt x="3080069" y="266431"/>
                  </a:lnTo>
                  <a:lnTo>
                    <a:pt x="3084576" y="221741"/>
                  </a:lnTo>
                  <a:lnTo>
                    <a:pt x="3080069" y="177052"/>
                  </a:lnTo>
                  <a:lnTo>
                    <a:pt x="3067145" y="135429"/>
                  </a:lnTo>
                  <a:lnTo>
                    <a:pt x="3046696" y="97763"/>
                  </a:lnTo>
                  <a:lnTo>
                    <a:pt x="3019615" y="64946"/>
                  </a:lnTo>
                  <a:lnTo>
                    <a:pt x="2986795" y="37869"/>
                  </a:lnTo>
                  <a:lnTo>
                    <a:pt x="2949130" y="17425"/>
                  </a:lnTo>
                  <a:lnTo>
                    <a:pt x="2907512" y="4504"/>
                  </a:lnTo>
                  <a:lnTo>
                    <a:pt x="2862833" y="0"/>
                  </a:lnTo>
                  <a:close/>
                </a:path>
              </a:pathLst>
            </a:custGeom>
            <a:solidFill>
              <a:srgbClr val="81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333488" y="6466332"/>
              <a:ext cx="289560" cy="307975"/>
            </a:xfrm>
            <a:custGeom>
              <a:avLst/>
              <a:gdLst/>
              <a:ahLst/>
              <a:cxnLst/>
              <a:rect l="l" t="t" r="r" b="b"/>
              <a:pathLst>
                <a:path w="289559" h="307975">
                  <a:moveTo>
                    <a:pt x="144779" y="0"/>
                  </a:moveTo>
                  <a:lnTo>
                    <a:pt x="98999" y="7846"/>
                  </a:lnTo>
                  <a:lnTo>
                    <a:pt x="59253" y="29697"/>
                  </a:lnTo>
                  <a:lnTo>
                    <a:pt x="27919" y="63016"/>
                  </a:lnTo>
                  <a:lnTo>
                    <a:pt x="7376" y="105270"/>
                  </a:lnTo>
                  <a:lnTo>
                    <a:pt x="0" y="153924"/>
                  </a:lnTo>
                  <a:lnTo>
                    <a:pt x="7376" y="202577"/>
                  </a:lnTo>
                  <a:lnTo>
                    <a:pt x="27919" y="244831"/>
                  </a:lnTo>
                  <a:lnTo>
                    <a:pt x="59253" y="278150"/>
                  </a:lnTo>
                  <a:lnTo>
                    <a:pt x="98999" y="300001"/>
                  </a:lnTo>
                  <a:lnTo>
                    <a:pt x="144779" y="307848"/>
                  </a:lnTo>
                  <a:lnTo>
                    <a:pt x="190560" y="300001"/>
                  </a:lnTo>
                  <a:lnTo>
                    <a:pt x="230306" y="278150"/>
                  </a:lnTo>
                  <a:lnTo>
                    <a:pt x="261640" y="244831"/>
                  </a:lnTo>
                  <a:lnTo>
                    <a:pt x="282183" y="202577"/>
                  </a:lnTo>
                  <a:lnTo>
                    <a:pt x="289559" y="153924"/>
                  </a:lnTo>
                  <a:lnTo>
                    <a:pt x="282183" y="105270"/>
                  </a:lnTo>
                  <a:lnTo>
                    <a:pt x="261640" y="63016"/>
                  </a:lnTo>
                  <a:lnTo>
                    <a:pt x="230306" y="29697"/>
                  </a:lnTo>
                  <a:lnTo>
                    <a:pt x="190560" y="7846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79208" y="6513576"/>
              <a:ext cx="198120" cy="211835"/>
            </a:xfrm>
            <a:prstGeom prst="rect">
              <a:avLst/>
            </a:prstGeom>
          </p:spPr>
        </p:pic>
      </p:grpSp>
      <p:sp>
        <p:nvSpPr>
          <p:cNvPr id="54" name="object 54"/>
          <p:cNvSpPr/>
          <p:nvPr/>
        </p:nvSpPr>
        <p:spPr>
          <a:xfrm>
            <a:off x="3292602" y="4662678"/>
            <a:ext cx="0" cy="1804035"/>
          </a:xfrm>
          <a:custGeom>
            <a:avLst/>
            <a:gdLst/>
            <a:ahLst/>
            <a:cxnLst/>
            <a:rect l="l" t="t" r="r" b="b"/>
            <a:pathLst>
              <a:path h="1804035">
                <a:moveTo>
                  <a:pt x="0" y="1803781"/>
                </a:moveTo>
                <a:lnTo>
                  <a:pt x="0" y="0"/>
                </a:lnTo>
              </a:path>
            </a:pathLst>
          </a:custGeom>
          <a:ln w="19050">
            <a:solidFill>
              <a:srgbClr val="25880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479030" y="4662678"/>
            <a:ext cx="0" cy="1804035"/>
          </a:xfrm>
          <a:custGeom>
            <a:avLst/>
            <a:gdLst/>
            <a:ahLst/>
            <a:cxnLst/>
            <a:rect l="l" t="t" r="r" b="b"/>
            <a:pathLst>
              <a:path h="1804035">
                <a:moveTo>
                  <a:pt x="0" y="1803781"/>
                </a:moveTo>
                <a:lnTo>
                  <a:pt x="0" y="0"/>
                </a:lnTo>
              </a:path>
            </a:pathLst>
          </a:custGeom>
          <a:ln w="19050">
            <a:solidFill>
              <a:srgbClr val="81BB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6" name="object 56"/>
          <p:cNvGrpSpPr/>
          <p:nvPr/>
        </p:nvGrpSpPr>
        <p:grpSpPr>
          <a:xfrm>
            <a:off x="7333678" y="4470082"/>
            <a:ext cx="290830" cy="307975"/>
            <a:chOff x="7333678" y="4470082"/>
            <a:chExt cx="290830" cy="307975"/>
          </a:xfrm>
        </p:grpSpPr>
        <p:sp>
          <p:nvSpPr>
            <p:cNvPr id="57" name="object 57"/>
            <p:cNvSpPr/>
            <p:nvPr/>
          </p:nvSpPr>
          <p:spPr>
            <a:xfrm>
              <a:off x="7347966" y="4484370"/>
              <a:ext cx="262255" cy="279400"/>
            </a:xfrm>
            <a:custGeom>
              <a:avLst/>
              <a:gdLst/>
              <a:ahLst/>
              <a:cxnLst/>
              <a:rect l="l" t="t" r="r" b="b"/>
              <a:pathLst>
                <a:path w="262254" h="279400">
                  <a:moveTo>
                    <a:pt x="131063" y="0"/>
                  </a:moveTo>
                  <a:lnTo>
                    <a:pt x="89635" y="7114"/>
                  </a:lnTo>
                  <a:lnTo>
                    <a:pt x="53656" y="26919"/>
                  </a:lnTo>
                  <a:lnTo>
                    <a:pt x="25286" y="57113"/>
                  </a:lnTo>
                  <a:lnTo>
                    <a:pt x="6681" y="95390"/>
                  </a:lnTo>
                  <a:lnTo>
                    <a:pt x="0" y="139446"/>
                  </a:lnTo>
                  <a:lnTo>
                    <a:pt x="6681" y="183501"/>
                  </a:lnTo>
                  <a:lnTo>
                    <a:pt x="25286" y="221778"/>
                  </a:lnTo>
                  <a:lnTo>
                    <a:pt x="53656" y="251972"/>
                  </a:lnTo>
                  <a:lnTo>
                    <a:pt x="89635" y="271777"/>
                  </a:lnTo>
                  <a:lnTo>
                    <a:pt x="131063" y="278892"/>
                  </a:lnTo>
                  <a:lnTo>
                    <a:pt x="172492" y="271777"/>
                  </a:lnTo>
                  <a:lnTo>
                    <a:pt x="208471" y="251972"/>
                  </a:lnTo>
                  <a:lnTo>
                    <a:pt x="236841" y="221778"/>
                  </a:lnTo>
                  <a:lnTo>
                    <a:pt x="255446" y="183501"/>
                  </a:lnTo>
                  <a:lnTo>
                    <a:pt x="262127" y="139446"/>
                  </a:lnTo>
                  <a:lnTo>
                    <a:pt x="255446" y="95390"/>
                  </a:lnTo>
                  <a:lnTo>
                    <a:pt x="236841" y="57113"/>
                  </a:lnTo>
                  <a:lnTo>
                    <a:pt x="208471" y="26919"/>
                  </a:lnTo>
                  <a:lnTo>
                    <a:pt x="172492" y="7114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347966" y="4484370"/>
              <a:ext cx="262255" cy="279400"/>
            </a:xfrm>
            <a:custGeom>
              <a:avLst/>
              <a:gdLst/>
              <a:ahLst/>
              <a:cxnLst/>
              <a:rect l="l" t="t" r="r" b="b"/>
              <a:pathLst>
                <a:path w="262254" h="279400">
                  <a:moveTo>
                    <a:pt x="0" y="139446"/>
                  </a:moveTo>
                  <a:lnTo>
                    <a:pt x="6681" y="95390"/>
                  </a:lnTo>
                  <a:lnTo>
                    <a:pt x="25286" y="57113"/>
                  </a:lnTo>
                  <a:lnTo>
                    <a:pt x="53656" y="26919"/>
                  </a:lnTo>
                  <a:lnTo>
                    <a:pt x="89635" y="7114"/>
                  </a:lnTo>
                  <a:lnTo>
                    <a:pt x="131063" y="0"/>
                  </a:lnTo>
                  <a:lnTo>
                    <a:pt x="172492" y="7114"/>
                  </a:lnTo>
                  <a:lnTo>
                    <a:pt x="208471" y="26919"/>
                  </a:lnTo>
                  <a:lnTo>
                    <a:pt x="236841" y="57113"/>
                  </a:lnTo>
                  <a:lnTo>
                    <a:pt x="255446" y="95390"/>
                  </a:lnTo>
                  <a:lnTo>
                    <a:pt x="262127" y="139446"/>
                  </a:lnTo>
                  <a:lnTo>
                    <a:pt x="255446" y="183501"/>
                  </a:lnTo>
                  <a:lnTo>
                    <a:pt x="236841" y="221778"/>
                  </a:lnTo>
                  <a:lnTo>
                    <a:pt x="208471" y="251972"/>
                  </a:lnTo>
                  <a:lnTo>
                    <a:pt x="172492" y="271777"/>
                  </a:lnTo>
                  <a:lnTo>
                    <a:pt x="131063" y="278892"/>
                  </a:lnTo>
                  <a:lnTo>
                    <a:pt x="89635" y="271777"/>
                  </a:lnTo>
                  <a:lnTo>
                    <a:pt x="53656" y="251972"/>
                  </a:lnTo>
                  <a:lnTo>
                    <a:pt x="25286" y="221778"/>
                  </a:lnTo>
                  <a:lnTo>
                    <a:pt x="6681" y="183501"/>
                  </a:lnTo>
                  <a:lnTo>
                    <a:pt x="0" y="139446"/>
                  </a:lnTo>
                  <a:close/>
                </a:path>
              </a:pathLst>
            </a:custGeom>
            <a:ln w="28575">
              <a:solidFill>
                <a:srgbClr val="85BB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91781" y="4529709"/>
              <a:ext cx="174498" cy="186689"/>
            </a:xfrm>
            <a:prstGeom prst="rect">
              <a:avLst/>
            </a:prstGeom>
          </p:spPr>
        </p:pic>
      </p:grpSp>
      <p:sp>
        <p:nvSpPr>
          <p:cNvPr id="60" name="object 60"/>
          <p:cNvSpPr txBox="1"/>
          <p:nvPr/>
        </p:nvSpPr>
        <p:spPr>
          <a:xfrm>
            <a:off x="7615173" y="4859273"/>
            <a:ext cx="2395220" cy="1962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 Light"/>
                <a:cs typeface="Calibri Light"/>
              </a:rPr>
              <a:t>The </a:t>
            </a:r>
            <a:r>
              <a:rPr sz="1200" dirty="0">
                <a:latin typeface="Calibri Light"/>
                <a:cs typeface="Calibri Light"/>
              </a:rPr>
              <a:t>SEC issued the </a:t>
            </a:r>
            <a:r>
              <a:rPr sz="1200" spc="-5" dirty="0">
                <a:latin typeface="Calibri Light"/>
                <a:cs typeface="Calibri Light"/>
              </a:rPr>
              <a:t>Rules on </a:t>
            </a:r>
            <a:r>
              <a:rPr sz="1200" dirty="0">
                <a:latin typeface="Calibri Light"/>
                <a:cs typeface="Calibri Light"/>
              </a:rPr>
              <a:t> </a:t>
            </a:r>
            <a:r>
              <a:rPr sz="1200" spc="-5" dirty="0">
                <a:latin typeface="Calibri Light"/>
                <a:cs typeface="Calibri Light"/>
              </a:rPr>
              <a:t>Warehousing</a:t>
            </a:r>
            <a:r>
              <a:rPr sz="1200" dirty="0">
                <a:latin typeface="Calibri Light"/>
                <a:cs typeface="Calibri Light"/>
              </a:rPr>
              <a:t> and </a:t>
            </a:r>
            <a:r>
              <a:rPr sz="1200" spc="-5" dirty="0">
                <a:latin typeface="Calibri Light"/>
                <a:cs typeface="Calibri Light"/>
              </a:rPr>
              <a:t>Collateral </a:t>
            </a:r>
            <a:r>
              <a:rPr sz="1200" dirty="0">
                <a:latin typeface="Calibri Light"/>
                <a:cs typeface="Calibri Light"/>
              </a:rPr>
              <a:t> </a:t>
            </a:r>
            <a:r>
              <a:rPr sz="1200" spc="-5" dirty="0">
                <a:latin typeface="Calibri Light"/>
                <a:cs typeface="Calibri Light"/>
              </a:rPr>
              <a:t>Management (warehouse rules)</a:t>
            </a:r>
            <a:r>
              <a:rPr sz="1200" dirty="0">
                <a:latin typeface="Calibri Light"/>
                <a:cs typeface="Calibri Light"/>
              </a:rPr>
              <a:t> to</a:t>
            </a:r>
            <a:r>
              <a:rPr sz="1200" spc="10" dirty="0">
                <a:latin typeface="Calibri Light"/>
                <a:cs typeface="Calibri Light"/>
              </a:rPr>
              <a:t> </a:t>
            </a:r>
            <a:r>
              <a:rPr sz="1200" dirty="0">
                <a:latin typeface="Calibri Light"/>
                <a:cs typeface="Calibri Light"/>
              </a:rPr>
              <a:t>set </a:t>
            </a:r>
            <a:r>
              <a:rPr sz="1200" spc="-254" dirty="0">
                <a:latin typeface="Calibri Light"/>
                <a:cs typeface="Calibri Light"/>
              </a:rPr>
              <a:t> </a:t>
            </a:r>
            <a:r>
              <a:rPr sz="1200" spc="-5" dirty="0">
                <a:latin typeface="Calibri Light"/>
                <a:cs typeface="Calibri Light"/>
              </a:rPr>
              <a:t>out registration</a:t>
            </a:r>
            <a:r>
              <a:rPr sz="1200" spc="10" dirty="0">
                <a:latin typeface="Calibri Light"/>
                <a:cs typeface="Calibri Light"/>
              </a:rPr>
              <a:t> </a:t>
            </a:r>
            <a:r>
              <a:rPr sz="1200" dirty="0">
                <a:latin typeface="Calibri Light"/>
                <a:cs typeface="Calibri Light"/>
              </a:rPr>
              <a:t>and</a:t>
            </a:r>
            <a:r>
              <a:rPr sz="1200" spc="-5" dirty="0">
                <a:latin typeface="Calibri Light"/>
                <a:cs typeface="Calibri Light"/>
              </a:rPr>
              <a:t> operational </a:t>
            </a:r>
            <a:r>
              <a:rPr sz="1200" dirty="0">
                <a:latin typeface="Calibri Light"/>
                <a:cs typeface="Calibri Light"/>
              </a:rPr>
              <a:t> </a:t>
            </a:r>
            <a:r>
              <a:rPr sz="1200" spc="-5" dirty="0">
                <a:latin typeface="Calibri Light"/>
                <a:cs typeface="Calibri Light"/>
              </a:rPr>
              <a:t>requirements</a:t>
            </a:r>
            <a:r>
              <a:rPr sz="1200" spc="10" dirty="0">
                <a:latin typeface="Calibri Light"/>
                <a:cs typeface="Calibri Light"/>
              </a:rPr>
              <a:t> </a:t>
            </a:r>
            <a:r>
              <a:rPr sz="1200" spc="-5" dirty="0">
                <a:latin typeface="Calibri Light"/>
                <a:cs typeface="Calibri Light"/>
              </a:rPr>
              <a:t>of warehouses </a:t>
            </a:r>
            <a:r>
              <a:rPr sz="1200" dirty="0">
                <a:latin typeface="Calibri Light"/>
                <a:cs typeface="Calibri Light"/>
              </a:rPr>
              <a:t>and </a:t>
            </a:r>
            <a:r>
              <a:rPr sz="1200" spc="5" dirty="0">
                <a:latin typeface="Calibri Light"/>
                <a:cs typeface="Calibri Light"/>
              </a:rPr>
              <a:t> </a:t>
            </a:r>
            <a:r>
              <a:rPr sz="1200" spc="-5" dirty="0">
                <a:latin typeface="Calibri Light"/>
                <a:cs typeface="Calibri Light"/>
              </a:rPr>
              <a:t>collateral managers, </a:t>
            </a:r>
            <a:r>
              <a:rPr sz="1200" dirty="0">
                <a:latin typeface="Calibri Light"/>
                <a:cs typeface="Calibri Light"/>
              </a:rPr>
              <a:t>which </a:t>
            </a:r>
            <a:r>
              <a:rPr sz="1200" spc="-5" dirty="0">
                <a:latin typeface="Calibri Light"/>
                <a:cs typeface="Calibri Light"/>
              </a:rPr>
              <a:t>are integral </a:t>
            </a:r>
            <a:r>
              <a:rPr sz="1200" spc="-260" dirty="0">
                <a:latin typeface="Calibri Light"/>
                <a:cs typeface="Calibri Light"/>
              </a:rPr>
              <a:t> </a:t>
            </a:r>
            <a:r>
              <a:rPr sz="1200" dirty="0">
                <a:latin typeface="Calibri Light"/>
                <a:cs typeface="Calibri Light"/>
              </a:rPr>
              <a:t>functions for the </a:t>
            </a:r>
            <a:r>
              <a:rPr sz="1200" spc="-5" dirty="0">
                <a:latin typeface="Calibri Light"/>
                <a:cs typeface="Calibri Light"/>
              </a:rPr>
              <a:t>establishment of </a:t>
            </a:r>
            <a:r>
              <a:rPr sz="1200" dirty="0">
                <a:latin typeface="Calibri Light"/>
                <a:cs typeface="Calibri Light"/>
              </a:rPr>
              <a:t> </a:t>
            </a:r>
            <a:r>
              <a:rPr sz="1200" spc="-5" dirty="0">
                <a:latin typeface="Calibri Light"/>
                <a:cs typeface="Calibri Light"/>
              </a:rPr>
              <a:t>commodities</a:t>
            </a:r>
            <a:r>
              <a:rPr sz="1200" dirty="0">
                <a:latin typeface="Calibri Light"/>
                <a:cs typeface="Calibri Light"/>
              </a:rPr>
              <a:t> </a:t>
            </a:r>
            <a:r>
              <a:rPr sz="1200" spc="-5" dirty="0">
                <a:latin typeface="Calibri Light"/>
                <a:cs typeface="Calibri Light"/>
              </a:rPr>
              <a:t>derivatives</a:t>
            </a:r>
            <a:r>
              <a:rPr sz="1200" spc="-10" dirty="0">
                <a:latin typeface="Calibri Light"/>
                <a:cs typeface="Calibri Light"/>
              </a:rPr>
              <a:t> </a:t>
            </a:r>
            <a:r>
              <a:rPr sz="1200" spc="-5" dirty="0">
                <a:latin typeface="Calibri Light"/>
                <a:cs typeface="Calibri Light"/>
              </a:rPr>
              <a:t>contracts</a:t>
            </a:r>
            <a:endParaRPr sz="1200">
              <a:latin typeface="Calibri Light"/>
              <a:cs typeface="Calibri Light"/>
            </a:endParaRPr>
          </a:p>
          <a:p>
            <a:pPr marL="565150" marR="153035" indent="-318770">
              <a:lnSpc>
                <a:spcPct val="100000"/>
              </a:lnSpc>
              <a:spcBef>
                <a:spcPts val="605"/>
              </a:spcBef>
            </a:pPr>
            <a:r>
              <a:rPr sz="1300" spc="-15" dirty="0">
                <a:solidFill>
                  <a:srgbClr val="FFFFFF"/>
                </a:solidFill>
                <a:latin typeface="Calibri Light"/>
                <a:cs typeface="Calibri Light"/>
              </a:rPr>
              <a:t>D</a:t>
            </a:r>
            <a:r>
              <a:rPr sz="1300" spc="-1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1300" spc="-15" dirty="0">
                <a:solidFill>
                  <a:srgbClr val="FFFFFF"/>
                </a:solidFill>
                <a:latin typeface="Calibri Light"/>
                <a:cs typeface="Calibri Light"/>
              </a:rPr>
              <a:t>v</a:t>
            </a:r>
            <a:r>
              <a:rPr sz="1300" spc="-1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1300" spc="-15" dirty="0">
                <a:solidFill>
                  <a:srgbClr val="FFFFFF"/>
                </a:solidFill>
                <a:latin typeface="Calibri Light"/>
                <a:cs typeface="Calibri Light"/>
              </a:rPr>
              <a:t>l</a:t>
            </a:r>
            <a:r>
              <a:rPr sz="1300" spc="-10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1300" spc="-25" dirty="0">
                <a:solidFill>
                  <a:srgbClr val="FFFFFF"/>
                </a:solidFill>
                <a:latin typeface="Calibri Light"/>
                <a:cs typeface="Calibri Light"/>
              </a:rPr>
              <a:t>pme</a:t>
            </a:r>
            <a:r>
              <a:rPr sz="1300" spc="-5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1300" spc="-15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1300" spc="-5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1300" spc="-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 Light"/>
                <a:cs typeface="Calibri Light"/>
              </a:rPr>
              <a:t>in</a:t>
            </a:r>
            <a:r>
              <a:rPr sz="1300" spc="-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 Light"/>
                <a:cs typeface="Calibri Light"/>
              </a:rPr>
              <a:t>co</a:t>
            </a:r>
            <a:r>
              <a:rPr sz="1300" spc="-15" dirty="0">
                <a:solidFill>
                  <a:srgbClr val="FFFFFF"/>
                </a:solidFill>
                <a:latin typeface="Calibri Light"/>
                <a:cs typeface="Calibri Light"/>
              </a:rPr>
              <a:t>mm</a:t>
            </a:r>
            <a:r>
              <a:rPr sz="1300" spc="-25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1300" spc="-20" dirty="0">
                <a:solidFill>
                  <a:srgbClr val="FFFFFF"/>
                </a:solidFill>
                <a:latin typeface="Calibri Light"/>
                <a:cs typeface="Calibri Light"/>
              </a:rPr>
              <a:t>d</a:t>
            </a:r>
            <a:r>
              <a:rPr sz="1300" spc="-5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1300" spc="-10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1300" spc="-5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1300" spc="-2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1300" spc="-5" dirty="0">
                <a:solidFill>
                  <a:srgbClr val="FFFFFF"/>
                </a:solidFill>
                <a:latin typeface="Calibri Light"/>
                <a:cs typeface="Calibri Light"/>
              </a:rPr>
              <a:t>s  </a:t>
            </a:r>
            <a:r>
              <a:rPr sz="1300" spc="-10" dirty="0">
                <a:solidFill>
                  <a:srgbClr val="FFFFFF"/>
                </a:solidFill>
                <a:latin typeface="Calibri Light"/>
                <a:cs typeface="Calibri Light"/>
              </a:rPr>
              <a:t>derivatives</a:t>
            </a:r>
            <a:r>
              <a:rPr sz="1300" spc="-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 Light"/>
                <a:cs typeface="Calibri Light"/>
              </a:rPr>
              <a:t>markets</a:t>
            </a:r>
            <a:endParaRPr sz="1300">
              <a:latin typeface="Calibri Light"/>
              <a:cs typeface="Calibri Ligh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194042" y="5219518"/>
            <a:ext cx="190500" cy="81724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sz="1300" dirty="0">
                <a:solidFill>
                  <a:srgbClr val="85BB24"/>
                </a:solidFill>
                <a:latin typeface="Calibri Light"/>
                <a:cs typeface="Calibri Light"/>
              </a:rPr>
              <a:t>Ma</a:t>
            </a:r>
            <a:r>
              <a:rPr sz="1300" spc="-5" dirty="0">
                <a:solidFill>
                  <a:srgbClr val="85BB24"/>
                </a:solidFill>
                <a:latin typeface="Calibri Light"/>
                <a:cs typeface="Calibri Light"/>
              </a:rPr>
              <a:t>r</a:t>
            </a:r>
            <a:r>
              <a:rPr sz="1300" spc="-15" dirty="0">
                <a:solidFill>
                  <a:srgbClr val="85BB24"/>
                </a:solidFill>
                <a:latin typeface="Calibri Light"/>
                <a:cs typeface="Calibri Light"/>
              </a:rPr>
              <a:t>c</a:t>
            </a:r>
            <a:r>
              <a:rPr sz="1300" dirty="0">
                <a:solidFill>
                  <a:srgbClr val="85BB24"/>
                </a:solidFill>
                <a:latin typeface="Calibri Light"/>
                <a:cs typeface="Calibri Light"/>
              </a:rPr>
              <a:t>h</a:t>
            </a:r>
            <a:r>
              <a:rPr sz="1300" spc="-60" dirty="0">
                <a:solidFill>
                  <a:srgbClr val="85BB24"/>
                </a:solidFill>
                <a:latin typeface="Calibri Light"/>
                <a:cs typeface="Calibri Light"/>
              </a:rPr>
              <a:t> </a:t>
            </a:r>
            <a:r>
              <a:rPr sz="1300" dirty="0">
                <a:solidFill>
                  <a:srgbClr val="85BB24"/>
                </a:solidFill>
                <a:latin typeface="Calibri Light"/>
                <a:cs typeface="Calibri Light"/>
              </a:rPr>
              <a:t>2</a:t>
            </a:r>
            <a:r>
              <a:rPr sz="1300" spc="5" dirty="0">
                <a:solidFill>
                  <a:srgbClr val="85BB24"/>
                </a:solidFill>
                <a:latin typeface="Calibri Light"/>
                <a:cs typeface="Calibri Light"/>
              </a:rPr>
              <a:t>0</a:t>
            </a:r>
            <a:r>
              <a:rPr sz="1300" dirty="0">
                <a:solidFill>
                  <a:srgbClr val="85BB24"/>
                </a:solidFill>
                <a:latin typeface="Calibri Light"/>
                <a:cs typeface="Calibri Light"/>
              </a:rPr>
              <a:t>21</a:t>
            </a:r>
            <a:endParaRPr sz="1300">
              <a:latin typeface="Calibri Light"/>
              <a:cs typeface="Calibri Light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26440" y="1189736"/>
            <a:ext cx="1167193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 Light"/>
                <a:cs typeface="Calibri Light"/>
              </a:rPr>
              <a:t>Nigeria's </a:t>
            </a:r>
            <a:r>
              <a:rPr sz="1400" spc="-10" dirty="0">
                <a:latin typeface="Calibri Light"/>
                <a:cs typeface="Calibri Light"/>
              </a:rPr>
              <a:t>derivatives regulatory framework </a:t>
            </a:r>
            <a:r>
              <a:rPr sz="1400" dirty="0">
                <a:latin typeface="Calibri Light"/>
                <a:cs typeface="Calibri Light"/>
              </a:rPr>
              <a:t>has </a:t>
            </a:r>
            <a:r>
              <a:rPr sz="1400" spc="-10" dirty="0">
                <a:latin typeface="Calibri Light"/>
                <a:cs typeface="Calibri Light"/>
              </a:rPr>
              <a:t>evolved </a:t>
            </a:r>
            <a:r>
              <a:rPr sz="1400" spc="-5" dirty="0">
                <a:latin typeface="Calibri Light"/>
                <a:cs typeface="Calibri Light"/>
              </a:rPr>
              <a:t>alongside the </a:t>
            </a:r>
            <a:r>
              <a:rPr sz="1400" spc="-10" dirty="0">
                <a:latin typeface="Calibri Light"/>
                <a:cs typeface="Calibri Light"/>
              </a:rPr>
              <a:t>growth of </a:t>
            </a:r>
            <a:r>
              <a:rPr sz="1400" spc="-5" dirty="0">
                <a:latin typeface="Calibri Light"/>
                <a:cs typeface="Calibri Light"/>
              </a:rPr>
              <a:t>the </a:t>
            </a:r>
            <a:r>
              <a:rPr sz="1400" spc="-10" dirty="0">
                <a:latin typeface="Calibri Light"/>
                <a:cs typeface="Calibri Light"/>
              </a:rPr>
              <a:t>market. </a:t>
            </a:r>
            <a:r>
              <a:rPr sz="1400" dirty="0">
                <a:latin typeface="Calibri Light"/>
                <a:cs typeface="Calibri Light"/>
              </a:rPr>
              <a:t>A </a:t>
            </a:r>
            <a:r>
              <a:rPr sz="1400" spc="-5" dirty="0">
                <a:latin typeface="Calibri Light"/>
                <a:cs typeface="Calibri Light"/>
              </a:rPr>
              <a:t>sound and </a:t>
            </a:r>
            <a:r>
              <a:rPr sz="1400" spc="-10" dirty="0">
                <a:latin typeface="Calibri Light"/>
                <a:cs typeface="Calibri Light"/>
              </a:rPr>
              <a:t>efficient derivatives market requires </a:t>
            </a:r>
            <a:r>
              <a:rPr sz="1400" spc="-5" dirty="0">
                <a:latin typeface="Calibri Light"/>
                <a:cs typeface="Calibri Light"/>
              </a:rPr>
              <a:t>the </a:t>
            </a:r>
            <a:r>
              <a:rPr sz="1400" spc="-10" dirty="0">
                <a:latin typeface="Calibri Light"/>
                <a:cs typeface="Calibri Light"/>
              </a:rPr>
              <a:t>presence </a:t>
            </a:r>
            <a:r>
              <a:rPr sz="1400" spc="-5" dirty="0">
                <a:latin typeface="Calibri Light"/>
                <a:cs typeface="Calibri Light"/>
              </a:rPr>
              <a:t>of </a:t>
            </a:r>
            <a:r>
              <a:rPr sz="1400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appropriate comprehensive </a:t>
            </a:r>
            <a:r>
              <a:rPr sz="1400" spc="-5" dirty="0">
                <a:latin typeface="Calibri Light"/>
                <a:cs typeface="Calibri Light"/>
              </a:rPr>
              <a:t>and flexible laws, </a:t>
            </a:r>
            <a:r>
              <a:rPr sz="1400" dirty="0">
                <a:latin typeface="Calibri Light"/>
                <a:cs typeface="Calibri Light"/>
              </a:rPr>
              <a:t>and financial </a:t>
            </a:r>
            <a:r>
              <a:rPr sz="1400" spc="-10" dirty="0">
                <a:latin typeface="Calibri Light"/>
                <a:cs typeface="Calibri Light"/>
              </a:rPr>
              <a:t>market regulators have recently </a:t>
            </a:r>
            <a:r>
              <a:rPr sz="1400" spc="-5" dirty="0">
                <a:latin typeface="Calibri Light"/>
                <a:cs typeface="Calibri Light"/>
              </a:rPr>
              <a:t>ramped </a:t>
            </a:r>
            <a:r>
              <a:rPr sz="1400" dirty="0">
                <a:latin typeface="Calibri Light"/>
                <a:cs typeface="Calibri Light"/>
              </a:rPr>
              <a:t>up </a:t>
            </a:r>
            <a:r>
              <a:rPr sz="1400" spc="-10" dirty="0">
                <a:latin typeface="Calibri Light"/>
                <a:cs typeface="Calibri Light"/>
              </a:rPr>
              <a:t>regulatory </a:t>
            </a:r>
            <a:r>
              <a:rPr sz="1400" dirty="0">
                <a:latin typeface="Calibri Light"/>
                <a:cs typeface="Calibri Light"/>
              </a:rPr>
              <a:t>activity aimed </a:t>
            </a:r>
            <a:r>
              <a:rPr sz="1400" spc="-10" dirty="0">
                <a:latin typeface="Calibri Light"/>
                <a:cs typeface="Calibri Light"/>
              </a:rPr>
              <a:t>at </a:t>
            </a:r>
            <a:r>
              <a:rPr sz="1400" spc="-5" dirty="0">
                <a:latin typeface="Calibri Light"/>
                <a:cs typeface="Calibri Light"/>
              </a:rPr>
              <a:t>achieving </a:t>
            </a:r>
            <a:r>
              <a:rPr sz="1400" dirty="0">
                <a:latin typeface="Calibri Light"/>
                <a:cs typeface="Calibri Light"/>
              </a:rPr>
              <a:t>this. </a:t>
            </a:r>
            <a:r>
              <a:rPr sz="1400" spc="-5" dirty="0">
                <a:latin typeface="Calibri Light"/>
                <a:cs typeface="Calibri Light"/>
              </a:rPr>
              <a:t>This article </a:t>
            </a:r>
            <a:r>
              <a:rPr sz="140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highlights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some</a:t>
            </a:r>
            <a:r>
              <a:rPr sz="1400" spc="-30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recent regulatory </a:t>
            </a:r>
            <a:r>
              <a:rPr sz="1400" spc="-5" dirty="0">
                <a:latin typeface="Calibri Light"/>
                <a:cs typeface="Calibri Light"/>
              </a:rPr>
              <a:t>developments</a:t>
            </a:r>
            <a:r>
              <a:rPr sz="1400" spc="-30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in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the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Nigerian</a:t>
            </a:r>
            <a:r>
              <a:rPr sz="1400" spc="-10" dirty="0">
                <a:latin typeface="Calibri Light"/>
                <a:cs typeface="Calibri Light"/>
              </a:rPr>
              <a:t> derivatives </a:t>
            </a:r>
            <a:r>
              <a:rPr sz="1400" dirty="0">
                <a:latin typeface="Calibri Light"/>
                <a:cs typeface="Calibri Light"/>
              </a:rPr>
              <a:t>space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650748" y="449580"/>
            <a:ext cx="11821795" cy="547370"/>
          </a:xfrm>
          <a:custGeom>
            <a:avLst/>
            <a:gdLst/>
            <a:ahLst/>
            <a:cxnLst/>
            <a:rect l="l" t="t" r="r" b="b"/>
            <a:pathLst>
              <a:path w="11821795" h="547369">
                <a:moveTo>
                  <a:pt x="11658854" y="0"/>
                </a:moveTo>
                <a:lnTo>
                  <a:pt x="0" y="0"/>
                </a:lnTo>
                <a:lnTo>
                  <a:pt x="162788" y="273557"/>
                </a:lnTo>
                <a:lnTo>
                  <a:pt x="0" y="547115"/>
                </a:lnTo>
                <a:lnTo>
                  <a:pt x="11658854" y="547115"/>
                </a:lnTo>
                <a:lnTo>
                  <a:pt x="11821668" y="273557"/>
                </a:lnTo>
                <a:lnTo>
                  <a:pt x="11658854" y="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>
            <a:spLocks noGrp="1"/>
          </p:cNvSpPr>
          <p:nvPr>
            <p:ph type="title"/>
          </p:nvPr>
        </p:nvSpPr>
        <p:spPr>
          <a:xfrm>
            <a:off x="891641" y="549910"/>
            <a:ext cx="3153410" cy="3784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-10" dirty="0"/>
              <a:t>Nigerian</a:t>
            </a:r>
            <a:r>
              <a:rPr spc="-85" dirty="0"/>
              <a:t> </a:t>
            </a:r>
            <a:r>
              <a:rPr spc="-10" dirty="0"/>
              <a:t>Derivative</a:t>
            </a:r>
            <a:r>
              <a:rPr spc="-75" dirty="0"/>
              <a:t> </a:t>
            </a:r>
            <a:r>
              <a:rPr spc="-10" dirty="0"/>
              <a:t>Market</a:t>
            </a:r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885">
              <a:lnSpc>
                <a:spcPts val="955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6BA9FCFD-1B93-8330-113F-9DEDABD0DD5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5" y="6782480"/>
            <a:ext cx="1448512" cy="7653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440410" cy="7559040"/>
          </a:xfrm>
          <a:custGeom>
            <a:avLst/>
            <a:gdLst/>
            <a:ahLst/>
            <a:cxnLst/>
            <a:rect l="l" t="t" r="r" b="b"/>
            <a:pathLst>
              <a:path w="13440410" h="7559040">
                <a:moveTo>
                  <a:pt x="13440156" y="0"/>
                </a:moveTo>
                <a:lnTo>
                  <a:pt x="0" y="0"/>
                </a:lnTo>
                <a:lnTo>
                  <a:pt x="0" y="7559040"/>
                </a:lnTo>
                <a:lnTo>
                  <a:pt x="13440156" y="7559040"/>
                </a:lnTo>
                <a:lnTo>
                  <a:pt x="13440156" y="0"/>
                </a:lnTo>
                <a:close/>
              </a:path>
            </a:pathLst>
          </a:custGeom>
          <a:solidFill>
            <a:srgbClr val="DBEBFC">
              <a:alpha val="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45273" y="1639824"/>
            <a:ext cx="11343640" cy="5450840"/>
            <a:chOff x="1045273" y="1639824"/>
            <a:chExt cx="11343640" cy="5450840"/>
          </a:xfrm>
        </p:grpSpPr>
        <p:sp>
          <p:nvSpPr>
            <p:cNvPr id="4" name="object 4"/>
            <p:cNvSpPr/>
            <p:nvPr/>
          </p:nvSpPr>
          <p:spPr>
            <a:xfrm>
              <a:off x="1050036" y="1639824"/>
              <a:ext cx="11338560" cy="5450840"/>
            </a:xfrm>
            <a:custGeom>
              <a:avLst/>
              <a:gdLst/>
              <a:ahLst/>
              <a:cxnLst/>
              <a:rect l="l" t="t" r="r" b="b"/>
              <a:pathLst>
                <a:path w="11338560" h="5450840">
                  <a:moveTo>
                    <a:pt x="6131052" y="0"/>
                  </a:moveTo>
                  <a:lnTo>
                    <a:pt x="6131052" y="3084957"/>
                  </a:lnTo>
                </a:path>
                <a:path w="11338560" h="5450840">
                  <a:moveTo>
                    <a:pt x="0" y="19812"/>
                  </a:moveTo>
                  <a:lnTo>
                    <a:pt x="0" y="5450446"/>
                  </a:lnTo>
                </a:path>
                <a:path w="11338560" h="5450840">
                  <a:moveTo>
                    <a:pt x="0" y="3084576"/>
                  </a:moveTo>
                  <a:lnTo>
                    <a:pt x="11338560" y="3084576"/>
                  </a:lnTo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16012" y="1865376"/>
              <a:ext cx="4543044" cy="274015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475223" y="3558997"/>
            <a:ext cx="161480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 Light"/>
                <a:cs typeface="Calibri Light"/>
              </a:rPr>
              <a:t>Swaps</a:t>
            </a:r>
            <a:r>
              <a:rPr sz="1500" spc="-55" dirty="0">
                <a:latin typeface="Calibri Light"/>
                <a:cs typeface="Calibri Light"/>
              </a:rPr>
              <a:t> </a:t>
            </a:r>
            <a:r>
              <a:rPr sz="1500" spc="-5" dirty="0">
                <a:latin typeface="Calibri Light"/>
                <a:cs typeface="Calibri Light"/>
              </a:rPr>
              <a:t>accounted</a:t>
            </a:r>
            <a:r>
              <a:rPr sz="1500" spc="-60" dirty="0">
                <a:latin typeface="Calibri Light"/>
                <a:cs typeface="Calibri Light"/>
              </a:rPr>
              <a:t> </a:t>
            </a:r>
            <a:r>
              <a:rPr sz="1500" spc="-5" dirty="0">
                <a:latin typeface="Calibri Light"/>
                <a:cs typeface="Calibri Light"/>
              </a:rPr>
              <a:t>for </a:t>
            </a:r>
            <a:r>
              <a:rPr sz="1500" spc="-325" dirty="0">
                <a:latin typeface="Calibri Light"/>
                <a:cs typeface="Calibri Light"/>
              </a:rPr>
              <a:t> </a:t>
            </a:r>
            <a:r>
              <a:rPr sz="1500" spc="-5" dirty="0">
                <a:solidFill>
                  <a:srgbClr val="005D84"/>
                </a:solidFill>
                <a:latin typeface="Calibri Light"/>
                <a:cs typeface="Calibri Light"/>
              </a:rPr>
              <a:t>50.6% </a:t>
            </a:r>
            <a:r>
              <a:rPr sz="1500" spc="-5" dirty="0">
                <a:latin typeface="Calibri Light"/>
                <a:cs typeface="Calibri Light"/>
              </a:rPr>
              <a:t>of </a:t>
            </a:r>
            <a:r>
              <a:rPr sz="1500" dirty="0">
                <a:latin typeface="Calibri Light"/>
                <a:cs typeface="Calibri Light"/>
              </a:rPr>
              <a:t>total </a:t>
            </a:r>
            <a:r>
              <a:rPr sz="1500" spc="5" dirty="0">
                <a:latin typeface="Calibri Light"/>
                <a:cs typeface="Calibri Light"/>
              </a:rPr>
              <a:t> </a:t>
            </a:r>
            <a:r>
              <a:rPr sz="1500" spc="-5" dirty="0">
                <a:latin typeface="Calibri Light"/>
                <a:cs typeface="Calibri Light"/>
              </a:rPr>
              <a:t>derivative</a:t>
            </a:r>
            <a:r>
              <a:rPr sz="1500" spc="-55" dirty="0">
                <a:latin typeface="Calibri Light"/>
                <a:cs typeface="Calibri Light"/>
              </a:rPr>
              <a:t> </a:t>
            </a:r>
            <a:r>
              <a:rPr sz="1500" spc="-5" dirty="0">
                <a:latin typeface="Calibri Light"/>
                <a:cs typeface="Calibri Light"/>
              </a:rPr>
              <a:t>exposure</a:t>
            </a:r>
            <a:endParaRPr sz="15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93266" y="3558997"/>
            <a:ext cx="159639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 marR="5080" indent="-10795" algn="just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00AF50"/>
                </a:solidFill>
                <a:latin typeface="Calibri Light"/>
                <a:cs typeface="Calibri Light"/>
              </a:rPr>
              <a:t>69%</a:t>
            </a:r>
            <a:r>
              <a:rPr sz="1500" spc="-50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1500" spc="-5" dirty="0">
                <a:latin typeface="Calibri Light"/>
                <a:cs typeface="Calibri Light"/>
              </a:rPr>
              <a:t>of</a:t>
            </a:r>
            <a:r>
              <a:rPr sz="1500" spc="-20" dirty="0">
                <a:latin typeface="Calibri Light"/>
                <a:cs typeface="Calibri Light"/>
              </a:rPr>
              <a:t> </a:t>
            </a:r>
            <a:r>
              <a:rPr sz="1500" spc="-5" dirty="0">
                <a:latin typeface="Calibri Light"/>
                <a:cs typeface="Calibri Light"/>
              </a:rPr>
              <a:t>total</a:t>
            </a:r>
            <a:r>
              <a:rPr sz="1500" spc="-40" dirty="0">
                <a:latin typeface="Calibri Light"/>
                <a:cs typeface="Calibri Light"/>
              </a:rPr>
              <a:t> </a:t>
            </a:r>
            <a:r>
              <a:rPr sz="1500" dirty="0">
                <a:latin typeface="Calibri Light"/>
                <a:cs typeface="Calibri Light"/>
              </a:rPr>
              <a:t>number </a:t>
            </a:r>
            <a:r>
              <a:rPr sz="1500" spc="-330" dirty="0">
                <a:latin typeface="Calibri Light"/>
                <a:cs typeface="Calibri Light"/>
              </a:rPr>
              <a:t> </a:t>
            </a:r>
            <a:r>
              <a:rPr sz="1500" spc="-5" dirty="0">
                <a:latin typeface="Calibri Light"/>
                <a:cs typeface="Calibri Light"/>
              </a:rPr>
              <a:t>of U.S. insurers with </a:t>
            </a:r>
            <a:r>
              <a:rPr sz="1500" spc="-325" dirty="0">
                <a:latin typeface="Calibri Light"/>
                <a:cs typeface="Calibri Light"/>
              </a:rPr>
              <a:t> </a:t>
            </a:r>
            <a:r>
              <a:rPr sz="1500" spc="-5" dirty="0">
                <a:latin typeface="Calibri Light"/>
                <a:cs typeface="Calibri Light"/>
              </a:rPr>
              <a:t>derivative</a:t>
            </a:r>
            <a:r>
              <a:rPr sz="1500" spc="-70" dirty="0">
                <a:latin typeface="Calibri Light"/>
                <a:cs typeface="Calibri Light"/>
              </a:rPr>
              <a:t> </a:t>
            </a:r>
            <a:r>
              <a:rPr sz="1500" spc="-5" dirty="0">
                <a:latin typeface="Calibri Light"/>
                <a:cs typeface="Calibri Light"/>
              </a:rPr>
              <a:t>exposure.</a:t>
            </a:r>
            <a:endParaRPr sz="15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84245" y="3446526"/>
            <a:ext cx="16052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Calibri Light"/>
                <a:cs typeface="Calibri Light"/>
              </a:rPr>
              <a:t>Life companies </a:t>
            </a:r>
            <a:r>
              <a:rPr sz="1500" dirty="0">
                <a:latin typeface="Calibri Light"/>
                <a:cs typeface="Calibri Light"/>
              </a:rPr>
              <a:t> </a:t>
            </a:r>
            <a:r>
              <a:rPr sz="1500" spc="-5" dirty="0">
                <a:latin typeface="Calibri Light"/>
                <a:cs typeface="Calibri Light"/>
              </a:rPr>
              <a:t>accounted</a:t>
            </a:r>
            <a:r>
              <a:rPr sz="1500" spc="-50" dirty="0">
                <a:latin typeface="Calibri Light"/>
                <a:cs typeface="Calibri Light"/>
              </a:rPr>
              <a:t> </a:t>
            </a:r>
            <a:r>
              <a:rPr sz="1500" spc="-5" dirty="0">
                <a:latin typeface="Calibri Light"/>
                <a:cs typeface="Calibri Light"/>
              </a:rPr>
              <a:t>for</a:t>
            </a:r>
            <a:r>
              <a:rPr sz="1500" spc="-15" dirty="0">
                <a:latin typeface="Calibri Light"/>
                <a:cs typeface="Calibri Light"/>
              </a:rPr>
              <a:t> </a:t>
            </a:r>
            <a:r>
              <a:rPr sz="1500" spc="-5" dirty="0">
                <a:solidFill>
                  <a:srgbClr val="00AF50"/>
                </a:solidFill>
                <a:latin typeface="Calibri Light"/>
                <a:cs typeface="Calibri Light"/>
              </a:rPr>
              <a:t>98.3% </a:t>
            </a:r>
            <a:r>
              <a:rPr sz="1500" spc="-32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of the </a:t>
            </a:r>
            <a:r>
              <a:rPr sz="1400" dirty="0">
                <a:latin typeface="Calibri Light"/>
                <a:cs typeface="Calibri Light"/>
              </a:rPr>
              <a:t>industry’s </a:t>
            </a:r>
            <a:r>
              <a:rPr sz="1400" spc="5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notional </a:t>
            </a:r>
            <a:r>
              <a:rPr sz="1400" spc="-5" dirty="0">
                <a:latin typeface="Calibri Light"/>
                <a:cs typeface="Calibri Light"/>
              </a:rPr>
              <a:t>value of </a:t>
            </a:r>
            <a:r>
              <a:rPr sz="140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derivatives</a:t>
            </a:r>
            <a:r>
              <a:rPr sz="1400" spc="-3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exposure</a:t>
            </a:r>
            <a:endParaRPr sz="1400">
              <a:latin typeface="Calibri Light"/>
              <a:cs typeface="Calibri Ligh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632204" y="1982724"/>
            <a:ext cx="1318260" cy="1226820"/>
            <a:chOff x="1632204" y="1982724"/>
            <a:chExt cx="1318260" cy="1226820"/>
          </a:xfrm>
        </p:grpSpPr>
        <p:sp>
          <p:nvSpPr>
            <p:cNvPr id="10" name="object 10"/>
            <p:cNvSpPr/>
            <p:nvPr/>
          </p:nvSpPr>
          <p:spPr>
            <a:xfrm>
              <a:off x="1651254" y="2001774"/>
              <a:ext cx="1280160" cy="1188720"/>
            </a:xfrm>
            <a:custGeom>
              <a:avLst/>
              <a:gdLst/>
              <a:ahLst/>
              <a:cxnLst/>
              <a:rect l="l" t="t" r="r" b="b"/>
              <a:pathLst>
                <a:path w="1280160" h="1188720">
                  <a:moveTo>
                    <a:pt x="640079" y="0"/>
                  </a:moveTo>
                  <a:lnTo>
                    <a:pt x="590050" y="1787"/>
                  </a:lnTo>
                  <a:lnTo>
                    <a:pt x="541074" y="7063"/>
                  </a:lnTo>
                  <a:lnTo>
                    <a:pt x="493296" y="15695"/>
                  </a:lnTo>
                  <a:lnTo>
                    <a:pt x="446856" y="27550"/>
                  </a:lnTo>
                  <a:lnTo>
                    <a:pt x="401897" y="42497"/>
                  </a:lnTo>
                  <a:lnTo>
                    <a:pt x="358562" y="60404"/>
                  </a:lnTo>
                  <a:lnTo>
                    <a:pt x="316992" y="81138"/>
                  </a:lnTo>
                  <a:lnTo>
                    <a:pt x="277329" y="104568"/>
                  </a:lnTo>
                  <a:lnTo>
                    <a:pt x="239716" y="130561"/>
                  </a:lnTo>
                  <a:lnTo>
                    <a:pt x="204295" y="158986"/>
                  </a:lnTo>
                  <a:lnTo>
                    <a:pt x="171209" y="189710"/>
                  </a:lnTo>
                  <a:lnTo>
                    <a:pt x="140598" y="222601"/>
                  </a:lnTo>
                  <a:lnTo>
                    <a:pt x="112607" y="257528"/>
                  </a:lnTo>
                  <a:lnTo>
                    <a:pt x="87375" y="294357"/>
                  </a:lnTo>
                  <a:lnTo>
                    <a:pt x="65047" y="332958"/>
                  </a:lnTo>
                  <a:lnTo>
                    <a:pt x="45764" y="373198"/>
                  </a:lnTo>
                  <a:lnTo>
                    <a:pt x="29668" y="414944"/>
                  </a:lnTo>
                  <a:lnTo>
                    <a:pt x="16901" y="458066"/>
                  </a:lnTo>
                  <a:lnTo>
                    <a:pt x="7606" y="502430"/>
                  </a:lnTo>
                  <a:lnTo>
                    <a:pt x="1925" y="547906"/>
                  </a:lnTo>
                  <a:lnTo>
                    <a:pt x="0" y="594360"/>
                  </a:lnTo>
                  <a:lnTo>
                    <a:pt x="1925" y="640813"/>
                  </a:lnTo>
                  <a:lnTo>
                    <a:pt x="7606" y="686289"/>
                  </a:lnTo>
                  <a:lnTo>
                    <a:pt x="16901" y="730653"/>
                  </a:lnTo>
                  <a:lnTo>
                    <a:pt x="29668" y="773775"/>
                  </a:lnTo>
                  <a:lnTo>
                    <a:pt x="45764" y="815521"/>
                  </a:lnTo>
                  <a:lnTo>
                    <a:pt x="65047" y="855761"/>
                  </a:lnTo>
                  <a:lnTo>
                    <a:pt x="87375" y="894362"/>
                  </a:lnTo>
                  <a:lnTo>
                    <a:pt x="112607" y="931191"/>
                  </a:lnTo>
                  <a:lnTo>
                    <a:pt x="140598" y="966118"/>
                  </a:lnTo>
                  <a:lnTo>
                    <a:pt x="171209" y="999009"/>
                  </a:lnTo>
                  <a:lnTo>
                    <a:pt x="204295" y="1029733"/>
                  </a:lnTo>
                  <a:lnTo>
                    <a:pt x="239716" y="1058158"/>
                  </a:lnTo>
                  <a:lnTo>
                    <a:pt x="277329" y="1084151"/>
                  </a:lnTo>
                  <a:lnTo>
                    <a:pt x="316992" y="1107581"/>
                  </a:lnTo>
                  <a:lnTo>
                    <a:pt x="358562" y="1128315"/>
                  </a:lnTo>
                  <a:lnTo>
                    <a:pt x="401897" y="1146222"/>
                  </a:lnTo>
                  <a:lnTo>
                    <a:pt x="446856" y="1161169"/>
                  </a:lnTo>
                  <a:lnTo>
                    <a:pt x="493296" y="1173024"/>
                  </a:lnTo>
                  <a:lnTo>
                    <a:pt x="541074" y="1181656"/>
                  </a:lnTo>
                  <a:lnTo>
                    <a:pt x="590050" y="1186932"/>
                  </a:lnTo>
                  <a:lnTo>
                    <a:pt x="640079" y="1188719"/>
                  </a:lnTo>
                  <a:lnTo>
                    <a:pt x="690109" y="1186932"/>
                  </a:lnTo>
                  <a:lnTo>
                    <a:pt x="739085" y="1181656"/>
                  </a:lnTo>
                  <a:lnTo>
                    <a:pt x="786863" y="1173024"/>
                  </a:lnTo>
                  <a:lnTo>
                    <a:pt x="833303" y="1161169"/>
                  </a:lnTo>
                  <a:lnTo>
                    <a:pt x="878262" y="1146222"/>
                  </a:lnTo>
                  <a:lnTo>
                    <a:pt x="921597" y="1128315"/>
                  </a:lnTo>
                  <a:lnTo>
                    <a:pt x="963167" y="1107581"/>
                  </a:lnTo>
                  <a:lnTo>
                    <a:pt x="1002830" y="1084151"/>
                  </a:lnTo>
                  <a:lnTo>
                    <a:pt x="1040443" y="1058158"/>
                  </a:lnTo>
                  <a:lnTo>
                    <a:pt x="1075864" y="1029733"/>
                  </a:lnTo>
                  <a:lnTo>
                    <a:pt x="1108950" y="999009"/>
                  </a:lnTo>
                  <a:lnTo>
                    <a:pt x="1139561" y="966118"/>
                  </a:lnTo>
                  <a:lnTo>
                    <a:pt x="1167552" y="931191"/>
                  </a:lnTo>
                  <a:lnTo>
                    <a:pt x="1192783" y="894362"/>
                  </a:lnTo>
                  <a:lnTo>
                    <a:pt x="1215112" y="855761"/>
                  </a:lnTo>
                  <a:lnTo>
                    <a:pt x="1234395" y="815521"/>
                  </a:lnTo>
                  <a:lnTo>
                    <a:pt x="1250491" y="773775"/>
                  </a:lnTo>
                  <a:lnTo>
                    <a:pt x="1263258" y="730653"/>
                  </a:lnTo>
                  <a:lnTo>
                    <a:pt x="1272553" y="686289"/>
                  </a:lnTo>
                  <a:lnTo>
                    <a:pt x="1278234" y="640813"/>
                  </a:lnTo>
                  <a:lnTo>
                    <a:pt x="1280159" y="594360"/>
                  </a:lnTo>
                  <a:lnTo>
                    <a:pt x="1278234" y="547906"/>
                  </a:lnTo>
                  <a:lnTo>
                    <a:pt x="1272553" y="502430"/>
                  </a:lnTo>
                  <a:lnTo>
                    <a:pt x="1263258" y="458066"/>
                  </a:lnTo>
                  <a:lnTo>
                    <a:pt x="1250491" y="414944"/>
                  </a:lnTo>
                  <a:lnTo>
                    <a:pt x="1234395" y="373198"/>
                  </a:lnTo>
                  <a:lnTo>
                    <a:pt x="1215112" y="332958"/>
                  </a:lnTo>
                  <a:lnTo>
                    <a:pt x="1192784" y="294357"/>
                  </a:lnTo>
                  <a:lnTo>
                    <a:pt x="1167552" y="257528"/>
                  </a:lnTo>
                  <a:lnTo>
                    <a:pt x="1139561" y="222601"/>
                  </a:lnTo>
                  <a:lnTo>
                    <a:pt x="1108950" y="189710"/>
                  </a:lnTo>
                  <a:lnTo>
                    <a:pt x="1075864" y="158986"/>
                  </a:lnTo>
                  <a:lnTo>
                    <a:pt x="1040443" y="130561"/>
                  </a:lnTo>
                  <a:lnTo>
                    <a:pt x="1002830" y="104568"/>
                  </a:lnTo>
                  <a:lnTo>
                    <a:pt x="963168" y="81138"/>
                  </a:lnTo>
                  <a:lnTo>
                    <a:pt x="921597" y="60404"/>
                  </a:lnTo>
                  <a:lnTo>
                    <a:pt x="878262" y="42497"/>
                  </a:lnTo>
                  <a:lnTo>
                    <a:pt x="833303" y="27550"/>
                  </a:lnTo>
                  <a:lnTo>
                    <a:pt x="786863" y="15695"/>
                  </a:lnTo>
                  <a:lnTo>
                    <a:pt x="739085" y="7063"/>
                  </a:lnTo>
                  <a:lnTo>
                    <a:pt x="690109" y="1787"/>
                  </a:lnTo>
                  <a:lnTo>
                    <a:pt x="6400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51254" y="2001774"/>
              <a:ext cx="1280160" cy="1188720"/>
            </a:xfrm>
            <a:custGeom>
              <a:avLst/>
              <a:gdLst/>
              <a:ahLst/>
              <a:cxnLst/>
              <a:rect l="l" t="t" r="r" b="b"/>
              <a:pathLst>
                <a:path w="1280160" h="1188720">
                  <a:moveTo>
                    <a:pt x="0" y="594360"/>
                  </a:moveTo>
                  <a:lnTo>
                    <a:pt x="1925" y="547906"/>
                  </a:lnTo>
                  <a:lnTo>
                    <a:pt x="7606" y="502430"/>
                  </a:lnTo>
                  <a:lnTo>
                    <a:pt x="16901" y="458066"/>
                  </a:lnTo>
                  <a:lnTo>
                    <a:pt x="29668" y="414944"/>
                  </a:lnTo>
                  <a:lnTo>
                    <a:pt x="45764" y="373198"/>
                  </a:lnTo>
                  <a:lnTo>
                    <a:pt x="65047" y="332958"/>
                  </a:lnTo>
                  <a:lnTo>
                    <a:pt x="87375" y="294357"/>
                  </a:lnTo>
                  <a:lnTo>
                    <a:pt x="112607" y="257528"/>
                  </a:lnTo>
                  <a:lnTo>
                    <a:pt x="140598" y="222601"/>
                  </a:lnTo>
                  <a:lnTo>
                    <a:pt x="171209" y="189710"/>
                  </a:lnTo>
                  <a:lnTo>
                    <a:pt x="204295" y="158986"/>
                  </a:lnTo>
                  <a:lnTo>
                    <a:pt x="239716" y="130561"/>
                  </a:lnTo>
                  <a:lnTo>
                    <a:pt x="277329" y="104568"/>
                  </a:lnTo>
                  <a:lnTo>
                    <a:pt x="316992" y="81138"/>
                  </a:lnTo>
                  <a:lnTo>
                    <a:pt x="358562" y="60404"/>
                  </a:lnTo>
                  <a:lnTo>
                    <a:pt x="401897" y="42497"/>
                  </a:lnTo>
                  <a:lnTo>
                    <a:pt x="446856" y="27550"/>
                  </a:lnTo>
                  <a:lnTo>
                    <a:pt x="493296" y="15695"/>
                  </a:lnTo>
                  <a:lnTo>
                    <a:pt x="541074" y="7063"/>
                  </a:lnTo>
                  <a:lnTo>
                    <a:pt x="590050" y="1787"/>
                  </a:lnTo>
                  <a:lnTo>
                    <a:pt x="640079" y="0"/>
                  </a:lnTo>
                  <a:lnTo>
                    <a:pt x="690109" y="1787"/>
                  </a:lnTo>
                  <a:lnTo>
                    <a:pt x="739085" y="7063"/>
                  </a:lnTo>
                  <a:lnTo>
                    <a:pt x="786863" y="15695"/>
                  </a:lnTo>
                  <a:lnTo>
                    <a:pt x="833303" y="27550"/>
                  </a:lnTo>
                  <a:lnTo>
                    <a:pt x="878262" y="42497"/>
                  </a:lnTo>
                  <a:lnTo>
                    <a:pt x="921597" y="60404"/>
                  </a:lnTo>
                  <a:lnTo>
                    <a:pt x="963168" y="81138"/>
                  </a:lnTo>
                  <a:lnTo>
                    <a:pt x="1002830" y="104568"/>
                  </a:lnTo>
                  <a:lnTo>
                    <a:pt x="1040443" y="130561"/>
                  </a:lnTo>
                  <a:lnTo>
                    <a:pt x="1075864" y="158986"/>
                  </a:lnTo>
                  <a:lnTo>
                    <a:pt x="1108950" y="189710"/>
                  </a:lnTo>
                  <a:lnTo>
                    <a:pt x="1139561" y="222601"/>
                  </a:lnTo>
                  <a:lnTo>
                    <a:pt x="1167552" y="257528"/>
                  </a:lnTo>
                  <a:lnTo>
                    <a:pt x="1192784" y="294357"/>
                  </a:lnTo>
                  <a:lnTo>
                    <a:pt x="1215112" y="332958"/>
                  </a:lnTo>
                  <a:lnTo>
                    <a:pt x="1234395" y="373198"/>
                  </a:lnTo>
                  <a:lnTo>
                    <a:pt x="1250491" y="414944"/>
                  </a:lnTo>
                  <a:lnTo>
                    <a:pt x="1263258" y="458066"/>
                  </a:lnTo>
                  <a:lnTo>
                    <a:pt x="1272553" y="502430"/>
                  </a:lnTo>
                  <a:lnTo>
                    <a:pt x="1278234" y="547906"/>
                  </a:lnTo>
                  <a:lnTo>
                    <a:pt x="1280159" y="594360"/>
                  </a:lnTo>
                  <a:lnTo>
                    <a:pt x="1278234" y="640813"/>
                  </a:lnTo>
                  <a:lnTo>
                    <a:pt x="1272553" y="686289"/>
                  </a:lnTo>
                  <a:lnTo>
                    <a:pt x="1263258" y="730653"/>
                  </a:lnTo>
                  <a:lnTo>
                    <a:pt x="1250491" y="773775"/>
                  </a:lnTo>
                  <a:lnTo>
                    <a:pt x="1234395" y="815521"/>
                  </a:lnTo>
                  <a:lnTo>
                    <a:pt x="1215112" y="855761"/>
                  </a:lnTo>
                  <a:lnTo>
                    <a:pt x="1192783" y="894362"/>
                  </a:lnTo>
                  <a:lnTo>
                    <a:pt x="1167552" y="931191"/>
                  </a:lnTo>
                  <a:lnTo>
                    <a:pt x="1139561" y="966118"/>
                  </a:lnTo>
                  <a:lnTo>
                    <a:pt x="1108950" y="999009"/>
                  </a:lnTo>
                  <a:lnTo>
                    <a:pt x="1075864" y="1029733"/>
                  </a:lnTo>
                  <a:lnTo>
                    <a:pt x="1040443" y="1058158"/>
                  </a:lnTo>
                  <a:lnTo>
                    <a:pt x="1002830" y="1084151"/>
                  </a:lnTo>
                  <a:lnTo>
                    <a:pt x="963167" y="1107581"/>
                  </a:lnTo>
                  <a:lnTo>
                    <a:pt x="921597" y="1128315"/>
                  </a:lnTo>
                  <a:lnTo>
                    <a:pt x="878262" y="1146222"/>
                  </a:lnTo>
                  <a:lnTo>
                    <a:pt x="833303" y="1161169"/>
                  </a:lnTo>
                  <a:lnTo>
                    <a:pt x="786863" y="1173024"/>
                  </a:lnTo>
                  <a:lnTo>
                    <a:pt x="739085" y="1181656"/>
                  </a:lnTo>
                  <a:lnTo>
                    <a:pt x="690109" y="1186932"/>
                  </a:lnTo>
                  <a:lnTo>
                    <a:pt x="640079" y="1188719"/>
                  </a:lnTo>
                  <a:lnTo>
                    <a:pt x="590050" y="1186932"/>
                  </a:lnTo>
                  <a:lnTo>
                    <a:pt x="541074" y="1181656"/>
                  </a:lnTo>
                  <a:lnTo>
                    <a:pt x="493296" y="1173024"/>
                  </a:lnTo>
                  <a:lnTo>
                    <a:pt x="446856" y="1161169"/>
                  </a:lnTo>
                  <a:lnTo>
                    <a:pt x="401897" y="1146222"/>
                  </a:lnTo>
                  <a:lnTo>
                    <a:pt x="358562" y="1128315"/>
                  </a:lnTo>
                  <a:lnTo>
                    <a:pt x="316992" y="1107581"/>
                  </a:lnTo>
                  <a:lnTo>
                    <a:pt x="277329" y="1084151"/>
                  </a:lnTo>
                  <a:lnTo>
                    <a:pt x="239716" y="1058158"/>
                  </a:lnTo>
                  <a:lnTo>
                    <a:pt x="204295" y="1029733"/>
                  </a:lnTo>
                  <a:lnTo>
                    <a:pt x="171209" y="999009"/>
                  </a:lnTo>
                  <a:lnTo>
                    <a:pt x="140598" y="966118"/>
                  </a:lnTo>
                  <a:lnTo>
                    <a:pt x="112607" y="931191"/>
                  </a:lnTo>
                  <a:lnTo>
                    <a:pt x="87375" y="894362"/>
                  </a:lnTo>
                  <a:lnTo>
                    <a:pt x="65047" y="855761"/>
                  </a:lnTo>
                  <a:lnTo>
                    <a:pt x="45764" y="815521"/>
                  </a:lnTo>
                  <a:lnTo>
                    <a:pt x="29668" y="773775"/>
                  </a:lnTo>
                  <a:lnTo>
                    <a:pt x="16901" y="730653"/>
                  </a:lnTo>
                  <a:lnTo>
                    <a:pt x="7606" y="686289"/>
                  </a:lnTo>
                  <a:lnTo>
                    <a:pt x="1925" y="640813"/>
                  </a:lnTo>
                  <a:lnTo>
                    <a:pt x="0" y="594360"/>
                  </a:lnTo>
                  <a:close/>
                </a:path>
              </a:pathLst>
            </a:custGeom>
            <a:ln w="38099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081529" y="2430272"/>
            <a:ext cx="419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AF50"/>
                </a:solidFill>
                <a:latin typeface="Calibri Light"/>
                <a:cs typeface="Calibri Light"/>
              </a:rPr>
              <a:t>69%</a:t>
            </a:r>
            <a:endParaRPr sz="1800">
              <a:latin typeface="Calibri Light"/>
              <a:cs typeface="Calibri Ligh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480815" y="1972056"/>
            <a:ext cx="1318260" cy="1226820"/>
            <a:chOff x="3480815" y="1972056"/>
            <a:chExt cx="1318260" cy="1226820"/>
          </a:xfrm>
        </p:grpSpPr>
        <p:sp>
          <p:nvSpPr>
            <p:cNvPr id="14" name="object 14"/>
            <p:cNvSpPr/>
            <p:nvPr/>
          </p:nvSpPr>
          <p:spPr>
            <a:xfrm>
              <a:off x="3499865" y="1991106"/>
              <a:ext cx="1280160" cy="1188720"/>
            </a:xfrm>
            <a:custGeom>
              <a:avLst/>
              <a:gdLst/>
              <a:ahLst/>
              <a:cxnLst/>
              <a:rect l="l" t="t" r="r" b="b"/>
              <a:pathLst>
                <a:path w="1280160" h="1188720">
                  <a:moveTo>
                    <a:pt x="640080" y="0"/>
                  </a:moveTo>
                  <a:lnTo>
                    <a:pt x="590050" y="1787"/>
                  </a:lnTo>
                  <a:lnTo>
                    <a:pt x="541074" y="7063"/>
                  </a:lnTo>
                  <a:lnTo>
                    <a:pt x="493296" y="15695"/>
                  </a:lnTo>
                  <a:lnTo>
                    <a:pt x="446856" y="27550"/>
                  </a:lnTo>
                  <a:lnTo>
                    <a:pt x="401897" y="42497"/>
                  </a:lnTo>
                  <a:lnTo>
                    <a:pt x="358562" y="60404"/>
                  </a:lnTo>
                  <a:lnTo>
                    <a:pt x="316991" y="81138"/>
                  </a:lnTo>
                  <a:lnTo>
                    <a:pt x="277329" y="104568"/>
                  </a:lnTo>
                  <a:lnTo>
                    <a:pt x="239716" y="130561"/>
                  </a:lnTo>
                  <a:lnTo>
                    <a:pt x="204295" y="158986"/>
                  </a:lnTo>
                  <a:lnTo>
                    <a:pt x="171209" y="189710"/>
                  </a:lnTo>
                  <a:lnTo>
                    <a:pt x="140598" y="222601"/>
                  </a:lnTo>
                  <a:lnTo>
                    <a:pt x="112607" y="257528"/>
                  </a:lnTo>
                  <a:lnTo>
                    <a:pt x="87375" y="294357"/>
                  </a:lnTo>
                  <a:lnTo>
                    <a:pt x="65047" y="332958"/>
                  </a:lnTo>
                  <a:lnTo>
                    <a:pt x="45764" y="373198"/>
                  </a:lnTo>
                  <a:lnTo>
                    <a:pt x="29668" y="414944"/>
                  </a:lnTo>
                  <a:lnTo>
                    <a:pt x="16901" y="458066"/>
                  </a:lnTo>
                  <a:lnTo>
                    <a:pt x="7606" y="502430"/>
                  </a:lnTo>
                  <a:lnTo>
                    <a:pt x="1925" y="547906"/>
                  </a:lnTo>
                  <a:lnTo>
                    <a:pt x="0" y="594360"/>
                  </a:lnTo>
                  <a:lnTo>
                    <a:pt x="1925" y="640813"/>
                  </a:lnTo>
                  <a:lnTo>
                    <a:pt x="7606" y="686289"/>
                  </a:lnTo>
                  <a:lnTo>
                    <a:pt x="16901" y="730653"/>
                  </a:lnTo>
                  <a:lnTo>
                    <a:pt x="29668" y="773775"/>
                  </a:lnTo>
                  <a:lnTo>
                    <a:pt x="45764" y="815521"/>
                  </a:lnTo>
                  <a:lnTo>
                    <a:pt x="65047" y="855761"/>
                  </a:lnTo>
                  <a:lnTo>
                    <a:pt x="87375" y="894362"/>
                  </a:lnTo>
                  <a:lnTo>
                    <a:pt x="112607" y="931191"/>
                  </a:lnTo>
                  <a:lnTo>
                    <a:pt x="140598" y="966118"/>
                  </a:lnTo>
                  <a:lnTo>
                    <a:pt x="171209" y="999009"/>
                  </a:lnTo>
                  <a:lnTo>
                    <a:pt x="204295" y="1029733"/>
                  </a:lnTo>
                  <a:lnTo>
                    <a:pt x="239716" y="1058158"/>
                  </a:lnTo>
                  <a:lnTo>
                    <a:pt x="277329" y="1084151"/>
                  </a:lnTo>
                  <a:lnTo>
                    <a:pt x="316991" y="1107581"/>
                  </a:lnTo>
                  <a:lnTo>
                    <a:pt x="358562" y="1128315"/>
                  </a:lnTo>
                  <a:lnTo>
                    <a:pt x="401897" y="1146222"/>
                  </a:lnTo>
                  <a:lnTo>
                    <a:pt x="446856" y="1161169"/>
                  </a:lnTo>
                  <a:lnTo>
                    <a:pt x="493296" y="1173024"/>
                  </a:lnTo>
                  <a:lnTo>
                    <a:pt x="541074" y="1181656"/>
                  </a:lnTo>
                  <a:lnTo>
                    <a:pt x="590050" y="1186932"/>
                  </a:lnTo>
                  <a:lnTo>
                    <a:pt x="640080" y="1188720"/>
                  </a:lnTo>
                  <a:lnTo>
                    <a:pt x="690109" y="1186932"/>
                  </a:lnTo>
                  <a:lnTo>
                    <a:pt x="739085" y="1181656"/>
                  </a:lnTo>
                  <a:lnTo>
                    <a:pt x="786863" y="1173024"/>
                  </a:lnTo>
                  <a:lnTo>
                    <a:pt x="833303" y="1161169"/>
                  </a:lnTo>
                  <a:lnTo>
                    <a:pt x="878262" y="1146222"/>
                  </a:lnTo>
                  <a:lnTo>
                    <a:pt x="921597" y="1128315"/>
                  </a:lnTo>
                  <a:lnTo>
                    <a:pt x="963168" y="1107581"/>
                  </a:lnTo>
                  <a:lnTo>
                    <a:pt x="1002830" y="1084151"/>
                  </a:lnTo>
                  <a:lnTo>
                    <a:pt x="1040443" y="1058158"/>
                  </a:lnTo>
                  <a:lnTo>
                    <a:pt x="1075864" y="1029733"/>
                  </a:lnTo>
                  <a:lnTo>
                    <a:pt x="1108950" y="999009"/>
                  </a:lnTo>
                  <a:lnTo>
                    <a:pt x="1139561" y="966118"/>
                  </a:lnTo>
                  <a:lnTo>
                    <a:pt x="1167552" y="931191"/>
                  </a:lnTo>
                  <a:lnTo>
                    <a:pt x="1192784" y="894362"/>
                  </a:lnTo>
                  <a:lnTo>
                    <a:pt x="1215112" y="855761"/>
                  </a:lnTo>
                  <a:lnTo>
                    <a:pt x="1234395" y="815521"/>
                  </a:lnTo>
                  <a:lnTo>
                    <a:pt x="1250491" y="773775"/>
                  </a:lnTo>
                  <a:lnTo>
                    <a:pt x="1263258" y="730653"/>
                  </a:lnTo>
                  <a:lnTo>
                    <a:pt x="1272553" y="686289"/>
                  </a:lnTo>
                  <a:lnTo>
                    <a:pt x="1278234" y="640813"/>
                  </a:lnTo>
                  <a:lnTo>
                    <a:pt x="1280160" y="594360"/>
                  </a:lnTo>
                  <a:lnTo>
                    <a:pt x="1278234" y="547906"/>
                  </a:lnTo>
                  <a:lnTo>
                    <a:pt x="1272553" y="502430"/>
                  </a:lnTo>
                  <a:lnTo>
                    <a:pt x="1263258" y="458066"/>
                  </a:lnTo>
                  <a:lnTo>
                    <a:pt x="1250491" y="414944"/>
                  </a:lnTo>
                  <a:lnTo>
                    <a:pt x="1234395" y="373198"/>
                  </a:lnTo>
                  <a:lnTo>
                    <a:pt x="1215112" y="332958"/>
                  </a:lnTo>
                  <a:lnTo>
                    <a:pt x="1192784" y="294357"/>
                  </a:lnTo>
                  <a:lnTo>
                    <a:pt x="1167552" y="257528"/>
                  </a:lnTo>
                  <a:lnTo>
                    <a:pt x="1139561" y="222601"/>
                  </a:lnTo>
                  <a:lnTo>
                    <a:pt x="1108950" y="189710"/>
                  </a:lnTo>
                  <a:lnTo>
                    <a:pt x="1075864" y="158986"/>
                  </a:lnTo>
                  <a:lnTo>
                    <a:pt x="1040443" y="130561"/>
                  </a:lnTo>
                  <a:lnTo>
                    <a:pt x="1002830" y="104568"/>
                  </a:lnTo>
                  <a:lnTo>
                    <a:pt x="963168" y="81138"/>
                  </a:lnTo>
                  <a:lnTo>
                    <a:pt x="921597" y="60404"/>
                  </a:lnTo>
                  <a:lnTo>
                    <a:pt x="878262" y="42497"/>
                  </a:lnTo>
                  <a:lnTo>
                    <a:pt x="833303" y="27550"/>
                  </a:lnTo>
                  <a:lnTo>
                    <a:pt x="786863" y="15695"/>
                  </a:lnTo>
                  <a:lnTo>
                    <a:pt x="739085" y="7063"/>
                  </a:lnTo>
                  <a:lnTo>
                    <a:pt x="690109" y="1787"/>
                  </a:lnTo>
                  <a:lnTo>
                    <a:pt x="640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99865" y="1991106"/>
              <a:ext cx="1280160" cy="1188720"/>
            </a:xfrm>
            <a:custGeom>
              <a:avLst/>
              <a:gdLst/>
              <a:ahLst/>
              <a:cxnLst/>
              <a:rect l="l" t="t" r="r" b="b"/>
              <a:pathLst>
                <a:path w="1280160" h="1188720">
                  <a:moveTo>
                    <a:pt x="0" y="594360"/>
                  </a:moveTo>
                  <a:lnTo>
                    <a:pt x="1925" y="547906"/>
                  </a:lnTo>
                  <a:lnTo>
                    <a:pt x="7606" y="502430"/>
                  </a:lnTo>
                  <a:lnTo>
                    <a:pt x="16901" y="458066"/>
                  </a:lnTo>
                  <a:lnTo>
                    <a:pt x="29668" y="414944"/>
                  </a:lnTo>
                  <a:lnTo>
                    <a:pt x="45764" y="373198"/>
                  </a:lnTo>
                  <a:lnTo>
                    <a:pt x="65047" y="332958"/>
                  </a:lnTo>
                  <a:lnTo>
                    <a:pt x="87375" y="294357"/>
                  </a:lnTo>
                  <a:lnTo>
                    <a:pt x="112607" y="257528"/>
                  </a:lnTo>
                  <a:lnTo>
                    <a:pt x="140598" y="222601"/>
                  </a:lnTo>
                  <a:lnTo>
                    <a:pt x="171209" y="189710"/>
                  </a:lnTo>
                  <a:lnTo>
                    <a:pt x="204295" y="158986"/>
                  </a:lnTo>
                  <a:lnTo>
                    <a:pt x="239716" y="130561"/>
                  </a:lnTo>
                  <a:lnTo>
                    <a:pt x="277329" y="104568"/>
                  </a:lnTo>
                  <a:lnTo>
                    <a:pt x="316991" y="81138"/>
                  </a:lnTo>
                  <a:lnTo>
                    <a:pt x="358562" y="60404"/>
                  </a:lnTo>
                  <a:lnTo>
                    <a:pt x="401897" y="42497"/>
                  </a:lnTo>
                  <a:lnTo>
                    <a:pt x="446856" y="27550"/>
                  </a:lnTo>
                  <a:lnTo>
                    <a:pt x="493296" y="15695"/>
                  </a:lnTo>
                  <a:lnTo>
                    <a:pt x="541074" y="7063"/>
                  </a:lnTo>
                  <a:lnTo>
                    <a:pt x="590050" y="1787"/>
                  </a:lnTo>
                  <a:lnTo>
                    <a:pt x="640080" y="0"/>
                  </a:lnTo>
                  <a:lnTo>
                    <a:pt x="690109" y="1787"/>
                  </a:lnTo>
                  <a:lnTo>
                    <a:pt x="739085" y="7063"/>
                  </a:lnTo>
                  <a:lnTo>
                    <a:pt x="786863" y="15695"/>
                  </a:lnTo>
                  <a:lnTo>
                    <a:pt x="833303" y="27550"/>
                  </a:lnTo>
                  <a:lnTo>
                    <a:pt x="878262" y="42497"/>
                  </a:lnTo>
                  <a:lnTo>
                    <a:pt x="921597" y="60404"/>
                  </a:lnTo>
                  <a:lnTo>
                    <a:pt x="963168" y="81138"/>
                  </a:lnTo>
                  <a:lnTo>
                    <a:pt x="1002830" y="104568"/>
                  </a:lnTo>
                  <a:lnTo>
                    <a:pt x="1040443" y="130561"/>
                  </a:lnTo>
                  <a:lnTo>
                    <a:pt x="1075864" y="158986"/>
                  </a:lnTo>
                  <a:lnTo>
                    <a:pt x="1108950" y="189710"/>
                  </a:lnTo>
                  <a:lnTo>
                    <a:pt x="1139561" y="222601"/>
                  </a:lnTo>
                  <a:lnTo>
                    <a:pt x="1167552" y="257528"/>
                  </a:lnTo>
                  <a:lnTo>
                    <a:pt x="1192784" y="294357"/>
                  </a:lnTo>
                  <a:lnTo>
                    <a:pt x="1215112" y="332958"/>
                  </a:lnTo>
                  <a:lnTo>
                    <a:pt x="1234395" y="373198"/>
                  </a:lnTo>
                  <a:lnTo>
                    <a:pt x="1250491" y="414944"/>
                  </a:lnTo>
                  <a:lnTo>
                    <a:pt x="1263258" y="458066"/>
                  </a:lnTo>
                  <a:lnTo>
                    <a:pt x="1272553" y="502430"/>
                  </a:lnTo>
                  <a:lnTo>
                    <a:pt x="1278234" y="547906"/>
                  </a:lnTo>
                  <a:lnTo>
                    <a:pt x="1280160" y="594360"/>
                  </a:lnTo>
                  <a:lnTo>
                    <a:pt x="1278234" y="640813"/>
                  </a:lnTo>
                  <a:lnTo>
                    <a:pt x="1272553" y="686289"/>
                  </a:lnTo>
                  <a:lnTo>
                    <a:pt x="1263258" y="730653"/>
                  </a:lnTo>
                  <a:lnTo>
                    <a:pt x="1250491" y="773775"/>
                  </a:lnTo>
                  <a:lnTo>
                    <a:pt x="1234395" y="815521"/>
                  </a:lnTo>
                  <a:lnTo>
                    <a:pt x="1215112" y="855761"/>
                  </a:lnTo>
                  <a:lnTo>
                    <a:pt x="1192784" y="894362"/>
                  </a:lnTo>
                  <a:lnTo>
                    <a:pt x="1167552" y="931191"/>
                  </a:lnTo>
                  <a:lnTo>
                    <a:pt x="1139561" y="966118"/>
                  </a:lnTo>
                  <a:lnTo>
                    <a:pt x="1108950" y="999009"/>
                  </a:lnTo>
                  <a:lnTo>
                    <a:pt x="1075864" y="1029733"/>
                  </a:lnTo>
                  <a:lnTo>
                    <a:pt x="1040443" y="1058158"/>
                  </a:lnTo>
                  <a:lnTo>
                    <a:pt x="1002830" y="1084151"/>
                  </a:lnTo>
                  <a:lnTo>
                    <a:pt x="963168" y="1107581"/>
                  </a:lnTo>
                  <a:lnTo>
                    <a:pt x="921597" y="1128315"/>
                  </a:lnTo>
                  <a:lnTo>
                    <a:pt x="878262" y="1146222"/>
                  </a:lnTo>
                  <a:lnTo>
                    <a:pt x="833303" y="1161169"/>
                  </a:lnTo>
                  <a:lnTo>
                    <a:pt x="786863" y="1173024"/>
                  </a:lnTo>
                  <a:lnTo>
                    <a:pt x="739085" y="1181656"/>
                  </a:lnTo>
                  <a:lnTo>
                    <a:pt x="690109" y="1186932"/>
                  </a:lnTo>
                  <a:lnTo>
                    <a:pt x="640080" y="1188720"/>
                  </a:lnTo>
                  <a:lnTo>
                    <a:pt x="590050" y="1186932"/>
                  </a:lnTo>
                  <a:lnTo>
                    <a:pt x="541074" y="1181656"/>
                  </a:lnTo>
                  <a:lnTo>
                    <a:pt x="493296" y="1173024"/>
                  </a:lnTo>
                  <a:lnTo>
                    <a:pt x="446856" y="1161169"/>
                  </a:lnTo>
                  <a:lnTo>
                    <a:pt x="401897" y="1146222"/>
                  </a:lnTo>
                  <a:lnTo>
                    <a:pt x="358562" y="1128315"/>
                  </a:lnTo>
                  <a:lnTo>
                    <a:pt x="316991" y="1107581"/>
                  </a:lnTo>
                  <a:lnTo>
                    <a:pt x="277329" y="1084151"/>
                  </a:lnTo>
                  <a:lnTo>
                    <a:pt x="239716" y="1058158"/>
                  </a:lnTo>
                  <a:lnTo>
                    <a:pt x="204295" y="1029733"/>
                  </a:lnTo>
                  <a:lnTo>
                    <a:pt x="171209" y="999009"/>
                  </a:lnTo>
                  <a:lnTo>
                    <a:pt x="140598" y="966118"/>
                  </a:lnTo>
                  <a:lnTo>
                    <a:pt x="112607" y="931191"/>
                  </a:lnTo>
                  <a:lnTo>
                    <a:pt x="87375" y="894362"/>
                  </a:lnTo>
                  <a:lnTo>
                    <a:pt x="65047" y="855761"/>
                  </a:lnTo>
                  <a:lnTo>
                    <a:pt x="45764" y="815521"/>
                  </a:lnTo>
                  <a:lnTo>
                    <a:pt x="29668" y="773775"/>
                  </a:lnTo>
                  <a:lnTo>
                    <a:pt x="16901" y="730653"/>
                  </a:lnTo>
                  <a:lnTo>
                    <a:pt x="7606" y="686289"/>
                  </a:lnTo>
                  <a:lnTo>
                    <a:pt x="1925" y="640813"/>
                  </a:lnTo>
                  <a:lnTo>
                    <a:pt x="0" y="594360"/>
                  </a:lnTo>
                  <a:close/>
                </a:path>
              </a:pathLst>
            </a:custGeom>
            <a:ln w="38100">
              <a:solidFill>
                <a:srgbClr val="4DC5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845433" y="2420239"/>
            <a:ext cx="589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DC58D"/>
                </a:solidFill>
                <a:latin typeface="Calibri Light"/>
                <a:cs typeface="Calibri Light"/>
              </a:rPr>
              <a:t>98.</a:t>
            </a:r>
            <a:r>
              <a:rPr sz="1800" spc="-15" dirty="0">
                <a:solidFill>
                  <a:srgbClr val="4DC58D"/>
                </a:solidFill>
                <a:latin typeface="Calibri Light"/>
                <a:cs typeface="Calibri Light"/>
              </a:rPr>
              <a:t>3</a:t>
            </a:r>
            <a:r>
              <a:rPr sz="1800" dirty="0">
                <a:solidFill>
                  <a:srgbClr val="4DC58D"/>
                </a:solidFill>
                <a:latin typeface="Calibri Light"/>
                <a:cs typeface="Calibri Light"/>
              </a:rPr>
              <a:t>%</a:t>
            </a:r>
            <a:endParaRPr sz="1800">
              <a:latin typeface="Calibri Light"/>
              <a:cs typeface="Calibri Ligh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393435" y="1967484"/>
            <a:ext cx="1318260" cy="1226820"/>
            <a:chOff x="5393435" y="1967484"/>
            <a:chExt cx="1318260" cy="1226820"/>
          </a:xfrm>
        </p:grpSpPr>
        <p:sp>
          <p:nvSpPr>
            <p:cNvPr id="18" name="object 18"/>
            <p:cNvSpPr/>
            <p:nvPr/>
          </p:nvSpPr>
          <p:spPr>
            <a:xfrm>
              <a:off x="5412485" y="1986534"/>
              <a:ext cx="1280160" cy="1188720"/>
            </a:xfrm>
            <a:custGeom>
              <a:avLst/>
              <a:gdLst/>
              <a:ahLst/>
              <a:cxnLst/>
              <a:rect l="l" t="t" r="r" b="b"/>
              <a:pathLst>
                <a:path w="1280159" h="1188720">
                  <a:moveTo>
                    <a:pt x="640079" y="0"/>
                  </a:moveTo>
                  <a:lnTo>
                    <a:pt x="590050" y="1787"/>
                  </a:lnTo>
                  <a:lnTo>
                    <a:pt x="541074" y="7063"/>
                  </a:lnTo>
                  <a:lnTo>
                    <a:pt x="493296" y="15695"/>
                  </a:lnTo>
                  <a:lnTo>
                    <a:pt x="446856" y="27550"/>
                  </a:lnTo>
                  <a:lnTo>
                    <a:pt x="401897" y="42497"/>
                  </a:lnTo>
                  <a:lnTo>
                    <a:pt x="358562" y="60404"/>
                  </a:lnTo>
                  <a:lnTo>
                    <a:pt x="316991" y="81138"/>
                  </a:lnTo>
                  <a:lnTo>
                    <a:pt x="277329" y="104568"/>
                  </a:lnTo>
                  <a:lnTo>
                    <a:pt x="239716" y="130561"/>
                  </a:lnTo>
                  <a:lnTo>
                    <a:pt x="204295" y="158986"/>
                  </a:lnTo>
                  <a:lnTo>
                    <a:pt x="171209" y="189710"/>
                  </a:lnTo>
                  <a:lnTo>
                    <a:pt x="140598" y="222601"/>
                  </a:lnTo>
                  <a:lnTo>
                    <a:pt x="112607" y="257528"/>
                  </a:lnTo>
                  <a:lnTo>
                    <a:pt x="87375" y="294357"/>
                  </a:lnTo>
                  <a:lnTo>
                    <a:pt x="65047" y="332958"/>
                  </a:lnTo>
                  <a:lnTo>
                    <a:pt x="45764" y="373198"/>
                  </a:lnTo>
                  <a:lnTo>
                    <a:pt x="29668" y="414944"/>
                  </a:lnTo>
                  <a:lnTo>
                    <a:pt x="16901" y="458066"/>
                  </a:lnTo>
                  <a:lnTo>
                    <a:pt x="7606" y="502430"/>
                  </a:lnTo>
                  <a:lnTo>
                    <a:pt x="1925" y="547906"/>
                  </a:lnTo>
                  <a:lnTo>
                    <a:pt x="0" y="594359"/>
                  </a:lnTo>
                  <a:lnTo>
                    <a:pt x="1925" y="640813"/>
                  </a:lnTo>
                  <a:lnTo>
                    <a:pt x="7606" y="686289"/>
                  </a:lnTo>
                  <a:lnTo>
                    <a:pt x="16901" y="730653"/>
                  </a:lnTo>
                  <a:lnTo>
                    <a:pt x="29668" y="773775"/>
                  </a:lnTo>
                  <a:lnTo>
                    <a:pt x="45764" y="815521"/>
                  </a:lnTo>
                  <a:lnTo>
                    <a:pt x="65047" y="855761"/>
                  </a:lnTo>
                  <a:lnTo>
                    <a:pt x="87375" y="894362"/>
                  </a:lnTo>
                  <a:lnTo>
                    <a:pt x="112607" y="931191"/>
                  </a:lnTo>
                  <a:lnTo>
                    <a:pt x="140598" y="966118"/>
                  </a:lnTo>
                  <a:lnTo>
                    <a:pt x="171209" y="999009"/>
                  </a:lnTo>
                  <a:lnTo>
                    <a:pt x="204295" y="1029733"/>
                  </a:lnTo>
                  <a:lnTo>
                    <a:pt x="239716" y="1058158"/>
                  </a:lnTo>
                  <a:lnTo>
                    <a:pt x="277329" y="1084151"/>
                  </a:lnTo>
                  <a:lnTo>
                    <a:pt x="316991" y="1107581"/>
                  </a:lnTo>
                  <a:lnTo>
                    <a:pt x="358562" y="1128315"/>
                  </a:lnTo>
                  <a:lnTo>
                    <a:pt x="401897" y="1146222"/>
                  </a:lnTo>
                  <a:lnTo>
                    <a:pt x="446856" y="1161169"/>
                  </a:lnTo>
                  <a:lnTo>
                    <a:pt x="493296" y="1173024"/>
                  </a:lnTo>
                  <a:lnTo>
                    <a:pt x="541074" y="1181656"/>
                  </a:lnTo>
                  <a:lnTo>
                    <a:pt x="590050" y="1186932"/>
                  </a:lnTo>
                  <a:lnTo>
                    <a:pt x="640079" y="1188719"/>
                  </a:lnTo>
                  <a:lnTo>
                    <a:pt x="690109" y="1186932"/>
                  </a:lnTo>
                  <a:lnTo>
                    <a:pt x="739085" y="1181656"/>
                  </a:lnTo>
                  <a:lnTo>
                    <a:pt x="786863" y="1173024"/>
                  </a:lnTo>
                  <a:lnTo>
                    <a:pt x="833303" y="1161169"/>
                  </a:lnTo>
                  <a:lnTo>
                    <a:pt x="878262" y="1146222"/>
                  </a:lnTo>
                  <a:lnTo>
                    <a:pt x="921597" y="1128315"/>
                  </a:lnTo>
                  <a:lnTo>
                    <a:pt x="963168" y="1107581"/>
                  </a:lnTo>
                  <a:lnTo>
                    <a:pt x="1002830" y="1084151"/>
                  </a:lnTo>
                  <a:lnTo>
                    <a:pt x="1040443" y="1058158"/>
                  </a:lnTo>
                  <a:lnTo>
                    <a:pt x="1075864" y="1029733"/>
                  </a:lnTo>
                  <a:lnTo>
                    <a:pt x="1108950" y="999009"/>
                  </a:lnTo>
                  <a:lnTo>
                    <a:pt x="1139561" y="966118"/>
                  </a:lnTo>
                  <a:lnTo>
                    <a:pt x="1167552" y="931191"/>
                  </a:lnTo>
                  <a:lnTo>
                    <a:pt x="1192784" y="894362"/>
                  </a:lnTo>
                  <a:lnTo>
                    <a:pt x="1215112" y="855761"/>
                  </a:lnTo>
                  <a:lnTo>
                    <a:pt x="1234395" y="815521"/>
                  </a:lnTo>
                  <a:lnTo>
                    <a:pt x="1250491" y="773775"/>
                  </a:lnTo>
                  <a:lnTo>
                    <a:pt x="1263258" y="730653"/>
                  </a:lnTo>
                  <a:lnTo>
                    <a:pt x="1272553" y="686289"/>
                  </a:lnTo>
                  <a:lnTo>
                    <a:pt x="1278234" y="640813"/>
                  </a:lnTo>
                  <a:lnTo>
                    <a:pt x="1280160" y="594359"/>
                  </a:lnTo>
                  <a:lnTo>
                    <a:pt x="1278234" y="547906"/>
                  </a:lnTo>
                  <a:lnTo>
                    <a:pt x="1272553" y="502430"/>
                  </a:lnTo>
                  <a:lnTo>
                    <a:pt x="1263258" y="458066"/>
                  </a:lnTo>
                  <a:lnTo>
                    <a:pt x="1250491" y="414944"/>
                  </a:lnTo>
                  <a:lnTo>
                    <a:pt x="1234395" y="373198"/>
                  </a:lnTo>
                  <a:lnTo>
                    <a:pt x="1215112" y="332958"/>
                  </a:lnTo>
                  <a:lnTo>
                    <a:pt x="1192784" y="294357"/>
                  </a:lnTo>
                  <a:lnTo>
                    <a:pt x="1167552" y="257528"/>
                  </a:lnTo>
                  <a:lnTo>
                    <a:pt x="1139561" y="222601"/>
                  </a:lnTo>
                  <a:lnTo>
                    <a:pt x="1108950" y="189710"/>
                  </a:lnTo>
                  <a:lnTo>
                    <a:pt x="1075864" y="158986"/>
                  </a:lnTo>
                  <a:lnTo>
                    <a:pt x="1040443" y="130561"/>
                  </a:lnTo>
                  <a:lnTo>
                    <a:pt x="1002830" y="104568"/>
                  </a:lnTo>
                  <a:lnTo>
                    <a:pt x="963168" y="81138"/>
                  </a:lnTo>
                  <a:lnTo>
                    <a:pt x="921597" y="60404"/>
                  </a:lnTo>
                  <a:lnTo>
                    <a:pt x="878262" y="42497"/>
                  </a:lnTo>
                  <a:lnTo>
                    <a:pt x="833303" y="27550"/>
                  </a:lnTo>
                  <a:lnTo>
                    <a:pt x="786863" y="15695"/>
                  </a:lnTo>
                  <a:lnTo>
                    <a:pt x="739085" y="7063"/>
                  </a:lnTo>
                  <a:lnTo>
                    <a:pt x="690109" y="1787"/>
                  </a:lnTo>
                  <a:lnTo>
                    <a:pt x="6400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12485" y="1986534"/>
              <a:ext cx="1280160" cy="1188720"/>
            </a:xfrm>
            <a:custGeom>
              <a:avLst/>
              <a:gdLst/>
              <a:ahLst/>
              <a:cxnLst/>
              <a:rect l="l" t="t" r="r" b="b"/>
              <a:pathLst>
                <a:path w="1280159" h="1188720">
                  <a:moveTo>
                    <a:pt x="0" y="594359"/>
                  </a:moveTo>
                  <a:lnTo>
                    <a:pt x="1925" y="547906"/>
                  </a:lnTo>
                  <a:lnTo>
                    <a:pt x="7606" y="502430"/>
                  </a:lnTo>
                  <a:lnTo>
                    <a:pt x="16901" y="458066"/>
                  </a:lnTo>
                  <a:lnTo>
                    <a:pt x="29668" y="414944"/>
                  </a:lnTo>
                  <a:lnTo>
                    <a:pt x="45764" y="373198"/>
                  </a:lnTo>
                  <a:lnTo>
                    <a:pt x="65047" y="332958"/>
                  </a:lnTo>
                  <a:lnTo>
                    <a:pt x="87375" y="294357"/>
                  </a:lnTo>
                  <a:lnTo>
                    <a:pt x="112607" y="257528"/>
                  </a:lnTo>
                  <a:lnTo>
                    <a:pt x="140598" y="222601"/>
                  </a:lnTo>
                  <a:lnTo>
                    <a:pt x="171209" y="189710"/>
                  </a:lnTo>
                  <a:lnTo>
                    <a:pt x="204295" y="158986"/>
                  </a:lnTo>
                  <a:lnTo>
                    <a:pt x="239716" y="130561"/>
                  </a:lnTo>
                  <a:lnTo>
                    <a:pt x="277329" y="104568"/>
                  </a:lnTo>
                  <a:lnTo>
                    <a:pt x="316991" y="81138"/>
                  </a:lnTo>
                  <a:lnTo>
                    <a:pt x="358562" y="60404"/>
                  </a:lnTo>
                  <a:lnTo>
                    <a:pt x="401897" y="42497"/>
                  </a:lnTo>
                  <a:lnTo>
                    <a:pt x="446856" y="27550"/>
                  </a:lnTo>
                  <a:lnTo>
                    <a:pt x="493296" y="15695"/>
                  </a:lnTo>
                  <a:lnTo>
                    <a:pt x="541074" y="7063"/>
                  </a:lnTo>
                  <a:lnTo>
                    <a:pt x="590050" y="1787"/>
                  </a:lnTo>
                  <a:lnTo>
                    <a:pt x="640079" y="0"/>
                  </a:lnTo>
                  <a:lnTo>
                    <a:pt x="690109" y="1787"/>
                  </a:lnTo>
                  <a:lnTo>
                    <a:pt x="739085" y="7063"/>
                  </a:lnTo>
                  <a:lnTo>
                    <a:pt x="786863" y="15695"/>
                  </a:lnTo>
                  <a:lnTo>
                    <a:pt x="833303" y="27550"/>
                  </a:lnTo>
                  <a:lnTo>
                    <a:pt x="878262" y="42497"/>
                  </a:lnTo>
                  <a:lnTo>
                    <a:pt x="921597" y="60404"/>
                  </a:lnTo>
                  <a:lnTo>
                    <a:pt x="963168" y="81138"/>
                  </a:lnTo>
                  <a:lnTo>
                    <a:pt x="1002830" y="104568"/>
                  </a:lnTo>
                  <a:lnTo>
                    <a:pt x="1040443" y="130561"/>
                  </a:lnTo>
                  <a:lnTo>
                    <a:pt x="1075864" y="158986"/>
                  </a:lnTo>
                  <a:lnTo>
                    <a:pt x="1108950" y="189710"/>
                  </a:lnTo>
                  <a:lnTo>
                    <a:pt x="1139561" y="222601"/>
                  </a:lnTo>
                  <a:lnTo>
                    <a:pt x="1167552" y="257528"/>
                  </a:lnTo>
                  <a:lnTo>
                    <a:pt x="1192784" y="294357"/>
                  </a:lnTo>
                  <a:lnTo>
                    <a:pt x="1215112" y="332958"/>
                  </a:lnTo>
                  <a:lnTo>
                    <a:pt x="1234395" y="373198"/>
                  </a:lnTo>
                  <a:lnTo>
                    <a:pt x="1250491" y="414944"/>
                  </a:lnTo>
                  <a:lnTo>
                    <a:pt x="1263258" y="458066"/>
                  </a:lnTo>
                  <a:lnTo>
                    <a:pt x="1272553" y="502430"/>
                  </a:lnTo>
                  <a:lnTo>
                    <a:pt x="1278234" y="547906"/>
                  </a:lnTo>
                  <a:lnTo>
                    <a:pt x="1280160" y="594359"/>
                  </a:lnTo>
                  <a:lnTo>
                    <a:pt x="1278234" y="640813"/>
                  </a:lnTo>
                  <a:lnTo>
                    <a:pt x="1272553" y="686289"/>
                  </a:lnTo>
                  <a:lnTo>
                    <a:pt x="1263258" y="730653"/>
                  </a:lnTo>
                  <a:lnTo>
                    <a:pt x="1250491" y="773775"/>
                  </a:lnTo>
                  <a:lnTo>
                    <a:pt x="1234395" y="815521"/>
                  </a:lnTo>
                  <a:lnTo>
                    <a:pt x="1215112" y="855761"/>
                  </a:lnTo>
                  <a:lnTo>
                    <a:pt x="1192784" y="894362"/>
                  </a:lnTo>
                  <a:lnTo>
                    <a:pt x="1167552" y="931191"/>
                  </a:lnTo>
                  <a:lnTo>
                    <a:pt x="1139561" y="966118"/>
                  </a:lnTo>
                  <a:lnTo>
                    <a:pt x="1108950" y="999009"/>
                  </a:lnTo>
                  <a:lnTo>
                    <a:pt x="1075864" y="1029733"/>
                  </a:lnTo>
                  <a:lnTo>
                    <a:pt x="1040443" y="1058158"/>
                  </a:lnTo>
                  <a:lnTo>
                    <a:pt x="1002830" y="1084151"/>
                  </a:lnTo>
                  <a:lnTo>
                    <a:pt x="963168" y="1107581"/>
                  </a:lnTo>
                  <a:lnTo>
                    <a:pt x="921597" y="1128315"/>
                  </a:lnTo>
                  <a:lnTo>
                    <a:pt x="878262" y="1146222"/>
                  </a:lnTo>
                  <a:lnTo>
                    <a:pt x="833303" y="1161169"/>
                  </a:lnTo>
                  <a:lnTo>
                    <a:pt x="786863" y="1173024"/>
                  </a:lnTo>
                  <a:lnTo>
                    <a:pt x="739085" y="1181656"/>
                  </a:lnTo>
                  <a:lnTo>
                    <a:pt x="690109" y="1186932"/>
                  </a:lnTo>
                  <a:lnTo>
                    <a:pt x="640079" y="1188719"/>
                  </a:lnTo>
                  <a:lnTo>
                    <a:pt x="590050" y="1186932"/>
                  </a:lnTo>
                  <a:lnTo>
                    <a:pt x="541074" y="1181656"/>
                  </a:lnTo>
                  <a:lnTo>
                    <a:pt x="493296" y="1173024"/>
                  </a:lnTo>
                  <a:lnTo>
                    <a:pt x="446856" y="1161169"/>
                  </a:lnTo>
                  <a:lnTo>
                    <a:pt x="401897" y="1146222"/>
                  </a:lnTo>
                  <a:lnTo>
                    <a:pt x="358562" y="1128315"/>
                  </a:lnTo>
                  <a:lnTo>
                    <a:pt x="316991" y="1107581"/>
                  </a:lnTo>
                  <a:lnTo>
                    <a:pt x="277329" y="1084151"/>
                  </a:lnTo>
                  <a:lnTo>
                    <a:pt x="239716" y="1058158"/>
                  </a:lnTo>
                  <a:lnTo>
                    <a:pt x="204295" y="1029733"/>
                  </a:lnTo>
                  <a:lnTo>
                    <a:pt x="171209" y="999009"/>
                  </a:lnTo>
                  <a:lnTo>
                    <a:pt x="140598" y="966118"/>
                  </a:lnTo>
                  <a:lnTo>
                    <a:pt x="112607" y="931191"/>
                  </a:lnTo>
                  <a:lnTo>
                    <a:pt x="87375" y="894362"/>
                  </a:lnTo>
                  <a:lnTo>
                    <a:pt x="65047" y="855761"/>
                  </a:lnTo>
                  <a:lnTo>
                    <a:pt x="45764" y="815521"/>
                  </a:lnTo>
                  <a:lnTo>
                    <a:pt x="29668" y="773775"/>
                  </a:lnTo>
                  <a:lnTo>
                    <a:pt x="16901" y="730653"/>
                  </a:lnTo>
                  <a:lnTo>
                    <a:pt x="7606" y="686289"/>
                  </a:lnTo>
                  <a:lnTo>
                    <a:pt x="1925" y="640813"/>
                  </a:lnTo>
                  <a:lnTo>
                    <a:pt x="0" y="594359"/>
                  </a:lnTo>
                  <a:close/>
                </a:path>
              </a:pathLst>
            </a:custGeom>
            <a:ln w="38100">
              <a:solidFill>
                <a:srgbClr val="005D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758434" y="2415286"/>
            <a:ext cx="589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5D84"/>
                </a:solidFill>
                <a:latin typeface="Calibri Light"/>
                <a:cs typeface="Calibri Light"/>
              </a:rPr>
              <a:t>50.</a:t>
            </a:r>
            <a:r>
              <a:rPr sz="1800" spc="-15" dirty="0">
                <a:solidFill>
                  <a:srgbClr val="005D84"/>
                </a:solidFill>
                <a:latin typeface="Calibri Light"/>
                <a:cs typeface="Calibri Light"/>
              </a:rPr>
              <a:t>6</a:t>
            </a:r>
            <a:r>
              <a:rPr sz="1800" dirty="0">
                <a:solidFill>
                  <a:srgbClr val="005D84"/>
                </a:solidFill>
                <a:latin typeface="Calibri Light"/>
                <a:cs typeface="Calibri Light"/>
              </a:rPr>
              <a:t>%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60594" y="1151001"/>
            <a:ext cx="4017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 Light"/>
                <a:cs typeface="Calibri Light"/>
              </a:rPr>
              <a:t>U.S.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spc="-20" dirty="0">
                <a:latin typeface="Calibri Light"/>
                <a:cs typeface="Calibri Light"/>
              </a:rPr>
              <a:t>Insurance</a:t>
            </a:r>
            <a:r>
              <a:rPr sz="1800" spc="-55" dirty="0">
                <a:latin typeface="Calibri Light"/>
                <a:cs typeface="Calibri Light"/>
              </a:rPr>
              <a:t> </a:t>
            </a:r>
            <a:r>
              <a:rPr sz="1800" spc="-15" dirty="0">
                <a:latin typeface="Calibri Light"/>
                <a:cs typeface="Calibri Light"/>
              </a:rPr>
              <a:t>Industry</a:t>
            </a:r>
            <a:r>
              <a:rPr sz="1800" spc="-60" dirty="0">
                <a:latin typeface="Calibri Light"/>
                <a:cs typeface="Calibri Light"/>
              </a:rPr>
              <a:t> </a:t>
            </a:r>
            <a:r>
              <a:rPr sz="1800" spc="-20" dirty="0">
                <a:latin typeface="Calibri Light"/>
                <a:cs typeface="Calibri Light"/>
              </a:rPr>
              <a:t>Derivative</a:t>
            </a:r>
            <a:r>
              <a:rPr sz="1800" spc="-55" dirty="0">
                <a:latin typeface="Calibri Light"/>
                <a:cs typeface="Calibri Light"/>
              </a:rPr>
              <a:t> </a:t>
            </a:r>
            <a:r>
              <a:rPr sz="1800" spc="-15" dirty="0">
                <a:latin typeface="Calibri Light"/>
                <a:cs typeface="Calibri Light"/>
              </a:rPr>
              <a:t>Exposures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74088" y="5170423"/>
            <a:ext cx="10142220" cy="1261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795">
              <a:lnSpc>
                <a:spcPct val="100000"/>
              </a:lnSpc>
              <a:spcBef>
                <a:spcPts val="100"/>
              </a:spcBef>
            </a:pPr>
            <a:r>
              <a:rPr sz="1500" i="1" spc="-10" dirty="0">
                <a:latin typeface="Calibri Light"/>
                <a:cs typeface="Calibri Light"/>
              </a:rPr>
              <a:t>Derivatives </a:t>
            </a:r>
            <a:r>
              <a:rPr sz="1500" i="1" spc="-5" dirty="0">
                <a:latin typeface="Calibri Light"/>
                <a:cs typeface="Calibri Light"/>
              </a:rPr>
              <a:t>are being </a:t>
            </a:r>
            <a:r>
              <a:rPr sz="1500" i="1" spc="-15" dirty="0">
                <a:latin typeface="Calibri Light"/>
                <a:cs typeface="Calibri Light"/>
              </a:rPr>
              <a:t>extended </a:t>
            </a:r>
            <a:r>
              <a:rPr sz="1500" i="1" spc="-5" dirty="0">
                <a:latin typeface="Calibri Light"/>
                <a:cs typeface="Calibri Light"/>
              </a:rPr>
              <a:t>beyond </a:t>
            </a:r>
            <a:r>
              <a:rPr sz="1500" i="1" dirty="0">
                <a:latin typeface="Calibri Light"/>
                <a:cs typeface="Calibri Light"/>
              </a:rPr>
              <a:t>the </a:t>
            </a:r>
            <a:r>
              <a:rPr sz="1500" i="1" spc="-15" dirty="0">
                <a:latin typeface="Calibri Light"/>
                <a:cs typeface="Calibri Light"/>
              </a:rPr>
              <a:t>mainstream interest </a:t>
            </a:r>
            <a:r>
              <a:rPr sz="1500" i="1" spc="-10" dirty="0">
                <a:latin typeface="Calibri Light"/>
                <a:cs typeface="Calibri Light"/>
              </a:rPr>
              <a:t>rate, </a:t>
            </a:r>
            <a:r>
              <a:rPr sz="1500" i="1" spc="-20" dirty="0">
                <a:latin typeface="Calibri Light"/>
                <a:cs typeface="Calibri Light"/>
              </a:rPr>
              <a:t>currency, </a:t>
            </a:r>
            <a:r>
              <a:rPr sz="1500" i="1" spc="-25" dirty="0">
                <a:latin typeface="Calibri Light"/>
                <a:cs typeface="Calibri Light"/>
              </a:rPr>
              <a:t>commodity, </a:t>
            </a:r>
            <a:r>
              <a:rPr sz="1500" i="1" spc="-5" dirty="0">
                <a:latin typeface="Calibri Light"/>
                <a:cs typeface="Calibri Light"/>
              </a:rPr>
              <a:t>equity </a:t>
            </a:r>
            <a:r>
              <a:rPr sz="1500" i="1" spc="-15" dirty="0">
                <a:latin typeface="Calibri Light"/>
                <a:cs typeface="Calibri Light"/>
              </a:rPr>
              <a:t>to </a:t>
            </a:r>
            <a:r>
              <a:rPr sz="1500" i="1" spc="-5" dirty="0">
                <a:latin typeface="Calibri Light"/>
                <a:cs typeface="Calibri Light"/>
              </a:rPr>
              <a:t>manage </a:t>
            </a:r>
            <a:r>
              <a:rPr sz="1500" i="1" spc="-15" dirty="0">
                <a:latin typeface="Calibri Light"/>
                <a:cs typeface="Calibri Light"/>
              </a:rPr>
              <a:t>new </a:t>
            </a:r>
            <a:r>
              <a:rPr sz="1500" i="1" spc="-10" dirty="0">
                <a:latin typeface="Calibri Light"/>
                <a:cs typeface="Calibri Light"/>
              </a:rPr>
              <a:t>underlying </a:t>
            </a:r>
            <a:r>
              <a:rPr sz="1500" i="1" spc="-5" dirty="0">
                <a:latin typeface="Calibri Light"/>
                <a:cs typeface="Calibri Light"/>
              </a:rPr>
              <a:t>risks such </a:t>
            </a:r>
            <a:r>
              <a:rPr sz="1500" i="1" spc="-325" dirty="0">
                <a:latin typeface="Calibri Light"/>
                <a:cs typeface="Calibri Light"/>
              </a:rPr>
              <a:t> </a:t>
            </a:r>
            <a:r>
              <a:rPr sz="1500" i="1" spc="-15" dirty="0">
                <a:latin typeface="Calibri Light"/>
                <a:cs typeface="Calibri Light"/>
              </a:rPr>
              <a:t>catastrophe</a:t>
            </a:r>
            <a:r>
              <a:rPr sz="1500" i="1" spc="-40" dirty="0">
                <a:latin typeface="Calibri Light"/>
                <a:cs typeface="Calibri Light"/>
              </a:rPr>
              <a:t> </a:t>
            </a:r>
            <a:r>
              <a:rPr sz="1500" i="1" spc="-5" dirty="0">
                <a:latin typeface="Calibri Light"/>
                <a:cs typeface="Calibri Light"/>
              </a:rPr>
              <a:t>and</a:t>
            </a:r>
            <a:r>
              <a:rPr sz="1500" i="1" spc="-30" dirty="0">
                <a:latin typeface="Calibri Light"/>
                <a:cs typeface="Calibri Light"/>
              </a:rPr>
              <a:t> </a:t>
            </a:r>
            <a:r>
              <a:rPr sz="1500" i="1" spc="-10" dirty="0">
                <a:latin typeface="Calibri Light"/>
                <a:cs typeface="Calibri Light"/>
              </a:rPr>
              <a:t>weather</a:t>
            </a:r>
            <a:r>
              <a:rPr sz="1500" i="1" spc="-45" dirty="0">
                <a:latin typeface="Calibri Light"/>
                <a:cs typeface="Calibri Light"/>
              </a:rPr>
              <a:t> </a:t>
            </a:r>
            <a:r>
              <a:rPr sz="1500" i="1" spc="-5" dirty="0">
                <a:latin typeface="Calibri Light"/>
                <a:cs typeface="Calibri Light"/>
              </a:rPr>
              <a:t>risk.</a:t>
            </a:r>
            <a:r>
              <a:rPr sz="1500" i="1" spc="-40" dirty="0">
                <a:latin typeface="Calibri Light"/>
                <a:cs typeface="Calibri Light"/>
              </a:rPr>
              <a:t> </a:t>
            </a:r>
            <a:r>
              <a:rPr sz="1500" i="1" spc="-5" dirty="0">
                <a:latin typeface="Calibri Light"/>
                <a:cs typeface="Calibri Light"/>
              </a:rPr>
              <a:t>Insurer</a:t>
            </a:r>
            <a:r>
              <a:rPr sz="1500" i="1" spc="-45" dirty="0">
                <a:latin typeface="Calibri Light"/>
                <a:cs typeface="Calibri Light"/>
              </a:rPr>
              <a:t> </a:t>
            </a:r>
            <a:r>
              <a:rPr sz="1500" i="1" spc="-10" dirty="0">
                <a:latin typeface="Calibri Light"/>
                <a:cs typeface="Calibri Light"/>
              </a:rPr>
              <a:t>can</a:t>
            </a:r>
            <a:r>
              <a:rPr sz="1500" i="1" spc="-30" dirty="0">
                <a:latin typeface="Calibri Light"/>
                <a:cs typeface="Calibri Light"/>
              </a:rPr>
              <a:t> </a:t>
            </a:r>
            <a:r>
              <a:rPr sz="1500" i="1" dirty="0">
                <a:latin typeface="Calibri Light"/>
                <a:cs typeface="Calibri Light"/>
              </a:rPr>
              <a:t>use</a:t>
            </a:r>
            <a:r>
              <a:rPr sz="1500" i="1" spc="-40" dirty="0">
                <a:latin typeface="Calibri Light"/>
                <a:cs typeface="Calibri Light"/>
              </a:rPr>
              <a:t> </a:t>
            </a:r>
            <a:r>
              <a:rPr sz="1500" i="1" spc="-10" dirty="0">
                <a:latin typeface="Calibri Light"/>
                <a:cs typeface="Calibri Light"/>
              </a:rPr>
              <a:t>derivatives</a:t>
            </a:r>
            <a:r>
              <a:rPr sz="1500" i="1" spc="-30" dirty="0">
                <a:latin typeface="Calibri Light"/>
                <a:cs typeface="Calibri Light"/>
              </a:rPr>
              <a:t> </a:t>
            </a:r>
            <a:r>
              <a:rPr sz="1500" i="1" spc="-15" dirty="0">
                <a:latin typeface="Calibri Light"/>
                <a:cs typeface="Calibri Light"/>
              </a:rPr>
              <a:t>to effectively</a:t>
            </a:r>
            <a:r>
              <a:rPr sz="1500" i="1" spc="-40" dirty="0">
                <a:latin typeface="Calibri Light"/>
                <a:cs typeface="Calibri Light"/>
              </a:rPr>
              <a:t> </a:t>
            </a:r>
            <a:r>
              <a:rPr sz="1500" i="1" spc="-10" dirty="0">
                <a:latin typeface="Calibri Light"/>
                <a:cs typeface="Calibri Light"/>
              </a:rPr>
              <a:t>manage</a:t>
            </a:r>
            <a:r>
              <a:rPr sz="1500" i="1" spc="-40" dirty="0">
                <a:latin typeface="Calibri Light"/>
                <a:cs typeface="Calibri Light"/>
              </a:rPr>
              <a:t> </a:t>
            </a:r>
            <a:r>
              <a:rPr sz="1500" i="1" dirty="0">
                <a:latin typeface="Calibri Light"/>
                <a:cs typeface="Calibri Light"/>
              </a:rPr>
              <a:t>their</a:t>
            </a:r>
            <a:r>
              <a:rPr sz="1500" i="1" spc="-40" dirty="0">
                <a:latin typeface="Calibri Light"/>
                <a:cs typeface="Calibri Light"/>
              </a:rPr>
              <a:t> </a:t>
            </a:r>
            <a:r>
              <a:rPr sz="1500" i="1" spc="-10" dirty="0">
                <a:latin typeface="Calibri Light"/>
                <a:cs typeface="Calibri Light"/>
              </a:rPr>
              <a:t>risks.</a:t>
            </a:r>
            <a:r>
              <a:rPr sz="1500" i="1" dirty="0">
                <a:latin typeface="Calibri Light"/>
                <a:cs typeface="Calibri Light"/>
              </a:rPr>
              <a:t> </a:t>
            </a:r>
            <a:endParaRPr sz="15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Calibri Light"/>
              <a:cs typeface="Calibri Light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5420" algn="l"/>
              </a:tabLst>
            </a:pPr>
            <a:r>
              <a:rPr sz="1300" spc="-5" dirty="0">
                <a:latin typeface="Calibri Light"/>
                <a:cs typeface="Calibri Light"/>
              </a:rPr>
              <a:t>Actuarial</a:t>
            </a:r>
            <a:r>
              <a:rPr sz="1300" spc="15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Risk: </a:t>
            </a:r>
            <a:r>
              <a:rPr sz="1300" spc="-20" dirty="0">
                <a:latin typeface="Calibri Light"/>
                <a:cs typeface="Calibri Light"/>
              </a:rPr>
              <a:t>for</a:t>
            </a:r>
            <a:r>
              <a:rPr sz="1300" spc="20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instance,</a:t>
            </a:r>
            <a:r>
              <a:rPr sz="1300" spc="5" dirty="0">
                <a:latin typeface="Calibri Light"/>
                <a:cs typeface="Calibri Light"/>
              </a:rPr>
              <a:t> </a:t>
            </a:r>
            <a:r>
              <a:rPr sz="1300" spc="-15" dirty="0">
                <a:latin typeface="Calibri Light"/>
                <a:cs typeface="Calibri Light"/>
              </a:rPr>
              <a:t>catastrophe</a:t>
            </a:r>
            <a:r>
              <a:rPr sz="1300" spc="1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risk</a:t>
            </a:r>
            <a:endParaRPr sz="1300">
              <a:latin typeface="Calibri Light"/>
              <a:cs typeface="Calibri Light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300" spc="-15" dirty="0">
                <a:latin typeface="Calibri Light"/>
                <a:cs typeface="Calibri Light"/>
              </a:rPr>
              <a:t>Market</a:t>
            </a:r>
            <a:r>
              <a:rPr sz="1300" spc="25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and</a:t>
            </a:r>
            <a:r>
              <a:rPr sz="1300" spc="2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Liquidity</a:t>
            </a:r>
            <a:r>
              <a:rPr sz="1300" spc="45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Risk:</a:t>
            </a:r>
            <a:r>
              <a:rPr sz="1300" spc="5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Derivatives</a:t>
            </a:r>
            <a:r>
              <a:rPr sz="1300" spc="15" dirty="0">
                <a:latin typeface="Calibri Light"/>
                <a:cs typeface="Calibri Light"/>
              </a:rPr>
              <a:t> </a:t>
            </a:r>
            <a:r>
              <a:rPr sz="1300" spc="-15" dirty="0">
                <a:latin typeface="Calibri Light"/>
                <a:cs typeface="Calibri Light"/>
              </a:rPr>
              <a:t>are</a:t>
            </a:r>
            <a:r>
              <a:rPr sz="1300" spc="2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used</a:t>
            </a:r>
            <a:r>
              <a:rPr sz="1300" spc="25" dirty="0">
                <a:latin typeface="Calibri Light"/>
                <a:cs typeface="Calibri Light"/>
              </a:rPr>
              <a:t> </a:t>
            </a:r>
            <a:r>
              <a:rPr sz="1300" spc="-15" dirty="0">
                <a:latin typeface="Calibri Light"/>
                <a:cs typeface="Calibri Light"/>
              </a:rPr>
              <a:t>to</a:t>
            </a:r>
            <a:r>
              <a:rPr sz="1300" spc="5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fine-tune</a:t>
            </a:r>
            <a:r>
              <a:rPr sz="1300" spc="3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sensitivity</a:t>
            </a:r>
            <a:r>
              <a:rPr sz="1300" spc="3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of</a:t>
            </a:r>
            <a:r>
              <a:rPr sz="1300" spc="1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assets</a:t>
            </a:r>
            <a:r>
              <a:rPr sz="1300" spc="15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and</a:t>
            </a:r>
            <a:r>
              <a:rPr sz="1300" spc="2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liabilities</a:t>
            </a:r>
            <a:r>
              <a:rPr sz="1300" spc="1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and</a:t>
            </a:r>
            <a:r>
              <a:rPr sz="1300" spc="5" dirty="0">
                <a:latin typeface="Calibri Light"/>
                <a:cs typeface="Calibri Light"/>
              </a:rPr>
              <a:t> </a:t>
            </a:r>
            <a:r>
              <a:rPr sz="1300" spc="-15" dirty="0">
                <a:latin typeface="Calibri Light"/>
                <a:cs typeface="Calibri Light"/>
              </a:rPr>
              <a:t>to</a:t>
            </a:r>
            <a:r>
              <a:rPr sz="1300" spc="20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minimize</a:t>
            </a:r>
            <a:r>
              <a:rPr sz="1300" spc="2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the</a:t>
            </a:r>
            <a:r>
              <a:rPr sz="1300" spc="15" dirty="0">
                <a:latin typeface="Calibri Light"/>
                <a:cs typeface="Calibri Light"/>
              </a:rPr>
              <a:t> </a:t>
            </a:r>
            <a:r>
              <a:rPr sz="1300" spc="-20" dirty="0">
                <a:latin typeface="Calibri Light"/>
                <a:cs typeface="Calibri Light"/>
              </a:rPr>
              <a:t>effect</a:t>
            </a:r>
            <a:r>
              <a:rPr sz="1300" spc="15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of</a:t>
            </a:r>
            <a:r>
              <a:rPr sz="1300" spc="15" dirty="0">
                <a:latin typeface="Calibri Light"/>
                <a:cs typeface="Calibri Light"/>
              </a:rPr>
              <a:t> </a:t>
            </a:r>
            <a:r>
              <a:rPr sz="1300" spc="-15" dirty="0">
                <a:latin typeface="Calibri Light"/>
                <a:cs typeface="Calibri Light"/>
              </a:rPr>
              <a:t>interest</a:t>
            </a:r>
            <a:r>
              <a:rPr sz="1300" spc="15" dirty="0">
                <a:latin typeface="Calibri Light"/>
                <a:cs typeface="Calibri Light"/>
              </a:rPr>
              <a:t> </a:t>
            </a:r>
            <a:r>
              <a:rPr sz="1300" spc="-20" dirty="0">
                <a:latin typeface="Calibri Light"/>
                <a:cs typeface="Calibri Light"/>
              </a:rPr>
              <a:t>rate</a:t>
            </a:r>
            <a:r>
              <a:rPr sz="1300" spc="20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on</a:t>
            </a:r>
            <a:r>
              <a:rPr sz="1300" spc="25" dirty="0">
                <a:latin typeface="Calibri Light"/>
                <a:cs typeface="Calibri Light"/>
              </a:rPr>
              <a:t> </a:t>
            </a:r>
            <a:r>
              <a:rPr sz="1300" spc="-5" dirty="0">
                <a:latin typeface="Calibri Light"/>
                <a:cs typeface="Calibri Light"/>
              </a:rPr>
              <a:t>the</a:t>
            </a:r>
            <a:r>
              <a:rPr sz="1300" spc="50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entities’</a:t>
            </a:r>
            <a:endParaRPr sz="1300">
              <a:latin typeface="Calibri Light"/>
              <a:cs typeface="Calibri Light"/>
            </a:endParaRPr>
          </a:p>
          <a:p>
            <a:pPr marL="184785">
              <a:lnSpc>
                <a:spcPct val="100000"/>
              </a:lnSpc>
            </a:pPr>
            <a:r>
              <a:rPr sz="1300" spc="-5" dirty="0">
                <a:latin typeface="Calibri Light"/>
                <a:cs typeface="Calibri Light"/>
              </a:rPr>
              <a:t>balance</a:t>
            </a:r>
            <a:r>
              <a:rPr sz="1300" spc="-25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sheets</a:t>
            </a:r>
            <a:endParaRPr sz="1300">
              <a:latin typeface="Calibri Light"/>
              <a:cs typeface="Calibri Ligh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50748" y="449580"/>
            <a:ext cx="11821795" cy="547370"/>
          </a:xfrm>
          <a:custGeom>
            <a:avLst/>
            <a:gdLst/>
            <a:ahLst/>
            <a:cxnLst/>
            <a:rect l="l" t="t" r="r" b="b"/>
            <a:pathLst>
              <a:path w="11821795" h="547369">
                <a:moveTo>
                  <a:pt x="11658854" y="0"/>
                </a:moveTo>
                <a:lnTo>
                  <a:pt x="0" y="0"/>
                </a:lnTo>
                <a:lnTo>
                  <a:pt x="162788" y="273557"/>
                </a:lnTo>
                <a:lnTo>
                  <a:pt x="0" y="547115"/>
                </a:lnTo>
                <a:lnTo>
                  <a:pt x="11658854" y="547115"/>
                </a:lnTo>
                <a:lnTo>
                  <a:pt x="11821668" y="273557"/>
                </a:lnTo>
                <a:lnTo>
                  <a:pt x="11658854" y="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891641" y="549910"/>
            <a:ext cx="3806190" cy="3784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-10" dirty="0"/>
              <a:t>Derivatives</a:t>
            </a:r>
            <a:r>
              <a:rPr spc="-90" dirty="0"/>
              <a:t> </a:t>
            </a:r>
            <a:r>
              <a:rPr spc="5" dirty="0"/>
              <a:t>in</a:t>
            </a:r>
            <a:r>
              <a:rPr spc="-50" dirty="0"/>
              <a:t> </a:t>
            </a:r>
            <a:r>
              <a:rPr spc="-15" dirty="0"/>
              <a:t>Insurance</a:t>
            </a:r>
            <a:r>
              <a:rPr spc="-80" dirty="0"/>
              <a:t> </a:t>
            </a:r>
            <a:r>
              <a:rPr spc="-10" dirty="0"/>
              <a:t>Industry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885">
              <a:lnSpc>
                <a:spcPts val="955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3D37C19-3744-9B3A-6C17-4F07821D14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8" y="6888036"/>
            <a:ext cx="1448512" cy="7653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1103" y="1249807"/>
            <a:ext cx="11388090" cy="1119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50">
              <a:lnSpc>
                <a:spcPct val="100000"/>
              </a:lnSpc>
              <a:spcBef>
                <a:spcPts val="95"/>
              </a:spcBef>
            </a:pPr>
            <a:r>
              <a:rPr sz="1550" spc="-10" dirty="0">
                <a:latin typeface="Calibri Light"/>
                <a:cs typeface="Calibri Light"/>
              </a:rPr>
              <a:t>Counterparty</a:t>
            </a:r>
            <a:r>
              <a:rPr sz="1550" spc="110" dirty="0">
                <a:latin typeface="Calibri Light"/>
                <a:cs typeface="Calibri Light"/>
              </a:rPr>
              <a:t> </a:t>
            </a:r>
            <a:r>
              <a:rPr sz="1550" spc="-15" dirty="0">
                <a:latin typeface="Calibri Light"/>
                <a:cs typeface="Calibri Light"/>
              </a:rPr>
              <a:t>credit</a:t>
            </a:r>
            <a:r>
              <a:rPr sz="1550" spc="110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risk</a:t>
            </a:r>
            <a:r>
              <a:rPr sz="1550" spc="110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(often</a:t>
            </a:r>
            <a:r>
              <a:rPr sz="1550" spc="110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known</a:t>
            </a:r>
            <a:r>
              <a:rPr sz="1550" spc="95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just</a:t>
            </a:r>
            <a:r>
              <a:rPr sz="1550" spc="110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as</a:t>
            </a:r>
            <a:r>
              <a:rPr sz="1550" spc="95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counterparty</a:t>
            </a:r>
            <a:r>
              <a:rPr sz="1550" spc="114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risk)</a:t>
            </a:r>
            <a:r>
              <a:rPr sz="1550" spc="114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is</a:t>
            </a:r>
            <a:r>
              <a:rPr sz="1550" spc="114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the</a:t>
            </a:r>
            <a:r>
              <a:rPr sz="1550" spc="110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risk</a:t>
            </a:r>
            <a:r>
              <a:rPr sz="1550" spc="114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that</a:t>
            </a:r>
            <a:r>
              <a:rPr sz="1550" spc="105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the</a:t>
            </a:r>
            <a:r>
              <a:rPr sz="1550" spc="114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entity</a:t>
            </a:r>
            <a:r>
              <a:rPr sz="1550" spc="114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with</a:t>
            </a:r>
            <a:r>
              <a:rPr sz="1550" spc="105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whom</a:t>
            </a:r>
            <a:r>
              <a:rPr sz="1550" spc="114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one</a:t>
            </a:r>
            <a:r>
              <a:rPr sz="1550" spc="100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has</a:t>
            </a:r>
            <a:r>
              <a:rPr sz="1550" spc="105" dirty="0">
                <a:latin typeface="Calibri Light"/>
                <a:cs typeface="Calibri Light"/>
              </a:rPr>
              <a:t> </a:t>
            </a:r>
            <a:r>
              <a:rPr sz="1550" spc="-15" dirty="0">
                <a:latin typeface="Calibri Light"/>
                <a:cs typeface="Calibri Light"/>
              </a:rPr>
              <a:t>entered</a:t>
            </a:r>
            <a:r>
              <a:rPr sz="1550" spc="110" dirty="0">
                <a:latin typeface="Calibri Light"/>
                <a:cs typeface="Calibri Light"/>
              </a:rPr>
              <a:t> </a:t>
            </a:r>
            <a:r>
              <a:rPr sz="1550" spc="-15" dirty="0">
                <a:latin typeface="Calibri Light"/>
                <a:cs typeface="Calibri Light"/>
              </a:rPr>
              <a:t>into</a:t>
            </a:r>
            <a:r>
              <a:rPr sz="1550" spc="110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a</a:t>
            </a:r>
            <a:r>
              <a:rPr sz="1550" spc="100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financial</a:t>
            </a:r>
            <a:r>
              <a:rPr sz="1550" spc="110" dirty="0">
                <a:latin typeface="Calibri Light"/>
                <a:cs typeface="Calibri Light"/>
              </a:rPr>
              <a:t> </a:t>
            </a:r>
            <a:r>
              <a:rPr sz="1550" spc="-15" dirty="0">
                <a:latin typeface="Calibri Light"/>
                <a:cs typeface="Calibri Light"/>
              </a:rPr>
              <a:t>contract </a:t>
            </a:r>
            <a:r>
              <a:rPr sz="1550" spc="-10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(the</a:t>
            </a:r>
            <a:r>
              <a:rPr sz="1550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counterparty</a:t>
            </a:r>
            <a:r>
              <a:rPr sz="1550" spc="-25" dirty="0">
                <a:latin typeface="Calibri Light"/>
                <a:cs typeface="Calibri Light"/>
              </a:rPr>
              <a:t> </a:t>
            </a:r>
            <a:r>
              <a:rPr sz="1550" spc="-15" dirty="0">
                <a:latin typeface="Calibri Light"/>
                <a:cs typeface="Calibri Light"/>
              </a:rPr>
              <a:t>to</a:t>
            </a:r>
            <a:r>
              <a:rPr sz="1550" spc="-10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the</a:t>
            </a:r>
            <a:r>
              <a:rPr sz="1550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contract)</a:t>
            </a:r>
            <a:r>
              <a:rPr sz="1550" spc="-20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will</a:t>
            </a:r>
            <a:r>
              <a:rPr sz="1550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fail</a:t>
            </a:r>
            <a:r>
              <a:rPr sz="1550" spc="-25" dirty="0">
                <a:latin typeface="Calibri Light"/>
                <a:cs typeface="Calibri Light"/>
              </a:rPr>
              <a:t> </a:t>
            </a:r>
            <a:r>
              <a:rPr sz="1550" spc="-15" dirty="0">
                <a:latin typeface="Calibri Light"/>
                <a:cs typeface="Calibri Light"/>
              </a:rPr>
              <a:t>to</a:t>
            </a:r>
            <a:r>
              <a:rPr sz="1550" spc="-10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fulfil</a:t>
            </a:r>
            <a:r>
              <a:rPr sz="1550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their side</a:t>
            </a:r>
            <a:r>
              <a:rPr sz="1550" spc="-15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of</a:t>
            </a:r>
            <a:r>
              <a:rPr sz="1550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the</a:t>
            </a:r>
            <a:r>
              <a:rPr sz="1550" spc="5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contractual</a:t>
            </a:r>
            <a:r>
              <a:rPr sz="1550" spc="-45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agreement</a:t>
            </a:r>
            <a:r>
              <a:rPr sz="1550" spc="-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(e.g.</a:t>
            </a:r>
            <a:r>
              <a:rPr sz="1550" spc="-10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they</a:t>
            </a:r>
            <a:r>
              <a:rPr sz="1550" spc="-10" dirty="0">
                <a:latin typeface="Calibri Light"/>
                <a:cs typeface="Calibri Light"/>
              </a:rPr>
              <a:t> default)</a:t>
            </a:r>
            <a:endParaRPr sz="1550">
              <a:latin typeface="Calibri Light"/>
              <a:cs typeface="Calibri Light"/>
            </a:endParaRPr>
          </a:p>
          <a:p>
            <a:pPr marL="12700" marR="5080">
              <a:lnSpc>
                <a:spcPts val="1850"/>
              </a:lnSpc>
              <a:spcBef>
                <a:spcPts val="1260"/>
              </a:spcBef>
            </a:pPr>
            <a:r>
              <a:rPr sz="1550" spc="-25" dirty="0">
                <a:latin typeface="Calibri Light"/>
                <a:cs typeface="Calibri Light"/>
              </a:rPr>
              <a:t>Traditionally,</a:t>
            </a:r>
            <a:r>
              <a:rPr sz="1550" spc="20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credit</a:t>
            </a:r>
            <a:r>
              <a:rPr sz="1550" spc="20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risk</a:t>
            </a:r>
            <a:r>
              <a:rPr sz="1550" spc="30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can</a:t>
            </a:r>
            <a:r>
              <a:rPr sz="1550" spc="25" dirty="0">
                <a:latin typeface="Calibri Light"/>
                <a:cs typeface="Calibri Light"/>
              </a:rPr>
              <a:t> </a:t>
            </a:r>
            <a:r>
              <a:rPr sz="1550" spc="-15" dirty="0">
                <a:latin typeface="Calibri Light"/>
                <a:cs typeface="Calibri Light"/>
              </a:rPr>
              <a:t>generally</a:t>
            </a:r>
            <a:r>
              <a:rPr sz="1550" spc="15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be</a:t>
            </a:r>
            <a:r>
              <a:rPr sz="1550" spc="30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thought</a:t>
            </a:r>
            <a:r>
              <a:rPr sz="1550" spc="15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of</a:t>
            </a:r>
            <a:r>
              <a:rPr sz="1550" spc="20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as</a:t>
            </a:r>
            <a:r>
              <a:rPr sz="1550" spc="20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a</a:t>
            </a:r>
            <a:r>
              <a:rPr sz="1550" spc="25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lending</a:t>
            </a:r>
            <a:r>
              <a:rPr sz="1550" spc="20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risk.</a:t>
            </a:r>
            <a:r>
              <a:rPr sz="1550" spc="35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One</a:t>
            </a:r>
            <a:r>
              <a:rPr sz="1550" spc="30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party</a:t>
            </a:r>
            <a:r>
              <a:rPr sz="1550" spc="30" dirty="0">
                <a:latin typeface="Calibri Light"/>
                <a:cs typeface="Calibri Light"/>
              </a:rPr>
              <a:t> </a:t>
            </a:r>
            <a:r>
              <a:rPr sz="1550" spc="-15" dirty="0">
                <a:latin typeface="Calibri Light"/>
                <a:cs typeface="Calibri Light"/>
              </a:rPr>
              <a:t>owes</a:t>
            </a:r>
            <a:r>
              <a:rPr sz="1550" spc="20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an</a:t>
            </a:r>
            <a:r>
              <a:rPr sz="1550" spc="10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amount</a:t>
            </a:r>
            <a:r>
              <a:rPr sz="1550" spc="15" dirty="0">
                <a:latin typeface="Calibri Light"/>
                <a:cs typeface="Calibri Light"/>
              </a:rPr>
              <a:t> </a:t>
            </a:r>
            <a:r>
              <a:rPr sz="1550" spc="-15" dirty="0">
                <a:latin typeface="Calibri Light"/>
                <a:cs typeface="Calibri Light"/>
              </a:rPr>
              <a:t>to</a:t>
            </a:r>
            <a:r>
              <a:rPr sz="1550" spc="25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another</a:t>
            </a:r>
            <a:r>
              <a:rPr sz="1550" spc="15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party</a:t>
            </a:r>
            <a:r>
              <a:rPr sz="1550" spc="25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and</a:t>
            </a:r>
            <a:r>
              <a:rPr sz="1550" spc="30" dirty="0">
                <a:latin typeface="Calibri Light"/>
                <a:cs typeface="Calibri Light"/>
              </a:rPr>
              <a:t> </a:t>
            </a:r>
            <a:r>
              <a:rPr sz="1550" spc="-15" dirty="0">
                <a:latin typeface="Calibri Light"/>
                <a:cs typeface="Calibri Light"/>
              </a:rPr>
              <a:t>may</a:t>
            </a:r>
            <a:r>
              <a:rPr sz="1550" spc="15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fail</a:t>
            </a:r>
            <a:r>
              <a:rPr sz="1550" spc="15" dirty="0">
                <a:latin typeface="Calibri Light"/>
                <a:cs typeface="Calibri Light"/>
              </a:rPr>
              <a:t> </a:t>
            </a:r>
            <a:r>
              <a:rPr sz="1550" spc="-15" dirty="0">
                <a:latin typeface="Calibri Light"/>
                <a:cs typeface="Calibri Light"/>
              </a:rPr>
              <a:t>to</a:t>
            </a:r>
            <a:r>
              <a:rPr sz="1550" spc="25" dirty="0">
                <a:latin typeface="Calibri Light"/>
                <a:cs typeface="Calibri Light"/>
              </a:rPr>
              <a:t> </a:t>
            </a:r>
            <a:r>
              <a:rPr sz="1550" spc="-20" dirty="0">
                <a:latin typeface="Calibri Light"/>
                <a:cs typeface="Calibri Light"/>
              </a:rPr>
              <a:t>pay</a:t>
            </a:r>
            <a:r>
              <a:rPr sz="1550" spc="25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some</a:t>
            </a:r>
            <a:r>
              <a:rPr sz="1550" spc="30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or</a:t>
            </a:r>
            <a:r>
              <a:rPr sz="1550" spc="25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all </a:t>
            </a:r>
            <a:r>
              <a:rPr sz="1550" spc="-335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of</a:t>
            </a:r>
            <a:r>
              <a:rPr sz="1550" spc="-10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this</a:t>
            </a:r>
            <a:r>
              <a:rPr sz="1550" spc="10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due</a:t>
            </a:r>
            <a:r>
              <a:rPr sz="1550" spc="-15" dirty="0">
                <a:latin typeface="Calibri Light"/>
                <a:cs typeface="Calibri Light"/>
              </a:rPr>
              <a:t> to</a:t>
            </a:r>
            <a:r>
              <a:rPr sz="1550" spc="-10" dirty="0">
                <a:latin typeface="Calibri Light"/>
                <a:cs typeface="Calibri Light"/>
              </a:rPr>
              <a:t> </a:t>
            </a:r>
            <a:r>
              <a:rPr sz="1550" spc="-15" dirty="0">
                <a:latin typeface="Calibri Light"/>
                <a:cs typeface="Calibri Light"/>
              </a:rPr>
              <a:t>insolvency.</a:t>
            </a:r>
            <a:r>
              <a:rPr sz="1550" spc="-50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This</a:t>
            </a:r>
            <a:r>
              <a:rPr sz="1550" spc="10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can</a:t>
            </a:r>
            <a:r>
              <a:rPr sz="1550" spc="-25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apply</a:t>
            </a:r>
            <a:r>
              <a:rPr sz="1550" spc="-25" dirty="0">
                <a:latin typeface="Calibri Light"/>
                <a:cs typeface="Calibri Light"/>
              </a:rPr>
              <a:t> </a:t>
            </a:r>
            <a:r>
              <a:rPr sz="1550" spc="-15" dirty="0">
                <a:latin typeface="Calibri Light"/>
                <a:cs typeface="Calibri Light"/>
              </a:rPr>
              <a:t>to</a:t>
            </a:r>
            <a:r>
              <a:rPr sz="1550" spc="-5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loans,</a:t>
            </a:r>
            <a:r>
              <a:rPr sz="1550" spc="-5" dirty="0">
                <a:latin typeface="Calibri Light"/>
                <a:cs typeface="Calibri Light"/>
              </a:rPr>
              <a:t> bonds,</a:t>
            </a:r>
            <a:r>
              <a:rPr sz="1550" spc="-25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mortgages,</a:t>
            </a:r>
            <a:r>
              <a:rPr sz="1550" spc="5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credit cards,</a:t>
            </a:r>
            <a:r>
              <a:rPr sz="1550" spc="-25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and</a:t>
            </a:r>
            <a:r>
              <a:rPr sz="1550" spc="-15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so</a:t>
            </a:r>
            <a:r>
              <a:rPr sz="1550" spc="-10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on.</a:t>
            </a:r>
            <a:endParaRPr sz="155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3039" y="2766060"/>
            <a:ext cx="4671060" cy="42763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977644" y="4667250"/>
            <a:ext cx="334708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 Light"/>
                <a:cs typeface="Calibri Light"/>
              </a:rPr>
              <a:t>two</a:t>
            </a:r>
            <a:r>
              <a:rPr sz="1050" spc="-45" dirty="0">
                <a:latin typeface="Calibri Light"/>
                <a:cs typeface="Calibri Light"/>
              </a:rPr>
              <a:t> </a:t>
            </a:r>
            <a:r>
              <a:rPr sz="1050" spc="-5" dirty="0">
                <a:latin typeface="Calibri Light"/>
                <a:cs typeface="Calibri Light"/>
              </a:rPr>
              <a:t>aspects</a:t>
            </a:r>
            <a:r>
              <a:rPr sz="1050" spc="-45" dirty="0">
                <a:latin typeface="Calibri Light"/>
                <a:cs typeface="Calibri Light"/>
              </a:rPr>
              <a:t> </a:t>
            </a:r>
            <a:r>
              <a:rPr sz="1050" spc="-5" dirty="0">
                <a:latin typeface="Calibri Light"/>
                <a:cs typeface="Calibri Light"/>
              </a:rPr>
              <a:t>differentiate</a:t>
            </a:r>
            <a:r>
              <a:rPr sz="1050" spc="-55" dirty="0">
                <a:latin typeface="Calibri Light"/>
                <a:cs typeface="Calibri Light"/>
              </a:rPr>
              <a:t> </a:t>
            </a:r>
            <a:r>
              <a:rPr sz="1050" spc="-10" dirty="0">
                <a:latin typeface="Calibri Light"/>
                <a:cs typeface="Calibri Light"/>
              </a:rPr>
              <a:t>contracts</a:t>
            </a:r>
            <a:r>
              <a:rPr sz="1050" spc="-45" dirty="0">
                <a:latin typeface="Calibri Light"/>
                <a:cs typeface="Calibri Light"/>
              </a:rPr>
              <a:t> </a:t>
            </a:r>
            <a:r>
              <a:rPr sz="1050" dirty="0">
                <a:latin typeface="Calibri Light"/>
                <a:cs typeface="Calibri Light"/>
              </a:rPr>
              <a:t>with</a:t>
            </a:r>
            <a:r>
              <a:rPr sz="1050" spc="-45" dirty="0">
                <a:latin typeface="Calibri Light"/>
                <a:cs typeface="Calibri Light"/>
              </a:rPr>
              <a:t> </a:t>
            </a:r>
            <a:r>
              <a:rPr sz="1050" spc="-10" dirty="0">
                <a:latin typeface="Calibri Light"/>
                <a:cs typeface="Calibri Light"/>
              </a:rPr>
              <a:t>counterparty</a:t>
            </a:r>
            <a:r>
              <a:rPr sz="1050" spc="-50" dirty="0">
                <a:latin typeface="Calibri Light"/>
                <a:cs typeface="Calibri Light"/>
              </a:rPr>
              <a:t> </a:t>
            </a:r>
            <a:r>
              <a:rPr sz="1050" dirty="0">
                <a:latin typeface="Calibri Light"/>
                <a:cs typeface="Calibri Light"/>
              </a:rPr>
              <a:t>risk</a:t>
            </a:r>
            <a:r>
              <a:rPr sz="1050" spc="-55" dirty="0">
                <a:latin typeface="Calibri Light"/>
                <a:cs typeface="Calibri Light"/>
              </a:rPr>
              <a:t> </a:t>
            </a:r>
            <a:r>
              <a:rPr sz="1050" dirty="0">
                <a:latin typeface="Calibri Light"/>
                <a:cs typeface="Calibri Light"/>
              </a:rPr>
              <a:t>from </a:t>
            </a:r>
            <a:r>
              <a:rPr sz="1050" spc="-225" dirty="0">
                <a:latin typeface="Calibri Light"/>
                <a:cs typeface="Calibri Light"/>
              </a:rPr>
              <a:t> </a:t>
            </a:r>
            <a:r>
              <a:rPr sz="1050" spc="10" dirty="0">
                <a:latin typeface="Calibri Light"/>
                <a:cs typeface="Calibri Light"/>
              </a:rPr>
              <a:t>t</a:t>
            </a:r>
            <a:r>
              <a:rPr sz="1050" spc="-5" dirty="0">
                <a:latin typeface="Calibri Light"/>
                <a:cs typeface="Calibri Light"/>
              </a:rPr>
              <a:t>ra</a:t>
            </a:r>
            <a:r>
              <a:rPr sz="1050" spc="-10" dirty="0">
                <a:latin typeface="Calibri Light"/>
                <a:cs typeface="Calibri Light"/>
              </a:rPr>
              <a:t>d</a:t>
            </a:r>
            <a:r>
              <a:rPr sz="1050" spc="-20" dirty="0">
                <a:latin typeface="Calibri Light"/>
                <a:cs typeface="Calibri Light"/>
              </a:rPr>
              <a:t>i</a:t>
            </a:r>
            <a:r>
              <a:rPr sz="1050" dirty="0">
                <a:latin typeface="Calibri Light"/>
                <a:cs typeface="Calibri Light"/>
              </a:rPr>
              <a:t>t</a:t>
            </a:r>
            <a:r>
              <a:rPr sz="1050" spc="-20" dirty="0">
                <a:latin typeface="Calibri Light"/>
                <a:cs typeface="Calibri Light"/>
              </a:rPr>
              <a:t>i</a:t>
            </a:r>
            <a:r>
              <a:rPr sz="1050" spc="-15" dirty="0">
                <a:latin typeface="Calibri Light"/>
                <a:cs typeface="Calibri Light"/>
              </a:rPr>
              <a:t>o</a:t>
            </a:r>
            <a:r>
              <a:rPr sz="1050" spc="-10" dirty="0">
                <a:latin typeface="Calibri Light"/>
                <a:cs typeface="Calibri Light"/>
              </a:rPr>
              <a:t>n</a:t>
            </a:r>
            <a:r>
              <a:rPr sz="1050" spc="-5" dirty="0">
                <a:latin typeface="Calibri Light"/>
                <a:cs typeface="Calibri Light"/>
              </a:rPr>
              <a:t>a</a:t>
            </a:r>
            <a:r>
              <a:rPr sz="1050" dirty="0">
                <a:latin typeface="Calibri Light"/>
                <a:cs typeface="Calibri Light"/>
              </a:rPr>
              <a:t>l</a:t>
            </a:r>
            <a:r>
              <a:rPr sz="1050" spc="-55" dirty="0">
                <a:latin typeface="Calibri Light"/>
                <a:cs typeface="Calibri Light"/>
              </a:rPr>
              <a:t> </a:t>
            </a:r>
            <a:r>
              <a:rPr sz="1050" spc="5" dirty="0">
                <a:latin typeface="Calibri Light"/>
                <a:cs typeface="Calibri Light"/>
              </a:rPr>
              <a:t>c</a:t>
            </a:r>
            <a:r>
              <a:rPr sz="1050" spc="-5" dirty="0">
                <a:latin typeface="Calibri Light"/>
                <a:cs typeface="Calibri Light"/>
              </a:rPr>
              <a:t>r</a:t>
            </a:r>
            <a:r>
              <a:rPr sz="1050" spc="-10" dirty="0">
                <a:latin typeface="Calibri Light"/>
                <a:cs typeface="Calibri Light"/>
              </a:rPr>
              <a:t>ed</a:t>
            </a:r>
            <a:r>
              <a:rPr sz="1050" spc="-5" dirty="0">
                <a:latin typeface="Calibri Light"/>
                <a:cs typeface="Calibri Light"/>
              </a:rPr>
              <a:t>i</a:t>
            </a:r>
            <a:r>
              <a:rPr sz="1050" dirty="0">
                <a:latin typeface="Calibri Light"/>
                <a:cs typeface="Calibri Light"/>
              </a:rPr>
              <a:t>t</a:t>
            </a:r>
            <a:r>
              <a:rPr sz="1050" spc="-45" dirty="0">
                <a:latin typeface="Calibri Light"/>
                <a:cs typeface="Calibri Light"/>
              </a:rPr>
              <a:t> </a:t>
            </a:r>
            <a:r>
              <a:rPr sz="1050" spc="5" dirty="0">
                <a:latin typeface="Calibri Light"/>
                <a:cs typeface="Calibri Light"/>
              </a:rPr>
              <a:t>r</a:t>
            </a:r>
            <a:r>
              <a:rPr sz="1050" spc="-5" dirty="0">
                <a:latin typeface="Calibri Light"/>
                <a:cs typeface="Calibri Light"/>
              </a:rPr>
              <a:t>i</a:t>
            </a:r>
            <a:r>
              <a:rPr sz="1050" dirty="0">
                <a:latin typeface="Calibri Light"/>
                <a:cs typeface="Calibri Light"/>
              </a:rPr>
              <a:t>s</a:t>
            </a:r>
            <a:r>
              <a:rPr sz="1050" spc="-15" dirty="0">
                <a:latin typeface="Calibri Light"/>
                <a:cs typeface="Calibri Light"/>
              </a:rPr>
              <a:t>k</a:t>
            </a:r>
            <a:r>
              <a:rPr sz="1050" dirty="0">
                <a:latin typeface="Calibri Light"/>
                <a:cs typeface="Calibri Light"/>
              </a:rPr>
              <a:t>;</a:t>
            </a:r>
            <a:endParaRPr sz="105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55292" y="3637788"/>
            <a:ext cx="3485515" cy="937260"/>
          </a:xfrm>
          <a:custGeom>
            <a:avLst/>
            <a:gdLst/>
            <a:ahLst/>
            <a:cxnLst/>
            <a:rect l="l" t="t" r="r" b="b"/>
            <a:pathLst>
              <a:path w="3485515" h="937260">
                <a:moveTo>
                  <a:pt x="3432936" y="0"/>
                </a:moveTo>
                <a:lnTo>
                  <a:pt x="52450" y="0"/>
                </a:lnTo>
                <a:lnTo>
                  <a:pt x="32039" y="7358"/>
                </a:lnTo>
                <a:lnTo>
                  <a:pt x="15367" y="27432"/>
                </a:lnTo>
                <a:lnTo>
                  <a:pt x="4123" y="57221"/>
                </a:lnTo>
                <a:lnTo>
                  <a:pt x="0" y="93725"/>
                </a:lnTo>
                <a:lnTo>
                  <a:pt x="0" y="843533"/>
                </a:lnTo>
                <a:lnTo>
                  <a:pt x="4123" y="880038"/>
                </a:lnTo>
                <a:lnTo>
                  <a:pt x="15366" y="909827"/>
                </a:lnTo>
                <a:lnTo>
                  <a:pt x="32039" y="929901"/>
                </a:lnTo>
                <a:lnTo>
                  <a:pt x="52450" y="937259"/>
                </a:lnTo>
                <a:lnTo>
                  <a:pt x="3432936" y="937259"/>
                </a:lnTo>
                <a:lnTo>
                  <a:pt x="3453348" y="929901"/>
                </a:lnTo>
                <a:lnTo>
                  <a:pt x="3470021" y="909827"/>
                </a:lnTo>
                <a:lnTo>
                  <a:pt x="3481264" y="880038"/>
                </a:lnTo>
                <a:lnTo>
                  <a:pt x="3485387" y="843533"/>
                </a:lnTo>
                <a:lnTo>
                  <a:pt x="3485387" y="93725"/>
                </a:lnTo>
                <a:lnTo>
                  <a:pt x="3481264" y="57221"/>
                </a:lnTo>
                <a:lnTo>
                  <a:pt x="3470021" y="27432"/>
                </a:lnTo>
                <a:lnTo>
                  <a:pt x="3453348" y="7358"/>
                </a:lnTo>
                <a:lnTo>
                  <a:pt x="3432936" y="0"/>
                </a:lnTo>
                <a:close/>
              </a:path>
            </a:pathLst>
          </a:custGeom>
          <a:solidFill>
            <a:srgbClr val="79D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77644" y="3685794"/>
            <a:ext cx="311404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spc="5" dirty="0">
                <a:latin typeface="Calibri Light"/>
                <a:cs typeface="Calibri Light"/>
              </a:rPr>
              <a:t>C</a:t>
            </a:r>
            <a:r>
              <a:rPr sz="1050" spc="-15" dirty="0">
                <a:latin typeface="Calibri Light"/>
                <a:cs typeface="Calibri Light"/>
              </a:rPr>
              <a:t>o</a:t>
            </a:r>
            <a:r>
              <a:rPr sz="1050" spc="-10" dirty="0">
                <a:latin typeface="Calibri Light"/>
                <a:cs typeface="Calibri Light"/>
              </a:rPr>
              <a:t>un</a:t>
            </a:r>
            <a:r>
              <a:rPr sz="1050" spc="-15" dirty="0">
                <a:latin typeface="Calibri Light"/>
                <a:cs typeface="Calibri Light"/>
              </a:rPr>
              <a:t>t</a:t>
            </a:r>
            <a:r>
              <a:rPr sz="1050" spc="-10" dirty="0">
                <a:latin typeface="Calibri Light"/>
                <a:cs typeface="Calibri Light"/>
              </a:rPr>
              <a:t>e</a:t>
            </a:r>
            <a:r>
              <a:rPr sz="1050" spc="-20" dirty="0">
                <a:latin typeface="Calibri Light"/>
                <a:cs typeface="Calibri Light"/>
              </a:rPr>
              <a:t>r</a:t>
            </a:r>
            <a:r>
              <a:rPr sz="1050" spc="-10" dirty="0">
                <a:latin typeface="Calibri Light"/>
                <a:cs typeface="Calibri Light"/>
              </a:rPr>
              <a:t>p</a:t>
            </a:r>
            <a:r>
              <a:rPr sz="1050" spc="-5" dirty="0">
                <a:latin typeface="Calibri Light"/>
                <a:cs typeface="Calibri Light"/>
              </a:rPr>
              <a:t>a</a:t>
            </a:r>
            <a:r>
              <a:rPr sz="1050" spc="-20" dirty="0">
                <a:latin typeface="Calibri Light"/>
                <a:cs typeface="Calibri Light"/>
              </a:rPr>
              <a:t>r</a:t>
            </a:r>
            <a:r>
              <a:rPr sz="1050" spc="-15" dirty="0">
                <a:latin typeface="Calibri Light"/>
                <a:cs typeface="Calibri Light"/>
              </a:rPr>
              <a:t>t</a:t>
            </a:r>
            <a:r>
              <a:rPr sz="1050" dirty="0">
                <a:latin typeface="Calibri Light"/>
                <a:cs typeface="Calibri Light"/>
              </a:rPr>
              <a:t>y</a:t>
            </a:r>
            <a:r>
              <a:rPr sz="1050" spc="-60" dirty="0">
                <a:latin typeface="Calibri Light"/>
                <a:cs typeface="Calibri Light"/>
              </a:rPr>
              <a:t> </a:t>
            </a:r>
            <a:r>
              <a:rPr sz="1050" spc="5" dirty="0">
                <a:latin typeface="Calibri Light"/>
                <a:cs typeface="Calibri Light"/>
              </a:rPr>
              <a:t>r</a:t>
            </a:r>
            <a:r>
              <a:rPr sz="1050" spc="-5" dirty="0">
                <a:latin typeface="Calibri Light"/>
                <a:cs typeface="Calibri Light"/>
              </a:rPr>
              <a:t>i</a:t>
            </a:r>
            <a:r>
              <a:rPr sz="1050" dirty="0">
                <a:latin typeface="Calibri Light"/>
                <a:cs typeface="Calibri Light"/>
              </a:rPr>
              <a:t>sk</a:t>
            </a:r>
            <a:r>
              <a:rPr sz="1050" spc="-45" dirty="0">
                <a:latin typeface="Calibri Light"/>
                <a:cs typeface="Calibri Light"/>
              </a:rPr>
              <a:t> </a:t>
            </a:r>
            <a:r>
              <a:rPr sz="1050" spc="5" dirty="0">
                <a:latin typeface="Calibri Light"/>
                <a:cs typeface="Calibri Light"/>
              </a:rPr>
              <a:t>i</a:t>
            </a:r>
            <a:r>
              <a:rPr sz="1050" dirty="0">
                <a:latin typeface="Calibri Light"/>
                <a:cs typeface="Calibri Light"/>
              </a:rPr>
              <a:t>s</a:t>
            </a:r>
            <a:r>
              <a:rPr sz="1050" spc="-25" dirty="0">
                <a:latin typeface="Calibri Light"/>
                <a:cs typeface="Calibri Light"/>
              </a:rPr>
              <a:t> </a:t>
            </a:r>
            <a:r>
              <a:rPr sz="1050" dirty="0">
                <a:latin typeface="Calibri Light"/>
                <a:cs typeface="Calibri Light"/>
              </a:rPr>
              <a:t>pr</a:t>
            </a:r>
            <a:r>
              <a:rPr sz="1050" spc="-10" dirty="0">
                <a:latin typeface="Calibri Light"/>
                <a:cs typeface="Calibri Light"/>
              </a:rPr>
              <a:t>i</a:t>
            </a:r>
            <a:r>
              <a:rPr sz="1050" spc="-20" dirty="0">
                <a:latin typeface="Calibri Light"/>
                <a:cs typeface="Calibri Light"/>
              </a:rPr>
              <a:t>m</a:t>
            </a:r>
            <a:r>
              <a:rPr sz="1050" spc="-5" dirty="0">
                <a:latin typeface="Calibri Light"/>
                <a:cs typeface="Calibri Light"/>
              </a:rPr>
              <a:t>a</a:t>
            </a:r>
            <a:r>
              <a:rPr sz="1050" spc="-20" dirty="0">
                <a:latin typeface="Calibri Light"/>
                <a:cs typeface="Calibri Light"/>
              </a:rPr>
              <a:t>r</a:t>
            </a:r>
            <a:r>
              <a:rPr sz="1050" spc="-5" dirty="0">
                <a:latin typeface="Calibri Light"/>
                <a:cs typeface="Calibri Light"/>
              </a:rPr>
              <a:t>i</a:t>
            </a:r>
            <a:r>
              <a:rPr sz="1050" spc="-20" dirty="0">
                <a:latin typeface="Calibri Light"/>
                <a:cs typeface="Calibri Light"/>
              </a:rPr>
              <a:t>l</a:t>
            </a:r>
            <a:r>
              <a:rPr sz="1050" dirty="0">
                <a:latin typeface="Calibri Light"/>
                <a:cs typeface="Calibri Light"/>
              </a:rPr>
              <a:t>y</a:t>
            </a:r>
            <a:r>
              <a:rPr sz="1050" spc="-45" dirty="0">
                <a:latin typeface="Calibri Light"/>
                <a:cs typeface="Calibri Light"/>
              </a:rPr>
              <a:t> </a:t>
            </a:r>
            <a:r>
              <a:rPr sz="1050" spc="5" dirty="0">
                <a:latin typeface="Calibri Light"/>
                <a:cs typeface="Calibri Light"/>
              </a:rPr>
              <a:t>a</a:t>
            </a:r>
            <a:r>
              <a:rPr sz="1050" dirty="0">
                <a:latin typeface="Calibri Light"/>
                <a:cs typeface="Calibri Light"/>
              </a:rPr>
              <a:t>ss</a:t>
            </a:r>
            <a:r>
              <a:rPr sz="1050" spc="-15" dirty="0">
                <a:latin typeface="Calibri Light"/>
                <a:cs typeface="Calibri Light"/>
              </a:rPr>
              <a:t>o</a:t>
            </a:r>
            <a:r>
              <a:rPr sz="1050" spc="-20" dirty="0">
                <a:latin typeface="Calibri Light"/>
                <a:cs typeface="Calibri Light"/>
              </a:rPr>
              <a:t>c</a:t>
            </a:r>
            <a:r>
              <a:rPr sz="1050" spc="-5" dirty="0">
                <a:latin typeface="Calibri Light"/>
                <a:cs typeface="Calibri Light"/>
              </a:rPr>
              <a:t>ia</a:t>
            </a:r>
            <a:r>
              <a:rPr sz="1050" spc="-15" dirty="0">
                <a:latin typeface="Calibri Light"/>
                <a:cs typeface="Calibri Light"/>
              </a:rPr>
              <a:t>t</a:t>
            </a:r>
            <a:r>
              <a:rPr sz="1050" spc="-20" dirty="0">
                <a:latin typeface="Calibri Light"/>
                <a:cs typeface="Calibri Light"/>
              </a:rPr>
              <a:t>e</a:t>
            </a:r>
            <a:r>
              <a:rPr sz="1050" dirty="0">
                <a:latin typeface="Calibri Light"/>
                <a:cs typeface="Calibri Light"/>
              </a:rPr>
              <a:t>d</a:t>
            </a:r>
            <a:r>
              <a:rPr sz="1050" spc="-45" dirty="0">
                <a:latin typeface="Calibri Light"/>
                <a:cs typeface="Calibri Light"/>
              </a:rPr>
              <a:t> </a:t>
            </a:r>
            <a:r>
              <a:rPr sz="1050" spc="5" dirty="0">
                <a:latin typeface="Calibri Light"/>
                <a:cs typeface="Calibri Light"/>
              </a:rPr>
              <a:t>w</a:t>
            </a:r>
            <a:r>
              <a:rPr sz="1050" spc="-5" dirty="0">
                <a:latin typeface="Calibri Light"/>
                <a:cs typeface="Calibri Light"/>
              </a:rPr>
              <a:t>i</a:t>
            </a:r>
            <a:r>
              <a:rPr sz="1050" dirty="0">
                <a:latin typeface="Calibri Light"/>
                <a:cs typeface="Calibri Light"/>
              </a:rPr>
              <a:t>th</a:t>
            </a:r>
            <a:r>
              <a:rPr sz="1050" spc="-45" dirty="0">
                <a:latin typeface="Calibri Light"/>
                <a:cs typeface="Calibri Light"/>
              </a:rPr>
              <a:t> </a:t>
            </a:r>
            <a:r>
              <a:rPr sz="1050" spc="10" dirty="0">
                <a:latin typeface="Calibri Light"/>
                <a:cs typeface="Calibri Light"/>
              </a:rPr>
              <a:t>t</a:t>
            </a:r>
            <a:r>
              <a:rPr sz="1050" spc="-10" dirty="0">
                <a:latin typeface="Calibri Light"/>
                <a:cs typeface="Calibri Light"/>
              </a:rPr>
              <a:t>h</a:t>
            </a:r>
            <a:r>
              <a:rPr sz="1050" dirty="0">
                <a:latin typeface="Calibri Light"/>
                <a:cs typeface="Calibri Light"/>
              </a:rPr>
              <a:t>e</a:t>
            </a:r>
            <a:r>
              <a:rPr sz="1050" spc="-40" dirty="0">
                <a:latin typeface="Calibri Light"/>
                <a:cs typeface="Calibri Light"/>
              </a:rPr>
              <a:t> </a:t>
            </a:r>
            <a:r>
              <a:rPr sz="1050" spc="5" dirty="0">
                <a:latin typeface="Calibri Light"/>
                <a:cs typeface="Calibri Light"/>
              </a:rPr>
              <a:t>f</a:t>
            </a:r>
            <a:r>
              <a:rPr sz="1050" spc="-5" dirty="0">
                <a:latin typeface="Calibri Light"/>
                <a:cs typeface="Calibri Light"/>
              </a:rPr>
              <a:t>o</a:t>
            </a:r>
            <a:r>
              <a:rPr sz="1050" spc="5" dirty="0">
                <a:latin typeface="Calibri Light"/>
                <a:cs typeface="Calibri Light"/>
              </a:rPr>
              <a:t>l</a:t>
            </a:r>
            <a:r>
              <a:rPr sz="1050" spc="-5" dirty="0">
                <a:latin typeface="Calibri Light"/>
                <a:cs typeface="Calibri Light"/>
              </a:rPr>
              <a:t>l</a:t>
            </a:r>
            <a:r>
              <a:rPr sz="1050" spc="-25" dirty="0">
                <a:latin typeface="Calibri Light"/>
                <a:cs typeface="Calibri Light"/>
              </a:rPr>
              <a:t>o</a:t>
            </a:r>
            <a:r>
              <a:rPr sz="1050" spc="-10" dirty="0">
                <a:latin typeface="Calibri Light"/>
                <a:cs typeface="Calibri Light"/>
              </a:rPr>
              <a:t>w</a:t>
            </a:r>
            <a:r>
              <a:rPr sz="1050" spc="-5" dirty="0">
                <a:latin typeface="Calibri Light"/>
                <a:cs typeface="Calibri Light"/>
              </a:rPr>
              <a:t>i</a:t>
            </a:r>
            <a:r>
              <a:rPr sz="1050" spc="-25" dirty="0">
                <a:latin typeface="Calibri Light"/>
                <a:cs typeface="Calibri Light"/>
              </a:rPr>
              <a:t>n</a:t>
            </a:r>
            <a:r>
              <a:rPr sz="1050" dirty="0">
                <a:latin typeface="Calibri Light"/>
                <a:cs typeface="Calibri Light"/>
              </a:rPr>
              <a:t>g  </a:t>
            </a:r>
            <a:r>
              <a:rPr sz="1050" spc="-5" dirty="0">
                <a:latin typeface="Calibri Light"/>
                <a:cs typeface="Calibri Light"/>
              </a:rPr>
              <a:t>situation:</a:t>
            </a:r>
            <a:endParaRPr sz="105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77644" y="4005834"/>
            <a:ext cx="2069464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185420" algn="l"/>
              </a:tabLst>
            </a:pPr>
            <a:r>
              <a:rPr sz="1050" spc="-5" dirty="0">
                <a:latin typeface="Calibri Light"/>
                <a:cs typeface="Calibri Light"/>
              </a:rPr>
              <a:t>o</a:t>
            </a:r>
            <a:r>
              <a:rPr sz="1050" dirty="0">
                <a:latin typeface="Calibri Light"/>
                <a:cs typeface="Calibri Light"/>
              </a:rPr>
              <a:t>v</a:t>
            </a:r>
            <a:r>
              <a:rPr sz="1050" spc="-10" dirty="0">
                <a:latin typeface="Calibri Light"/>
                <a:cs typeface="Calibri Light"/>
              </a:rPr>
              <a:t>e</a:t>
            </a:r>
            <a:r>
              <a:rPr sz="1050" spc="-15" dirty="0">
                <a:latin typeface="Calibri Light"/>
                <a:cs typeface="Calibri Light"/>
              </a:rPr>
              <a:t>r-t</a:t>
            </a:r>
            <a:r>
              <a:rPr sz="1050" spc="-10" dirty="0">
                <a:latin typeface="Calibri Light"/>
                <a:cs typeface="Calibri Light"/>
              </a:rPr>
              <a:t>h</a:t>
            </a:r>
            <a:r>
              <a:rPr sz="1050" spc="-5" dirty="0">
                <a:latin typeface="Calibri Light"/>
                <a:cs typeface="Calibri Light"/>
              </a:rPr>
              <a:t>e</a:t>
            </a:r>
            <a:r>
              <a:rPr sz="1050" spc="-15" dirty="0">
                <a:latin typeface="Calibri Light"/>
                <a:cs typeface="Calibri Light"/>
              </a:rPr>
              <a:t>-</a:t>
            </a:r>
            <a:r>
              <a:rPr sz="1050" spc="-20" dirty="0">
                <a:latin typeface="Calibri Light"/>
                <a:cs typeface="Calibri Light"/>
              </a:rPr>
              <a:t>c</a:t>
            </a:r>
            <a:r>
              <a:rPr sz="1050" spc="-15" dirty="0">
                <a:latin typeface="Calibri Light"/>
                <a:cs typeface="Calibri Light"/>
              </a:rPr>
              <a:t>o</a:t>
            </a:r>
            <a:r>
              <a:rPr sz="1050" spc="-10" dirty="0">
                <a:latin typeface="Calibri Light"/>
                <a:cs typeface="Calibri Light"/>
              </a:rPr>
              <a:t>un</a:t>
            </a:r>
            <a:r>
              <a:rPr sz="1050" spc="-15" dirty="0">
                <a:latin typeface="Calibri Light"/>
                <a:cs typeface="Calibri Light"/>
              </a:rPr>
              <a:t>t</a:t>
            </a:r>
            <a:r>
              <a:rPr sz="1050" spc="-10" dirty="0">
                <a:latin typeface="Calibri Light"/>
                <a:cs typeface="Calibri Light"/>
              </a:rPr>
              <a:t>e</a:t>
            </a:r>
            <a:r>
              <a:rPr sz="1050" dirty="0">
                <a:latin typeface="Calibri Light"/>
                <a:cs typeface="Calibri Light"/>
              </a:rPr>
              <a:t>r</a:t>
            </a:r>
            <a:r>
              <a:rPr sz="1050" spc="-65" dirty="0">
                <a:latin typeface="Calibri Light"/>
                <a:cs typeface="Calibri Light"/>
              </a:rPr>
              <a:t> </a:t>
            </a:r>
            <a:r>
              <a:rPr sz="1050" spc="5" dirty="0">
                <a:latin typeface="Calibri Light"/>
                <a:cs typeface="Calibri Light"/>
              </a:rPr>
              <a:t>(</a:t>
            </a:r>
            <a:r>
              <a:rPr sz="1050" dirty="0">
                <a:latin typeface="Calibri Light"/>
                <a:cs typeface="Calibri Light"/>
              </a:rPr>
              <a:t>O</a:t>
            </a:r>
            <a:r>
              <a:rPr sz="1050" spc="-10" dirty="0">
                <a:latin typeface="Calibri Light"/>
                <a:cs typeface="Calibri Light"/>
              </a:rPr>
              <a:t>T</a:t>
            </a:r>
            <a:r>
              <a:rPr sz="1050" spc="-15" dirty="0">
                <a:latin typeface="Calibri Light"/>
                <a:cs typeface="Calibri Light"/>
              </a:rPr>
              <a:t>C</a:t>
            </a:r>
            <a:r>
              <a:rPr sz="1050" dirty="0">
                <a:latin typeface="Calibri Light"/>
                <a:cs typeface="Calibri Light"/>
              </a:rPr>
              <a:t>)</a:t>
            </a:r>
            <a:r>
              <a:rPr sz="1050" spc="-40" dirty="0">
                <a:latin typeface="Calibri Light"/>
                <a:cs typeface="Calibri Light"/>
              </a:rPr>
              <a:t> </a:t>
            </a:r>
            <a:r>
              <a:rPr sz="1050" dirty="0">
                <a:latin typeface="Calibri Light"/>
                <a:cs typeface="Calibri Light"/>
              </a:rPr>
              <a:t>d</a:t>
            </a:r>
            <a:r>
              <a:rPr sz="1050" spc="5" dirty="0">
                <a:latin typeface="Calibri Light"/>
                <a:cs typeface="Calibri Light"/>
              </a:rPr>
              <a:t>e</a:t>
            </a:r>
            <a:r>
              <a:rPr sz="1050" spc="-5" dirty="0">
                <a:latin typeface="Calibri Light"/>
                <a:cs typeface="Calibri Light"/>
              </a:rPr>
              <a:t>ri</a:t>
            </a:r>
            <a:r>
              <a:rPr sz="1050" spc="-25" dirty="0">
                <a:latin typeface="Calibri Light"/>
                <a:cs typeface="Calibri Light"/>
              </a:rPr>
              <a:t>v</a:t>
            </a:r>
            <a:r>
              <a:rPr sz="1050" spc="-5" dirty="0">
                <a:latin typeface="Calibri Light"/>
                <a:cs typeface="Calibri Light"/>
              </a:rPr>
              <a:t>a</a:t>
            </a:r>
            <a:r>
              <a:rPr sz="1050" spc="-15" dirty="0">
                <a:latin typeface="Calibri Light"/>
                <a:cs typeface="Calibri Light"/>
              </a:rPr>
              <a:t>t</a:t>
            </a:r>
            <a:r>
              <a:rPr sz="1050" spc="-5" dirty="0">
                <a:latin typeface="Calibri Light"/>
                <a:cs typeface="Calibri Light"/>
              </a:rPr>
              <a:t>i</a:t>
            </a:r>
            <a:r>
              <a:rPr sz="1050" spc="-25" dirty="0">
                <a:latin typeface="Calibri Light"/>
                <a:cs typeface="Calibri Light"/>
              </a:rPr>
              <a:t>v</a:t>
            </a:r>
            <a:r>
              <a:rPr sz="1050" spc="-10" dirty="0">
                <a:latin typeface="Calibri Light"/>
                <a:cs typeface="Calibri Light"/>
              </a:rPr>
              <a:t>e</a:t>
            </a:r>
            <a:r>
              <a:rPr sz="1050" spc="-15" dirty="0">
                <a:latin typeface="Calibri Light"/>
                <a:cs typeface="Calibri Light"/>
              </a:rPr>
              <a:t>s</a:t>
            </a:r>
            <a:r>
              <a:rPr sz="1050" dirty="0">
                <a:latin typeface="Calibri Light"/>
                <a:cs typeface="Calibri Light"/>
              </a:rPr>
              <a:t>;</a:t>
            </a:r>
            <a:endParaRPr sz="1050">
              <a:latin typeface="Calibri Light"/>
              <a:cs typeface="Calibri Light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050" dirty="0">
                <a:latin typeface="Calibri Light"/>
                <a:cs typeface="Calibri Light"/>
              </a:rPr>
              <a:t>b</a:t>
            </a:r>
            <a:r>
              <a:rPr sz="1050" spc="5" dirty="0">
                <a:latin typeface="Calibri Light"/>
                <a:cs typeface="Calibri Light"/>
              </a:rPr>
              <a:t>i</a:t>
            </a:r>
            <a:r>
              <a:rPr sz="1050" spc="-5" dirty="0">
                <a:latin typeface="Calibri Light"/>
                <a:cs typeface="Calibri Light"/>
              </a:rPr>
              <a:t>la</a:t>
            </a:r>
            <a:r>
              <a:rPr sz="1050" spc="-15" dirty="0">
                <a:latin typeface="Calibri Light"/>
                <a:cs typeface="Calibri Light"/>
              </a:rPr>
              <a:t>t</a:t>
            </a:r>
            <a:r>
              <a:rPr sz="1050" spc="-10" dirty="0">
                <a:latin typeface="Calibri Light"/>
                <a:cs typeface="Calibri Light"/>
              </a:rPr>
              <a:t>e</a:t>
            </a:r>
            <a:r>
              <a:rPr sz="1050" spc="-20" dirty="0">
                <a:latin typeface="Calibri Light"/>
                <a:cs typeface="Calibri Light"/>
              </a:rPr>
              <a:t>r</a:t>
            </a:r>
            <a:r>
              <a:rPr sz="1050" spc="-5" dirty="0">
                <a:latin typeface="Calibri Light"/>
                <a:cs typeface="Calibri Light"/>
              </a:rPr>
              <a:t>a</a:t>
            </a:r>
            <a:r>
              <a:rPr sz="1050" spc="-20" dirty="0">
                <a:latin typeface="Calibri Light"/>
                <a:cs typeface="Calibri Light"/>
              </a:rPr>
              <a:t>l</a:t>
            </a:r>
            <a:r>
              <a:rPr sz="1050" spc="-5" dirty="0">
                <a:latin typeface="Calibri Light"/>
                <a:cs typeface="Calibri Light"/>
              </a:rPr>
              <a:t>l</a:t>
            </a:r>
            <a:r>
              <a:rPr sz="1050" dirty="0">
                <a:latin typeface="Calibri Light"/>
                <a:cs typeface="Calibri Light"/>
              </a:rPr>
              <a:t>y</a:t>
            </a:r>
            <a:r>
              <a:rPr sz="1050" spc="-55" dirty="0">
                <a:latin typeface="Calibri Light"/>
                <a:cs typeface="Calibri Light"/>
              </a:rPr>
              <a:t> </a:t>
            </a:r>
            <a:r>
              <a:rPr sz="1050" spc="5" dirty="0">
                <a:latin typeface="Calibri Light"/>
                <a:cs typeface="Calibri Light"/>
              </a:rPr>
              <a:t>cl</a:t>
            </a:r>
            <a:r>
              <a:rPr sz="1050" spc="-10" dirty="0">
                <a:latin typeface="Calibri Light"/>
                <a:cs typeface="Calibri Light"/>
              </a:rPr>
              <a:t>e</a:t>
            </a:r>
            <a:r>
              <a:rPr sz="1050" spc="-5" dirty="0">
                <a:latin typeface="Calibri Light"/>
                <a:cs typeface="Calibri Light"/>
              </a:rPr>
              <a:t>a</a:t>
            </a:r>
            <a:r>
              <a:rPr sz="1050" spc="-20" dirty="0">
                <a:latin typeface="Calibri Light"/>
                <a:cs typeface="Calibri Light"/>
              </a:rPr>
              <a:t>r</a:t>
            </a:r>
            <a:r>
              <a:rPr sz="1050" spc="-10" dirty="0">
                <a:latin typeface="Calibri Light"/>
                <a:cs typeface="Calibri Light"/>
              </a:rPr>
              <a:t>ed</a:t>
            </a:r>
            <a:r>
              <a:rPr sz="1050" dirty="0">
                <a:latin typeface="Calibri Light"/>
                <a:cs typeface="Calibri Light"/>
              </a:rPr>
              <a:t>;</a:t>
            </a:r>
            <a:r>
              <a:rPr sz="1050" spc="-50" dirty="0">
                <a:latin typeface="Calibri Light"/>
                <a:cs typeface="Calibri Light"/>
              </a:rPr>
              <a:t> </a:t>
            </a:r>
            <a:r>
              <a:rPr sz="1050" spc="5" dirty="0">
                <a:latin typeface="Calibri Light"/>
                <a:cs typeface="Calibri Light"/>
              </a:rPr>
              <a:t>a</a:t>
            </a:r>
            <a:r>
              <a:rPr sz="1050" dirty="0">
                <a:latin typeface="Calibri Light"/>
                <a:cs typeface="Calibri Light"/>
              </a:rPr>
              <a:t>nd</a:t>
            </a:r>
            <a:endParaRPr sz="1050">
              <a:latin typeface="Calibri Light"/>
              <a:cs typeface="Calibri Light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050" spc="-10" dirty="0">
                <a:latin typeface="Calibri Light"/>
                <a:cs typeface="Calibri Light"/>
              </a:rPr>
              <a:t>uncollateralised</a:t>
            </a:r>
            <a:endParaRPr sz="1050">
              <a:latin typeface="Calibri Light"/>
              <a:cs typeface="Calibri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55292" y="5167884"/>
            <a:ext cx="3485515" cy="553720"/>
          </a:xfrm>
          <a:custGeom>
            <a:avLst/>
            <a:gdLst/>
            <a:ahLst/>
            <a:cxnLst/>
            <a:rect l="l" t="t" r="r" b="b"/>
            <a:pathLst>
              <a:path w="3485515" h="553720">
                <a:moveTo>
                  <a:pt x="3432936" y="0"/>
                </a:moveTo>
                <a:lnTo>
                  <a:pt x="52450" y="0"/>
                </a:lnTo>
                <a:lnTo>
                  <a:pt x="32039" y="4347"/>
                </a:lnTo>
                <a:lnTo>
                  <a:pt x="15367" y="16208"/>
                </a:lnTo>
                <a:lnTo>
                  <a:pt x="4123" y="33807"/>
                </a:lnTo>
                <a:lnTo>
                  <a:pt x="0" y="55371"/>
                </a:lnTo>
                <a:lnTo>
                  <a:pt x="0" y="497839"/>
                </a:lnTo>
                <a:lnTo>
                  <a:pt x="4123" y="519404"/>
                </a:lnTo>
                <a:lnTo>
                  <a:pt x="15366" y="537003"/>
                </a:lnTo>
                <a:lnTo>
                  <a:pt x="32039" y="548864"/>
                </a:lnTo>
                <a:lnTo>
                  <a:pt x="52450" y="553211"/>
                </a:lnTo>
                <a:lnTo>
                  <a:pt x="3432936" y="553211"/>
                </a:lnTo>
                <a:lnTo>
                  <a:pt x="3453348" y="548864"/>
                </a:lnTo>
                <a:lnTo>
                  <a:pt x="3470021" y="537003"/>
                </a:lnTo>
                <a:lnTo>
                  <a:pt x="3481264" y="519404"/>
                </a:lnTo>
                <a:lnTo>
                  <a:pt x="3485387" y="497839"/>
                </a:lnTo>
                <a:lnTo>
                  <a:pt x="3485387" y="55371"/>
                </a:lnTo>
                <a:lnTo>
                  <a:pt x="3481264" y="33807"/>
                </a:lnTo>
                <a:lnTo>
                  <a:pt x="3470021" y="16208"/>
                </a:lnTo>
                <a:lnTo>
                  <a:pt x="3453348" y="4347"/>
                </a:lnTo>
                <a:lnTo>
                  <a:pt x="3432936" y="0"/>
                </a:lnTo>
                <a:close/>
              </a:path>
            </a:pathLst>
          </a:custGeom>
          <a:solidFill>
            <a:srgbClr val="005D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27630" y="5264023"/>
            <a:ext cx="314134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94715" marR="5080" indent="-88265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The</a:t>
            </a:r>
            <a:r>
              <a:rPr sz="105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value</a:t>
            </a:r>
            <a:r>
              <a:rPr sz="105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of</a:t>
            </a:r>
            <a:r>
              <a:rPr sz="105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the</a:t>
            </a:r>
            <a:r>
              <a:rPr sz="105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 Light"/>
                <a:cs typeface="Calibri Light"/>
              </a:rPr>
              <a:t>contract</a:t>
            </a:r>
            <a:r>
              <a:rPr sz="1050" spc="-6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in</a:t>
            </a:r>
            <a:r>
              <a:rPr sz="105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the</a:t>
            </a:r>
            <a:r>
              <a:rPr sz="1050" spc="-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 Light"/>
                <a:cs typeface="Calibri Light"/>
              </a:rPr>
              <a:t>future</a:t>
            </a:r>
            <a:r>
              <a:rPr sz="105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is</a:t>
            </a:r>
            <a:r>
              <a:rPr sz="1050" spc="-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Calibri Light"/>
                <a:cs typeface="Calibri Light"/>
              </a:rPr>
              <a:t>uncertain,</a:t>
            </a:r>
            <a:r>
              <a:rPr sz="1050" spc="-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in</a:t>
            </a:r>
            <a:r>
              <a:rPr sz="105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 Light"/>
                <a:cs typeface="Calibri Light"/>
              </a:rPr>
              <a:t>most </a:t>
            </a:r>
            <a:r>
              <a:rPr sz="1050" spc="-2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1050" spc="-5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1050" spc="-1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105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spc="10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1050" spc="5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1050" spc="-5" dirty="0">
                <a:solidFill>
                  <a:srgbClr val="FFFFFF"/>
                </a:solidFill>
                <a:latin typeface="Calibri Light"/>
                <a:cs typeface="Calibri Light"/>
              </a:rPr>
              <a:t>g</a:t>
            </a:r>
            <a:r>
              <a:rPr sz="1050" spc="-10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1050" spc="-20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1050" spc="-5" dirty="0">
                <a:solidFill>
                  <a:srgbClr val="FFFFFF"/>
                </a:solidFill>
                <a:latin typeface="Calibri Light"/>
                <a:cs typeface="Calibri Light"/>
              </a:rPr>
              <a:t>fi</a:t>
            </a:r>
            <a:r>
              <a:rPr sz="1050" spc="-10" dirty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1050" spc="-2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1050" spc="-10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1050" spc="-15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1050" spc="-5" dirty="0">
                <a:solidFill>
                  <a:srgbClr val="FFFFFF"/>
                </a:solidFill>
                <a:latin typeface="Calibri Light"/>
                <a:cs typeface="Calibri Light"/>
              </a:rPr>
              <a:t>l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y</a:t>
            </a:r>
            <a:r>
              <a:rPr sz="1050" spc="-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spc="10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1050" spc="-5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;</a:t>
            </a:r>
            <a:r>
              <a:rPr sz="105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nd</a:t>
            </a:r>
            <a:endParaRPr sz="1050">
              <a:latin typeface="Calibri Light"/>
              <a:cs typeface="Calibri Ligh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55292" y="5843016"/>
            <a:ext cx="3485515" cy="637540"/>
          </a:xfrm>
          <a:custGeom>
            <a:avLst/>
            <a:gdLst/>
            <a:ahLst/>
            <a:cxnLst/>
            <a:rect l="l" t="t" r="r" b="b"/>
            <a:pathLst>
              <a:path w="3485515" h="637539">
                <a:moveTo>
                  <a:pt x="3432936" y="0"/>
                </a:moveTo>
                <a:lnTo>
                  <a:pt x="52450" y="0"/>
                </a:lnTo>
                <a:lnTo>
                  <a:pt x="32039" y="5014"/>
                </a:lnTo>
                <a:lnTo>
                  <a:pt x="15367" y="18684"/>
                </a:lnTo>
                <a:lnTo>
                  <a:pt x="4123" y="38951"/>
                </a:lnTo>
                <a:lnTo>
                  <a:pt x="0" y="63754"/>
                </a:lnTo>
                <a:lnTo>
                  <a:pt x="0" y="573328"/>
                </a:lnTo>
                <a:lnTo>
                  <a:pt x="4123" y="598123"/>
                </a:lnTo>
                <a:lnTo>
                  <a:pt x="15366" y="618372"/>
                </a:lnTo>
                <a:lnTo>
                  <a:pt x="32039" y="632025"/>
                </a:lnTo>
                <a:lnTo>
                  <a:pt x="52450" y="637032"/>
                </a:lnTo>
                <a:lnTo>
                  <a:pt x="3432936" y="637032"/>
                </a:lnTo>
                <a:lnTo>
                  <a:pt x="3453348" y="632025"/>
                </a:lnTo>
                <a:lnTo>
                  <a:pt x="3470021" y="618372"/>
                </a:lnTo>
                <a:lnTo>
                  <a:pt x="3481264" y="598123"/>
                </a:lnTo>
                <a:lnTo>
                  <a:pt x="3485387" y="573328"/>
                </a:lnTo>
                <a:lnTo>
                  <a:pt x="3485387" y="63754"/>
                </a:lnTo>
                <a:lnTo>
                  <a:pt x="3481264" y="38951"/>
                </a:lnTo>
                <a:lnTo>
                  <a:pt x="3470021" y="18684"/>
                </a:lnTo>
                <a:lnTo>
                  <a:pt x="3453348" y="5014"/>
                </a:lnTo>
                <a:lnTo>
                  <a:pt x="3432936" y="0"/>
                </a:lnTo>
                <a:close/>
              </a:path>
            </a:pathLst>
          </a:custGeom>
          <a:solidFill>
            <a:srgbClr val="003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010282" y="5901309"/>
            <a:ext cx="3375025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1050" spc="5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1050" spc="-10" dirty="0">
                <a:solidFill>
                  <a:srgbClr val="FFFFFF"/>
                </a:solidFill>
                <a:latin typeface="Calibri Light"/>
                <a:cs typeface="Calibri Light"/>
              </a:rPr>
              <a:t>nc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1050" spc="-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spc="10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he</a:t>
            </a:r>
            <a:r>
              <a:rPr sz="105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v</a:t>
            </a:r>
            <a:r>
              <a:rPr sz="1050" spc="5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1050" spc="-5" dirty="0">
                <a:solidFill>
                  <a:srgbClr val="FFFFFF"/>
                </a:solidFill>
                <a:latin typeface="Calibri Light"/>
                <a:cs typeface="Calibri Light"/>
              </a:rPr>
              <a:t>l</a:t>
            </a:r>
            <a:r>
              <a:rPr sz="1050" spc="-10" dirty="0">
                <a:solidFill>
                  <a:srgbClr val="FFFFFF"/>
                </a:solidFill>
                <a:latin typeface="Calibri Light"/>
                <a:cs typeface="Calibri Light"/>
              </a:rPr>
              <a:t>u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1050" spc="-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f</a:t>
            </a:r>
            <a:r>
              <a:rPr sz="105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spc="10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he</a:t>
            </a:r>
            <a:r>
              <a:rPr sz="105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1050" spc="-5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1050" spc="-10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1050" spc="-15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1050" spc="-20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1050" spc="-5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1050" spc="-20" dirty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1050" spc="-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Calibri Light"/>
                <a:cs typeface="Calibri Light"/>
              </a:rPr>
              <a:t>ca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1050" spc="-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be</a:t>
            </a:r>
            <a:r>
              <a:rPr sz="105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pos</a:t>
            </a:r>
            <a:r>
              <a:rPr sz="1050" spc="-10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1050" spc="-15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1050" spc="-5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1050" spc="-25" dirty="0">
                <a:solidFill>
                  <a:srgbClr val="FFFFFF"/>
                </a:solidFill>
                <a:latin typeface="Calibri Light"/>
                <a:cs typeface="Calibri Light"/>
              </a:rPr>
              <a:t>v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1050" spc="-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1050" spc="-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1050" spc="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1050" spc="-5" dirty="0">
                <a:solidFill>
                  <a:srgbClr val="FFFFFF"/>
                </a:solidFill>
                <a:latin typeface="Calibri Light"/>
                <a:cs typeface="Calibri Light"/>
              </a:rPr>
              <a:t>ga</a:t>
            </a:r>
            <a:r>
              <a:rPr sz="1050" spc="-15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1050" spc="-5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1050" spc="-25" dirty="0">
                <a:solidFill>
                  <a:srgbClr val="FFFFFF"/>
                </a:solidFill>
                <a:latin typeface="Calibri Light"/>
                <a:cs typeface="Calibri Light"/>
              </a:rPr>
              <a:t>v</a:t>
            </a:r>
            <a:r>
              <a:rPr sz="1050" spc="-1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,  </a:t>
            </a:r>
            <a:r>
              <a:rPr sz="1050" spc="-10" dirty="0">
                <a:solidFill>
                  <a:srgbClr val="FFFFFF"/>
                </a:solidFill>
                <a:latin typeface="Calibri Light"/>
                <a:cs typeface="Calibri Light"/>
              </a:rPr>
              <a:t>counterparty 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risk is </a:t>
            </a:r>
            <a:r>
              <a:rPr sz="1050" spc="-5" dirty="0">
                <a:solidFill>
                  <a:srgbClr val="FFFFFF"/>
                </a:solidFill>
                <a:latin typeface="Calibri Light"/>
                <a:cs typeface="Calibri Light"/>
              </a:rPr>
              <a:t>typically bilateral. 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In </a:t>
            </a:r>
            <a:r>
              <a:rPr sz="1050" spc="-5" dirty="0">
                <a:solidFill>
                  <a:srgbClr val="FFFFFF"/>
                </a:solidFill>
                <a:latin typeface="Calibri Light"/>
                <a:cs typeface="Calibri Light"/>
              </a:rPr>
              <a:t>other words, 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in a </a:t>
            </a:r>
            <a:r>
              <a:rPr sz="105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Calibri Light"/>
                <a:cs typeface="Calibri Light"/>
              </a:rPr>
              <a:t>derivatives</a:t>
            </a:r>
            <a:r>
              <a:rPr sz="1050" spc="-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Calibri Light"/>
                <a:cs typeface="Calibri Light"/>
              </a:rPr>
              <a:t>transaction,</a:t>
            </a:r>
            <a:r>
              <a:rPr sz="105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each</a:t>
            </a:r>
            <a:r>
              <a:rPr sz="105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Calibri Light"/>
                <a:cs typeface="Calibri Light"/>
              </a:rPr>
              <a:t>counterparty</a:t>
            </a:r>
            <a:r>
              <a:rPr sz="105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has</a:t>
            </a:r>
            <a:r>
              <a:rPr sz="105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risk</a:t>
            </a:r>
            <a:r>
              <a:rPr sz="105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Calibri Light"/>
                <a:cs typeface="Calibri Light"/>
              </a:rPr>
              <a:t>to</a:t>
            </a:r>
            <a:r>
              <a:rPr sz="105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Calibri Light"/>
                <a:cs typeface="Calibri Light"/>
              </a:rPr>
              <a:t>the</a:t>
            </a:r>
            <a:r>
              <a:rPr sz="1050" spc="-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 Light"/>
                <a:cs typeface="Calibri Light"/>
              </a:rPr>
              <a:t>other.</a:t>
            </a:r>
            <a:endParaRPr sz="105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65705" y="3301365"/>
            <a:ext cx="12820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A2DF"/>
                </a:solidFill>
                <a:latin typeface="Calibri Light"/>
                <a:cs typeface="Calibri Light"/>
              </a:rPr>
              <a:t>C</a:t>
            </a:r>
            <a:r>
              <a:rPr sz="1400" spc="-15" dirty="0">
                <a:solidFill>
                  <a:srgbClr val="00A2DF"/>
                </a:solidFill>
                <a:latin typeface="Calibri Light"/>
                <a:cs typeface="Calibri Light"/>
              </a:rPr>
              <a:t>o</a:t>
            </a:r>
            <a:r>
              <a:rPr sz="1400" spc="-10" dirty="0">
                <a:solidFill>
                  <a:srgbClr val="00A2DF"/>
                </a:solidFill>
                <a:latin typeface="Calibri Light"/>
                <a:cs typeface="Calibri Light"/>
              </a:rPr>
              <a:t>un</a:t>
            </a:r>
            <a:r>
              <a:rPr sz="1400" spc="-20" dirty="0">
                <a:solidFill>
                  <a:srgbClr val="00A2DF"/>
                </a:solidFill>
                <a:latin typeface="Calibri Light"/>
                <a:cs typeface="Calibri Light"/>
              </a:rPr>
              <a:t>t</a:t>
            </a:r>
            <a:r>
              <a:rPr sz="1400" spc="-25" dirty="0">
                <a:solidFill>
                  <a:srgbClr val="00A2DF"/>
                </a:solidFill>
                <a:latin typeface="Calibri Light"/>
                <a:cs typeface="Calibri Light"/>
              </a:rPr>
              <a:t>e</a:t>
            </a:r>
            <a:r>
              <a:rPr sz="1400" spc="-5" dirty="0">
                <a:solidFill>
                  <a:srgbClr val="00A2DF"/>
                </a:solidFill>
                <a:latin typeface="Calibri Light"/>
                <a:cs typeface="Calibri Light"/>
              </a:rPr>
              <a:t>r</a:t>
            </a:r>
            <a:r>
              <a:rPr sz="1400" spc="-25" dirty="0">
                <a:solidFill>
                  <a:srgbClr val="00A2DF"/>
                </a:solidFill>
                <a:latin typeface="Calibri Light"/>
                <a:cs typeface="Calibri Light"/>
              </a:rPr>
              <a:t>p</a:t>
            </a:r>
            <a:r>
              <a:rPr sz="1400" spc="-15" dirty="0">
                <a:solidFill>
                  <a:srgbClr val="00A2DF"/>
                </a:solidFill>
                <a:latin typeface="Calibri Light"/>
                <a:cs typeface="Calibri Light"/>
              </a:rPr>
              <a:t>a</a:t>
            </a:r>
            <a:r>
              <a:rPr sz="1400" spc="-5" dirty="0">
                <a:solidFill>
                  <a:srgbClr val="00A2DF"/>
                </a:solidFill>
                <a:latin typeface="Calibri Light"/>
                <a:cs typeface="Calibri Light"/>
              </a:rPr>
              <a:t>r</a:t>
            </a:r>
            <a:r>
              <a:rPr sz="1400" spc="-10" dirty="0">
                <a:solidFill>
                  <a:srgbClr val="00A2DF"/>
                </a:solidFill>
                <a:latin typeface="Calibri Light"/>
                <a:cs typeface="Calibri Light"/>
              </a:rPr>
              <a:t>t</a:t>
            </a:r>
            <a:r>
              <a:rPr sz="1400" dirty="0">
                <a:solidFill>
                  <a:srgbClr val="00A2DF"/>
                </a:solidFill>
                <a:latin typeface="Calibri Light"/>
                <a:cs typeface="Calibri Light"/>
              </a:rPr>
              <a:t>y</a:t>
            </a:r>
            <a:r>
              <a:rPr sz="1400" spc="-60" dirty="0">
                <a:solidFill>
                  <a:srgbClr val="00A2DF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00A2DF"/>
                </a:solidFill>
                <a:latin typeface="Calibri Light"/>
                <a:cs typeface="Calibri Light"/>
              </a:rPr>
              <a:t>Ris</a:t>
            </a:r>
            <a:r>
              <a:rPr sz="1400" dirty="0">
                <a:solidFill>
                  <a:srgbClr val="00A2DF"/>
                </a:solidFill>
                <a:latin typeface="Calibri Light"/>
                <a:cs typeface="Calibri Light"/>
              </a:rPr>
              <a:t>k</a:t>
            </a:r>
            <a:endParaRPr sz="1400">
              <a:latin typeface="Calibri Light"/>
              <a:cs typeface="Calibri Ligh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557771" y="2766060"/>
            <a:ext cx="5059680" cy="4343400"/>
            <a:chOff x="6557771" y="2766060"/>
            <a:chExt cx="5059680" cy="434340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7771" y="2766060"/>
              <a:ext cx="5059680" cy="43434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251191" y="4044696"/>
              <a:ext cx="3670300" cy="779145"/>
            </a:xfrm>
            <a:custGeom>
              <a:avLst/>
              <a:gdLst/>
              <a:ahLst/>
              <a:cxnLst/>
              <a:rect l="l" t="t" r="r" b="b"/>
              <a:pathLst>
                <a:path w="3670300" h="779145">
                  <a:moveTo>
                    <a:pt x="3614547" y="0"/>
                  </a:moveTo>
                  <a:lnTo>
                    <a:pt x="55244" y="0"/>
                  </a:lnTo>
                  <a:lnTo>
                    <a:pt x="33754" y="6127"/>
                  </a:lnTo>
                  <a:lnTo>
                    <a:pt x="16192" y="22828"/>
                  </a:lnTo>
                  <a:lnTo>
                    <a:pt x="4345" y="47577"/>
                  </a:lnTo>
                  <a:lnTo>
                    <a:pt x="0" y="77851"/>
                  </a:lnTo>
                  <a:lnTo>
                    <a:pt x="0" y="700913"/>
                  </a:lnTo>
                  <a:lnTo>
                    <a:pt x="4345" y="731186"/>
                  </a:lnTo>
                  <a:lnTo>
                    <a:pt x="16192" y="755935"/>
                  </a:lnTo>
                  <a:lnTo>
                    <a:pt x="33754" y="772636"/>
                  </a:lnTo>
                  <a:lnTo>
                    <a:pt x="55244" y="778764"/>
                  </a:lnTo>
                  <a:lnTo>
                    <a:pt x="3614547" y="778764"/>
                  </a:lnTo>
                  <a:lnTo>
                    <a:pt x="3636037" y="772636"/>
                  </a:lnTo>
                  <a:lnTo>
                    <a:pt x="3653599" y="755935"/>
                  </a:lnTo>
                  <a:lnTo>
                    <a:pt x="3665446" y="731186"/>
                  </a:lnTo>
                  <a:lnTo>
                    <a:pt x="3669791" y="700913"/>
                  </a:lnTo>
                  <a:lnTo>
                    <a:pt x="3669791" y="77851"/>
                  </a:lnTo>
                  <a:lnTo>
                    <a:pt x="3665446" y="47577"/>
                  </a:lnTo>
                  <a:lnTo>
                    <a:pt x="3653599" y="22828"/>
                  </a:lnTo>
                  <a:lnTo>
                    <a:pt x="3636037" y="6127"/>
                  </a:lnTo>
                  <a:lnTo>
                    <a:pt x="3614547" y="0"/>
                  </a:lnTo>
                  <a:close/>
                </a:path>
              </a:pathLst>
            </a:custGeom>
            <a:solidFill>
              <a:srgbClr val="85BB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297039" y="4052697"/>
            <a:ext cx="357822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The</a:t>
            </a:r>
            <a:r>
              <a:rPr sz="105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 Light"/>
                <a:cs typeface="Calibri Light"/>
              </a:rPr>
              <a:t>notional</a:t>
            </a:r>
            <a:r>
              <a:rPr sz="105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 Light"/>
                <a:cs typeface="Calibri Light"/>
              </a:rPr>
              <a:t>amount</a:t>
            </a:r>
            <a:r>
              <a:rPr sz="1050" spc="-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at</a:t>
            </a:r>
            <a:r>
              <a:rPr sz="105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risk</a:t>
            </a:r>
            <a:r>
              <a:rPr sz="105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at</a:t>
            </a:r>
            <a:r>
              <a:rPr sz="105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any</a:t>
            </a:r>
            <a:r>
              <a:rPr sz="105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time</a:t>
            </a:r>
            <a:r>
              <a:rPr sz="105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 Light"/>
                <a:cs typeface="Calibri Light"/>
              </a:rPr>
              <a:t>during</a:t>
            </a:r>
            <a:r>
              <a:rPr sz="1050" spc="-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Calibri Light"/>
                <a:cs typeface="Calibri Light"/>
              </a:rPr>
              <a:t>the</a:t>
            </a:r>
            <a:r>
              <a:rPr sz="1050" spc="-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 Light"/>
                <a:cs typeface="Calibri Light"/>
              </a:rPr>
              <a:t>lending</a:t>
            </a:r>
            <a:r>
              <a:rPr sz="1050" spc="-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 Light"/>
                <a:cs typeface="Calibri Light"/>
              </a:rPr>
              <a:t>period</a:t>
            </a:r>
            <a:r>
              <a:rPr sz="105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is </a:t>
            </a:r>
            <a:r>
              <a:rPr sz="1050" spc="-2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 Light"/>
                <a:cs typeface="Calibri Light"/>
              </a:rPr>
              <a:t>usually known </a:t>
            </a:r>
            <a:r>
              <a:rPr sz="1050" spc="5" dirty="0">
                <a:solidFill>
                  <a:srgbClr val="FFFFFF"/>
                </a:solidFill>
                <a:latin typeface="Calibri Light"/>
                <a:cs typeface="Calibri Light"/>
              </a:rPr>
              <a:t>with 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a </a:t>
            </a:r>
            <a:r>
              <a:rPr sz="1050" spc="-5" dirty="0">
                <a:solidFill>
                  <a:srgbClr val="FFFFFF"/>
                </a:solidFill>
                <a:latin typeface="Calibri Light"/>
                <a:cs typeface="Calibri Light"/>
              </a:rPr>
              <a:t>degree 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of </a:t>
            </a:r>
            <a:r>
              <a:rPr sz="1050" spc="-10" dirty="0">
                <a:solidFill>
                  <a:srgbClr val="FFFFFF"/>
                </a:solidFill>
                <a:latin typeface="Calibri Light"/>
                <a:cs typeface="Calibri Light"/>
              </a:rPr>
              <a:t>certainty. </a:t>
            </a:r>
            <a:r>
              <a:rPr sz="1050" spc="-5" dirty="0">
                <a:solidFill>
                  <a:srgbClr val="FFFFFF"/>
                </a:solidFill>
                <a:latin typeface="Calibri Light"/>
                <a:cs typeface="Calibri Light"/>
              </a:rPr>
              <a:t>Market </a:t>
            </a:r>
            <a:r>
              <a:rPr sz="1050" spc="-10" dirty="0">
                <a:solidFill>
                  <a:srgbClr val="FFFFFF"/>
                </a:solidFill>
                <a:latin typeface="Calibri Light"/>
                <a:cs typeface="Calibri Light"/>
              </a:rPr>
              <a:t>variables 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such </a:t>
            </a:r>
            <a:r>
              <a:rPr sz="1050" spc="5" dirty="0">
                <a:solidFill>
                  <a:srgbClr val="FFFFFF"/>
                </a:solidFill>
                <a:latin typeface="Calibri Light"/>
                <a:cs typeface="Calibri Light"/>
              </a:rPr>
              <a:t>as </a:t>
            </a:r>
            <a:r>
              <a:rPr sz="1050" spc="-2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 Light"/>
                <a:cs typeface="Calibri Light"/>
              </a:rPr>
              <a:t>interest 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rates will </a:t>
            </a:r>
            <a:r>
              <a:rPr sz="1050" spc="-5" dirty="0">
                <a:solidFill>
                  <a:srgbClr val="FFFFFF"/>
                </a:solidFill>
                <a:latin typeface="Calibri Light"/>
                <a:cs typeface="Calibri Light"/>
              </a:rPr>
              <a:t>typically create 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only </a:t>
            </a:r>
            <a:r>
              <a:rPr sz="1050" spc="-10" dirty="0">
                <a:solidFill>
                  <a:srgbClr val="FFFFFF"/>
                </a:solidFill>
                <a:latin typeface="Calibri Light"/>
                <a:cs typeface="Calibri Light"/>
              </a:rPr>
              <a:t>moderate uncertainty </a:t>
            </a:r>
            <a:r>
              <a:rPr sz="1050" spc="-5" dirty="0">
                <a:solidFill>
                  <a:srgbClr val="FFFFFF"/>
                </a:solidFill>
                <a:latin typeface="Calibri Light"/>
                <a:cs typeface="Calibri Light"/>
              </a:rPr>
              <a:t>over 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Calibri Light"/>
                <a:cs typeface="Calibri Light"/>
              </a:rPr>
              <a:t>the</a:t>
            </a:r>
            <a:r>
              <a:rPr sz="1050" spc="-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 Light"/>
                <a:cs typeface="Calibri Light"/>
              </a:rPr>
              <a:t>amount</a:t>
            </a:r>
            <a:r>
              <a:rPr sz="1050" spc="-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 Light"/>
                <a:cs typeface="Calibri Light"/>
              </a:rPr>
              <a:t>owed.</a:t>
            </a:r>
            <a:endParaRPr sz="1050">
              <a:latin typeface="Calibri Light"/>
              <a:cs typeface="Calibri Ligh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251192" y="4954524"/>
            <a:ext cx="3670300" cy="614680"/>
          </a:xfrm>
          <a:custGeom>
            <a:avLst/>
            <a:gdLst/>
            <a:ahLst/>
            <a:cxnLst/>
            <a:rect l="l" t="t" r="r" b="b"/>
            <a:pathLst>
              <a:path w="3670300" h="614679">
                <a:moveTo>
                  <a:pt x="3614547" y="0"/>
                </a:moveTo>
                <a:lnTo>
                  <a:pt x="55244" y="0"/>
                </a:lnTo>
                <a:lnTo>
                  <a:pt x="33754" y="4835"/>
                </a:lnTo>
                <a:lnTo>
                  <a:pt x="16192" y="18018"/>
                </a:lnTo>
                <a:lnTo>
                  <a:pt x="4345" y="37558"/>
                </a:lnTo>
                <a:lnTo>
                  <a:pt x="0" y="61468"/>
                </a:lnTo>
                <a:lnTo>
                  <a:pt x="0" y="552704"/>
                </a:lnTo>
                <a:lnTo>
                  <a:pt x="4345" y="576613"/>
                </a:lnTo>
                <a:lnTo>
                  <a:pt x="16192" y="596153"/>
                </a:lnTo>
                <a:lnTo>
                  <a:pt x="33754" y="609336"/>
                </a:lnTo>
                <a:lnTo>
                  <a:pt x="55244" y="614172"/>
                </a:lnTo>
                <a:lnTo>
                  <a:pt x="3614547" y="614172"/>
                </a:lnTo>
                <a:lnTo>
                  <a:pt x="3636037" y="609336"/>
                </a:lnTo>
                <a:lnTo>
                  <a:pt x="3653599" y="596153"/>
                </a:lnTo>
                <a:lnTo>
                  <a:pt x="3665446" y="576613"/>
                </a:lnTo>
                <a:lnTo>
                  <a:pt x="3669791" y="552704"/>
                </a:lnTo>
                <a:lnTo>
                  <a:pt x="3669791" y="61468"/>
                </a:lnTo>
                <a:lnTo>
                  <a:pt x="3665446" y="37558"/>
                </a:lnTo>
                <a:lnTo>
                  <a:pt x="3653599" y="18018"/>
                </a:lnTo>
                <a:lnTo>
                  <a:pt x="3636037" y="4835"/>
                </a:lnTo>
                <a:lnTo>
                  <a:pt x="3614547" y="0"/>
                </a:lnTo>
                <a:close/>
              </a:path>
            </a:pathLst>
          </a:custGeom>
          <a:solidFill>
            <a:srgbClr val="43A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318375" y="4999990"/>
            <a:ext cx="3535679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Only</a:t>
            </a:r>
            <a:r>
              <a:rPr sz="105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one</a:t>
            </a:r>
            <a:r>
              <a:rPr sz="105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 Light"/>
                <a:cs typeface="Calibri Light"/>
              </a:rPr>
              <a:t>party</a:t>
            </a:r>
            <a:r>
              <a:rPr sz="105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 Light"/>
                <a:cs typeface="Calibri Light"/>
              </a:rPr>
              <a:t>takes</a:t>
            </a:r>
            <a:r>
              <a:rPr sz="1050" spc="-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 Light"/>
                <a:cs typeface="Calibri Light"/>
              </a:rPr>
              <a:t>lending</a:t>
            </a:r>
            <a:r>
              <a:rPr sz="105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 Light"/>
                <a:cs typeface="Calibri Light"/>
              </a:rPr>
              <a:t>risk.</a:t>
            </a:r>
            <a:r>
              <a:rPr sz="105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1050" spc="-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Calibri Light"/>
                <a:cs typeface="Calibri Light"/>
              </a:rPr>
              <a:t>bondholder</a:t>
            </a:r>
            <a:r>
              <a:rPr sz="105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 Light"/>
                <a:cs typeface="Calibri Light"/>
              </a:rPr>
              <a:t>takes</a:t>
            </a:r>
            <a:r>
              <a:rPr sz="105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Calibri Light"/>
                <a:cs typeface="Calibri Light"/>
              </a:rPr>
              <a:t>considerable </a:t>
            </a:r>
            <a:r>
              <a:rPr sz="1050" spc="-2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 Light"/>
                <a:cs typeface="Calibri Light"/>
              </a:rPr>
              <a:t>credit</a:t>
            </a:r>
            <a:r>
              <a:rPr sz="1050" spc="-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 Light"/>
                <a:cs typeface="Calibri Light"/>
              </a:rPr>
              <a:t>risk,</a:t>
            </a:r>
            <a:r>
              <a:rPr sz="1050" spc="-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but</a:t>
            </a:r>
            <a:r>
              <a:rPr sz="105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Calibri Light"/>
                <a:cs typeface="Calibri Light"/>
              </a:rPr>
              <a:t>an</a:t>
            </a:r>
            <a:r>
              <a:rPr sz="105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 Light"/>
                <a:cs typeface="Calibri Light"/>
              </a:rPr>
              <a:t>issuer</a:t>
            </a:r>
            <a:r>
              <a:rPr sz="1050" spc="-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of</a:t>
            </a:r>
            <a:r>
              <a:rPr sz="105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1050" spc="-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bond</a:t>
            </a:r>
            <a:r>
              <a:rPr sz="1050" spc="-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does</a:t>
            </a:r>
            <a:r>
              <a:rPr sz="105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not</a:t>
            </a:r>
            <a:r>
              <a:rPr sz="105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face</a:t>
            </a:r>
            <a:r>
              <a:rPr sz="1050" spc="-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a loss</a:t>
            </a:r>
            <a:r>
              <a:rPr sz="105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if</a:t>
            </a:r>
            <a:r>
              <a:rPr sz="105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Calibri Light"/>
                <a:cs typeface="Calibri Light"/>
              </a:rPr>
              <a:t>the</a:t>
            </a:r>
            <a:r>
              <a:rPr sz="105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 Light"/>
                <a:cs typeface="Calibri Light"/>
              </a:rPr>
              <a:t>buyer 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 of</a:t>
            </a:r>
            <a:r>
              <a:rPr sz="1050" spc="-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the</a:t>
            </a:r>
            <a:r>
              <a:rPr sz="1050" spc="-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 Light"/>
                <a:cs typeface="Calibri Light"/>
              </a:rPr>
              <a:t>bond</a:t>
            </a:r>
            <a:r>
              <a:rPr sz="1050" spc="-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 Light"/>
                <a:cs typeface="Calibri Light"/>
              </a:rPr>
              <a:t>defaults.</a:t>
            </a:r>
            <a:endParaRPr sz="1050">
              <a:latin typeface="Calibri Light"/>
              <a:cs typeface="Calibri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17791" y="3320872"/>
            <a:ext cx="896619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85BB24"/>
                </a:solidFill>
                <a:latin typeface="Calibri Light"/>
                <a:cs typeface="Calibri Light"/>
              </a:rPr>
              <a:t>Le</a:t>
            </a:r>
            <a:r>
              <a:rPr sz="1400" spc="-15" dirty="0">
                <a:solidFill>
                  <a:srgbClr val="85BB24"/>
                </a:solidFill>
                <a:latin typeface="Calibri Light"/>
                <a:cs typeface="Calibri Light"/>
              </a:rPr>
              <a:t>n</a:t>
            </a:r>
            <a:r>
              <a:rPr sz="1400" spc="-25" dirty="0">
                <a:solidFill>
                  <a:srgbClr val="85BB24"/>
                </a:solidFill>
                <a:latin typeface="Calibri Light"/>
                <a:cs typeface="Calibri Light"/>
              </a:rPr>
              <a:t>d</a:t>
            </a:r>
            <a:r>
              <a:rPr sz="1400" spc="-15" dirty="0">
                <a:solidFill>
                  <a:srgbClr val="85BB24"/>
                </a:solidFill>
                <a:latin typeface="Calibri Light"/>
                <a:cs typeface="Calibri Light"/>
              </a:rPr>
              <a:t>i</a:t>
            </a:r>
            <a:r>
              <a:rPr sz="1400" spc="-25" dirty="0">
                <a:solidFill>
                  <a:srgbClr val="85BB24"/>
                </a:solidFill>
                <a:latin typeface="Calibri Light"/>
                <a:cs typeface="Calibri Light"/>
              </a:rPr>
              <a:t>n</a:t>
            </a:r>
            <a:r>
              <a:rPr sz="1400" dirty="0">
                <a:solidFill>
                  <a:srgbClr val="85BB24"/>
                </a:solidFill>
                <a:latin typeface="Calibri Light"/>
                <a:cs typeface="Calibri Light"/>
              </a:rPr>
              <a:t>g</a:t>
            </a:r>
            <a:r>
              <a:rPr sz="1400" spc="-55" dirty="0">
                <a:solidFill>
                  <a:srgbClr val="85BB24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85BB24"/>
                </a:solidFill>
                <a:latin typeface="Calibri Light"/>
                <a:cs typeface="Calibri Light"/>
              </a:rPr>
              <a:t>Ri</a:t>
            </a:r>
            <a:r>
              <a:rPr sz="1400" spc="-10" dirty="0">
                <a:solidFill>
                  <a:srgbClr val="85BB24"/>
                </a:solidFill>
                <a:latin typeface="Calibri Light"/>
                <a:cs typeface="Calibri Light"/>
              </a:rPr>
              <a:t>s</a:t>
            </a:r>
            <a:r>
              <a:rPr sz="1400" dirty="0">
                <a:solidFill>
                  <a:srgbClr val="85BB24"/>
                </a:solidFill>
                <a:latin typeface="Calibri Light"/>
                <a:cs typeface="Calibri Light"/>
              </a:rPr>
              <a:t>k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73797" y="3687318"/>
            <a:ext cx="256857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Calibri Light"/>
                <a:cs typeface="Calibri Light"/>
              </a:rPr>
              <a:t>Lending</a:t>
            </a:r>
            <a:r>
              <a:rPr sz="1050" spc="-40" dirty="0">
                <a:latin typeface="Calibri Light"/>
                <a:cs typeface="Calibri Light"/>
              </a:rPr>
              <a:t> </a:t>
            </a:r>
            <a:r>
              <a:rPr sz="1050" dirty="0">
                <a:latin typeface="Calibri Light"/>
                <a:cs typeface="Calibri Light"/>
              </a:rPr>
              <a:t>risk</a:t>
            </a:r>
            <a:r>
              <a:rPr sz="1050" spc="-55" dirty="0">
                <a:latin typeface="Calibri Light"/>
                <a:cs typeface="Calibri Light"/>
              </a:rPr>
              <a:t> </a:t>
            </a:r>
            <a:r>
              <a:rPr sz="1050" dirty="0">
                <a:latin typeface="Calibri Light"/>
                <a:cs typeface="Calibri Light"/>
              </a:rPr>
              <a:t>is</a:t>
            </a:r>
            <a:r>
              <a:rPr sz="1050" spc="-15" dirty="0">
                <a:latin typeface="Calibri Light"/>
                <a:cs typeface="Calibri Light"/>
              </a:rPr>
              <a:t> </a:t>
            </a:r>
            <a:r>
              <a:rPr sz="1050" spc="-10" dirty="0">
                <a:latin typeface="Calibri Light"/>
                <a:cs typeface="Calibri Light"/>
              </a:rPr>
              <a:t>characterised</a:t>
            </a:r>
            <a:r>
              <a:rPr sz="1050" spc="-40" dirty="0">
                <a:latin typeface="Calibri Light"/>
                <a:cs typeface="Calibri Light"/>
              </a:rPr>
              <a:t> </a:t>
            </a:r>
            <a:r>
              <a:rPr sz="1050" dirty="0">
                <a:latin typeface="Calibri Light"/>
                <a:cs typeface="Calibri Light"/>
              </a:rPr>
              <a:t>by</a:t>
            </a:r>
            <a:r>
              <a:rPr sz="1050" spc="-25" dirty="0">
                <a:latin typeface="Calibri Light"/>
                <a:cs typeface="Calibri Light"/>
              </a:rPr>
              <a:t> </a:t>
            </a:r>
            <a:r>
              <a:rPr sz="1050" dirty="0">
                <a:latin typeface="Calibri Light"/>
                <a:cs typeface="Calibri Light"/>
              </a:rPr>
              <a:t>two</a:t>
            </a:r>
            <a:r>
              <a:rPr sz="1050" spc="-45" dirty="0">
                <a:latin typeface="Calibri Light"/>
                <a:cs typeface="Calibri Light"/>
              </a:rPr>
              <a:t> </a:t>
            </a:r>
            <a:r>
              <a:rPr sz="1050" dirty="0">
                <a:latin typeface="Calibri Light"/>
                <a:cs typeface="Calibri Light"/>
              </a:rPr>
              <a:t>key</a:t>
            </a:r>
            <a:r>
              <a:rPr sz="1050" spc="-50" dirty="0">
                <a:latin typeface="Calibri Light"/>
                <a:cs typeface="Calibri Light"/>
              </a:rPr>
              <a:t> </a:t>
            </a:r>
            <a:r>
              <a:rPr sz="1050" spc="-5" dirty="0">
                <a:latin typeface="Calibri Light"/>
                <a:cs typeface="Calibri Light"/>
              </a:rPr>
              <a:t>aspects:</a:t>
            </a:r>
            <a:endParaRPr sz="1050">
              <a:latin typeface="Calibri Light"/>
              <a:cs typeface="Calibri Ligh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50748" y="449580"/>
            <a:ext cx="11821795" cy="547370"/>
          </a:xfrm>
          <a:custGeom>
            <a:avLst/>
            <a:gdLst/>
            <a:ahLst/>
            <a:cxnLst/>
            <a:rect l="l" t="t" r="r" b="b"/>
            <a:pathLst>
              <a:path w="11821795" h="547369">
                <a:moveTo>
                  <a:pt x="11658854" y="0"/>
                </a:moveTo>
                <a:lnTo>
                  <a:pt x="0" y="0"/>
                </a:lnTo>
                <a:lnTo>
                  <a:pt x="162788" y="273557"/>
                </a:lnTo>
                <a:lnTo>
                  <a:pt x="0" y="547115"/>
                </a:lnTo>
                <a:lnTo>
                  <a:pt x="11658854" y="547115"/>
                </a:lnTo>
                <a:lnTo>
                  <a:pt x="11821668" y="273557"/>
                </a:lnTo>
                <a:lnTo>
                  <a:pt x="11658854" y="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891641" y="549910"/>
            <a:ext cx="3932554" cy="3784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-15" dirty="0"/>
              <a:t>Counterparty</a:t>
            </a:r>
            <a:r>
              <a:rPr spc="-75" dirty="0"/>
              <a:t> </a:t>
            </a:r>
            <a:r>
              <a:rPr spc="-5" dirty="0"/>
              <a:t>Risk</a:t>
            </a:r>
            <a:r>
              <a:rPr spc="-60" dirty="0"/>
              <a:t> </a:t>
            </a:r>
            <a:r>
              <a:rPr dirty="0"/>
              <a:t>Vs</a:t>
            </a:r>
            <a:r>
              <a:rPr spc="-45" dirty="0"/>
              <a:t> </a:t>
            </a:r>
            <a:r>
              <a:rPr spc="-10" dirty="0"/>
              <a:t>Lending</a:t>
            </a:r>
            <a:r>
              <a:rPr spc="-80" dirty="0"/>
              <a:t> </a:t>
            </a:r>
            <a:r>
              <a:rPr spc="-5" dirty="0"/>
              <a:t>Risk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885">
              <a:lnSpc>
                <a:spcPts val="955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A3237F1-2F8D-A333-4E2C-F3837DD82A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35980"/>
            <a:ext cx="1448512" cy="7653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5162" y="2492756"/>
            <a:ext cx="2846070" cy="1438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05"/>
              </a:spcBef>
            </a:pPr>
            <a:r>
              <a:rPr sz="1550" spc="-15" dirty="0">
                <a:latin typeface="Calibri Light"/>
                <a:cs typeface="Calibri Light"/>
              </a:rPr>
              <a:t>There</a:t>
            </a:r>
            <a:r>
              <a:rPr sz="1550" spc="-10" dirty="0">
                <a:latin typeface="Calibri Light"/>
                <a:cs typeface="Calibri Light"/>
              </a:rPr>
              <a:t> </a:t>
            </a:r>
            <a:r>
              <a:rPr sz="1550" spc="-15" dirty="0">
                <a:latin typeface="Calibri Light"/>
                <a:cs typeface="Calibri Light"/>
              </a:rPr>
              <a:t>are</a:t>
            </a:r>
            <a:r>
              <a:rPr sz="1550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a</a:t>
            </a:r>
            <a:r>
              <a:rPr sz="1550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number</a:t>
            </a:r>
            <a:r>
              <a:rPr sz="1550" spc="-10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of</a:t>
            </a:r>
            <a:r>
              <a:rPr sz="1550" spc="-20" dirty="0">
                <a:latin typeface="Calibri Light"/>
                <a:cs typeface="Calibri Light"/>
              </a:rPr>
              <a:t> ways</a:t>
            </a:r>
            <a:r>
              <a:rPr sz="1550" spc="-15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of </a:t>
            </a:r>
            <a:r>
              <a:rPr sz="1550" spc="-5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mitigating counterparty </a:t>
            </a:r>
            <a:r>
              <a:rPr sz="1550" spc="-5" dirty="0">
                <a:latin typeface="Calibri Light"/>
                <a:cs typeface="Calibri Light"/>
              </a:rPr>
              <a:t>risk. </a:t>
            </a:r>
            <a:r>
              <a:rPr sz="1550" spc="-10" dirty="0">
                <a:latin typeface="Calibri Light"/>
                <a:cs typeface="Calibri Light"/>
              </a:rPr>
              <a:t>Some </a:t>
            </a:r>
            <a:r>
              <a:rPr sz="1550" spc="-5" dirty="0">
                <a:latin typeface="Calibri Light"/>
                <a:cs typeface="Calibri Light"/>
              </a:rPr>
              <a:t> </a:t>
            </a:r>
            <a:r>
              <a:rPr sz="1550" spc="-15" dirty="0">
                <a:latin typeface="Calibri Light"/>
                <a:cs typeface="Calibri Light"/>
              </a:rPr>
              <a:t>are </a:t>
            </a:r>
            <a:r>
              <a:rPr sz="1550" spc="-10" dirty="0">
                <a:latin typeface="Calibri Light"/>
                <a:cs typeface="Calibri Light"/>
              </a:rPr>
              <a:t>relatively </a:t>
            </a:r>
            <a:r>
              <a:rPr sz="1550" spc="-5" dirty="0">
                <a:latin typeface="Calibri Light"/>
                <a:cs typeface="Calibri Light"/>
              </a:rPr>
              <a:t>simple </a:t>
            </a:r>
            <a:r>
              <a:rPr sz="1550" spc="-10" dirty="0">
                <a:latin typeface="Calibri Light"/>
                <a:cs typeface="Calibri Light"/>
              </a:rPr>
              <a:t>contractual risk </a:t>
            </a:r>
            <a:r>
              <a:rPr sz="1550" spc="-340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mitigants, whilst </a:t>
            </a:r>
            <a:r>
              <a:rPr sz="1550" spc="-5" dirty="0">
                <a:latin typeface="Calibri Light"/>
                <a:cs typeface="Calibri Light"/>
              </a:rPr>
              <a:t>other methods </a:t>
            </a:r>
            <a:r>
              <a:rPr sz="1550" spc="-15" dirty="0">
                <a:latin typeface="Calibri Light"/>
                <a:cs typeface="Calibri Light"/>
              </a:rPr>
              <a:t>are </a:t>
            </a:r>
            <a:r>
              <a:rPr sz="1550" spc="-340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more complex </a:t>
            </a:r>
            <a:r>
              <a:rPr sz="1550" spc="-5" dirty="0">
                <a:latin typeface="Calibri Light"/>
                <a:cs typeface="Calibri Light"/>
              </a:rPr>
              <a:t>and </a:t>
            </a:r>
            <a:r>
              <a:rPr sz="1550" spc="-15" dirty="0">
                <a:latin typeface="Calibri Light"/>
                <a:cs typeface="Calibri Light"/>
              </a:rPr>
              <a:t>costly to </a:t>
            </a:r>
            <a:r>
              <a:rPr sz="1550" spc="-10" dirty="0">
                <a:latin typeface="Calibri Light"/>
                <a:cs typeface="Calibri Light"/>
              </a:rPr>
              <a:t> implement.</a:t>
            </a:r>
            <a:endParaRPr sz="155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5162" y="4056634"/>
            <a:ext cx="2907030" cy="967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05"/>
              </a:spcBef>
            </a:pPr>
            <a:r>
              <a:rPr sz="1550" spc="-20" dirty="0">
                <a:latin typeface="Calibri Light"/>
                <a:cs typeface="Calibri Light"/>
              </a:rPr>
              <a:t>Obviously, </a:t>
            </a:r>
            <a:r>
              <a:rPr sz="1550" spc="-5" dirty="0">
                <a:latin typeface="Calibri Light"/>
                <a:cs typeface="Calibri Light"/>
              </a:rPr>
              <a:t>no </a:t>
            </a:r>
            <a:r>
              <a:rPr sz="1550" spc="-10" dirty="0">
                <a:latin typeface="Calibri Light"/>
                <a:cs typeface="Calibri Light"/>
              </a:rPr>
              <a:t>risk mitigant is perfect, </a:t>
            </a:r>
            <a:r>
              <a:rPr sz="1550" spc="-340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and </a:t>
            </a:r>
            <a:r>
              <a:rPr sz="1550" spc="-10" dirty="0">
                <a:latin typeface="Calibri Light"/>
                <a:cs typeface="Calibri Light"/>
              </a:rPr>
              <a:t>there will </a:t>
            </a:r>
            <a:r>
              <a:rPr sz="1550" spc="-15" dirty="0">
                <a:latin typeface="Calibri Light"/>
                <a:cs typeface="Calibri Light"/>
              </a:rPr>
              <a:t>always </a:t>
            </a:r>
            <a:r>
              <a:rPr sz="1550" spc="-5" dirty="0">
                <a:latin typeface="Calibri Light"/>
                <a:cs typeface="Calibri Light"/>
              </a:rPr>
              <a:t>be some </a:t>
            </a:r>
            <a:r>
              <a:rPr sz="1550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residual counterparty </a:t>
            </a:r>
            <a:r>
              <a:rPr sz="1550" spc="-5" dirty="0">
                <a:latin typeface="Calibri Light"/>
                <a:cs typeface="Calibri Light"/>
              </a:rPr>
              <a:t>risk, </a:t>
            </a:r>
            <a:r>
              <a:rPr sz="1550" spc="-15" dirty="0">
                <a:latin typeface="Calibri Light"/>
                <a:cs typeface="Calibri Light"/>
              </a:rPr>
              <a:t>however </a:t>
            </a:r>
            <a:r>
              <a:rPr sz="1550" spc="-10" dirty="0">
                <a:latin typeface="Calibri Light"/>
                <a:cs typeface="Calibri Light"/>
              </a:rPr>
              <a:t> </a:t>
            </a:r>
            <a:r>
              <a:rPr sz="1550" spc="-5" dirty="0">
                <a:latin typeface="Calibri Light"/>
                <a:cs typeface="Calibri Light"/>
              </a:rPr>
              <a:t>small.</a:t>
            </a:r>
            <a:endParaRPr sz="1550" dirty="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3951" y="1641348"/>
            <a:ext cx="3070787" cy="444398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087114" y="3577209"/>
            <a:ext cx="9359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latin typeface="Calibri Light"/>
                <a:cs typeface="Calibri Light"/>
              </a:rPr>
              <a:t>Methods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49288" y="1478076"/>
            <a:ext cx="5267960" cy="918844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800" spc="-20" dirty="0">
                <a:solidFill>
                  <a:srgbClr val="92D050"/>
                </a:solidFill>
                <a:latin typeface="Calibri Light"/>
                <a:cs typeface="Calibri Light"/>
              </a:rPr>
              <a:t>Netting</a:t>
            </a:r>
            <a:endParaRPr sz="1800">
              <a:latin typeface="Calibri Light"/>
              <a:cs typeface="Calibri Light"/>
            </a:endParaRPr>
          </a:p>
          <a:p>
            <a:pPr marL="30480" marR="5080">
              <a:lnSpc>
                <a:spcPct val="100000"/>
              </a:lnSpc>
              <a:spcBef>
                <a:spcPts val="580"/>
              </a:spcBef>
            </a:pPr>
            <a:r>
              <a:rPr sz="1500" spc="-10" dirty="0">
                <a:latin typeface="Calibri Light"/>
                <a:cs typeface="Calibri Light"/>
              </a:rPr>
              <a:t>Netting allows components </a:t>
            </a:r>
            <a:r>
              <a:rPr sz="1500" spc="-5" dirty="0">
                <a:latin typeface="Calibri Light"/>
                <a:cs typeface="Calibri Light"/>
              </a:rPr>
              <a:t>such </a:t>
            </a:r>
            <a:r>
              <a:rPr sz="1500" dirty="0">
                <a:latin typeface="Calibri Light"/>
                <a:cs typeface="Calibri Light"/>
              </a:rPr>
              <a:t>as </a:t>
            </a:r>
            <a:r>
              <a:rPr sz="1500" spc="-5" dirty="0">
                <a:latin typeface="Calibri Light"/>
                <a:cs typeface="Calibri Light"/>
              </a:rPr>
              <a:t>cash </a:t>
            </a:r>
            <a:r>
              <a:rPr sz="1500" spc="-10" dirty="0">
                <a:latin typeface="Calibri Light"/>
                <a:cs typeface="Calibri Light"/>
              </a:rPr>
              <a:t>flows, </a:t>
            </a:r>
            <a:r>
              <a:rPr sz="1500" spc="-5" dirty="0">
                <a:latin typeface="Calibri Light"/>
                <a:cs typeface="Calibri Light"/>
              </a:rPr>
              <a:t>values, </a:t>
            </a:r>
            <a:r>
              <a:rPr sz="1500" dirty="0">
                <a:latin typeface="Calibri Light"/>
                <a:cs typeface="Calibri Light"/>
              </a:rPr>
              <a:t>and </a:t>
            </a:r>
            <a:r>
              <a:rPr sz="1500" spc="-5" dirty="0">
                <a:latin typeface="Calibri Light"/>
                <a:cs typeface="Calibri Light"/>
              </a:rPr>
              <a:t>margin or </a:t>
            </a:r>
            <a:r>
              <a:rPr sz="1500" spc="-325" dirty="0">
                <a:latin typeface="Calibri Light"/>
                <a:cs typeface="Calibri Light"/>
              </a:rPr>
              <a:t> </a:t>
            </a:r>
            <a:r>
              <a:rPr sz="1500" spc="-15" dirty="0">
                <a:latin typeface="Calibri Light"/>
                <a:cs typeface="Calibri Light"/>
              </a:rPr>
              <a:t>collateral</a:t>
            </a:r>
            <a:r>
              <a:rPr sz="1500" spc="-50" dirty="0">
                <a:latin typeface="Calibri Light"/>
                <a:cs typeface="Calibri Light"/>
              </a:rPr>
              <a:t> </a:t>
            </a:r>
            <a:r>
              <a:rPr sz="1500" spc="-5" dirty="0">
                <a:latin typeface="Calibri Light"/>
                <a:cs typeface="Calibri Light"/>
              </a:rPr>
              <a:t>payments</a:t>
            </a:r>
            <a:r>
              <a:rPr sz="1500" spc="-35" dirty="0">
                <a:latin typeface="Calibri Light"/>
                <a:cs typeface="Calibri Light"/>
              </a:rPr>
              <a:t> </a:t>
            </a:r>
            <a:r>
              <a:rPr sz="1500" spc="-10" dirty="0">
                <a:latin typeface="Calibri Light"/>
                <a:cs typeface="Calibri Light"/>
              </a:rPr>
              <a:t>to</a:t>
            </a:r>
            <a:r>
              <a:rPr sz="1500" spc="-5" dirty="0">
                <a:latin typeface="Calibri Light"/>
                <a:cs typeface="Calibri Light"/>
              </a:rPr>
              <a:t> </a:t>
            </a:r>
            <a:r>
              <a:rPr sz="1500" dirty="0">
                <a:latin typeface="Calibri Light"/>
                <a:cs typeface="Calibri Light"/>
              </a:rPr>
              <a:t>be</a:t>
            </a:r>
            <a:r>
              <a:rPr sz="1500" spc="-20" dirty="0">
                <a:latin typeface="Calibri Light"/>
                <a:cs typeface="Calibri Light"/>
              </a:rPr>
              <a:t> </a:t>
            </a:r>
            <a:r>
              <a:rPr sz="1500" spc="-15" dirty="0">
                <a:latin typeface="Calibri Light"/>
                <a:cs typeface="Calibri Light"/>
              </a:rPr>
              <a:t>offset</a:t>
            </a:r>
            <a:r>
              <a:rPr sz="1500" spc="5" dirty="0">
                <a:latin typeface="Calibri Light"/>
                <a:cs typeface="Calibri Light"/>
              </a:rPr>
              <a:t> </a:t>
            </a:r>
            <a:r>
              <a:rPr sz="1500" spc="-10" dirty="0">
                <a:latin typeface="Calibri Light"/>
                <a:cs typeface="Calibri Light"/>
              </a:rPr>
              <a:t>across</a:t>
            </a:r>
            <a:r>
              <a:rPr sz="1500" spc="-5" dirty="0">
                <a:latin typeface="Calibri Light"/>
                <a:cs typeface="Calibri Light"/>
              </a:rPr>
              <a:t> </a:t>
            </a:r>
            <a:r>
              <a:rPr sz="1500" dirty="0">
                <a:latin typeface="Calibri Light"/>
                <a:cs typeface="Calibri Light"/>
              </a:rPr>
              <a:t>a</a:t>
            </a:r>
            <a:r>
              <a:rPr sz="1500" spc="-20" dirty="0">
                <a:latin typeface="Calibri Light"/>
                <a:cs typeface="Calibri Light"/>
              </a:rPr>
              <a:t> </a:t>
            </a:r>
            <a:r>
              <a:rPr sz="1500" spc="-5" dirty="0">
                <a:latin typeface="Calibri Light"/>
                <a:cs typeface="Calibri Light"/>
              </a:rPr>
              <a:t>given</a:t>
            </a:r>
            <a:r>
              <a:rPr sz="1500" spc="-25" dirty="0">
                <a:latin typeface="Calibri Light"/>
                <a:cs typeface="Calibri Light"/>
              </a:rPr>
              <a:t> </a:t>
            </a:r>
            <a:r>
              <a:rPr sz="1500" spc="-10" dirty="0">
                <a:latin typeface="Calibri Light"/>
                <a:cs typeface="Calibri Light"/>
              </a:rPr>
              <a:t>portfolio</a:t>
            </a:r>
            <a:endParaRPr sz="15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27952" y="2676830"/>
            <a:ext cx="5632450" cy="108585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800" spc="-20" dirty="0">
                <a:solidFill>
                  <a:srgbClr val="005D84"/>
                </a:solidFill>
                <a:latin typeface="Calibri Light"/>
                <a:cs typeface="Calibri Light"/>
              </a:rPr>
              <a:t>Collateralisation</a:t>
            </a:r>
            <a:endParaRPr sz="1800">
              <a:latin typeface="Calibri Light"/>
              <a:cs typeface="Calibri Light"/>
            </a:endParaRPr>
          </a:p>
          <a:p>
            <a:pPr marL="12700" marR="5080">
              <a:lnSpc>
                <a:spcPct val="100000"/>
              </a:lnSpc>
              <a:spcBef>
                <a:spcPts val="355"/>
              </a:spcBef>
            </a:pPr>
            <a:r>
              <a:rPr sz="1500" spc="-10" dirty="0">
                <a:latin typeface="Calibri Light"/>
                <a:cs typeface="Calibri Light"/>
              </a:rPr>
              <a:t>Collateral</a:t>
            </a:r>
            <a:r>
              <a:rPr sz="1500" spc="-50" dirty="0">
                <a:latin typeface="Calibri Light"/>
                <a:cs typeface="Calibri Light"/>
              </a:rPr>
              <a:t> </a:t>
            </a:r>
            <a:r>
              <a:rPr sz="1500" spc="-5" dirty="0">
                <a:latin typeface="Calibri Light"/>
                <a:cs typeface="Calibri Light"/>
              </a:rPr>
              <a:t>or</a:t>
            </a:r>
            <a:r>
              <a:rPr sz="1500" dirty="0">
                <a:latin typeface="Calibri Light"/>
                <a:cs typeface="Calibri Light"/>
              </a:rPr>
              <a:t> </a:t>
            </a:r>
            <a:r>
              <a:rPr sz="1500" spc="-5" dirty="0">
                <a:latin typeface="Calibri Light"/>
                <a:cs typeface="Calibri Light"/>
              </a:rPr>
              <a:t>margin</a:t>
            </a:r>
            <a:r>
              <a:rPr sz="1500" spc="-35" dirty="0">
                <a:latin typeface="Calibri Light"/>
                <a:cs typeface="Calibri Light"/>
              </a:rPr>
              <a:t> </a:t>
            </a:r>
            <a:r>
              <a:rPr sz="1500" spc="-10" dirty="0">
                <a:latin typeface="Calibri Light"/>
                <a:cs typeface="Calibri Light"/>
              </a:rPr>
              <a:t>agreements</a:t>
            </a:r>
            <a:r>
              <a:rPr sz="1500" spc="-45" dirty="0">
                <a:latin typeface="Calibri Light"/>
                <a:cs typeface="Calibri Light"/>
              </a:rPr>
              <a:t> </a:t>
            </a:r>
            <a:r>
              <a:rPr sz="1500" dirty="0">
                <a:latin typeface="Calibri Light"/>
                <a:cs typeface="Calibri Light"/>
              </a:rPr>
              <a:t>specify</a:t>
            </a:r>
            <a:r>
              <a:rPr sz="1500" spc="-20" dirty="0">
                <a:latin typeface="Calibri Light"/>
                <a:cs typeface="Calibri Light"/>
              </a:rPr>
              <a:t> </a:t>
            </a:r>
            <a:r>
              <a:rPr sz="1500" dirty="0">
                <a:latin typeface="Calibri Light"/>
                <a:cs typeface="Calibri Light"/>
              </a:rPr>
              <a:t>the</a:t>
            </a:r>
            <a:r>
              <a:rPr sz="1500" spc="-20" dirty="0">
                <a:latin typeface="Calibri Light"/>
                <a:cs typeface="Calibri Light"/>
              </a:rPr>
              <a:t> </a:t>
            </a:r>
            <a:r>
              <a:rPr sz="1500" spc="-10" dirty="0">
                <a:latin typeface="Calibri Light"/>
                <a:cs typeface="Calibri Light"/>
              </a:rPr>
              <a:t>contractual</a:t>
            </a:r>
            <a:r>
              <a:rPr sz="1500" spc="-50" dirty="0">
                <a:latin typeface="Calibri Light"/>
                <a:cs typeface="Calibri Light"/>
              </a:rPr>
              <a:t> </a:t>
            </a:r>
            <a:r>
              <a:rPr sz="1500" spc="-5" dirty="0">
                <a:latin typeface="Calibri Light"/>
                <a:cs typeface="Calibri Light"/>
              </a:rPr>
              <a:t>posting of</a:t>
            </a:r>
            <a:r>
              <a:rPr sz="1500" dirty="0">
                <a:latin typeface="Calibri Light"/>
                <a:cs typeface="Calibri Light"/>
              </a:rPr>
              <a:t> </a:t>
            </a:r>
            <a:r>
              <a:rPr sz="1500" spc="-5" dirty="0">
                <a:latin typeface="Calibri Light"/>
                <a:cs typeface="Calibri Light"/>
              </a:rPr>
              <a:t>cash</a:t>
            </a:r>
            <a:r>
              <a:rPr sz="1500" spc="-20" dirty="0">
                <a:latin typeface="Calibri Light"/>
                <a:cs typeface="Calibri Light"/>
              </a:rPr>
              <a:t> </a:t>
            </a:r>
            <a:r>
              <a:rPr sz="1500" spc="-5" dirty="0">
                <a:latin typeface="Calibri Light"/>
                <a:cs typeface="Calibri Light"/>
              </a:rPr>
              <a:t>or </a:t>
            </a:r>
            <a:r>
              <a:rPr sz="1500" spc="-320" dirty="0">
                <a:latin typeface="Calibri Light"/>
                <a:cs typeface="Calibri Light"/>
              </a:rPr>
              <a:t> </a:t>
            </a:r>
            <a:r>
              <a:rPr sz="1500" spc="-5" dirty="0">
                <a:latin typeface="Calibri Light"/>
                <a:cs typeface="Calibri Light"/>
              </a:rPr>
              <a:t>securities </a:t>
            </a:r>
            <a:r>
              <a:rPr sz="1500" spc="-10" dirty="0">
                <a:latin typeface="Calibri Light"/>
                <a:cs typeface="Calibri Light"/>
              </a:rPr>
              <a:t>against mark-to-market </a:t>
            </a:r>
            <a:r>
              <a:rPr sz="1500" spc="-5" dirty="0">
                <a:latin typeface="Calibri Light"/>
                <a:cs typeface="Calibri Light"/>
              </a:rPr>
              <a:t>(MTM) losses. Margining </a:t>
            </a:r>
            <a:r>
              <a:rPr sz="1500" spc="-10" dirty="0">
                <a:latin typeface="Calibri Light"/>
                <a:cs typeface="Calibri Light"/>
              </a:rPr>
              <a:t>terms are </a:t>
            </a:r>
            <a:r>
              <a:rPr sz="1500" spc="-5" dirty="0">
                <a:latin typeface="Calibri Light"/>
                <a:cs typeface="Calibri Light"/>
              </a:rPr>
              <a:t> similar</a:t>
            </a:r>
            <a:r>
              <a:rPr sz="1500" spc="-40" dirty="0">
                <a:latin typeface="Calibri Light"/>
                <a:cs typeface="Calibri Light"/>
              </a:rPr>
              <a:t> </a:t>
            </a:r>
            <a:r>
              <a:rPr sz="1500" dirty="0">
                <a:latin typeface="Calibri Light"/>
                <a:cs typeface="Calibri Light"/>
              </a:rPr>
              <a:t>but</a:t>
            </a:r>
            <a:r>
              <a:rPr sz="1500" spc="-20" dirty="0">
                <a:latin typeface="Calibri Light"/>
                <a:cs typeface="Calibri Light"/>
              </a:rPr>
              <a:t> </a:t>
            </a:r>
            <a:r>
              <a:rPr sz="1500" spc="-10" dirty="0">
                <a:latin typeface="Calibri Light"/>
                <a:cs typeface="Calibri Light"/>
              </a:rPr>
              <a:t>are </a:t>
            </a:r>
            <a:r>
              <a:rPr sz="1500" dirty="0">
                <a:latin typeface="Calibri Light"/>
                <a:cs typeface="Calibri Light"/>
              </a:rPr>
              <a:t>usually</a:t>
            </a:r>
            <a:r>
              <a:rPr sz="1500" spc="-45" dirty="0">
                <a:latin typeface="Calibri Light"/>
                <a:cs typeface="Calibri Light"/>
              </a:rPr>
              <a:t> </a:t>
            </a:r>
            <a:r>
              <a:rPr sz="1500" spc="-10" dirty="0">
                <a:latin typeface="Calibri Light"/>
                <a:cs typeface="Calibri Light"/>
              </a:rPr>
              <a:t>associated</a:t>
            </a:r>
            <a:r>
              <a:rPr sz="1500" spc="-40" dirty="0">
                <a:latin typeface="Calibri Light"/>
                <a:cs typeface="Calibri Light"/>
              </a:rPr>
              <a:t> </a:t>
            </a:r>
            <a:r>
              <a:rPr sz="1500" spc="-5" dirty="0">
                <a:latin typeface="Calibri Light"/>
                <a:cs typeface="Calibri Light"/>
              </a:rPr>
              <a:t>with</a:t>
            </a:r>
            <a:r>
              <a:rPr sz="1500" spc="-20" dirty="0">
                <a:latin typeface="Calibri Light"/>
                <a:cs typeface="Calibri Light"/>
              </a:rPr>
              <a:t> </a:t>
            </a:r>
            <a:r>
              <a:rPr sz="1500" dirty="0">
                <a:latin typeface="Calibri Light"/>
                <a:cs typeface="Calibri Light"/>
              </a:rPr>
              <a:t>a</a:t>
            </a:r>
            <a:r>
              <a:rPr sz="1500" spc="-10" dirty="0">
                <a:latin typeface="Calibri Light"/>
                <a:cs typeface="Calibri Light"/>
              </a:rPr>
              <a:t> </a:t>
            </a:r>
            <a:r>
              <a:rPr sz="1500" spc="-5" dirty="0">
                <a:latin typeface="Calibri Light"/>
                <a:cs typeface="Calibri Light"/>
              </a:rPr>
              <a:t>cash</a:t>
            </a:r>
            <a:r>
              <a:rPr sz="1500" spc="-20" dirty="0">
                <a:latin typeface="Calibri Light"/>
                <a:cs typeface="Calibri Light"/>
              </a:rPr>
              <a:t> </a:t>
            </a:r>
            <a:r>
              <a:rPr sz="1500" spc="-10" dirty="0">
                <a:latin typeface="Calibri Light"/>
                <a:cs typeface="Calibri Light"/>
              </a:rPr>
              <a:t>settlement</a:t>
            </a:r>
            <a:r>
              <a:rPr sz="1500" spc="-35" dirty="0">
                <a:latin typeface="Calibri Light"/>
                <a:cs typeface="Calibri Light"/>
              </a:rPr>
              <a:t> </a:t>
            </a:r>
            <a:r>
              <a:rPr sz="1500" spc="-5" dirty="0">
                <a:latin typeface="Calibri Light"/>
                <a:cs typeface="Calibri Light"/>
              </a:rPr>
              <a:t>or</a:t>
            </a:r>
            <a:r>
              <a:rPr sz="1500" dirty="0">
                <a:latin typeface="Calibri Light"/>
                <a:cs typeface="Calibri Light"/>
              </a:rPr>
              <a:t> </a:t>
            </a:r>
            <a:r>
              <a:rPr sz="1500" spc="-5" dirty="0">
                <a:latin typeface="Calibri Light"/>
                <a:cs typeface="Calibri Light"/>
              </a:rPr>
              <a:t>posting</a:t>
            </a:r>
            <a:endParaRPr sz="15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86498" y="4168699"/>
            <a:ext cx="5592445" cy="103441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800" spc="-15" dirty="0">
                <a:solidFill>
                  <a:srgbClr val="00AF50"/>
                </a:solidFill>
                <a:latin typeface="Calibri Light"/>
                <a:cs typeface="Calibri Light"/>
              </a:rPr>
              <a:t>Hedging</a:t>
            </a:r>
            <a:endParaRPr sz="1800">
              <a:latin typeface="Calibri Light"/>
              <a:cs typeface="Calibri Light"/>
            </a:endParaRPr>
          </a:p>
          <a:p>
            <a:pPr marL="20320" marR="5080">
              <a:lnSpc>
                <a:spcPct val="100000"/>
              </a:lnSpc>
              <a:spcBef>
                <a:spcPts val="175"/>
              </a:spcBef>
            </a:pPr>
            <a:r>
              <a:rPr sz="1500" spc="-5" dirty="0">
                <a:latin typeface="Calibri Light"/>
                <a:cs typeface="Calibri Light"/>
              </a:rPr>
              <a:t>Hedging </a:t>
            </a:r>
            <a:r>
              <a:rPr sz="1500" spc="-10" dirty="0">
                <a:latin typeface="Calibri Light"/>
                <a:cs typeface="Calibri Light"/>
              </a:rPr>
              <a:t>counterparty </a:t>
            </a:r>
            <a:r>
              <a:rPr sz="1500" dirty="0">
                <a:latin typeface="Calibri Light"/>
                <a:cs typeface="Calibri Light"/>
              </a:rPr>
              <a:t>risk </a:t>
            </a:r>
            <a:r>
              <a:rPr sz="1500" spc="-5" dirty="0">
                <a:latin typeface="Calibri Light"/>
                <a:cs typeface="Calibri Light"/>
              </a:rPr>
              <a:t>with instruments such </a:t>
            </a:r>
            <a:r>
              <a:rPr sz="1500" dirty="0">
                <a:latin typeface="Calibri Light"/>
                <a:cs typeface="Calibri Light"/>
              </a:rPr>
              <a:t>as </a:t>
            </a:r>
            <a:r>
              <a:rPr sz="1500" spc="-10" dirty="0">
                <a:latin typeface="Calibri Light"/>
                <a:cs typeface="Calibri Light"/>
              </a:rPr>
              <a:t>credit default </a:t>
            </a:r>
            <a:r>
              <a:rPr sz="1500" spc="-15" dirty="0">
                <a:latin typeface="Calibri Light"/>
                <a:cs typeface="Calibri Light"/>
              </a:rPr>
              <a:t>swaps </a:t>
            </a:r>
            <a:r>
              <a:rPr sz="1500" spc="-10" dirty="0">
                <a:latin typeface="Calibri Light"/>
                <a:cs typeface="Calibri Light"/>
              </a:rPr>
              <a:t> </a:t>
            </a:r>
            <a:r>
              <a:rPr sz="1500" dirty="0">
                <a:latin typeface="Calibri Light"/>
                <a:cs typeface="Calibri Light"/>
              </a:rPr>
              <a:t>(CDSs)</a:t>
            </a:r>
            <a:r>
              <a:rPr sz="1500" spc="-10" dirty="0">
                <a:latin typeface="Calibri Light"/>
                <a:cs typeface="Calibri Light"/>
              </a:rPr>
              <a:t> </a:t>
            </a:r>
            <a:r>
              <a:rPr sz="1500" dirty="0">
                <a:latin typeface="Calibri Light"/>
                <a:cs typeface="Calibri Light"/>
              </a:rPr>
              <a:t>aims</a:t>
            </a:r>
            <a:r>
              <a:rPr sz="1500" spc="-35" dirty="0">
                <a:latin typeface="Calibri Light"/>
                <a:cs typeface="Calibri Light"/>
              </a:rPr>
              <a:t> </a:t>
            </a:r>
            <a:r>
              <a:rPr sz="1500" spc="-10" dirty="0">
                <a:latin typeface="Calibri Light"/>
                <a:cs typeface="Calibri Light"/>
              </a:rPr>
              <a:t>to</a:t>
            </a:r>
            <a:r>
              <a:rPr sz="1500" dirty="0">
                <a:latin typeface="Calibri Light"/>
                <a:cs typeface="Calibri Light"/>
              </a:rPr>
              <a:t> </a:t>
            </a:r>
            <a:r>
              <a:rPr sz="1500" spc="-10" dirty="0">
                <a:latin typeface="Calibri Light"/>
                <a:cs typeface="Calibri Light"/>
              </a:rPr>
              <a:t>protect</a:t>
            </a:r>
            <a:r>
              <a:rPr sz="1500" spc="-25" dirty="0">
                <a:latin typeface="Calibri Light"/>
                <a:cs typeface="Calibri Light"/>
              </a:rPr>
              <a:t> </a:t>
            </a:r>
            <a:r>
              <a:rPr sz="1500" spc="-10" dirty="0">
                <a:latin typeface="Calibri Light"/>
                <a:cs typeface="Calibri Light"/>
              </a:rPr>
              <a:t>against</a:t>
            </a:r>
            <a:r>
              <a:rPr sz="1500" spc="-40" dirty="0">
                <a:latin typeface="Calibri Light"/>
                <a:cs typeface="Calibri Light"/>
              </a:rPr>
              <a:t> </a:t>
            </a:r>
            <a:r>
              <a:rPr sz="1500" spc="-5" dirty="0">
                <a:latin typeface="Calibri Light"/>
                <a:cs typeface="Calibri Light"/>
              </a:rPr>
              <a:t>potential</a:t>
            </a:r>
            <a:r>
              <a:rPr sz="1500" spc="-50" dirty="0">
                <a:latin typeface="Calibri Light"/>
                <a:cs typeface="Calibri Light"/>
              </a:rPr>
              <a:t> </a:t>
            </a:r>
            <a:r>
              <a:rPr sz="1500" spc="-10" dirty="0">
                <a:latin typeface="Calibri Light"/>
                <a:cs typeface="Calibri Light"/>
              </a:rPr>
              <a:t>default</a:t>
            </a:r>
            <a:r>
              <a:rPr sz="1500" spc="-35" dirty="0">
                <a:latin typeface="Calibri Light"/>
                <a:cs typeface="Calibri Light"/>
              </a:rPr>
              <a:t> </a:t>
            </a:r>
            <a:r>
              <a:rPr sz="1500" spc="-10" dirty="0">
                <a:latin typeface="Calibri Light"/>
                <a:cs typeface="Calibri Light"/>
              </a:rPr>
              <a:t>events</a:t>
            </a:r>
            <a:r>
              <a:rPr sz="1500" spc="-25" dirty="0">
                <a:latin typeface="Calibri Light"/>
                <a:cs typeface="Calibri Light"/>
              </a:rPr>
              <a:t> </a:t>
            </a:r>
            <a:r>
              <a:rPr sz="1500" dirty="0">
                <a:latin typeface="Calibri Light"/>
                <a:cs typeface="Calibri Light"/>
              </a:rPr>
              <a:t>and</a:t>
            </a:r>
            <a:r>
              <a:rPr sz="1500" spc="-25" dirty="0">
                <a:latin typeface="Calibri Light"/>
                <a:cs typeface="Calibri Light"/>
              </a:rPr>
              <a:t> </a:t>
            </a:r>
            <a:r>
              <a:rPr sz="1500" spc="-10" dirty="0">
                <a:latin typeface="Calibri Light"/>
                <a:cs typeface="Calibri Light"/>
              </a:rPr>
              <a:t>adverse</a:t>
            </a:r>
            <a:r>
              <a:rPr sz="1500" spc="-40" dirty="0">
                <a:latin typeface="Calibri Light"/>
                <a:cs typeface="Calibri Light"/>
              </a:rPr>
              <a:t> </a:t>
            </a:r>
            <a:r>
              <a:rPr sz="1500" spc="-10" dirty="0">
                <a:latin typeface="Calibri Light"/>
                <a:cs typeface="Calibri Light"/>
              </a:rPr>
              <a:t>credit </a:t>
            </a:r>
            <a:r>
              <a:rPr sz="1500" spc="-320" dirty="0">
                <a:latin typeface="Calibri Light"/>
                <a:cs typeface="Calibri Light"/>
              </a:rPr>
              <a:t> </a:t>
            </a:r>
            <a:r>
              <a:rPr sz="1500" spc="-10" dirty="0">
                <a:latin typeface="Calibri Light"/>
                <a:cs typeface="Calibri Light"/>
              </a:rPr>
              <a:t>spread</a:t>
            </a:r>
            <a:r>
              <a:rPr sz="1500" spc="-35" dirty="0">
                <a:latin typeface="Calibri Light"/>
                <a:cs typeface="Calibri Light"/>
              </a:rPr>
              <a:t> </a:t>
            </a:r>
            <a:r>
              <a:rPr sz="1500" spc="-10" dirty="0">
                <a:latin typeface="Calibri Light"/>
                <a:cs typeface="Calibri Light"/>
              </a:rPr>
              <a:t>movements</a:t>
            </a:r>
            <a:endParaRPr sz="15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94754" y="5578907"/>
            <a:ext cx="5799455" cy="107759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800" spc="-20" dirty="0">
                <a:solidFill>
                  <a:srgbClr val="0096A9"/>
                </a:solidFill>
                <a:latin typeface="Calibri Light"/>
                <a:cs typeface="Calibri Light"/>
              </a:rPr>
              <a:t>Central</a:t>
            </a:r>
            <a:r>
              <a:rPr sz="1800" spc="-55" dirty="0">
                <a:solidFill>
                  <a:srgbClr val="0096A9"/>
                </a:solidFill>
                <a:latin typeface="Calibri Light"/>
                <a:cs typeface="Calibri Light"/>
              </a:rPr>
              <a:t> </a:t>
            </a:r>
            <a:r>
              <a:rPr sz="1800" spc="-20" dirty="0">
                <a:solidFill>
                  <a:srgbClr val="0096A9"/>
                </a:solidFill>
                <a:latin typeface="Calibri Light"/>
                <a:cs typeface="Calibri Light"/>
              </a:rPr>
              <a:t>Counterparties</a:t>
            </a:r>
            <a:r>
              <a:rPr sz="1800" spc="-55" dirty="0">
                <a:solidFill>
                  <a:srgbClr val="0096A9"/>
                </a:solidFill>
                <a:latin typeface="Calibri Light"/>
                <a:cs typeface="Calibri Light"/>
              </a:rPr>
              <a:t> </a:t>
            </a:r>
            <a:r>
              <a:rPr sz="1800" spc="-15" dirty="0">
                <a:solidFill>
                  <a:srgbClr val="0096A9"/>
                </a:solidFill>
                <a:latin typeface="Calibri Light"/>
                <a:cs typeface="Calibri Light"/>
              </a:rPr>
              <a:t>(CCPs)</a:t>
            </a:r>
            <a:endParaRPr sz="1800">
              <a:latin typeface="Calibri Light"/>
              <a:cs typeface="Calibri Light"/>
            </a:endParaRPr>
          </a:p>
          <a:p>
            <a:pPr marL="12700" marR="5080">
              <a:lnSpc>
                <a:spcPct val="100000"/>
              </a:lnSpc>
              <a:spcBef>
                <a:spcPts val="330"/>
              </a:spcBef>
            </a:pPr>
            <a:r>
              <a:rPr sz="1500" spc="-10" dirty="0">
                <a:latin typeface="Calibri Light"/>
                <a:cs typeface="Calibri Light"/>
              </a:rPr>
              <a:t>CCPs guarantee </a:t>
            </a:r>
            <a:r>
              <a:rPr sz="1500" dirty="0">
                <a:latin typeface="Calibri Light"/>
                <a:cs typeface="Calibri Light"/>
              </a:rPr>
              <a:t>the </a:t>
            </a:r>
            <a:r>
              <a:rPr sz="1500" spc="-10" dirty="0">
                <a:latin typeface="Calibri Light"/>
                <a:cs typeface="Calibri Light"/>
              </a:rPr>
              <a:t>performance </a:t>
            </a:r>
            <a:r>
              <a:rPr sz="1500" spc="-5" dirty="0">
                <a:latin typeface="Calibri Light"/>
                <a:cs typeface="Calibri Light"/>
              </a:rPr>
              <a:t>of transactions </a:t>
            </a:r>
            <a:r>
              <a:rPr sz="1500" spc="-10" dirty="0">
                <a:latin typeface="Calibri Light"/>
                <a:cs typeface="Calibri Light"/>
              </a:rPr>
              <a:t>cleared through </a:t>
            </a:r>
            <a:r>
              <a:rPr sz="1500" dirty="0">
                <a:latin typeface="Calibri Light"/>
                <a:cs typeface="Calibri Light"/>
              </a:rPr>
              <a:t>them and </a:t>
            </a:r>
            <a:r>
              <a:rPr sz="1500" spc="5" dirty="0">
                <a:latin typeface="Calibri Light"/>
                <a:cs typeface="Calibri Light"/>
              </a:rPr>
              <a:t> </a:t>
            </a:r>
            <a:r>
              <a:rPr sz="1500" dirty="0">
                <a:latin typeface="Calibri Light"/>
                <a:cs typeface="Calibri Light"/>
              </a:rPr>
              <a:t>aim</a:t>
            </a:r>
            <a:r>
              <a:rPr sz="1500" spc="-25" dirty="0">
                <a:latin typeface="Calibri Light"/>
                <a:cs typeface="Calibri Light"/>
              </a:rPr>
              <a:t> </a:t>
            </a:r>
            <a:r>
              <a:rPr sz="1500" spc="-10" dirty="0">
                <a:latin typeface="Calibri Light"/>
                <a:cs typeface="Calibri Light"/>
              </a:rPr>
              <a:t>to</a:t>
            </a:r>
            <a:r>
              <a:rPr sz="1500" dirty="0">
                <a:latin typeface="Calibri Light"/>
                <a:cs typeface="Calibri Light"/>
              </a:rPr>
              <a:t> be</a:t>
            </a:r>
            <a:r>
              <a:rPr sz="1500" spc="-10" dirty="0">
                <a:latin typeface="Calibri Light"/>
                <a:cs typeface="Calibri Light"/>
              </a:rPr>
              <a:t> </a:t>
            </a:r>
            <a:r>
              <a:rPr sz="1500" spc="-5" dirty="0">
                <a:latin typeface="Calibri Light"/>
                <a:cs typeface="Calibri Light"/>
              </a:rPr>
              <a:t>financially</a:t>
            </a:r>
            <a:r>
              <a:rPr sz="1500" spc="-45" dirty="0">
                <a:latin typeface="Calibri Light"/>
                <a:cs typeface="Calibri Light"/>
              </a:rPr>
              <a:t> </a:t>
            </a:r>
            <a:r>
              <a:rPr sz="1500" spc="-20" dirty="0">
                <a:latin typeface="Calibri Light"/>
                <a:cs typeface="Calibri Light"/>
              </a:rPr>
              <a:t>safe</a:t>
            </a:r>
            <a:r>
              <a:rPr sz="1500" dirty="0">
                <a:latin typeface="Calibri Light"/>
                <a:cs typeface="Calibri Light"/>
              </a:rPr>
              <a:t> </a:t>
            </a:r>
            <a:r>
              <a:rPr sz="1500" spc="-5" dirty="0">
                <a:latin typeface="Calibri Light"/>
                <a:cs typeface="Calibri Light"/>
              </a:rPr>
              <a:t>themselves</a:t>
            </a:r>
            <a:r>
              <a:rPr sz="1500" spc="-10" dirty="0">
                <a:latin typeface="Calibri Light"/>
                <a:cs typeface="Calibri Light"/>
              </a:rPr>
              <a:t> through</a:t>
            </a:r>
            <a:r>
              <a:rPr sz="1500" spc="-55" dirty="0">
                <a:latin typeface="Calibri Light"/>
                <a:cs typeface="Calibri Light"/>
              </a:rPr>
              <a:t> </a:t>
            </a:r>
            <a:r>
              <a:rPr sz="1500" dirty="0">
                <a:latin typeface="Calibri Light"/>
                <a:cs typeface="Calibri Light"/>
              </a:rPr>
              <a:t>the</a:t>
            </a:r>
            <a:r>
              <a:rPr sz="1500" spc="-10" dirty="0">
                <a:latin typeface="Calibri Light"/>
                <a:cs typeface="Calibri Light"/>
              </a:rPr>
              <a:t> </a:t>
            </a:r>
            <a:r>
              <a:rPr sz="1500" spc="-5" dirty="0">
                <a:latin typeface="Calibri Light"/>
                <a:cs typeface="Calibri Light"/>
              </a:rPr>
              <a:t>margin</a:t>
            </a:r>
            <a:r>
              <a:rPr sz="1500" spc="-40" dirty="0">
                <a:latin typeface="Calibri Light"/>
                <a:cs typeface="Calibri Light"/>
              </a:rPr>
              <a:t> </a:t>
            </a:r>
            <a:r>
              <a:rPr sz="1500" dirty="0">
                <a:latin typeface="Calibri Light"/>
                <a:cs typeface="Calibri Light"/>
              </a:rPr>
              <a:t>and</a:t>
            </a:r>
            <a:r>
              <a:rPr sz="1500" spc="-20" dirty="0">
                <a:latin typeface="Calibri Light"/>
                <a:cs typeface="Calibri Light"/>
              </a:rPr>
              <a:t> </a:t>
            </a:r>
            <a:r>
              <a:rPr sz="1500" spc="-5" dirty="0">
                <a:latin typeface="Calibri Light"/>
                <a:cs typeface="Calibri Light"/>
              </a:rPr>
              <a:t>other</a:t>
            </a:r>
            <a:r>
              <a:rPr sz="1500" spc="-15" dirty="0">
                <a:latin typeface="Calibri Light"/>
                <a:cs typeface="Calibri Light"/>
              </a:rPr>
              <a:t> </a:t>
            </a:r>
            <a:r>
              <a:rPr sz="1500" dirty="0">
                <a:latin typeface="Calibri Light"/>
                <a:cs typeface="Calibri Light"/>
              </a:rPr>
              <a:t>financial </a:t>
            </a:r>
            <a:r>
              <a:rPr sz="1500" spc="-325" dirty="0">
                <a:latin typeface="Calibri Light"/>
                <a:cs typeface="Calibri Light"/>
              </a:rPr>
              <a:t> </a:t>
            </a:r>
            <a:r>
              <a:rPr sz="1500" spc="-10" dirty="0">
                <a:latin typeface="Calibri Light"/>
                <a:cs typeface="Calibri Light"/>
              </a:rPr>
              <a:t>resources</a:t>
            </a:r>
            <a:r>
              <a:rPr sz="1500" spc="-25" dirty="0">
                <a:latin typeface="Calibri Light"/>
                <a:cs typeface="Calibri Light"/>
              </a:rPr>
              <a:t> </a:t>
            </a:r>
            <a:r>
              <a:rPr sz="1500" spc="-5" dirty="0">
                <a:latin typeface="Calibri Light"/>
                <a:cs typeface="Calibri Light"/>
              </a:rPr>
              <a:t>they</a:t>
            </a:r>
            <a:r>
              <a:rPr sz="1500" spc="-20" dirty="0">
                <a:latin typeface="Calibri Light"/>
                <a:cs typeface="Calibri Light"/>
              </a:rPr>
              <a:t> </a:t>
            </a:r>
            <a:r>
              <a:rPr sz="1500" spc="-10" dirty="0">
                <a:latin typeface="Calibri Light"/>
                <a:cs typeface="Calibri Light"/>
              </a:rPr>
              <a:t>require</a:t>
            </a:r>
            <a:r>
              <a:rPr sz="1500" spc="-40" dirty="0">
                <a:latin typeface="Calibri Light"/>
                <a:cs typeface="Calibri Light"/>
              </a:rPr>
              <a:t> </a:t>
            </a:r>
            <a:r>
              <a:rPr sz="1500" spc="-10" dirty="0">
                <a:latin typeface="Calibri Light"/>
                <a:cs typeface="Calibri Light"/>
              </a:rPr>
              <a:t>from</a:t>
            </a:r>
            <a:r>
              <a:rPr sz="1500" spc="5" dirty="0">
                <a:latin typeface="Calibri Light"/>
                <a:cs typeface="Calibri Light"/>
              </a:rPr>
              <a:t> </a:t>
            </a:r>
            <a:r>
              <a:rPr sz="1500" dirty="0">
                <a:latin typeface="Calibri Light"/>
                <a:cs typeface="Calibri Light"/>
              </a:rPr>
              <a:t>their</a:t>
            </a:r>
            <a:r>
              <a:rPr sz="1500" spc="-45" dirty="0">
                <a:latin typeface="Calibri Light"/>
                <a:cs typeface="Calibri Light"/>
              </a:rPr>
              <a:t> </a:t>
            </a:r>
            <a:r>
              <a:rPr sz="1500" spc="-5" dirty="0">
                <a:latin typeface="Calibri Light"/>
                <a:cs typeface="Calibri Light"/>
              </a:rPr>
              <a:t>members</a:t>
            </a:r>
            <a:endParaRPr sz="1500">
              <a:latin typeface="Calibri Light"/>
              <a:cs typeface="Calibri Ligh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50748" y="449580"/>
            <a:ext cx="11821795" cy="547370"/>
          </a:xfrm>
          <a:custGeom>
            <a:avLst/>
            <a:gdLst/>
            <a:ahLst/>
            <a:cxnLst/>
            <a:rect l="l" t="t" r="r" b="b"/>
            <a:pathLst>
              <a:path w="11821795" h="547369">
                <a:moveTo>
                  <a:pt x="11658854" y="0"/>
                </a:moveTo>
                <a:lnTo>
                  <a:pt x="0" y="0"/>
                </a:lnTo>
                <a:lnTo>
                  <a:pt x="162788" y="273557"/>
                </a:lnTo>
                <a:lnTo>
                  <a:pt x="0" y="547115"/>
                </a:lnTo>
                <a:lnTo>
                  <a:pt x="11658854" y="547115"/>
                </a:lnTo>
                <a:lnTo>
                  <a:pt x="11821668" y="273557"/>
                </a:lnTo>
                <a:lnTo>
                  <a:pt x="11658854" y="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91641" y="549910"/>
            <a:ext cx="3346450" cy="3784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-10" dirty="0"/>
              <a:t>Mitigating</a:t>
            </a:r>
            <a:r>
              <a:rPr spc="-75" dirty="0"/>
              <a:t> </a:t>
            </a:r>
            <a:r>
              <a:rPr spc="-15" dirty="0"/>
              <a:t>Counterparty</a:t>
            </a:r>
            <a:r>
              <a:rPr spc="-80" dirty="0"/>
              <a:t> </a:t>
            </a:r>
            <a:r>
              <a:rPr spc="-5" dirty="0"/>
              <a:t>Risk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885">
              <a:lnSpc>
                <a:spcPts val="955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22D5346-332C-8CEF-14C8-CDE234D53F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4" y="6835980"/>
            <a:ext cx="1448512" cy="7653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1553</Words>
  <Application>Microsoft Office PowerPoint</Application>
  <PresentationFormat>Custom</PresentationFormat>
  <Paragraphs>146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MT</vt:lpstr>
      <vt:lpstr>Calibri</vt:lpstr>
      <vt:lpstr>Calibri Light</vt:lpstr>
      <vt:lpstr>Times New Roman</vt:lpstr>
      <vt:lpstr>Wingdings</vt:lpstr>
      <vt:lpstr>Office Theme</vt:lpstr>
      <vt:lpstr>PowerPoint Presentation</vt:lpstr>
      <vt:lpstr>Contents</vt:lpstr>
      <vt:lpstr>A derivative is a security with a price that is derived  from one or more underlying assets.</vt:lpstr>
      <vt:lpstr>PowerPoint Presentation</vt:lpstr>
      <vt:lpstr>Introduction</vt:lpstr>
      <vt:lpstr>Nigerian Derivative Market</vt:lpstr>
      <vt:lpstr>Derivatives in Insurance Industry</vt:lpstr>
      <vt:lpstr>Counterparty Risk Vs Lending Risk</vt:lpstr>
      <vt:lpstr>Mitigating Counterparty Risk</vt:lpstr>
      <vt:lpstr>Credit Value Adjustment (CVA)</vt:lpstr>
      <vt:lpstr>IFRS 13 Requirement for CVA</vt:lpstr>
      <vt:lpstr>Measuring CVA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Aderoju, Olalekan (NG - Lagos)</dc:creator>
  <cp:lastModifiedBy>NAS Computer</cp:lastModifiedBy>
  <cp:revision>1</cp:revision>
  <dcterms:created xsi:type="dcterms:W3CDTF">2023-09-19T21:10:25Z</dcterms:created>
  <dcterms:modified xsi:type="dcterms:W3CDTF">2023-09-19T21:17:31Z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2023-09-19T00:00:00Z</vt:filetime>
  </property>
</Properties>
</file>