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5"/>
  </p:notesMasterIdLst>
  <p:sldIdLst>
    <p:sldId id="471" r:id="rId5"/>
    <p:sldId id="628" r:id="rId6"/>
    <p:sldId id="614" r:id="rId7"/>
    <p:sldId id="629" r:id="rId8"/>
    <p:sldId id="630" r:id="rId9"/>
    <p:sldId id="631" r:id="rId10"/>
    <p:sldId id="632" r:id="rId11"/>
    <p:sldId id="615" r:id="rId12"/>
    <p:sldId id="626" r:id="rId13"/>
    <p:sldId id="622" r:id="rId14"/>
    <p:sldId id="624" r:id="rId15"/>
    <p:sldId id="625" r:id="rId16"/>
    <p:sldId id="616" r:id="rId17"/>
    <p:sldId id="617" r:id="rId18"/>
    <p:sldId id="618" r:id="rId19"/>
    <p:sldId id="623" r:id="rId20"/>
    <p:sldId id="619" r:id="rId21"/>
    <p:sldId id="620" r:id="rId22"/>
    <p:sldId id="621" r:id="rId23"/>
    <p:sldId id="627" r:id="rId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Shasha" initials="KS" lastIdx="11" clrIdx="0">
    <p:extLst>
      <p:ext uri="{19B8F6BF-5375-455C-9EA6-DF929625EA0E}">
        <p15:presenceInfo xmlns:p15="http://schemas.microsoft.com/office/powerpoint/2012/main" userId="S-1-5-21-1960408961-1935655697-1177238915-17389" providerId="AD"/>
      </p:ext>
    </p:extLst>
  </p:cmAuthor>
  <p:cmAuthor id="2" name="Stephen Mann" initials="SM" lastIdx="9" clrIdx="1">
    <p:extLst>
      <p:ext uri="{19B8F6BF-5375-455C-9EA6-DF929625EA0E}">
        <p15:presenceInfo xmlns:p15="http://schemas.microsoft.com/office/powerpoint/2012/main" userId="S-1-5-21-1960408961-1935655697-1177238915-175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21E"/>
    <a:srgbClr val="CEDDE6"/>
    <a:srgbClr val="8AC1D6"/>
    <a:srgbClr val="FEBF00"/>
    <a:srgbClr val="11B3A2"/>
    <a:srgbClr val="E8EFF3"/>
    <a:srgbClr val="FFFF00"/>
    <a:srgbClr val="C8DC00"/>
    <a:srgbClr val="D1FBF7"/>
    <a:srgbClr val="0084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D2712B-C9CC-4819-A4C1-FB0C1B8407B6}" v="167" dt="2023-09-18T09:34:29.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2" autoAdjust="0"/>
    <p:restoredTop sz="69095" autoAdjust="0"/>
  </p:normalViewPr>
  <p:slideViewPr>
    <p:cSldViewPr snapToGrid="0" snapToObjects="1">
      <p:cViewPr varScale="1">
        <p:scale>
          <a:sx n="66" d="100"/>
          <a:sy n="66" d="100"/>
        </p:scale>
        <p:origin x="1642" y="43"/>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D23885-1C68-3940-AD8B-08A821E74C52}" type="doc">
      <dgm:prSet loTypeId="urn:microsoft.com/office/officeart/2005/8/layout/arrow6" loCatId="" qsTypeId="urn:microsoft.com/office/officeart/2005/8/quickstyle/simple1" qsCatId="simple" csTypeId="urn:microsoft.com/office/officeart/2005/8/colors/colorful4" csCatId="colorful" phldr="1"/>
      <dgm:spPr/>
      <dgm:t>
        <a:bodyPr/>
        <a:lstStyle/>
        <a:p>
          <a:endParaRPr lang="en-GB"/>
        </a:p>
      </dgm:t>
    </dgm:pt>
    <dgm:pt modelId="{7F049DC9-0ED3-FE40-ADFF-C467DBE04965}">
      <dgm:prSet phldrT="[Text]"/>
      <dgm:spPr/>
      <dgm:t>
        <a:bodyPr/>
        <a:lstStyle/>
        <a:p>
          <a:r>
            <a:rPr lang="en-GB" dirty="0"/>
            <a:t>Economic Collapse</a:t>
          </a:r>
        </a:p>
      </dgm:t>
    </dgm:pt>
    <dgm:pt modelId="{622AF155-754E-A442-A9ED-792272719952}" type="parTrans" cxnId="{7481CFB6-4896-1349-9658-7AF195119286}">
      <dgm:prSet/>
      <dgm:spPr/>
      <dgm:t>
        <a:bodyPr/>
        <a:lstStyle/>
        <a:p>
          <a:endParaRPr lang="en-GB"/>
        </a:p>
      </dgm:t>
    </dgm:pt>
    <dgm:pt modelId="{C91D6CC1-7DCC-8F40-93B1-03E4CB48B2D0}" type="sibTrans" cxnId="{7481CFB6-4896-1349-9658-7AF195119286}">
      <dgm:prSet/>
      <dgm:spPr/>
      <dgm:t>
        <a:bodyPr/>
        <a:lstStyle/>
        <a:p>
          <a:endParaRPr lang="en-GB"/>
        </a:p>
      </dgm:t>
    </dgm:pt>
    <dgm:pt modelId="{8C3AB1F6-39CB-CC4B-A1C5-B5653B60FC8E}">
      <dgm:prSet phldrT="[Text]"/>
      <dgm:spPr/>
      <dgm:t>
        <a:bodyPr/>
        <a:lstStyle/>
        <a:p>
          <a:r>
            <a:rPr lang="en-GB" dirty="0"/>
            <a:t>Low carbon</a:t>
          </a:r>
        </a:p>
        <a:p>
          <a:r>
            <a:rPr lang="en-GB" dirty="0"/>
            <a:t>transition</a:t>
          </a:r>
        </a:p>
      </dgm:t>
    </dgm:pt>
    <dgm:pt modelId="{416CFF2C-C2D0-1445-9C5D-12644E969503}" type="parTrans" cxnId="{E29B4936-1E5E-354D-BA99-83ACDE1FABFB}">
      <dgm:prSet/>
      <dgm:spPr/>
      <dgm:t>
        <a:bodyPr/>
        <a:lstStyle/>
        <a:p>
          <a:endParaRPr lang="en-GB"/>
        </a:p>
      </dgm:t>
    </dgm:pt>
    <dgm:pt modelId="{EF64E6DC-91FF-BB42-A0ED-1E1D16117004}" type="sibTrans" cxnId="{E29B4936-1E5E-354D-BA99-83ACDE1FABFB}">
      <dgm:prSet/>
      <dgm:spPr/>
      <dgm:t>
        <a:bodyPr/>
        <a:lstStyle/>
        <a:p>
          <a:endParaRPr lang="en-GB"/>
        </a:p>
      </dgm:t>
    </dgm:pt>
    <dgm:pt modelId="{E9D93DE0-1CC5-8E43-81DE-9DE91B5C4208}" type="pres">
      <dgm:prSet presAssocID="{EED23885-1C68-3940-AD8B-08A821E74C52}" presName="compositeShape" presStyleCnt="0">
        <dgm:presLayoutVars>
          <dgm:chMax val="2"/>
          <dgm:dir/>
          <dgm:resizeHandles val="exact"/>
        </dgm:presLayoutVars>
      </dgm:prSet>
      <dgm:spPr/>
    </dgm:pt>
    <dgm:pt modelId="{72CAEB63-2754-2C4A-9A47-6AE5BAE6DBDD}" type="pres">
      <dgm:prSet presAssocID="{EED23885-1C68-3940-AD8B-08A821E74C52}" presName="ribbon" presStyleLbl="node1" presStyleIdx="0" presStyleCnt="1"/>
      <dgm:spPr/>
    </dgm:pt>
    <dgm:pt modelId="{CC4BD5B3-6A02-2C4F-8647-CC099A5B44F4}" type="pres">
      <dgm:prSet presAssocID="{EED23885-1C68-3940-AD8B-08A821E74C52}" presName="leftArrowText" presStyleLbl="node1" presStyleIdx="0" presStyleCnt="1">
        <dgm:presLayoutVars>
          <dgm:chMax val="0"/>
          <dgm:bulletEnabled val="1"/>
        </dgm:presLayoutVars>
      </dgm:prSet>
      <dgm:spPr/>
    </dgm:pt>
    <dgm:pt modelId="{6B0F1FDE-384C-B94C-A5A4-6D9B0D63F0C0}" type="pres">
      <dgm:prSet presAssocID="{EED23885-1C68-3940-AD8B-08A821E74C52}" presName="rightArrowText" presStyleLbl="node1" presStyleIdx="0" presStyleCnt="1">
        <dgm:presLayoutVars>
          <dgm:chMax val="0"/>
          <dgm:bulletEnabled val="1"/>
        </dgm:presLayoutVars>
      </dgm:prSet>
      <dgm:spPr/>
    </dgm:pt>
  </dgm:ptLst>
  <dgm:cxnLst>
    <dgm:cxn modelId="{E29B4936-1E5E-354D-BA99-83ACDE1FABFB}" srcId="{EED23885-1C68-3940-AD8B-08A821E74C52}" destId="{8C3AB1F6-39CB-CC4B-A1C5-B5653B60FC8E}" srcOrd="1" destOrd="0" parTransId="{416CFF2C-C2D0-1445-9C5D-12644E969503}" sibTransId="{EF64E6DC-91FF-BB42-A0ED-1E1D16117004}"/>
    <dgm:cxn modelId="{D9645094-1652-7841-BF1D-BD0DC7A08BCF}" type="presOf" srcId="{EED23885-1C68-3940-AD8B-08A821E74C52}" destId="{E9D93DE0-1CC5-8E43-81DE-9DE91B5C4208}" srcOrd="0" destOrd="0" presId="urn:microsoft.com/office/officeart/2005/8/layout/arrow6"/>
    <dgm:cxn modelId="{D9C923A9-46AC-BD49-A058-A577E0F19D64}" type="presOf" srcId="{8C3AB1F6-39CB-CC4B-A1C5-B5653B60FC8E}" destId="{6B0F1FDE-384C-B94C-A5A4-6D9B0D63F0C0}" srcOrd="0" destOrd="0" presId="urn:microsoft.com/office/officeart/2005/8/layout/arrow6"/>
    <dgm:cxn modelId="{7481CFB6-4896-1349-9658-7AF195119286}" srcId="{EED23885-1C68-3940-AD8B-08A821E74C52}" destId="{7F049DC9-0ED3-FE40-ADFF-C467DBE04965}" srcOrd="0" destOrd="0" parTransId="{622AF155-754E-A442-A9ED-792272719952}" sibTransId="{C91D6CC1-7DCC-8F40-93B1-03E4CB48B2D0}"/>
    <dgm:cxn modelId="{612106FD-6956-6F4B-A2CD-0392883389FA}" type="presOf" srcId="{7F049DC9-0ED3-FE40-ADFF-C467DBE04965}" destId="{CC4BD5B3-6A02-2C4F-8647-CC099A5B44F4}" srcOrd="0" destOrd="0" presId="urn:microsoft.com/office/officeart/2005/8/layout/arrow6"/>
    <dgm:cxn modelId="{EFC86D71-B90F-454A-AB56-949AB5BC631B}" type="presParOf" srcId="{E9D93DE0-1CC5-8E43-81DE-9DE91B5C4208}" destId="{72CAEB63-2754-2C4A-9A47-6AE5BAE6DBDD}" srcOrd="0" destOrd="0" presId="urn:microsoft.com/office/officeart/2005/8/layout/arrow6"/>
    <dgm:cxn modelId="{10A49716-AB1D-7945-95FB-0DB8DC90F4C6}" type="presParOf" srcId="{E9D93DE0-1CC5-8E43-81DE-9DE91B5C4208}" destId="{CC4BD5B3-6A02-2C4F-8647-CC099A5B44F4}" srcOrd="1" destOrd="0" presId="urn:microsoft.com/office/officeart/2005/8/layout/arrow6"/>
    <dgm:cxn modelId="{4AFE0E6E-6D17-7C44-BFD1-DD0F8CAD76FD}" type="presParOf" srcId="{E9D93DE0-1CC5-8E43-81DE-9DE91B5C4208}" destId="{6B0F1FDE-384C-B94C-A5A4-6D9B0D63F0C0}"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AEB63-2754-2C4A-9A47-6AE5BAE6DBDD}">
      <dsp:nvSpPr>
        <dsp:cNvPr id="0" name=""/>
        <dsp:cNvSpPr/>
      </dsp:nvSpPr>
      <dsp:spPr>
        <a:xfrm>
          <a:off x="0" y="472592"/>
          <a:ext cx="2624138" cy="1049655"/>
        </a:xfrm>
        <a:prstGeom prst="leftRightRibb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4BD5B3-6A02-2C4F-8647-CC099A5B44F4}">
      <dsp:nvSpPr>
        <dsp:cNvPr id="0" name=""/>
        <dsp:cNvSpPr/>
      </dsp:nvSpPr>
      <dsp:spPr>
        <a:xfrm>
          <a:off x="314896" y="656282"/>
          <a:ext cx="865965" cy="51433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6228" rIns="0" bIns="49530" numCol="1" spcCol="1270" anchor="ctr" anchorCtr="0">
          <a:noAutofit/>
        </a:bodyPr>
        <a:lstStyle/>
        <a:p>
          <a:pPr marL="0" lvl="0" indent="0" algn="ctr" defTabSz="577850">
            <a:lnSpc>
              <a:spcPct val="90000"/>
            </a:lnSpc>
            <a:spcBef>
              <a:spcPct val="0"/>
            </a:spcBef>
            <a:spcAft>
              <a:spcPct val="35000"/>
            </a:spcAft>
            <a:buNone/>
          </a:pPr>
          <a:r>
            <a:rPr lang="en-GB" sz="1300" kern="1200" dirty="0"/>
            <a:t>Economic Collapse</a:t>
          </a:r>
        </a:p>
      </dsp:txBody>
      <dsp:txXfrm>
        <a:off x="314896" y="656282"/>
        <a:ext cx="865965" cy="514331"/>
      </dsp:txXfrm>
    </dsp:sp>
    <dsp:sp modelId="{6B0F1FDE-384C-B94C-A5A4-6D9B0D63F0C0}">
      <dsp:nvSpPr>
        <dsp:cNvPr id="0" name=""/>
        <dsp:cNvSpPr/>
      </dsp:nvSpPr>
      <dsp:spPr>
        <a:xfrm>
          <a:off x="1312069" y="824226"/>
          <a:ext cx="1023413" cy="51433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6228" rIns="0" bIns="49530" numCol="1" spcCol="1270" anchor="ctr" anchorCtr="0">
          <a:noAutofit/>
        </a:bodyPr>
        <a:lstStyle/>
        <a:p>
          <a:pPr marL="0" lvl="0" indent="0" algn="ctr" defTabSz="577850">
            <a:lnSpc>
              <a:spcPct val="90000"/>
            </a:lnSpc>
            <a:spcBef>
              <a:spcPct val="0"/>
            </a:spcBef>
            <a:spcAft>
              <a:spcPct val="35000"/>
            </a:spcAft>
            <a:buNone/>
          </a:pPr>
          <a:r>
            <a:rPr lang="en-GB" sz="1300" kern="1200" dirty="0"/>
            <a:t>Low carbon</a:t>
          </a:r>
        </a:p>
        <a:p>
          <a:pPr marL="0" lvl="0" indent="0" algn="ctr" defTabSz="577850">
            <a:lnSpc>
              <a:spcPct val="90000"/>
            </a:lnSpc>
            <a:spcBef>
              <a:spcPct val="0"/>
            </a:spcBef>
            <a:spcAft>
              <a:spcPct val="35000"/>
            </a:spcAft>
            <a:buNone/>
          </a:pPr>
          <a:r>
            <a:rPr lang="en-GB" sz="1300" kern="1200" dirty="0"/>
            <a:t>transition</a:t>
          </a:r>
        </a:p>
      </dsp:txBody>
      <dsp:txXfrm>
        <a:off x="1312069" y="824226"/>
        <a:ext cx="1023413" cy="514331"/>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9506161-398D-4CCB-9E18-F23570337317}" type="datetimeFigureOut">
              <a:rPr lang="en-GB" smtClean="0"/>
              <a:t>21/09/2023</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C58CB43-BF94-4F01-8130-AD65199C2075}" type="slidenum">
              <a:rPr lang="en-GB" smtClean="0"/>
              <a:t>‹#›</a:t>
            </a:fld>
            <a:endParaRPr lang="en-GB" dirty="0"/>
          </a:p>
        </p:txBody>
      </p:sp>
    </p:spTree>
    <p:extLst>
      <p:ext uri="{BB962C8B-B14F-4D97-AF65-F5344CB8AC3E}">
        <p14:creationId xmlns:p14="http://schemas.microsoft.com/office/powerpoint/2010/main" val="3759792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72415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can replace the solvency of an insurance company with our shared objectives, those of the Paris Agreement to limit global warming and the United Nation’s Sustainable Development Goals, which have the overarching objective of ‘all people enjoying peace and prosperity’. Climate change is a clear risk to these goals. Viewed through this lens, we can assess the activities we are undertaking to manage climate-change risk and form a view as to whether these are adequate when compared to established risk-management standards.</a:t>
            </a:r>
          </a:p>
          <a:p>
            <a:endParaRPr lang="en-GB" dirty="0"/>
          </a:p>
        </p:txBody>
      </p:sp>
      <p:sp>
        <p:nvSpPr>
          <p:cNvPr id="4" name="Slide Number Placeholder 3"/>
          <p:cNvSpPr>
            <a:spLocks noGrp="1"/>
          </p:cNvSpPr>
          <p:nvPr>
            <p:ph type="sldNum" sz="quarter" idx="5"/>
          </p:nvPr>
        </p:nvSpPr>
        <p:spPr/>
        <p:txBody>
          <a:bodyPr/>
          <a:lstStyle/>
          <a:p>
            <a:fld id="{CC58CB43-BF94-4F01-8130-AD65199C2075}" type="slidenum">
              <a:rPr lang="en-GB" smtClean="0"/>
              <a:t>10</a:t>
            </a:fld>
            <a:endParaRPr lang="en-GB" dirty="0"/>
          </a:p>
        </p:txBody>
      </p:sp>
    </p:spTree>
    <p:extLst>
      <p:ext uri="{BB962C8B-B14F-4D97-AF65-F5344CB8AC3E}">
        <p14:creationId xmlns:p14="http://schemas.microsoft.com/office/powerpoint/2010/main" val="3083017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58CB43-BF94-4F01-8130-AD65199C2075}" type="slidenum">
              <a:rPr lang="en-GB" smtClean="0"/>
              <a:t>19</a:t>
            </a:fld>
            <a:endParaRPr lang="en-GB" dirty="0"/>
          </a:p>
        </p:txBody>
      </p:sp>
    </p:spTree>
    <p:extLst>
      <p:ext uri="{BB962C8B-B14F-4D97-AF65-F5344CB8AC3E}">
        <p14:creationId xmlns:p14="http://schemas.microsoft.com/office/powerpoint/2010/main" val="2267475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w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Front cover 1">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1721220"/>
            <a:ext cx="9505950" cy="1295399"/>
          </a:xfrm>
        </p:spPr>
        <p:txBody>
          <a:bodyPr anchor="t"/>
          <a:lstStyle>
            <a:lvl1pPr>
              <a:defRPr sz="3600">
                <a:solidFill>
                  <a:srgbClr val="009CC8"/>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tx2">
                    <a:lumMod val="85000"/>
                    <a:lumOff val="15000"/>
                  </a:schemeClr>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2" y="6410325"/>
            <a:ext cx="2927349" cy="331788"/>
          </a:xfrm>
        </p:spPr>
        <p:txBody>
          <a:bodyPr/>
          <a:lstStyle>
            <a:lvl1pPr>
              <a:defRPr>
                <a:solidFill>
                  <a:schemeClr val="bg1"/>
                </a:solidFill>
              </a:defRPr>
            </a:lvl1pPr>
          </a:lstStyle>
          <a:p>
            <a:fld id="{14530804-3125-4E89-BEF5-03869F773C6E}" type="datetime4">
              <a:rPr lang="en-GB" smtClean="0">
                <a:solidFill>
                  <a:prstClr val="white"/>
                </a:solidFill>
              </a:rPr>
              <a:t>21 September 2023</a:t>
            </a:fld>
            <a:endParaRPr lang="en-GB" dirty="0">
              <a:solidFill>
                <a:prstClr val="white"/>
              </a:solidFill>
            </a:endParaRPr>
          </a:p>
        </p:txBody>
      </p:sp>
      <p:pic>
        <p:nvPicPr>
          <p:cNvPr id="6" name="Picture 4" descr="E:\Pants Work\Current Work\Actuaries 2011\Logos all\IFOA Logo\Lanscape - Standard\WMF logos\IFOA_logo_L_RGB_WO_tex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
        <p:nvSpPr>
          <p:cNvPr id="7"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Tree>
    <p:extLst>
      <p:ext uri="{BB962C8B-B14F-4D97-AF65-F5344CB8AC3E}">
        <p14:creationId xmlns:p14="http://schemas.microsoft.com/office/powerpoint/2010/main" val="317139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11" name="Picture 4" descr="E:\Pants Work\Current Work\Actuaries 2011\IFOA Rebrand 2012\PowerPoint\blue_crest.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716377" y="2116264"/>
            <a:ext cx="5248580" cy="4488917"/>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527052" y="2133602"/>
            <a:ext cx="10354711" cy="1295399"/>
          </a:xfrm>
        </p:spPr>
        <p:txBody>
          <a:bodyPr anchor="t"/>
          <a:lstStyle>
            <a:lvl1pPr>
              <a:defRPr sz="3600" b="1">
                <a:solidFill>
                  <a:schemeClr val="accent1"/>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2" y="2781300"/>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2" y="6410325"/>
            <a:ext cx="2927349" cy="331788"/>
          </a:xfrm>
        </p:spPr>
        <p:txBody>
          <a:bodyPr/>
          <a:lstStyle>
            <a:lvl1pPr>
              <a:defRPr>
                <a:solidFill>
                  <a:schemeClr val="bg1"/>
                </a:solidFill>
              </a:defRPr>
            </a:lvl1pPr>
          </a:lstStyle>
          <a:p>
            <a:fld id="{C18932C8-DEF1-4C4E-BEE4-2CD552A5FE5D}" type="datetime4">
              <a:rPr lang="en-GB" smtClean="0">
                <a:solidFill>
                  <a:prstClr val="white"/>
                </a:solidFill>
              </a:rPr>
              <a:t>21 September 2023</a:t>
            </a:fld>
            <a:endParaRPr lang="en-GB" dirty="0">
              <a:solidFill>
                <a:prstClr val="white"/>
              </a:solidFill>
            </a:endParaRPr>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714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2"/>
            <a:ext cx="8493582" cy="1295399"/>
          </a:xfrm>
        </p:spPr>
        <p:txBody>
          <a:bodyPr anchor="t"/>
          <a:lstStyle>
            <a:lvl1pPr>
              <a:defRPr sz="3600" b="1">
                <a:solidFill>
                  <a:schemeClr val="accent1"/>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2" y="2781300"/>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2" y="6410325"/>
            <a:ext cx="2927349" cy="331788"/>
          </a:xfrm>
        </p:spPr>
        <p:txBody>
          <a:bodyPr/>
          <a:lstStyle>
            <a:lvl1pPr>
              <a:defRPr>
                <a:solidFill>
                  <a:schemeClr val="bg1"/>
                </a:solidFill>
              </a:defRPr>
            </a:lvl1pPr>
          </a:lstStyle>
          <a:p>
            <a:fld id="{1C156AD3-8CF9-488F-9EEC-AAC916FED35E}" type="datetime4">
              <a:rPr lang="en-GB" smtClean="0">
                <a:solidFill>
                  <a:prstClr val="white"/>
                </a:solidFill>
              </a:rPr>
              <a:t>21 September 2023</a:t>
            </a:fld>
            <a:endParaRPr lang="en-GB" dirty="0">
              <a:solidFill>
                <a:prstClr val="white"/>
              </a:solidFill>
            </a:endParaRPr>
          </a:p>
        </p:txBody>
      </p:sp>
      <p:grpSp>
        <p:nvGrpSpPr>
          <p:cNvPr id="4" name="Group 3"/>
          <p:cNvGrpSpPr/>
          <p:nvPr userDrawn="1"/>
        </p:nvGrpSpPr>
        <p:grpSpPr>
          <a:xfrm>
            <a:off x="9729635" y="493474"/>
            <a:ext cx="2038380" cy="809188"/>
            <a:chOff x="7905328" y="493473"/>
            <a:chExt cx="1656184"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dirty="0">
                <a:solidFill>
                  <a:prstClr val="white"/>
                </a:solidFill>
              </a:endParaRPr>
            </a:p>
          </p:txBody>
        </p:sp>
        <p:sp>
          <p:nvSpPr>
            <p:cNvPr id="3" name="TextBox 2"/>
            <p:cNvSpPr txBox="1"/>
            <p:nvPr userDrawn="1"/>
          </p:nvSpPr>
          <p:spPr>
            <a:xfrm>
              <a:off x="8553400" y="539969"/>
              <a:ext cx="1008112" cy="584775"/>
            </a:xfrm>
            <a:prstGeom prst="rect">
              <a:avLst/>
            </a:prstGeom>
            <a:noFill/>
          </p:spPr>
          <p:txBody>
            <a:bodyPr wrap="square" rtlCol="0">
              <a:spAutoFit/>
            </a:bodyPr>
            <a:lstStyle/>
            <a:p>
              <a:pPr fontAlgn="base">
                <a:spcBef>
                  <a:spcPct val="0"/>
                </a:spcBef>
                <a:spcAft>
                  <a:spcPct val="0"/>
                </a:spcAft>
              </a:pPr>
              <a:r>
                <a:rPr lang="en-GB" sz="1600" dirty="0">
                  <a:solidFill>
                    <a:prstClr val="white"/>
                  </a:solidFill>
                </a:rPr>
                <a:t>Partner</a:t>
              </a:r>
            </a:p>
            <a:p>
              <a:pPr fontAlgn="base">
                <a:spcBef>
                  <a:spcPct val="0"/>
                </a:spcBef>
                <a:spcAft>
                  <a:spcPct val="0"/>
                </a:spcAft>
              </a:pPr>
              <a:r>
                <a:rPr lang="en-GB" sz="1600" dirty="0">
                  <a:solidFill>
                    <a:prstClr val="white"/>
                  </a:solidFill>
                </a:rPr>
                <a:t>Logo</a:t>
              </a:r>
            </a:p>
          </p:txBody>
        </p:sp>
      </p:grpSp>
      <p:grpSp>
        <p:nvGrpSpPr>
          <p:cNvPr id="5" name="Group 4"/>
          <p:cNvGrpSpPr/>
          <p:nvPr userDrawn="1"/>
        </p:nvGrpSpPr>
        <p:grpSpPr>
          <a:xfrm>
            <a:off x="9729635" y="1357570"/>
            <a:ext cx="2038380" cy="776032"/>
            <a:chOff x="7905328" y="1357569"/>
            <a:chExt cx="1656184" cy="631271"/>
          </a:xfrm>
        </p:grpSpPr>
        <p:sp>
          <p:nvSpPr>
            <p:cNvPr id="9" name="Oval 8"/>
            <p:cNvSpPr/>
            <p:nvPr userDrawn="1"/>
          </p:nvSpPr>
          <p:spPr>
            <a:xfrm>
              <a:off x="7905328" y="1357569"/>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dirty="0">
                <a:solidFill>
                  <a:prstClr val="white"/>
                </a:solidFill>
              </a:endParaRPr>
            </a:p>
          </p:txBody>
        </p:sp>
        <p:sp>
          <p:nvSpPr>
            <p:cNvPr id="12" name="TextBox 11"/>
            <p:cNvSpPr txBox="1"/>
            <p:nvPr userDrawn="1"/>
          </p:nvSpPr>
          <p:spPr>
            <a:xfrm>
              <a:off x="8553400" y="1404065"/>
              <a:ext cx="1008112" cy="584775"/>
            </a:xfrm>
            <a:prstGeom prst="rect">
              <a:avLst/>
            </a:prstGeom>
            <a:noFill/>
          </p:spPr>
          <p:txBody>
            <a:bodyPr wrap="square" rtlCol="0">
              <a:spAutoFit/>
            </a:bodyPr>
            <a:lstStyle/>
            <a:p>
              <a:pPr fontAlgn="base">
                <a:spcBef>
                  <a:spcPct val="0"/>
                </a:spcBef>
                <a:spcAft>
                  <a:spcPct val="0"/>
                </a:spcAft>
              </a:pPr>
              <a:r>
                <a:rPr lang="en-GB" sz="1600" dirty="0">
                  <a:solidFill>
                    <a:prstClr val="white"/>
                  </a:solidFill>
                </a:rPr>
                <a:t>Partner</a:t>
              </a:r>
            </a:p>
            <a:p>
              <a:pPr fontAlgn="base">
                <a:spcBef>
                  <a:spcPct val="0"/>
                </a:spcBef>
                <a:spcAft>
                  <a:spcPct val="0"/>
                </a:spcAft>
              </a:pPr>
              <a:r>
                <a:rPr lang="en-GB" sz="1600" dirty="0">
                  <a:solidFill>
                    <a:prstClr val="white"/>
                  </a:solidFill>
                </a:rPr>
                <a:t>Logo</a:t>
              </a:r>
            </a:p>
          </p:txBody>
        </p:sp>
      </p:grpSp>
      <p:pic>
        <p:nvPicPr>
          <p:cNvPr id="13"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966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fontAlgn="base">
              <a:spcBef>
                <a:spcPct val="0"/>
              </a:spcBef>
              <a:spcAft>
                <a:spcPct val="0"/>
              </a:spcAft>
            </a:pPr>
            <a:fld id="{EA7A6182-00C3-412D-9A4E-CA6A19822E83}" type="datetime4">
              <a:rPr lang="en-GB" smtClean="0">
                <a:solidFill>
                  <a:srgbClr val="3F4548"/>
                </a:solidFill>
              </a:rPr>
              <a:t>21 September 2023</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r>
              <a:rPr lang="en-GB" dirty="0"/>
              <a:t>Management Board, 14 February 2023 - Item 2, Paper 01 23</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sp>
        <p:nvSpPr>
          <p:cNvPr id="6" name="Content Placeholder 2"/>
          <p:cNvSpPr>
            <a:spLocks noGrp="1"/>
          </p:cNvSpPr>
          <p:nvPr>
            <p:ph idx="1"/>
          </p:nvPr>
        </p:nvSpPr>
        <p:spPr>
          <a:xfrm>
            <a:off x="512611" y="1556792"/>
            <a:ext cx="11152339"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66558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Emphasis slide 1">
    <p:spTree>
      <p:nvGrpSpPr>
        <p:cNvPr id="1" name=""/>
        <p:cNvGrpSpPr/>
        <p:nvPr/>
      </p:nvGrpSpPr>
      <p:grpSpPr>
        <a:xfrm>
          <a:off x="0" y="0"/>
          <a:ext cx="0" cy="0"/>
          <a:chOff x="0" y="0"/>
          <a:chExt cx="0" cy="0"/>
        </a:xfrm>
      </p:grpSpPr>
      <p:pic>
        <p:nvPicPr>
          <p:cNvPr id="7" name="Picture 8" descr="A high view of visitors on the white floor of a modern museum"/>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8190" b="7722"/>
          <a:stretch/>
        </p:blipFill>
        <p:spPr bwMode="auto">
          <a:xfrm>
            <a:off x="8577871" y="0"/>
            <a:ext cx="4548812"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rot="10800000">
            <a:off x="8577871" y="-576490"/>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7C4A73A7-86E9-4D42-BB54-D916034DD5F9}" type="datetime4">
              <a:rPr lang="en-GB" smtClean="0">
                <a:solidFill>
                  <a:srgbClr val="3F4548"/>
                </a:solidFill>
              </a:rPr>
              <a:t>21 September 2023</a:t>
            </a:fld>
            <a:endParaRPr lang="en-GB" dirty="0">
              <a:solidFill>
                <a:srgbClr val="3F4548"/>
              </a:solidFill>
            </a:endParaRPr>
          </a:p>
        </p:txBody>
      </p:sp>
      <p:sp>
        <p:nvSpPr>
          <p:cNvPr id="5" name="Footer Placeholder 4"/>
          <p:cNvSpPr>
            <a:spLocks noGrp="1"/>
          </p:cNvSpPr>
          <p:nvPr>
            <p:ph type="ftr" sz="quarter" idx="11"/>
          </p:nvPr>
        </p:nvSpPr>
        <p:spPr/>
        <p:txBody>
          <a:bodyPr/>
          <a:lstStyle>
            <a:lvl1pPr>
              <a:defRPr/>
            </a:lvl1pPr>
          </a:lstStyle>
          <a:p>
            <a:r>
              <a:rPr lang="en-GB" dirty="0"/>
              <a:t>Management Board, 14 February 2023 - Item 2, Paper 01 23</a:t>
            </a:r>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dirty="0"/>
          </a:p>
        </p:txBody>
      </p:sp>
      <p:sp>
        <p:nvSpPr>
          <p:cNvPr id="9"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Tree>
    <p:extLst>
      <p:ext uri="{BB962C8B-B14F-4D97-AF65-F5344CB8AC3E}">
        <p14:creationId xmlns:p14="http://schemas.microsoft.com/office/powerpoint/2010/main" val="4063615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Emphasis slide 2">
    <p:spTree>
      <p:nvGrpSpPr>
        <p:cNvPr id="1" name=""/>
        <p:cNvGrpSpPr/>
        <p:nvPr/>
      </p:nvGrpSpPr>
      <p:grpSpPr>
        <a:xfrm>
          <a:off x="0" y="0"/>
          <a:ext cx="0" cy="0"/>
          <a:chOff x="0" y="0"/>
          <a:chExt cx="0" cy="0"/>
        </a:xfrm>
      </p:grpSpPr>
      <p:pic>
        <p:nvPicPr>
          <p:cNvPr id="11" name="Picture 2" descr="man sitting on couch using MacBook"/>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2500"/>
          <a:stretch/>
        </p:blipFill>
        <p:spPr bwMode="auto">
          <a:xfrm>
            <a:off x="8324850" y="0"/>
            <a:ext cx="4000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rot="10800000">
            <a:off x="8229599" y="-275772"/>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FFD3A930-11DD-4A5C-8799-F3AF2FAC3BC2}" type="datetime4">
              <a:rPr lang="en-GB" smtClean="0">
                <a:solidFill>
                  <a:srgbClr val="3F4548"/>
                </a:solidFill>
              </a:rPr>
              <a:t>21 September 2023</a:t>
            </a:fld>
            <a:endParaRPr lang="en-GB" dirty="0">
              <a:solidFill>
                <a:srgbClr val="3F4548"/>
              </a:solidFill>
            </a:endParaRPr>
          </a:p>
        </p:txBody>
      </p:sp>
      <p:sp>
        <p:nvSpPr>
          <p:cNvPr id="5" name="Footer Placeholder 4"/>
          <p:cNvSpPr>
            <a:spLocks noGrp="1"/>
          </p:cNvSpPr>
          <p:nvPr>
            <p:ph type="ftr" sz="quarter" idx="11"/>
          </p:nvPr>
        </p:nvSpPr>
        <p:spPr/>
        <p:txBody>
          <a:bodyPr/>
          <a:lstStyle>
            <a:lvl1pPr>
              <a:defRPr/>
            </a:lvl1pPr>
          </a:lstStyle>
          <a:p>
            <a:r>
              <a:rPr lang="en-GB" dirty="0"/>
              <a:t>Management Board, 14 February 2023 - Item 2, Paper 01 23</a:t>
            </a:r>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dirty="0"/>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Tree>
    <p:extLst>
      <p:ext uri="{BB962C8B-B14F-4D97-AF65-F5344CB8AC3E}">
        <p14:creationId xmlns:p14="http://schemas.microsoft.com/office/powerpoint/2010/main" val="1384733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Emphasis slide 3">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752" r="5946"/>
          <a:stretch/>
        </p:blipFill>
        <p:spPr>
          <a:xfrm>
            <a:off x="8134350" y="0"/>
            <a:ext cx="5581650" cy="6858000"/>
          </a:xfrm>
          <a:prstGeom prst="rect">
            <a:avLst/>
          </a:prstGeom>
        </p:spPr>
      </p:pic>
      <p:sp>
        <p:nvSpPr>
          <p:cNvPr id="8" name="Rectangle 7"/>
          <p:cNvSpPr/>
          <p:nvPr userDrawn="1"/>
        </p:nvSpPr>
        <p:spPr>
          <a:xfrm rot="10800000">
            <a:off x="8126185" y="-497115"/>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66BC1617-7F6C-403D-A8FF-91A8DD5D7D35}" type="datetime4">
              <a:rPr lang="en-GB" smtClean="0">
                <a:solidFill>
                  <a:srgbClr val="3F4548"/>
                </a:solidFill>
              </a:rPr>
              <a:t>21 September 2023</a:t>
            </a:fld>
            <a:endParaRPr lang="en-GB" dirty="0">
              <a:solidFill>
                <a:srgbClr val="3F4548"/>
              </a:solidFill>
            </a:endParaRPr>
          </a:p>
        </p:txBody>
      </p:sp>
      <p:sp>
        <p:nvSpPr>
          <p:cNvPr id="5" name="Footer Placeholder 4"/>
          <p:cNvSpPr>
            <a:spLocks noGrp="1"/>
          </p:cNvSpPr>
          <p:nvPr>
            <p:ph type="ftr" sz="quarter" idx="11"/>
          </p:nvPr>
        </p:nvSpPr>
        <p:spPr/>
        <p:txBody>
          <a:bodyPr/>
          <a:lstStyle>
            <a:lvl1pPr>
              <a:defRPr/>
            </a:lvl1pPr>
          </a:lstStyle>
          <a:p>
            <a:r>
              <a:rPr lang="en-GB" dirty="0"/>
              <a:t>Management Board, 14 February 2023 - Item 2, Paper 01 23</a:t>
            </a:r>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dirty="0"/>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Tree>
    <p:extLst>
      <p:ext uri="{BB962C8B-B14F-4D97-AF65-F5344CB8AC3E}">
        <p14:creationId xmlns:p14="http://schemas.microsoft.com/office/powerpoint/2010/main" val="3057749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hasis slide 4">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59930"/>
          <a:stretch/>
        </p:blipFill>
        <p:spPr>
          <a:xfrm>
            <a:off x="8686800" y="0"/>
            <a:ext cx="4151072" cy="6858000"/>
          </a:xfrm>
          <a:prstGeom prst="rect">
            <a:avLst/>
          </a:prstGeom>
        </p:spPr>
      </p:pic>
      <p:sp>
        <p:nvSpPr>
          <p:cNvPr id="3" name="Date Placeholder 2"/>
          <p:cNvSpPr>
            <a:spLocks noGrp="1"/>
          </p:cNvSpPr>
          <p:nvPr>
            <p:ph type="dt" sz="half" idx="10"/>
          </p:nvPr>
        </p:nvSpPr>
        <p:spPr/>
        <p:txBody>
          <a:bodyPr/>
          <a:lstStyle/>
          <a:p>
            <a:pPr fontAlgn="base">
              <a:spcBef>
                <a:spcPct val="0"/>
              </a:spcBef>
              <a:spcAft>
                <a:spcPct val="0"/>
              </a:spcAft>
            </a:pPr>
            <a:fld id="{562E0EB5-9E7E-4C04-86CA-39042106F3EA}" type="datetime4">
              <a:rPr lang="en-GB" smtClean="0">
                <a:solidFill>
                  <a:srgbClr val="3F4548"/>
                </a:solidFill>
              </a:rPr>
              <a:t>21 September 2023</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r>
              <a:rPr lang="en-GB" dirty="0"/>
              <a:t>Management Board, 14 February 2023 - Item 2, Paper 01 23</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sp>
        <p:nvSpPr>
          <p:cNvPr id="8" name="Rectangle 7"/>
          <p:cNvSpPr/>
          <p:nvPr userDrawn="1"/>
        </p:nvSpPr>
        <p:spPr>
          <a:xfrm rot="10800000">
            <a:off x="8592312" y="-362857"/>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9"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10"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Tree>
    <p:extLst>
      <p:ext uri="{BB962C8B-B14F-4D97-AF65-F5344CB8AC3E}">
        <p14:creationId xmlns:p14="http://schemas.microsoft.com/office/powerpoint/2010/main" val="1401677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Emphasis slide 5">
    <p:spTree>
      <p:nvGrpSpPr>
        <p:cNvPr id="1" name=""/>
        <p:cNvGrpSpPr/>
        <p:nvPr/>
      </p:nvGrpSpPr>
      <p:grpSpPr>
        <a:xfrm>
          <a:off x="0" y="0"/>
          <a:ext cx="0" cy="0"/>
          <a:chOff x="0" y="0"/>
          <a:chExt cx="0" cy="0"/>
        </a:xfrm>
      </p:grpSpPr>
      <p:pic>
        <p:nvPicPr>
          <p:cNvPr id="9" name="Picture 2" descr="gray arrow left sig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6901974" y="1434598"/>
            <a:ext cx="7099299" cy="37475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rot="10800000">
            <a:off x="8592312" y="-362857"/>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8FB9521F-CB0A-4FA5-A9D7-CA5C13300517}" type="datetime4">
              <a:rPr lang="en-GB" smtClean="0">
                <a:solidFill>
                  <a:srgbClr val="3F4548"/>
                </a:solidFill>
              </a:rPr>
              <a:t>21 September 2023</a:t>
            </a:fld>
            <a:endParaRPr lang="en-GB" dirty="0">
              <a:solidFill>
                <a:srgbClr val="3F4548"/>
              </a:solidFill>
            </a:endParaRPr>
          </a:p>
        </p:txBody>
      </p:sp>
      <p:sp>
        <p:nvSpPr>
          <p:cNvPr id="5" name="Footer Placeholder 4"/>
          <p:cNvSpPr>
            <a:spLocks noGrp="1"/>
          </p:cNvSpPr>
          <p:nvPr>
            <p:ph type="ftr" sz="quarter" idx="11"/>
          </p:nvPr>
        </p:nvSpPr>
        <p:spPr/>
        <p:txBody>
          <a:bodyPr/>
          <a:lstStyle>
            <a:lvl1pPr>
              <a:defRPr/>
            </a:lvl1pPr>
          </a:lstStyle>
          <a:p>
            <a:r>
              <a:rPr lang="en-GB" dirty="0"/>
              <a:t>Management Board, 14 February 2023 - Item 2, Paper 01 23</a:t>
            </a:r>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dirty="0"/>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Tree>
    <p:extLst>
      <p:ext uri="{BB962C8B-B14F-4D97-AF65-F5344CB8AC3E}">
        <p14:creationId xmlns:p14="http://schemas.microsoft.com/office/powerpoint/2010/main" val="3763199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Emphasis slide 6">
    <p:spTree>
      <p:nvGrpSpPr>
        <p:cNvPr id="1" name=""/>
        <p:cNvGrpSpPr/>
        <p:nvPr/>
      </p:nvGrpSpPr>
      <p:grpSpPr>
        <a:xfrm>
          <a:off x="0" y="0"/>
          <a:ext cx="0" cy="0"/>
          <a:chOff x="0" y="0"/>
          <a:chExt cx="0" cy="0"/>
        </a:xfrm>
      </p:grpSpPr>
      <p:pic>
        <p:nvPicPr>
          <p:cNvPr id="9" name="Picture 2" descr="https://images.unsplash.com/photo-1516496636080-14fb876e029d?ixlib=rb-0.3.5&amp;ixid=eyJhcHBfaWQiOjEyMDd9&amp;s=b7c4dce29d0c04926ef1bc71ad2b0d65&amp;dpr=1&amp;auto=format&amp;fit=crop&amp;w=1000&amp;q=80&amp;cs=tinysrgb"/>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4847"/>
          <a:stretch/>
        </p:blipFill>
        <p:spPr bwMode="auto">
          <a:xfrm flipH="1">
            <a:off x="8635999" y="0"/>
            <a:ext cx="355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rot="10800000">
            <a:off x="8200572" y="-362857"/>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C03AEAC1-7C76-4B28-9992-B83F00990655}" type="datetime4">
              <a:rPr lang="en-GB" smtClean="0">
                <a:solidFill>
                  <a:srgbClr val="3F4548"/>
                </a:solidFill>
              </a:rPr>
              <a:t>21 September 2023</a:t>
            </a:fld>
            <a:endParaRPr lang="en-GB" dirty="0">
              <a:solidFill>
                <a:srgbClr val="3F4548"/>
              </a:solidFill>
            </a:endParaRPr>
          </a:p>
        </p:txBody>
      </p:sp>
      <p:sp>
        <p:nvSpPr>
          <p:cNvPr id="5" name="Footer Placeholder 4"/>
          <p:cNvSpPr>
            <a:spLocks noGrp="1"/>
          </p:cNvSpPr>
          <p:nvPr>
            <p:ph type="ftr" sz="quarter" idx="11"/>
          </p:nvPr>
        </p:nvSpPr>
        <p:spPr/>
        <p:txBody>
          <a:bodyPr/>
          <a:lstStyle>
            <a:lvl1pPr>
              <a:defRPr/>
            </a:lvl1pPr>
          </a:lstStyle>
          <a:p>
            <a:r>
              <a:rPr lang="en-GB" dirty="0"/>
              <a:t>Management Board, 14 February 2023 - Item 2, Paper 01 23</a:t>
            </a:r>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dirty="0"/>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Tree>
    <p:extLst>
      <p:ext uri="{BB962C8B-B14F-4D97-AF65-F5344CB8AC3E}">
        <p14:creationId xmlns:p14="http://schemas.microsoft.com/office/powerpoint/2010/main" val="2805718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Emphasis slide 7">
    <p:spTree>
      <p:nvGrpSpPr>
        <p:cNvPr id="1" name=""/>
        <p:cNvGrpSpPr/>
        <p:nvPr/>
      </p:nvGrpSpPr>
      <p:grpSpPr>
        <a:xfrm>
          <a:off x="0" y="0"/>
          <a:ext cx="0" cy="0"/>
          <a:chOff x="0" y="0"/>
          <a:chExt cx="0" cy="0"/>
        </a:xfrm>
      </p:grpSpPr>
      <p:pic>
        <p:nvPicPr>
          <p:cNvPr id="1026" name="Picture 2" descr="https://images.unsplash.com/photo-1495522130528-81c79aba3194?ixlib=rb-0.3.5&amp;ixid=eyJhcHBfaWQiOjEyMDd9&amp;s=cb28dd2b3810ad54f7ee7d04b1a8a271&amp;dpr=1&amp;auto=format&amp;fit=crop&amp;w=1000&amp;q=80&amp;cs=tinysrgb"/>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9433"/>
          <a:stretch/>
        </p:blipFill>
        <p:spPr bwMode="auto">
          <a:xfrm>
            <a:off x="7619180" y="-137276"/>
            <a:ext cx="4699820" cy="69952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rot="10800000">
            <a:off x="7460343" y="-406400"/>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9DACC567-1F41-4979-993B-FDFB0FB4C52A}" type="datetime4">
              <a:rPr lang="en-GB" smtClean="0">
                <a:solidFill>
                  <a:srgbClr val="3F4548"/>
                </a:solidFill>
              </a:rPr>
              <a:t>21 September 2023</a:t>
            </a:fld>
            <a:endParaRPr lang="en-GB" dirty="0">
              <a:solidFill>
                <a:srgbClr val="3F4548"/>
              </a:solidFill>
            </a:endParaRPr>
          </a:p>
        </p:txBody>
      </p:sp>
      <p:sp>
        <p:nvSpPr>
          <p:cNvPr id="5" name="Footer Placeholder 4"/>
          <p:cNvSpPr>
            <a:spLocks noGrp="1"/>
          </p:cNvSpPr>
          <p:nvPr>
            <p:ph type="ftr" sz="quarter" idx="11"/>
          </p:nvPr>
        </p:nvSpPr>
        <p:spPr/>
        <p:txBody>
          <a:bodyPr/>
          <a:lstStyle>
            <a:lvl1pPr>
              <a:defRPr/>
            </a:lvl1pPr>
          </a:lstStyle>
          <a:p>
            <a:r>
              <a:rPr lang="en-GB" dirty="0"/>
              <a:t>Management Board, 14 February 2023 - Item 2, Paper 01 23</a:t>
            </a:r>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dirty="0"/>
          </a:p>
        </p:txBody>
      </p:sp>
      <p:sp>
        <p:nvSpPr>
          <p:cNvPr id="9"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Tree>
    <p:extLst>
      <p:ext uri="{BB962C8B-B14F-4D97-AF65-F5344CB8AC3E}">
        <p14:creationId xmlns:p14="http://schemas.microsoft.com/office/powerpoint/2010/main" val="370194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ont cover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dt" sz="half" idx="2"/>
          </p:nvPr>
        </p:nvSpPr>
        <p:spPr>
          <a:xfrm>
            <a:off x="527052" y="6410325"/>
            <a:ext cx="2927349" cy="331788"/>
          </a:xfrm>
        </p:spPr>
        <p:txBody>
          <a:bodyPr/>
          <a:lstStyle>
            <a:lvl1pPr>
              <a:defRPr>
                <a:solidFill>
                  <a:schemeClr val="tx1"/>
                </a:solidFill>
              </a:defRPr>
            </a:lvl1pPr>
          </a:lstStyle>
          <a:p>
            <a:fld id="{A7C74273-9E17-46E3-B3F9-B3F7363813C1}" type="datetime4">
              <a:rPr lang="en-GB" smtClean="0">
                <a:solidFill>
                  <a:srgbClr val="3F4548"/>
                </a:solidFill>
              </a:rPr>
              <a:t>21 September 2023</a:t>
            </a:fld>
            <a:endParaRPr lang="en-GB" dirty="0">
              <a:solidFill>
                <a:srgbClr val="3F4548"/>
              </a:solidFill>
            </a:endParaRPr>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
        <p:nvSpPr>
          <p:cNvPr id="6"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
        <p:nvSpPr>
          <p:cNvPr id="8" name="Rectangle 2"/>
          <p:cNvSpPr>
            <a:spLocks noGrp="1" noChangeArrowheads="1"/>
          </p:cNvSpPr>
          <p:nvPr>
            <p:ph type="ctrTitle"/>
          </p:nvPr>
        </p:nvSpPr>
        <p:spPr>
          <a:xfrm>
            <a:off x="527051" y="1721220"/>
            <a:ext cx="9505950" cy="1295399"/>
          </a:xfrm>
        </p:spPr>
        <p:txBody>
          <a:bodyPr anchor="t"/>
          <a:lstStyle>
            <a:lvl1pPr>
              <a:defRPr sz="3600">
                <a:solidFill>
                  <a:srgbClr val="00A3C8"/>
                </a:solidFill>
              </a:defRPr>
            </a:lvl1pPr>
          </a:lstStyle>
          <a:p>
            <a:pPr lvl="0"/>
            <a:r>
              <a:rPr lang="en-US" noProof="0"/>
              <a:t>Click to edit Master title style</a:t>
            </a:r>
            <a:endParaRPr lang="en-GB" noProof="0" dirty="0"/>
          </a:p>
        </p:txBody>
      </p:sp>
      <p:sp>
        <p:nvSpPr>
          <p:cNvPr id="9"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4169241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Emphasis slide 8">
    <p:spTree>
      <p:nvGrpSpPr>
        <p:cNvPr id="1" name=""/>
        <p:cNvGrpSpPr/>
        <p:nvPr/>
      </p:nvGrpSpPr>
      <p:grpSpPr>
        <a:xfrm>
          <a:off x="0" y="0"/>
          <a:ext cx="0" cy="0"/>
          <a:chOff x="0" y="0"/>
          <a:chExt cx="0" cy="0"/>
        </a:xfrm>
      </p:grpSpPr>
      <p:pic>
        <p:nvPicPr>
          <p:cNvPr id="9" name="Picture 2" descr="people standing inside city buildi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1586"/>
          <a:stretch/>
        </p:blipFill>
        <p:spPr bwMode="auto">
          <a:xfrm>
            <a:off x="7981310" y="-361950"/>
            <a:ext cx="5240600" cy="72199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rot="10800000">
            <a:off x="7822900" y="-361950"/>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739D90C1-8F57-44A5-9C4F-784C5A1524E1}" type="datetime4">
              <a:rPr lang="en-GB" smtClean="0">
                <a:solidFill>
                  <a:srgbClr val="3F4548"/>
                </a:solidFill>
              </a:rPr>
              <a:t>21 September 2023</a:t>
            </a:fld>
            <a:endParaRPr lang="en-GB" dirty="0">
              <a:solidFill>
                <a:srgbClr val="3F4548"/>
              </a:solidFill>
            </a:endParaRPr>
          </a:p>
        </p:txBody>
      </p:sp>
      <p:sp>
        <p:nvSpPr>
          <p:cNvPr id="5" name="Footer Placeholder 4"/>
          <p:cNvSpPr>
            <a:spLocks noGrp="1"/>
          </p:cNvSpPr>
          <p:nvPr>
            <p:ph type="ftr" sz="quarter" idx="11"/>
          </p:nvPr>
        </p:nvSpPr>
        <p:spPr/>
        <p:txBody>
          <a:bodyPr/>
          <a:lstStyle>
            <a:lvl1pPr>
              <a:defRPr/>
            </a:lvl1pPr>
          </a:lstStyle>
          <a:p>
            <a:r>
              <a:rPr lang="en-GB" dirty="0"/>
              <a:t>Management Board, 14 February 2023 - Item 2, Paper 01 23</a:t>
            </a:r>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dirty="0"/>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Tree>
    <p:extLst>
      <p:ext uri="{BB962C8B-B14F-4D97-AF65-F5344CB8AC3E}">
        <p14:creationId xmlns:p14="http://schemas.microsoft.com/office/powerpoint/2010/main" val="769006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Emphasis slide 9">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13333"/>
          <a:stretch/>
        </p:blipFill>
        <p:spPr>
          <a:xfrm rot="5400000">
            <a:off x="6781800" y="1447800"/>
            <a:ext cx="6858000" cy="3962400"/>
          </a:xfrm>
          <a:prstGeom prst="rect">
            <a:avLst/>
          </a:prstGeom>
        </p:spPr>
      </p:pic>
      <p:sp>
        <p:nvSpPr>
          <p:cNvPr id="8" name="Rectangle 7"/>
          <p:cNvSpPr/>
          <p:nvPr userDrawn="1"/>
        </p:nvSpPr>
        <p:spPr>
          <a:xfrm rot="10800000">
            <a:off x="8229599" y="-275772"/>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B45359AE-A57F-4681-88ED-236710D9A440}" type="datetime4">
              <a:rPr lang="en-GB" smtClean="0">
                <a:solidFill>
                  <a:srgbClr val="3F4548"/>
                </a:solidFill>
              </a:rPr>
              <a:t>21 September 2023</a:t>
            </a:fld>
            <a:endParaRPr lang="en-GB" dirty="0">
              <a:solidFill>
                <a:srgbClr val="3F4548"/>
              </a:solidFill>
            </a:endParaRPr>
          </a:p>
        </p:txBody>
      </p:sp>
      <p:sp>
        <p:nvSpPr>
          <p:cNvPr id="5" name="Footer Placeholder 4"/>
          <p:cNvSpPr>
            <a:spLocks noGrp="1"/>
          </p:cNvSpPr>
          <p:nvPr>
            <p:ph type="ftr" sz="quarter" idx="11"/>
          </p:nvPr>
        </p:nvSpPr>
        <p:spPr/>
        <p:txBody>
          <a:bodyPr/>
          <a:lstStyle>
            <a:lvl1pPr>
              <a:defRPr/>
            </a:lvl1pPr>
          </a:lstStyle>
          <a:p>
            <a:r>
              <a:rPr lang="en-GB" dirty="0"/>
              <a:t>Management Board, 14 February 2023 - Item 2, Paper 01 23</a:t>
            </a:r>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dirty="0"/>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Tree>
    <p:extLst>
      <p:ext uri="{BB962C8B-B14F-4D97-AF65-F5344CB8AC3E}">
        <p14:creationId xmlns:p14="http://schemas.microsoft.com/office/powerpoint/2010/main" val="2611400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Emphasis slide 10">
    <p:spTree>
      <p:nvGrpSpPr>
        <p:cNvPr id="1" name=""/>
        <p:cNvGrpSpPr/>
        <p:nvPr/>
      </p:nvGrpSpPr>
      <p:grpSpPr>
        <a:xfrm>
          <a:off x="0" y="0"/>
          <a:ext cx="0" cy="0"/>
          <a:chOff x="0" y="0"/>
          <a:chExt cx="0" cy="0"/>
        </a:xfrm>
      </p:grpSpPr>
      <p:pic>
        <p:nvPicPr>
          <p:cNvPr id="11" name="Picture 2" descr="man holding white ceramic teacup"/>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233"/>
          <a:stretch/>
        </p:blipFill>
        <p:spPr bwMode="auto">
          <a:xfrm>
            <a:off x="8286750" y="-219527"/>
            <a:ext cx="3905250" cy="70775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rot="10800000">
            <a:off x="8229599" y="-275772"/>
            <a:ext cx="2307771" cy="7852229"/>
          </a:xfrm>
          <a:prstGeom prst="rect">
            <a:avLst/>
          </a:prstGeom>
          <a:gradFill flip="none" rotWithShape="1">
            <a:gsLst>
              <a:gs pos="86000">
                <a:schemeClr val="accent1">
                  <a:lumMod val="5000"/>
                  <a:lumOff val="95000"/>
                  <a:alpha val="0"/>
                </a:schemeClr>
              </a:gs>
              <a:gs pos="50440">
                <a:srgbClr val="FAFDFE">
                  <a:alpha val="75000"/>
                </a:srgbClr>
              </a:gs>
              <a:gs pos="16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p:cNvSpPr>
            <a:spLocks noGrp="1"/>
          </p:cNvSpPr>
          <p:nvPr>
            <p:ph type="title"/>
          </p:nvPr>
        </p:nvSpPr>
        <p:spPr>
          <a:xfrm>
            <a:off x="527053" y="404813"/>
            <a:ext cx="8050818" cy="1143000"/>
          </a:xfrm>
        </p:spPr>
        <p:txBody>
          <a:bodyPr/>
          <a:lstStyle/>
          <a:p>
            <a:r>
              <a:rPr lang="en-US"/>
              <a:t>Click to edit Master title style</a:t>
            </a:r>
            <a:endParaRPr lang="en-GB" dirty="0"/>
          </a:p>
        </p:txBody>
      </p:sp>
      <p:sp>
        <p:nvSpPr>
          <p:cNvPr id="3" name="Content Placeholder 2"/>
          <p:cNvSpPr>
            <a:spLocks noGrp="1"/>
          </p:cNvSpPr>
          <p:nvPr>
            <p:ph idx="1"/>
          </p:nvPr>
        </p:nvSpPr>
        <p:spPr>
          <a:xfrm>
            <a:off x="512612" y="1556792"/>
            <a:ext cx="8050818"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333BC4C3-858C-4139-9A36-C741E550E2ED}" type="datetime4">
              <a:rPr lang="en-GB" smtClean="0">
                <a:solidFill>
                  <a:srgbClr val="3F4548"/>
                </a:solidFill>
              </a:rPr>
              <a:t>21 September 2023</a:t>
            </a:fld>
            <a:endParaRPr lang="en-GB" dirty="0">
              <a:solidFill>
                <a:srgbClr val="3F4548"/>
              </a:solidFill>
            </a:endParaRPr>
          </a:p>
        </p:txBody>
      </p:sp>
      <p:sp>
        <p:nvSpPr>
          <p:cNvPr id="5" name="Footer Placeholder 4"/>
          <p:cNvSpPr>
            <a:spLocks noGrp="1"/>
          </p:cNvSpPr>
          <p:nvPr>
            <p:ph type="ftr" sz="quarter" idx="11"/>
          </p:nvPr>
        </p:nvSpPr>
        <p:spPr/>
        <p:txBody>
          <a:bodyPr/>
          <a:lstStyle>
            <a:lvl1pPr>
              <a:defRPr/>
            </a:lvl1pPr>
          </a:lstStyle>
          <a:p>
            <a:r>
              <a:rPr lang="en-GB" dirty="0"/>
              <a:t>Management Board, 14 February 2023 - Item 2, Paper 01 23</a:t>
            </a:r>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dirty="0"/>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Tree>
    <p:extLst>
      <p:ext uri="{BB962C8B-B14F-4D97-AF65-F5344CB8AC3E}">
        <p14:creationId xmlns:p14="http://schemas.microsoft.com/office/powerpoint/2010/main" val="1012411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527050" y="1557338"/>
            <a:ext cx="5425017"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55266" y="1557338"/>
            <a:ext cx="5427134"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lvl1pPr>
          </a:lstStyle>
          <a:p>
            <a:fld id="{FCA9CEB8-793F-4C74-8E20-17D49B932BB4}" type="datetime4">
              <a:rPr lang="en-GB" smtClean="0">
                <a:solidFill>
                  <a:srgbClr val="3F4548"/>
                </a:solidFill>
              </a:rPr>
              <a:t>21 September 2023</a:t>
            </a:fld>
            <a:endParaRPr lang="en-GB" dirty="0">
              <a:solidFill>
                <a:srgbClr val="3F4548"/>
              </a:solidFill>
            </a:endParaRPr>
          </a:p>
        </p:txBody>
      </p:sp>
      <p:sp>
        <p:nvSpPr>
          <p:cNvPr id="6" name="Footer Placeholder 5"/>
          <p:cNvSpPr>
            <a:spLocks noGrp="1"/>
          </p:cNvSpPr>
          <p:nvPr>
            <p:ph type="ftr" sz="quarter" idx="11"/>
          </p:nvPr>
        </p:nvSpPr>
        <p:spPr/>
        <p:txBody>
          <a:bodyPr/>
          <a:lstStyle>
            <a:lvl1pPr>
              <a:defRPr/>
            </a:lvl1pPr>
          </a:lstStyle>
          <a:p>
            <a:r>
              <a:rPr lang="en-GB" dirty="0"/>
              <a:t>Management Board, 14 February 2023 - Item 2, Paper 01 23</a:t>
            </a:r>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dirty="0"/>
          </a:p>
        </p:txBody>
      </p:sp>
    </p:spTree>
    <p:extLst>
      <p:ext uri="{BB962C8B-B14F-4D97-AF65-F5344CB8AC3E}">
        <p14:creationId xmlns:p14="http://schemas.microsoft.com/office/powerpoint/2010/main" val="1284035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9339" y="404664"/>
            <a:ext cx="109728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defRPr/>
            </a:lvl1pPr>
          </a:lstStyle>
          <a:p>
            <a:fld id="{0EB5D262-B20B-4F38-8B75-0AD5EBE521BA}" type="datetime4">
              <a:rPr lang="en-GB" smtClean="0">
                <a:solidFill>
                  <a:srgbClr val="3F4548"/>
                </a:solidFill>
              </a:rPr>
              <a:t>21 September 2023</a:t>
            </a:fld>
            <a:endParaRPr lang="en-GB" dirty="0">
              <a:solidFill>
                <a:srgbClr val="3F4548"/>
              </a:solidFill>
            </a:endParaRPr>
          </a:p>
        </p:txBody>
      </p:sp>
      <p:sp>
        <p:nvSpPr>
          <p:cNvPr id="8" name="Footer Placeholder 7"/>
          <p:cNvSpPr>
            <a:spLocks noGrp="1"/>
          </p:cNvSpPr>
          <p:nvPr>
            <p:ph type="ftr" sz="quarter" idx="11"/>
          </p:nvPr>
        </p:nvSpPr>
        <p:spPr/>
        <p:txBody>
          <a:bodyPr/>
          <a:lstStyle>
            <a:lvl1pPr>
              <a:defRPr/>
            </a:lvl1pPr>
          </a:lstStyle>
          <a:p>
            <a:r>
              <a:rPr lang="en-GB" dirty="0"/>
              <a:t>Management Board, 14 February 2023 - Item 2, Paper 01 23</a:t>
            </a:r>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dirty="0"/>
          </a:p>
        </p:txBody>
      </p:sp>
    </p:spTree>
    <p:extLst>
      <p:ext uri="{BB962C8B-B14F-4D97-AF65-F5344CB8AC3E}">
        <p14:creationId xmlns:p14="http://schemas.microsoft.com/office/powerpoint/2010/main" val="236937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6316F1E0-793A-41D7-BAC9-B8CC6BE2DB6D}" type="datetime4">
              <a:rPr lang="en-GB" smtClean="0">
                <a:solidFill>
                  <a:srgbClr val="3F4548"/>
                </a:solidFill>
              </a:rPr>
              <a:t>21 September 2023</a:t>
            </a:fld>
            <a:endParaRPr lang="en-GB" dirty="0">
              <a:solidFill>
                <a:srgbClr val="3F4548"/>
              </a:solidFill>
            </a:endParaRPr>
          </a:p>
        </p:txBody>
      </p:sp>
      <p:sp>
        <p:nvSpPr>
          <p:cNvPr id="4" name="Footer Placeholder 3"/>
          <p:cNvSpPr>
            <a:spLocks noGrp="1"/>
          </p:cNvSpPr>
          <p:nvPr>
            <p:ph type="ftr" sz="quarter" idx="11"/>
          </p:nvPr>
        </p:nvSpPr>
        <p:spPr/>
        <p:txBody>
          <a:bodyPr/>
          <a:lstStyle>
            <a:lvl1pPr>
              <a:defRPr sz="900"/>
            </a:lvl1pPr>
          </a:lstStyle>
          <a:p>
            <a:r>
              <a:rPr lang="en-GB" dirty="0"/>
              <a:t>Management Board, 14 February 2023 - Item 2, Paper 01 23</a:t>
            </a:r>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dirty="0"/>
          </a:p>
        </p:txBody>
      </p:sp>
    </p:spTree>
    <p:extLst>
      <p:ext uri="{BB962C8B-B14F-4D97-AF65-F5344CB8AC3E}">
        <p14:creationId xmlns:p14="http://schemas.microsoft.com/office/powerpoint/2010/main" val="1759226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3FD91E6-FD2E-4786-9F45-B773F492411A}" type="datetime4">
              <a:rPr lang="en-GB" smtClean="0">
                <a:solidFill>
                  <a:srgbClr val="3F4548"/>
                </a:solidFill>
              </a:rPr>
              <a:t>21 September 2023</a:t>
            </a:fld>
            <a:endParaRPr lang="en-GB" dirty="0">
              <a:solidFill>
                <a:srgbClr val="3F4548"/>
              </a:solidFill>
            </a:endParaRPr>
          </a:p>
        </p:txBody>
      </p:sp>
      <p:sp>
        <p:nvSpPr>
          <p:cNvPr id="3" name="Footer Placeholder 2"/>
          <p:cNvSpPr>
            <a:spLocks noGrp="1"/>
          </p:cNvSpPr>
          <p:nvPr>
            <p:ph type="ftr" sz="quarter" idx="11"/>
          </p:nvPr>
        </p:nvSpPr>
        <p:spPr/>
        <p:txBody>
          <a:bodyPr/>
          <a:lstStyle>
            <a:lvl1pPr>
              <a:defRPr/>
            </a:lvl1pPr>
          </a:lstStyle>
          <a:p>
            <a:r>
              <a:rPr lang="en-GB" dirty="0"/>
              <a:t>Management Board, 14 February 2023 - Item 2, Paper 01 23</a:t>
            </a:r>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dirty="0"/>
          </a:p>
        </p:txBody>
      </p:sp>
      <p:pic>
        <p:nvPicPr>
          <p:cNvPr id="5" name="Picture 4">
            <a:extLst>
              <a:ext uri="{FF2B5EF4-FFF2-40B4-BE49-F238E27FC236}">
                <a16:creationId xmlns:a16="http://schemas.microsoft.com/office/drawing/2014/main" id="{F3D0E6F5-9953-BEAA-E2D8-107B640201EC}"/>
              </a:ext>
            </a:extLst>
          </p:cNvPr>
          <p:cNvPicPr>
            <a:picLocks noChangeAspect="1"/>
          </p:cNvPicPr>
          <p:nvPr userDrawn="1"/>
        </p:nvPicPr>
        <p:blipFill>
          <a:blip r:embed="rId2"/>
          <a:stretch>
            <a:fillRect/>
          </a:stretch>
        </p:blipFill>
        <p:spPr>
          <a:xfrm>
            <a:off x="11188460" y="0"/>
            <a:ext cx="952982" cy="503525"/>
          </a:xfrm>
          <a:prstGeom prst="rect">
            <a:avLst/>
          </a:prstGeom>
        </p:spPr>
      </p:pic>
    </p:spTree>
    <p:extLst>
      <p:ext uri="{BB962C8B-B14F-4D97-AF65-F5344CB8AC3E}">
        <p14:creationId xmlns:p14="http://schemas.microsoft.com/office/powerpoint/2010/main" val="2921355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1908" y="4653136"/>
            <a:ext cx="7315200" cy="566738"/>
          </a:xfrm>
        </p:spPr>
        <p:txBody>
          <a:bodyPr anchor="b"/>
          <a:lstStyle>
            <a:lvl1pPr algn="l">
              <a:defRPr sz="2400" b="1"/>
            </a:lvl1pPr>
          </a:lstStyle>
          <a:p>
            <a:r>
              <a:rPr lang="en-US"/>
              <a:t>Click to edit Master title style</a:t>
            </a:r>
            <a:endParaRPr lang="en-GB" dirty="0"/>
          </a:p>
        </p:txBody>
      </p:sp>
      <p:sp>
        <p:nvSpPr>
          <p:cNvPr id="3" name="Picture Placeholder 2"/>
          <p:cNvSpPr>
            <a:spLocks noGrp="1"/>
          </p:cNvSpPr>
          <p:nvPr>
            <p:ph type="pic" idx="1"/>
          </p:nvPr>
        </p:nvSpPr>
        <p:spPr>
          <a:xfrm>
            <a:off x="511907" y="466328"/>
            <a:ext cx="1116748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511908" y="5219874"/>
            <a:ext cx="73152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237B85A-08BD-4531-925B-5A8579F86EE4}" type="datetime4">
              <a:rPr lang="en-GB" smtClean="0">
                <a:solidFill>
                  <a:srgbClr val="3F4548"/>
                </a:solidFill>
              </a:rPr>
              <a:t>21 September 2023</a:t>
            </a:fld>
            <a:endParaRPr lang="en-GB" dirty="0">
              <a:solidFill>
                <a:srgbClr val="3F4548"/>
              </a:solidFill>
            </a:endParaRPr>
          </a:p>
        </p:txBody>
      </p:sp>
      <p:sp>
        <p:nvSpPr>
          <p:cNvPr id="6" name="Footer Placeholder 5"/>
          <p:cNvSpPr>
            <a:spLocks noGrp="1"/>
          </p:cNvSpPr>
          <p:nvPr>
            <p:ph type="ftr" sz="quarter" idx="11"/>
          </p:nvPr>
        </p:nvSpPr>
        <p:spPr/>
        <p:txBody>
          <a:bodyPr/>
          <a:lstStyle>
            <a:lvl1pPr>
              <a:defRPr/>
            </a:lvl1pPr>
          </a:lstStyle>
          <a:p>
            <a:r>
              <a:rPr lang="en-GB" dirty="0"/>
              <a:t>Management Board, 14 February 2023 - Item 2, Paper 01 23</a:t>
            </a:r>
          </a:p>
        </p:txBody>
      </p:sp>
      <p:sp>
        <p:nvSpPr>
          <p:cNvPr id="7" name="Slide Number Placeholder 6"/>
          <p:cNvSpPr>
            <a:spLocks noGrp="1"/>
          </p:cNvSpPr>
          <p:nvPr>
            <p:ph type="sldNum" sz="quarter" idx="12"/>
          </p:nvPr>
        </p:nvSpPr>
        <p:spPr/>
        <p:txBody>
          <a:bodyPr/>
          <a:lstStyle>
            <a:lvl1pPr>
              <a:defRPr/>
            </a:lvl1pPr>
          </a:lstStyle>
          <a:p>
            <a:fld id="{43FE9C09-A791-4882-904F-A1C4017C9B6E}" type="slidenum">
              <a:rPr lang="en-GB"/>
              <a:pPr/>
              <a:t>‹#›</a:t>
            </a:fld>
            <a:endParaRPr lang="en-GB" dirty="0"/>
          </a:p>
        </p:txBody>
      </p:sp>
    </p:spTree>
    <p:extLst>
      <p:ext uri="{BB962C8B-B14F-4D97-AF65-F5344CB8AC3E}">
        <p14:creationId xmlns:p14="http://schemas.microsoft.com/office/powerpoint/2010/main" val="3060504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7052" y="404813"/>
            <a:ext cx="11055349"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527050" y="1557338"/>
            <a:ext cx="5425017" cy="4640262"/>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hart Placeholder 3"/>
          <p:cNvSpPr>
            <a:spLocks noGrp="1"/>
          </p:cNvSpPr>
          <p:nvPr>
            <p:ph type="chart" sz="half" idx="2"/>
          </p:nvPr>
        </p:nvSpPr>
        <p:spPr>
          <a:xfrm>
            <a:off x="6155266" y="1557338"/>
            <a:ext cx="5427134" cy="4640262"/>
          </a:xfrm>
        </p:spPr>
        <p:txBody>
          <a:bodyPr/>
          <a:lstStyle>
            <a:lvl1pPr>
              <a:defRPr sz="2200"/>
            </a:lvl1pPr>
          </a:lstStyle>
          <a:p>
            <a:r>
              <a:rPr lang="en-US" dirty="0"/>
              <a:t>Click icon to add chart</a:t>
            </a:r>
            <a:endParaRPr lang="en-GB" dirty="0"/>
          </a:p>
        </p:txBody>
      </p:sp>
      <p:sp>
        <p:nvSpPr>
          <p:cNvPr id="5" name="Date Placeholder 4"/>
          <p:cNvSpPr>
            <a:spLocks noGrp="1"/>
          </p:cNvSpPr>
          <p:nvPr>
            <p:ph type="dt" sz="half" idx="10"/>
          </p:nvPr>
        </p:nvSpPr>
        <p:spPr>
          <a:xfrm>
            <a:off x="527052" y="6410325"/>
            <a:ext cx="2688166" cy="331788"/>
          </a:xfrm>
        </p:spPr>
        <p:txBody>
          <a:bodyPr/>
          <a:lstStyle>
            <a:lvl1pPr>
              <a:defRPr/>
            </a:lvl1pPr>
          </a:lstStyle>
          <a:p>
            <a:fld id="{E9745E69-FAD5-499C-9C08-8F89A5F75456}" type="datetime4">
              <a:rPr lang="en-GB" smtClean="0">
                <a:solidFill>
                  <a:srgbClr val="3F4548"/>
                </a:solidFill>
              </a:rPr>
              <a:t>21 September 2023</a:t>
            </a:fld>
            <a:endParaRPr lang="en-GB" dirty="0">
              <a:solidFill>
                <a:srgbClr val="3F4548"/>
              </a:solidFill>
            </a:endParaRPr>
          </a:p>
        </p:txBody>
      </p:sp>
      <p:sp>
        <p:nvSpPr>
          <p:cNvPr id="6" name="Footer Placeholder 5"/>
          <p:cNvSpPr>
            <a:spLocks noGrp="1"/>
          </p:cNvSpPr>
          <p:nvPr>
            <p:ph type="ftr" sz="quarter" idx="11"/>
          </p:nvPr>
        </p:nvSpPr>
        <p:spPr>
          <a:xfrm>
            <a:off x="3215219" y="6410325"/>
            <a:ext cx="5761567" cy="331788"/>
          </a:xfrm>
        </p:spPr>
        <p:txBody>
          <a:bodyPr/>
          <a:lstStyle>
            <a:lvl1pPr>
              <a:defRPr/>
            </a:lvl1pPr>
          </a:lstStyle>
          <a:p>
            <a:r>
              <a:rPr lang="en-GB" dirty="0"/>
              <a:t>Management Board, 14 February 2023 - Item 2, Paper 01 23</a:t>
            </a:r>
          </a:p>
        </p:txBody>
      </p:sp>
      <p:sp>
        <p:nvSpPr>
          <p:cNvPr id="7" name="Slide Number Placeholder 6"/>
          <p:cNvSpPr>
            <a:spLocks noGrp="1"/>
          </p:cNvSpPr>
          <p:nvPr>
            <p:ph type="sldNum" sz="quarter" idx="12"/>
          </p:nvPr>
        </p:nvSpPr>
        <p:spPr>
          <a:xfrm>
            <a:off x="10801351" y="6402390"/>
            <a:ext cx="863600" cy="339725"/>
          </a:xfrm>
        </p:spPr>
        <p:txBody>
          <a:bodyPr/>
          <a:lstStyle>
            <a:lvl1pPr>
              <a:defRPr/>
            </a:lvl1pPr>
          </a:lstStyle>
          <a:p>
            <a:fld id="{DD990B9C-E09A-4941-8EE5-1699664D5C7B}" type="slidenum">
              <a:rPr lang="en-GB"/>
              <a:pPr/>
              <a:t>‹#›</a:t>
            </a:fld>
            <a:endParaRPr lang="en-GB" dirty="0"/>
          </a:p>
        </p:txBody>
      </p:sp>
    </p:spTree>
    <p:extLst>
      <p:ext uri="{BB962C8B-B14F-4D97-AF65-F5344CB8AC3E}">
        <p14:creationId xmlns:p14="http://schemas.microsoft.com/office/powerpoint/2010/main" val="2848432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fontAlgn="base">
              <a:spcBef>
                <a:spcPct val="0"/>
              </a:spcBef>
              <a:spcAft>
                <a:spcPct val="0"/>
              </a:spcAft>
            </a:pPr>
            <a:fld id="{1ABD0B68-6C5E-4720-AB82-6D61E8D059BB}" type="datetime4">
              <a:rPr lang="en-GB" smtClean="0">
                <a:solidFill>
                  <a:srgbClr val="3F4548"/>
                </a:solidFill>
              </a:rPr>
              <a:t>21 September 2023</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r>
              <a:rPr lang="en-GB" dirty="0"/>
              <a:t>Management Board, 14 February 2023 - Item 2, Paper 01 23</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pic>
        <p:nvPicPr>
          <p:cNvPr id="3074" name="Picture 2" descr="Garden By The Bay in Singapore"/>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69" t="10476" r="-1" b="-950"/>
          <a:stretch/>
        </p:blipFill>
        <p:spPr bwMode="auto">
          <a:xfrm>
            <a:off x="-95250" y="-57150"/>
            <a:ext cx="12439650" cy="73709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Pants Work\Current Work\Actuaries 2011\Logos all\IFOA Logo\Lanscape - Standard\WMF logos\IFOA_logo_L_RGB_WO_tex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userDrawn="1"/>
        </p:nvSpPr>
        <p:spPr bwMode="auto">
          <a:xfrm>
            <a:off x="527051" y="1721220"/>
            <a:ext cx="8449735" cy="129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1">
                <a:solidFill>
                  <a:srgbClr val="009CC8"/>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kern="0" dirty="0">
                <a:solidFill>
                  <a:srgbClr val="00A3C8"/>
                </a:solidFill>
              </a:rPr>
              <a:t>Click to edit Master title style</a:t>
            </a:r>
            <a:endParaRPr lang="en-GB" kern="0" dirty="0">
              <a:solidFill>
                <a:srgbClr val="00A3C8"/>
              </a:solidFill>
            </a:endParaRPr>
          </a:p>
        </p:txBody>
      </p:sp>
      <p:sp>
        <p:nvSpPr>
          <p:cNvPr id="9"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Tree>
    <p:extLst>
      <p:ext uri="{BB962C8B-B14F-4D97-AF65-F5344CB8AC3E}">
        <p14:creationId xmlns:p14="http://schemas.microsoft.com/office/powerpoint/2010/main" val="228492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cover 4">
    <p:spTree>
      <p:nvGrpSpPr>
        <p:cNvPr id="1" name=""/>
        <p:cNvGrpSpPr/>
        <p:nvPr/>
      </p:nvGrpSpPr>
      <p:grpSpPr>
        <a:xfrm>
          <a:off x="0" y="0"/>
          <a:ext cx="0" cy="0"/>
          <a:chOff x="0" y="0"/>
          <a:chExt cx="0" cy="0"/>
        </a:xfrm>
      </p:grpSpPr>
      <p:pic>
        <p:nvPicPr>
          <p:cNvPr id="2050" name="Picture 2" descr="aerial photography of buildings during nighttim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4" y="-1081088"/>
            <a:ext cx="12902306" cy="860583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fontAlgn="base">
              <a:spcBef>
                <a:spcPct val="0"/>
              </a:spcBef>
              <a:spcAft>
                <a:spcPct val="0"/>
              </a:spcAft>
            </a:pPr>
            <a:fld id="{FB49E258-5D5F-4E81-848C-B4D233C40EC0}" type="datetime4">
              <a:rPr lang="en-GB" smtClean="0">
                <a:solidFill>
                  <a:srgbClr val="3F4548"/>
                </a:solidFill>
              </a:rPr>
              <a:t>21 September 2023</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r>
              <a:rPr lang="en-GB" dirty="0"/>
              <a:t>Management Board, 14 February 2023 - Item 2, Paper 01 23</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pic>
        <p:nvPicPr>
          <p:cNvPr id="8" name="Picture 4" descr="E:\Pants Work\Current Work\Actuaries 2011\Logos all\IFOA Logo\Lanscape - Standard\WMF logos\IFOA_logo_L_RGB_WO_tex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Grp="1" noChangeArrowheads="1"/>
          </p:cNvSpPr>
          <p:nvPr>
            <p:ph type="ctrTitle"/>
          </p:nvPr>
        </p:nvSpPr>
        <p:spPr>
          <a:xfrm>
            <a:off x="527051" y="1721220"/>
            <a:ext cx="7169149" cy="1295399"/>
          </a:xfrm>
        </p:spPr>
        <p:txBody>
          <a:bodyPr anchor="t"/>
          <a:lstStyle>
            <a:lvl1pPr>
              <a:defRPr sz="3600">
                <a:solidFill>
                  <a:schemeClr val="bg1"/>
                </a:solidFill>
              </a:defRPr>
            </a:lvl1pPr>
          </a:lstStyle>
          <a:p>
            <a:pPr lvl="0"/>
            <a:r>
              <a:rPr lang="en-US" noProof="0"/>
              <a:t>Click to edit Master title style</a:t>
            </a:r>
            <a:endParaRPr lang="en-GB" noProof="0" dirty="0"/>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
        <p:nvSpPr>
          <p:cNvPr id="11"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rgbClr val="00A3C8"/>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338535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cover 5">
    <p:spTree>
      <p:nvGrpSpPr>
        <p:cNvPr id="1" name=""/>
        <p:cNvGrpSpPr/>
        <p:nvPr/>
      </p:nvGrpSpPr>
      <p:grpSpPr>
        <a:xfrm>
          <a:off x="0" y="0"/>
          <a:ext cx="0" cy="0"/>
          <a:chOff x="0" y="0"/>
          <a:chExt cx="0" cy="0"/>
        </a:xfrm>
      </p:grpSpPr>
      <p:pic>
        <p:nvPicPr>
          <p:cNvPr id="2052" name="Picture 4" descr="buildings near body of wat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571500"/>
            <a:ext cx="12252549" cy="817245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fontAlgn="base">
              <a:spcBef>
                <a:spcPct val="0"/>
              </a:spcBef>
              <a:spcAft>
                <a:spcPct val="0"/>
              </a:spcAft>
            </a:pPr>
            <a:fld id="{D5DE58FD-13E2-4FC4-A9FD-6D1CA8FA4B1B}" type="datetime4">
              <a:rPr lang="en-GB" smtClean="0">
                <a:solidFill>
                  <a:srgbClr val="3F4548"/>
                </a:solidFill>
              </a:rPr>
              <a:t>21 September 2023</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r>
              <a:rPr lang="en-GB" dirty="0"/>
              <a:t>Management Board, 14 February 2023 - Item 2, Paper 01 23</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pic>
        <p:nvPicPr>
          <p:cNvPr id="8" name="Picture 4" descr="E:\Pants Work\Current Work\Actuaries 2011\Logos all\IFOA Logo\Lanscape - Standard\WMF logos\IFOA_logo_L_RGB_WO_tex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Grp="1" noChangeArrowheads="1"/>
          </p:cNvSpPr>
          <p:nvPr>
            <p:ph type="ctrTitle"/>
          </p:nvPr>
        </p:nvSpPr>
        <p:spPr>
          <a:xfrm>
            <a:off x="527051" y="1721220"/>
            <a:ext cx="7607299" cy="1295399"/>
          </a:xfrm>
        </p:spPr>
        <p:txBody>
          <a:bodyPr anchor="t"/>
          <a:lstStyle>
            <a:lvl1pPr>
              <a:defRPr sz="3600">
                <a:solidFill>
                  <a:srgbClr val="009CC8"/>
                </a:solidFill>
              </a:defRPr>
            </a:lvl1pPr>
          </a:lstStyle>
          <a:p>
            <a:pPr lvl="0"/>
            <a:r>
              <a:rPr lang="en-US" noProof="0"/>
              <a:t>Click to edit Master title style</a:t>
            </a:r>
            <a:endParaRPr lang="en-GB" noProof="0" dirty="0"/>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
        <p:nvSpPr>
          <p:cNvPr id="12"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1171794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ont cover 6">
    <p:spTree>
      <p:nvGrpSpPr>
        <p:cNvPr id="1" name=""/>
        <p:cNvGrpSpPr/>
        <p:nvPr/>
      </p:nvGrpSpPr>
      <p:grpSpPr>
        <a:xfrm>
          <a:off x="0" y="0"/>
          <a:ext cx="0" cy="0"/>
          <a:chOff x="0" y="0"/>
          <a:chExt cx="0" cy="0"/>
        </a:xfrm>
      </p:grpSpPr>
      <p:pic>
        <p:nvPicPr>
          <p:cNvPr id="1026" name="Picture 2" descr="photography of footbrid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1" y="-304800"/>
            <a:ext cx="12233691" cy="81598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6725" y="273049"/>
            <a:ext cx="3251642" cy="13140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fontAlgn="base">
              <a:spcBef>
                <a:spcPct val="0"/>
              </a:spcBef>
              <a:spcAft>
                <a:spcPct val="0"/>
              </a:spcAft>
            </a:pPr>
            <a:fld id="{A7E9C33F-C408-4991-98D4-46BCC7799BC9}" type="datetime4">
              <a:rPr lang="en-GB" smtClean="0">
                <a:solidFill>
                  <a:srgbClr val="3F4548"/>
                </a:solidFill>
              </a:rPr>
              <a:t>21 September 2023</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r>
              <a:rPr lang="en-GB" dirty="0"/>
              <a:t>Management Board, 14 February 2023 - Item 2, Paper 01 23</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sp>
        <p:nvSpPr>
          <p:cNvPr id="9" name="Rectangle 4"/>
          <p:cNvSpPr txBox="1">
            <a:spLocks noChangeArrowheads="1"/>
          </p:cNvSpPr>
          <p:nvPr userDrawn="1"/>
        </p:nvSpPr>
        <p:spPr bwMode="auto">
          <a:xfrm>
            <a:off x="527052" y="6410325"/>
            <a:ext cx="2927349"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4C141-B97D-4979-AB76-E8E6AB76C28B}" type="datetime4">
              <a:rPr lang="en-GB" smtClean="0">
                <a:solidFill>
                  <a:srgbClr val="3F4548"/>
                </a:solidFill>
              </a:rPr>
              <a:pPr/>
              <a:t>21 September 2023</a:t>
            </a:fld>
            <a:endParaRPr lang="en-GB" dirty="0">
              <a:solidFill>
                <a:srgbClr val="3F4548"/>
              </a:solidFill>
            </a:endParaRPr>
          </a:p>
        </p:txBody>
      </p:sp>
      <p:sp>
        <p:nvSpPr>
          <p:cNvPr id="10"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
        <p:nvSpPr>
          <p:cNvPr id="13" name="Rectangle 2"/>
          <p:cNvSpPr>
            <a:spLocks noGrp="1" noChangeArrowheads="1"/>
          </p:cNvSpPr>
          <p:nvPr>
            <p:ph type="ctrTitle"/>
          </p:nvPr>
        </p:nvSpPr>
        <p:spPr>
          <a:xfrm>
            <a:off x="527051" y="1721220"/>
            <a:ext cx="9505950" cy="1295399"/>
          </a:xfrm>
        </p:spPr>
        <p:txBody>
          <a:bodyPr anchor="t"/>
          <a:lstStyle>
            <a:lvl1pPr>
              <a:defRPr sz="3600"/>
            </a:lvl1pPr>
          </a:lstStyle>
          <a:p>
            <a:pPr lvl="0"/>
            <a:r>
              <a:rPr lang="en-US" noProof="0"/>
              <a:t>Click to edit Master title style</a:t>
            </a:r>
            <a:endParaRPr lang="en-GB" noProof="0" dirty="0"/>
          </a:p>
        </p:txBody>
      </p:sp>
      <p:sp>
        <p:nvSpPr>
          <p:cNvPr id="14"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2344928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cover 7">
    <p:spTree>
      <p:nvGrpSpPr>
        <p:cNvPr id="1" name=""/>
        <p:cNvGrpSpPr/>
        <p:nvPr/>
      </p:nvGrpSpPr>
      <p:grpSpPr>
        <a:xfrm>
          <a:off x="0" y="0"/>
          <a:ext cx="0" cy="0"/>
          <a:chOff x="0" y="0"/>
          <a:chExt cx="0" cy="0"/>
        </a:xfrm>
      </p:grpSpPr>
      <p:pic>
        <p:nvPicPr>
          <p:cNvPr id="1028" name="Picture 4" descr="woman sitting on corner with MacBook Air on lap"/>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153" t="8267" r="-901"/>
          <a:stretch/>
        </p:blipFill>
        <p:spPr bwMode="auto">
          <a:xfrm>
            <a:off x="-38100" y="-762000"/>
            <a:ext cx="12401550" cy="77628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fontAlgn="base">
              <a:spcBef>
                <a:spcPct val="0"/>
              </a:spcBef>
              <a:spcAft>
                <a:spcPct val="0"/>
              </a:spcAft>
            </a:pPr>
            <a:fld id="{2B1A84BF-8E37-45CF-95A6-14CB240F16A2}" type="datetime4">
              <a:rPr lang="en-GB" smtClean="0">
                <a:solidFill>
                  <a:srgbClr val="3F4548"/>
                </a:solidFill>
              </a:rPr>
              <a:t>21 September 2023</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r>
              <a:rPr lang="en-GB" dirty="0"/>
              <a:t>Management Board, 14 February 2023 - Item 2, Paper 01 23</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6725" y="273049"/>
            <a:ext cx="3251642" cy="1314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Grp="1" noChangeArrowheads="1"/>
          </p:cNvSpPr>
          <p:nvPr>
            <p:ph type="ctrTitle"/>
          </p:nvPr>
        </p:nvSpPr>
        <p:spPr>
          <a:xfrm>
            <a:off x="527051" y="1721220"/>
            <a:ext cx="9505950" cy="1295399"/>
          </a:xfrm>
        </p:spPr>
        <p:txBody>
          <a:bodyPr anchor="t"/>
          <a:lstStyle>
            <a:lvl1pPr>
              <a:defRPr sz="3600">
                <a:solidFill>
                  <a:srgbClr val="009CC8"/>
                </a:solidFill>
              </a:defRPr>
            </a:lvl1pPr>
          </a:lstStyle>
          <a:p>
            <a:pPr lvl="0"/>
            <a:r>
              <a:rPr lang="en-US" noProof="0"/>
              <a:t>Click to edit Master title style</a:t>
            </a:r>
            <a:endParaRPr lang="en-GB" noProof="0" dirty="0"/>
          </a:p>
        </p:txBody>
      </p:sp>
      <p:sp>
        <p:nvSpPr>
          <p:cNvPr id="10"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sp>
        <p:nvSpPr>
          <p:cNvPr id="11"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Tree>
    <p:extLst>
      <p:ext uri="{BB962C8B-B14F-4D97-AF65-F5344CB8AC3E}">
        <p14:creationId xmlns:p14="http://schemas.microsoft.com/office/powerpoint/2010/main" val="3947008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ront cover 8">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dt" sz="half" idx="2"/>
          </p:nvPr>
        </p:nvSpPr>
        <p:spPr>
          <a:xfrm>
            <a:off x="527052" y="6410325"/>
            <a:ext cx="2927349" cy="331788"/>
          </a:xfrm>
        </p:spPr>
        <p:txBody>
          <a:bodyPr/>
          <a:lstStyle>
            <a:lvl1pPr>
              <a:defRPr>
                <a:solidFill>
                  <a:schemeClr val="bg1"/>
                </a:solidFill>
              </a:defRPr>
            </a:lvl1pPr>
          </a:lstStyle>
          <a:p>
            <a:fld id="{0599809E-B690-4767-926F-74C51321B8DA}" type="datetime4">
              <a:rPr lang="en-GB" smtClean="0">
                <a:solidFill>
                  <a:prstClr val="white"/>
                </a:solidFill>
              </a:rPr>
              <a:t>21 September 2023</a:t>
            </a:fld>
            <a:endParaRPr lang="en-GB" dirty="0">
              <a:solidFill>
                <a:prstClr val="white"/>
              </a:solidFill>
            </a:endParaRPr>
          </a:p>
        </p:txBody>
      </p:sp>
      <p:pic>
        <p:nvPicPr>
          <p:cNvPr id="6" name="Picture 4" descr="E:\Pants Work\Current Work\Actuaries 2011\Logos all\IFOA Logo\Lanscape - Standard\WMF logos\IFOA_logo_L_RGB_WO_tex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
        <p:nvSpPr>
          <p:cNvPr id="7" name="Line 7"/>
          <p:cNvSpPr>
            <a:spLocks noChangeShapeType="1"/>
          </p:cNvSpPr>
          <p:nvPr userDrawn="1"/>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sp>
        <p:nvSpPr>
          <p:cNvPr id="8" name="Rectangle 2"/>
          <p:cNvSpPr>
            <a:spLocks noGrp="1" noChangeArrowheads="1"/>
          </p:cNvSpPr>
          <p:nvPr>
            <p:ph type="ctrTitle"/>
          </p:nvPr>
        </p:nvSpPr>
        <p:spPr>
          <a:xfrm>
            <a:off x="527051" y="1721220"/>
            <a:ext cx="9505950" cy="1295399"/>
          </a:xfrm>
        </p:spPr>
        <p:txBody>
          <a:bodyPr anchor="t"/>
          <a:lstStyle>
            <a:lvl1pPr>
              <a:defRPr sz="3600">
                <a:ln>
                  <a:noFill/>
                </a:ln>
                <a:solidFill>
                  <a:srgbClr val="00A3C8"/>
                </a:solidFill>
              </a:defRPr>
            </a:lvl1pPr>
          </a:lstStyle>
          <a:p>
            <a:pPr lvl="0"/>
            <a:r>
              <a:rPr lang="en-US" noProof="0"/>
              <a:t>Click to edit Master title style</a:t>
            </a:r>
            <a:endParaRPr lang="en-GB" noProof="0" dirty="0"/>
          </a:p>
        </p:txBody>
      </p:sp>
      <p:sp>
        <p:nvSpPr>
          <p:cNvPr id="9"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2180503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ont cover 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fontAlgn="base">
              <a:spcBef>
                <a:spcPct val="0"/>
              </a:spcBef>
              <a:spcAft>
                <a:spcPct val="0"/>
              </a:spcAft>
            </a:pPr>
            <a:fld id="{943F1D74-BDD8-49DD-B918-2BD79EDC57ED}" type="datetime4">
              <a:rPr lang="en-GB" smtClean="0">
                <a:solidFill>
                  <a:srgbClr val="3F4548"/>
                </a:solidFill>
              </a:rPr>
              <a:t>21 September 2023</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r>
              <a:rPr lang="en-GB" dirty="0"/>
              <a:t>Management Board, 14 February 2023 - Item 2, Paper 01 23</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pic>
        <p:nvPicPr>
          <p:cNvPr id="8194" name="Picture 2" descr="white ladders"/>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9010" b="1503"/>
          <a:stretch/>
        </p:blipFill>
        <p:spPr bwMode="auto">
          <a:xfrm>
            <a:off x="0" y="-152400"/>
            <a:ext cx="12192000" cy="7277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Pants Work\Current Work\Actuaries 2011\Logos all\IFOA Logo\Lanscape - Standard\WMF logos\IFOA_logo_L_RGB_WO_tex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8249" y="260350"/>
            <a:ext cx="3229014" cy="1314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userDrawn="1"/>
        </p:nvSpPr>
        <p:spPr bwMode="auto">
          <a:xfrm>
            <a:off x="527051" y="1721220"/>
            <a:ext cx="9505950" cy="129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1">
                <a:ln>
                  <a:noFill/>
                </a:ln>
                <a:solidFill>
                  <a:srgbClr val="00A3C8"/>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kern="0" dirty="0"/>
              <a:t>Click to edit Master title style</a:t>
            </a:r>
            <a:endParaRPr lang="en-GB" kern="0" dirty="0"/>
          </a:p>
        </p:txBody>
      </p:sp>
      <p:sp>
        <p:nvSpPr>
          <p:cNvPr id="9" name="Rectangle 3"/>
          <p:cNvSpPr>
            <a:spLocks noGrp="1" noChangeArrowheads="1"/>
          </p:cNvSpPr>
          <p:nvPr>
            <p:ph type="subTitle" idx="1"/>
          </p:nvPr>
        </p:nvSpPr>
        <p:spPr>
          <a:xfrm>
            <a:off x="527052" y="2368918"/>
            <a:ext cx="816186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4234090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2" y="404813"/>
            <a:ext cx="1105534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527052" y="1557338"/>
            <a:ext cx="11055349"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28" name="Rectangle 4"/>
          <p:cNvSpPr>
            <a:spLocks noGrp="1" noChangeArrowheads="1"/>
          </p:cNvSpPr>
          <p:nvPr>
            <p:ph type="dt" sz="half" idx="2"/>
          </p:nvPr>
        </p:nvSpPr>
        <p:spPr bwMode="auto">
          <a:xfrm>
            <a:off x="527052" y="6410325"/>
            <a:ext cx="2688166"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fontAlgn="base">
              <a:spcBef>
                <a:spcPct val="0"/>
              </a:spcBef>
              <a:spcAft>
                <a:spcPct val="0"/>
              </a:spcAft>
            </a:pPr>
            <a:fld id="{2CABC7B3-8F02-4968-A049-445CFDA9E5FF}" type="datetime4">
              <a:rPr lang="en-GB" smtClean="0">
                <a:solidFill>
                  <a:srgbClr val="3F4548"/>
                </a:solidFill>
              </a:rPr>
              <a:t>21 September 2023</a:t>
            </a:fld>
            <a:endParaRPr lang="en-GB" dirty="0">
              <a:solidFill>
                <a:srgbClr val="3F4548"/>
              </a:solidFill>
            </a:endParaRPr>
          </a:p>
        </p:txBody>
      </p:sp>
      <p:sp>
        <p:nvSpPr>
          <p:cNvPr id="1029" name="Rectangle 5"/>
          <p:cNvSpPr>
            <a:spLocks noGrp="1" noChangeArrowheads="1"/>
          </p:cNvSpPr>
          <p:nvPr>
            <p:ph type="ftr" sz="quarter" idx="3"/>
          </p:nvPr>
        </p:nvSpPr>
        <p:spPr bwMode="auto">
          <a:xfrm>
            <a:off x="3215219" y="6410325"/>
            <a:ext cx="5761567"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a:solidFill>
                  <a:srgbClr val="002060"/>
                </a:solidFill>
              </a:defRPr>
            </a:lvl1pPr>
          </a:lstStyle>
          <a:p>
            <a:pPr fontAlgn="base">
              <a:spcBef>
                <a:spcPct val="0"/>
              </a:spcBef>
              <a:spcAft>
                <a:spcPct val="0"/>
              </a:spcAft>
            </a:pPr>
            <a:r>
              <a:rPr lang="en-GB"/>
              <a:t>Internal</a:t>
            </a:r>
            <a:endParaRPr lang="en-GB" dirty="0"/>
          </a:p>
        </p:txBody>
      </p:sp>
      <p:sp>
        <p:nvSpPr>
          <p:cNvPr id="1030" name="Rectangle 6"/>
          <p:cNvSpPr>
            <a:spLocks noGrp="1" noChangeArrowheads="1"/>
          </p:cNvSpPr>
          <p:nvPr>
            <p:ph type="sldNum" sz="quarter" idx="4"/>
          </p:nvPr>
        </p:nvSpPr>
        <p:spPr bwMode="auto">
          <a:xfrm>
            <a:off x="10801351" y="6402390"/>
            <a:ext cx="863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3F4548"/>
                </a:solidFill>
              </a:defRPr>
            </a:lvl1p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sp>
        <p:nvSpPr>
          <p:cNvPr id="1031" name="Line 7"/>
          <p:cNvSpPr>
            <a:spLocks noChangeShapeType="1"/>
          </p:cNvSpPr>
          <p:nvPr/>
        </p:nvSpPr>
        <p:spPr bwMode="auto">
          <a:xfrm>
            <a:off x="624419"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dirty="0">
              <a:solidFill>
                <a:srgbClr val="3F4548"/>
              </a:solidFill>
            </a:endParaRPr>
          </a:p>
        </p:txBody>
      </p:sp>
      <p:grpSp>
        <p:nvGrpSpPr>
          <p:cNvPr id="10" name="Group 64"/>
          <p:cNvGrpSpPr/>
          <p:nvPr/>
        </p:nvGrpSpPr>
        <p:grpSpPr>
          <a:xfrm>
            <a:off x="-3861359" y="0"/>
            <a:ext cx="3714777" cy="6858000"/>
            <a:chOff x="-3137354" y="0"/>
            <a:chExt cx="3018256" cy="6858000"/>
          </a:xfrm>
        </p:grpSpPr>
        <p:sp>
          <p:nvSpPr>
            <p:cNvPr id="12" name="Rectangle 1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3" name="TextBox 12"/>
            <p:cNvSpPr txBox="1"/>
            <p:nvPr userDrawn="1"/>
          </p:nvSpPr>
          <p:spPr>
            <a:xfrm>
              <a:off x="-2982572" y="99308"/>
              <a:ext cx="2839661" cy="153888"/>
            </a:xfrm>
            <a:prstGeom prst="rect">
              <a:avLst/>
            </a:prstGeom>
            <a:noFill/>
          </p:spPr>
          <p:txBody>
            <a:bodyPr wrap="square" lIns="0" tIns="0" rIns="0" bIns="0" rtlCol="0">
              <a:spAutoFit/>
            </a:bodyPr>
            <a:lstStyle/>
            <a:p>
              <a:pPr fontAlgn="base">
                <a:spcBef>
                  <a:spcPct val="0"/>
                </a:spcBef>
                <a:spcAft>
                  <a:spcPct val="0"/>
                </a:spcAft>
              </a:pPr>
              <a:r>
                <a:rPr lang="en-GB" sz="1000" b="1" dirty="0">
                  <a:solidFill>
                    <a:srgbClr val="113458"/>
                  </a:solidFill>
                </a:rPr>
                <a:t>Colour palette for PowerPoint presentations</a:t>
              </a:r>
              <a:endParaRPr lang="en-US" sz="1000" b="1" dirty="0">
                <a:solidFill>
                  <a:srgbClr val="113458"/>
                </a:solidFill>
              </a:endParaRPr>
            </a:p>
          </p:txBody>
        </p:sp>
        <p:grpSp>
          <p:nvGrpSpPr>
            <p:cNvPr id="14" name="Group 58"/>
            <p:cNvGrpSpPr/>
            <p:nvPr userDrawn="1"/>
          </p:nvGrpSpPr>
          <p:grpSpPr>
            <a:xfrm>
              <a:off x="-2982571" y="476672"/>
              <a:ext cx="2863473" cy="307777"/>
              <a:chOff x="-2982571" y="476672"/>
              <a:chExt cx="2863473" cy="307777"/>
            </a:xfrm>
          </p:grpSpPr>
          <p:sp>
            <p:nvSpPr>
              <p:cNvPr id="5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57" name="TextBox 11"/>
              <p:cNvSpPr txBox="1"/>
              <p:nvPr userDrawn="1"/>
            </p:nvSpPr>
            <p:spPr>
              <a:xfrm>
                <a:off x="-2518224" y="476672"/>
                <a:ext cx="2399126"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Dark blue</a:t>
                </a:r>
              </a:p>
              <a:p>
                <a:pPr fontAlgn="base">
                  <a:spcBef>
                    <a:spcPct val="0"/>
                  </a:spcBef>
                  <a:spcAft>
                    <a:spcPct val="0"/>
                  </a:spcAft>
                </a:pPr>
                <a:r>
                  <a:rPr lang="en-GB" sz="1000" dirty="0">
                    <a:solidFill>
                      <a:srgbClr val="3F4548"/>
                    </a:solidFill>
                  </a:rPr>
                  <a:t>R17  G52  B88</a:t>
                </a:r>
                <a:endParaRPr lang="en-US" sz="1000" dirty="0">
                  <a:solidFill>
                    <a:srgbClr val="3F4548"/>
                  </a:solidFill>
                </a:endParaRPr>
              </a:p>
            </p:txBody>
          </p:sp>
        </p:grpSp>
        <p:grpSp>
          <p:nvGrpSpPr>
            <p:cNvPr id="15" name="Group 13"/>
            <p:cNvGrpSpPr/>
            <p:nvPr userDrawn="1"/>
          </p:nvGrpSpPr>
          <p:grpSpPr>
            <a:xfrm>
              <a:off x="-2982575" y="882170"/>
              <a:ext cx="2863476" cy="307777"/>
              <a:chOff x="-2928990" y="365095"/>
              <a:chExt cx="2643206" cy="307777"/>
            </a:xfrm>
          </p:grpSpPr>
          <p:sp>
            <p:nvSpPr>
              <p:cNvPr id="54" name="Rectangle 14"/>
              <p:cNvSpPr/>
              <p:nvPr userDrawn="1"/>
            </p:nvSpPr>
            <p:spPr>
              <a:xfrm>
                <a:off x="-2928990" y="365095"/>
                <a:ext cx="285752" cy="285752"/>
              </a:xfrm>
              <a:prstGeom prst="rect">
                <a:avLst/>
              </a:prstGeom>
              <a:solidFill>
                <a:srgbClr val="D9A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55" name="TextBox 15"/>
              <p:cNvSpPr txBox="1"/>
              <p:nvPr userDrawn="1"/>
            </p:nvSpPr>
            <p:spPr>
              <a:xfrm>
                <a:off x="-2500362" y="365095"/>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Gold</a:t>
                </a:r>
              </a:p>
              <a:p>
                <a:pPr fontAlgn="base">
                  <a:spcBef>
                    <a:spcPct val="0"/>
                  </a:spcBef>
                  <a:spcAft>
                    <a:spcPct val="0"/>
                  </a:spcAft>
                </a:pPr>
                <a:r>
                  <a:rPr lang="en-GB" sz="1000" dirty="0">
                    <a:solidFill>
                      <a:srgbClr val="3F4548"/>
                    </a:solidFill>
                  </a:rPr>
                  <a:t>R217  G171  B22</a:t>
                </a:r>
                <a:endParaRPr lang="en-US" sz="800" dirty="0">
                  <a:solidFill>
                    <a:srgbClr val="3F4548"/>
                  </a:solidFill>
                </a:endParaRPr>
              </a:p>
            </p:txBody>
          </p:sp>
        </p:grpSp>
        <p:grpSp>
          <p:nvGrpSpPr>
            <p:cNvPr id="16" name="Group 16"/>
            <p:cNvGrpSpPr/>
            <p:nvPr userDrawn="1"/>
          </p:nvGrpSpPr>
          <p:grpSpPr>
            <a:xfrm>
              <a:off x="-2982575" y="1277829"/>
              <a:ext cx="2863476" cy="307777"/>
              <a:chOff x="-2928990" y="63509"/>
              <a:chExt cx="2643206" cy="307777"/>
            </a:xfrm>
          </p:grpSpPr>
          <p:sp>
            <p:nvSpPr>
              <p:cNvPr id="52" name="Rectangle 17"/>
              <p:cNvSpPr/>
              <p:nvPr userDrawn="1"/>
            </p:nvSpPr>
            <p:spPr>
              <a:xfrm>
                <a:off x="-2928990" y="63509"/>
                <a:ext cx="285752" cy="285752"/>
              </a:xfrm>
              <a:prstGeom prst="rect">
                <a:avLst/>
              </a:prstGeom>
              <a:solidFill>
                <a:srgbClr val="409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53" name="TextBox 18"/>
              <p:cNvSpPr txBox="1"/>
              <p:nvPr userDrawn="1"/>
            </p:nvSpPr>
            <p:spPr>
              <a:xfrm>
                <a:off x="-2500362" y="63509"/>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Mid blue</a:t>
                </a:r>
              </a:p>
              <a:p>
                <a:pPr fontAlgn="base">
                  <a:spcBef>
                    <a:spcPct val="0"/>
                  </a:spcBef>
                  <a:spcAft>
                    <a:spcPct val="0"/>
                  </a:spcAft>
                </a:pPr>
                <a:r>
                  <a:rPr lang="en-GB" sz="1000" dirty="0">
                    <a:solidFill>
                      <a:srgbClr val="3F4548"/>
                    </a:solidFill>
                  </a:rPr>
                  <a:t>R64  G150  B184</a:t>
                </a:r>
                <a:endParaRPr lang="en-US" sz="1000" dirty="0">
                  <a:solidFill>
                    <a:srgbClr val="3F4548"/>
                  </a:solidFill>
                </a:endParaRPr>
              </a:p>
            </p:txBody>
          </p:sp>
        </p:grpSp>
        <p:sp>
          <p:nvSpPr>
            <p:cNvPr id="17" name="TextBox 16"/>
            <p:cNvSpPr txBox="1"/>
            <p:nvPr userDrawn="1"/>
          </p:nvSpPr>
          <p:spPr>
            <a:xfrm>
              <a:off x="-2982571" y="2122984"/>
              <a:ext cx="2399126" cy="153888"/>
            </a:xfrm>
            <a:prstGeom prst="rect">
              <a:avLst/>
            </a:prstGeom>
            <a:noFill/>
          </p:spPr>
          <p:txBody>
            <a:bodyPr wrap="square" lIns="0" tIns="0" rIns="0" bIns="0" rtlCol="0">
              <a:spAutoFit/>
            </a:bodyPr>
            <a:lstStyle/>
            <a:p>
              <a:pPr fontAlgn="base">
                <a:spcBef>
                  <a:spcPct val="0"/>
                </a:spcBef>
                <a:spcAft>
                  <a:spcPct val="0"/>
                </a:spcAft>
              </a:pPr>
              <a:r>
                <a:rPr lang="en-GB" sz="1000" b="1" dirty="0">
                  <a:solidFill>
                    <a:srgbClr val="4096B8"/>
                  </a:solidFill>
                </a:rPr>
                <a:t>Secondary colour palette</a:t>
              </a:r>
              <a:endParaRPr lang="en-US" sz="1000" b="1" dirty="0">
                <a:solidFill>
                  <a:srgbClr val="4096B8"/>
                </a:solidFill>
              </a:endParaRPr>
            </a:p>
          </p:txBody>
        </p:sp>
        <p:sp>
          <p:nvSpPr>
            <p:cNvPr id="18" name="TextBox 17"/>
            <p:cNvSpPr txBox="1"/>
            <p:nvPr userDrawn="1"/>
          </p:nvSpPr>
          <p:spPr>
            <a:xfrm>
              <a:off x="-2982571" y="260648"/>
              <a:ext cx="2399126" cy="153888"/>
            </a:xfrm>
            <a:prstGeom prst="rect">
              <a:avLst/>
            </a:prstGeom>
            <a:noFill/>
          </p:spPr>
          <p:txBody>
            <a:bodyPr wrap="square" lIns="0" tIns="0" rIns="0" bIns="0" rtlCol="0">
              <a:spAutoFit/>
            </a:bodyPr>
            <a:lstStyle/>
            <a:p>
              <a:pPr fontAlgn="base">
                <a:spcBef>
                  <a:spcPct val="0"/>
                </a:spcBef>
                <a:spcAft>
                  <a:spcPct val="0"/>
                </a:spcAft>
                <a:tabLst>
                  <a:tab pos="2419350" algn="l"/>
                </a:tabLst>
              </a:pPr>
              <a:r>
                <a:rPr lang="en-GB" sz="1000" b="1" dirty="0">
                  <a:solidFill>
                    <a:srgbClr val="4096B8"/>
                  </a:solidFill>
                </a:rPr>
                <a:t>Primary colour palette</a:t>
              </a:r>
              <a:endParaRPr lang="en-US" sz="1000" b="1" dirty="0">
                <a:solidFill>
                  <a:srgbClr val="4096B8"/>
                </a:solidFill>
              </a:endParaRPr>
            </a:p>
          </p:txBody>
        </p:sp>
        <p:grpSp>
          <p:nvGrpSpPr>
            <p:cNvPr id="19" name="Group 24"/>
            <p:cNvGrpSpPr/>
            <p:nvPr userDrawn="1"/>
          </p:nvGrpSpPr>
          <p:grpSpPr>
            <a:xfrm>
              <a:off x="-2982575" y="1688965"/>
              <a:ext cx="2863476" cy="307777"/>
              <a:chOff x="-2928990" y="63509"/>
              <a:chExt cx="2643206" cy="307777"/>
            </a:xfrm>
          </p:grpSpPr>
          <p:sp>
            <p:nvSpPr>
              <p:cNvPr id="50" name="Rectangle 4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51" name="TextBox 50"/>
              <p:cNvSpPr txBox="1"/>
              <p:nvPr userDrawn="1"/>
            </p:nvSpPr>
            <p:spPr>
              <a:xfrm>
                <a:off x="-2500362" y="63509"/>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Light grey</a:t>
                </a:r>
              </a:p>
              <a:p>
                <a:pPr fontAlgn="base">
                  <a:spcBef>
                    <a:spcPct val="0"/>
                  </a:spcBef>
                  <a:spcAft>
                    <a:spcPct val="0"/>
                  </a:spcAft>
                </a:pPr>
                <a:r>
                  <a:rPr lang="en-GB" sz="1000" dirty="0">
                    <a:solidFill>
                      <a:srgbClr val="3F4548"/>
                    </a:solidFill>
                  </a:rPr>
                  <a:t>R220  G221  B217</a:t>
                </a:r>
                <a:endParaRPr lang="en-US" sz="1000" dirty="0">
                  <a:solidFill>
                    <a:srgbClr val="3F4548"/>
                  </a:solidFill>
                </a:endParaRPr>
              </a:p>
            </p:txBody>
          </p:sp>
        </p:grpSp>
        <p:grpSp>
          <p:nvGrpSpPr>
            <p:cNvPr id="20" name="Group 27"/>
            <p:cNvGrpSpPr/>
            <p:nvPr userDrawn="1"/>
          </p:nvGrpSpPr>
          <p:grpSpPr>
            <a:xfrm>
              <a:off x="-2982575" y="2733370"/>
              <a:ext cx="2863476" cy="307777"/>
              <a:chOff x="-2928990" y="696778"/>
              <a:chExt cx="2643206" cy="307777"/>
            </a:xfrm>
          </p:grpSpPr>
          <p:sp>
            <p:nvSpPr>
              <p:cNvPr id="48" name="Rectangle 47"/>
              <p:cNvSpPr/>
              <p:nvPr userDrawn="1"/>
            </p:nvSpPr>
            <p:spPr>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49" name="TextBox 48"/>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Pea green</a:t>
                </a:r>
              </a:p>
              <a:p>
                <a:pPr fontAlgn="base">
                  <a:spcBef>
                    <a:spcPct val="0"/>
                  </a:spcBef>
                  <a:spcAft>
                    <a:spcPct val="0"/>
                  </a:spcAft>
                </a:pPr>
                <a:r>
                  <a:rPr lang="en-GB" sz="1000" dirty="0">
                    <a:solidFill>
                      <a:srgbClr val="3F4548"/>
                    </a:solidFill>
                  </a:rPr>
                  <a:t>R121  G163  B42</a:t>
                </a:r>
                <a:endParaRPr lang="en-US" sz="1000" dirty="0">
                  <a:solidFill>
                    <a:srgbClr val="3F4548"/>
                  </a:solidFill>
                </a:endParaRPr>
              </a:p>
            </p:txBody>
          </p:sp>
        </p:grpSp>
        <p:grpSp>
          <p:nvGrpSpPr>
            <p:cNvPr id="21" name="Group 60"/>
            <p:cNvGrpSpPr/>
            <p:nvPr userDrawn="1"/>
          </p:nvGrpSpPr>
          <p:grpSpPr>
            <a:xfrm>
              <a:off x="-2982571" y="3144506"/>
              <a:ext cx="2863473" cy="307777"/>
              <a:chOff x="-2982571" y="3144506"/>
              <a:chExt cx="2863473" cy="307777"/>
            </a:xfrm>
          </p:grpSpPr>
          <p:sp>
            <p:nvSpPr>
              <p:cNvPr id="46" name="Rectangle 45"/>
              <p:cNvSpPr/>
              <p:nvPr userDrawn="1"/>
            </p:nvSpPr>
            <p:spPr>
              <a:xfrm>
                <a:off x="-2982571" y="314450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47" name="TextBox 46"/>
              <p:cNvSpPr txBox="1"/>
              <p:nvPr userDrawn="1"/>
            </p:nvSpPr>
            <p:spPr>
              <a:xfrm>
                <a:off x="-2518224" y="3144506"/>
                <a:ext cx="2399126"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Forest green</a:t>
                </a:r>
              </a:p>
              <a:p>
                <a:pPr fontAlgn="base">
                  <a:spcBef>
                    <a:spcPct val="0"/>
                  </a:spcBef>
                  <a:spcAft>
                    <a:spcPct val="0"/>
                  </a:spcAft>
                </a:pPr>
                <a:r>
                  <a:rPr lang="en-GB" sz="1000" dirty="0">
                    <a:solidFill>
                      <a:srgbClr val="3F4548"/>
                    </a:solidFill>
                  </a:rPr>
                  <a:t>R0 G132  B82</a:t>
                </a:r>
                <a:endParaRPr lang="en-US" sz="1000" dirty="0">
                  <a:solidFill>
                    <a:srgbClr val="3F4548"/>
                  </a:solidFill>
                </a:endParaRPr>
              </a:p>
            </p:txBody>
          </p:sp>
        </p:grpSp>
        <p:grpSp>
          <p:nvGrpSpPr>
            <p:cNvPr id="22" name="Group 33"/>
            <p:cNvGrpSpPr/>
            <p:nvPr userDrawn="1"/>
          </p:nvGrpSpPr>
          <p:grpSpPr>
            <a:xfrm>
              <a:off x="-2982575" y="3555642"/>
              <a:ext cx="2863476" cy="307777"/>
              <a:chOff x="-2928990" y="696778"/>
              <a:chExt cx="2643206" cy="307777"/>
            </a:xfrm>
          </p:grpSpPr>
          <p:sp>
            <p:nvSpPr>
              <p:cNvPr id="44" name="Rectangle 43"/>
              <p:cNvSpPr/>
              <p:nvPr userDrawn="1"/>
            </p:nvSpPr>
            <p:spPr>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45" name="TextBox 44"/>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Bottle green</a:t>
                </a:r>
              </a:p>
              <a:p>
                <a:pPr fontAlgn="base">
                  <a:spcBef>
                    <a:spcPct val="0"/>
                  </a:spcBef>
                  <a:spcAft>
                    <a:spcPct val="0"/>
                  </a:spcAft>
                </a:pPr>
                <a:r>
                  <a:rPr lang="en-GB" sz="1000" dirty="0">
                    <a:solidFill>
                      <a:srgbClr val="3F4548"/>
                    </a:solidFill>
                  </a:rPr>
                  <a:t>R17  G179  B162</a:t>
                </a:r>
                <a:endParaRPr lang="en-US" sz="1000" dirty="0">
                  <a:solidFill>
                    <a:srgbClr val="3F4548"/>
                  </a:solidFill>
                </a:endParaRPr>
              </a:p>
            </p:txBody>
          </p:sp>
        </p:grpSp>
        <p:grpSp>
          <p:nvGrpSpPr>
            <p:cNvPr id="23" name="Group 36"/>
            <p:cNvGrpSpPr/>
            <p:nvPr userDrawn="1"/>
          </p:nvGrpSpPr>
          <p:grpSpPr>
            <a:xfrm>
              <a:off x="-2982575" y="3966778"/>
              <a:ext cx="2863476" cy="307777"/>
              <a:chOff x="-2928990" y="696778"/>
              <a:chExt cx="2643206" cy="307777"/>
            </a:xfrm>
          </p:grpSpPr>
          <p:sp>
            <p:nvSpPr>
              <p:cNvPr id="42" name="Rectangle 41"/>
              <p:cNvSpPr/>
              <p:nvPr userDrawn="1"/>
            </p:nvSpPr>
            <p:spPr>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43" name="TextBox 42"/>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Cyan</a:t>
                </a:r>
              </a:p>
              <a:p>
                <a:pPr fontAlgn="base">
                  <a:spcBef>
                    <a:spcPct val="0"/>
                  </a:spcBef>
                  <a:spcAft>
                    <a:spcPct val="0"/>
                  </a:spcAft>
                </a:pPr>
                <a:r>
                  <a:rPr lang="en-GB" sz="1000" dirty="0">
                    <a:solidFill>
                      <a:srgbClr val="3F4548"/>
                    </a:solidFill>
                  </a:rPr>
                  <a:t>R0  G156  B200</a:t>
                </a:r>
                <a:endParaRPr lang="en-US" sz="1000" dirty="0">
                  <a:solidFill>
                    <a:srgbClr val="3F4548"/>
                  </a:solidFill>
                </a:endParaRPr>
              </a:p>
            </p:txBody>
          </p:sp>
        </p:grpSp>
        <p:grpSp>
          <p:nvGrpSpPr>
            <p:cNvPr id="24" name="Group 63"/>
            <p:cNvGrpSpPr/>
            <p:nvPr userDrawn="1"/>
          </p:nvGrpSpPr>
          <p:grpSpPr>
            <a:xfrm>
              <a:off x="-2982571" y="4377914"/>
              <a:ext cx="2863473" cy="307777"/>
              <a:chOff x="-2982571" y="4377914"/>
              <a:chExt cx="2863473" cy="307777"/>
            </a:xfrm>
          </p:grpSpPr>
          <p:sp>
            <p:nvSpPr>
              <p:cNvPr id="40" name="Rectangle 39"/>
              <p:cNvSpPr/>
              <p:nvPr userDrawn="1"/>
            </p:nvSpPr>
            <p:spPr>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41" name="TextBox 40"/>
              <p:cNvSpPr txBox="1"/>
              <p:nvPr userDrawn="1"/>
            </p:nvSpPr>
            <p:spPr>
              <a:xfrm>
                <a:off x="-2518224" y="4377914"/>
                <a:ext cx="2399126"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Light blue</a:t>
                </a:r>
              </a:p>
              <a:p>
                <a:pPr fontAlgn="base">
                  <a:spcBef>
                    <a:spcPct val="0"/>
                  </a:spcBef>
                  <a:spcAft>
                    <a:spcPct val="0"/>
                  </a:spcAft>
                </a:pPr>
                <a:r>
                  <a:rPr lang="en-GB" sz="1000" dirty="0">
                    <a:solidFill>
                      <a:srgbClr val="3F4548"/>
                    </a:solidFill>
                  </a:rPr>
                  <a:t>R124  G179  B225</a:t>
                </a:r>
                <a:endParaRPr lang="en-US" sz="1000" dirty="0">
                  <a:solidFill>
                    <a:srgbClr val="3F4548"/>
                  </a:solidFill>
                </a:endParaRPr>
              </a:p>
            </p:txBody>
          </p:sp>
        </p:grpSp>
        <p:grpSp>
          <p:nvGrpSpPr>
            <p:cNvPr id="25" name="Group 43"/>
            <p:cNvGrpSpPr/>
            <p:nvPr userDrawn="1"/>
          </p:nvGrpSpPr>
          <p:grpSpPr>
            <a:xfrm>
              <a:off x="-2982575" y="4789050"/>
              <a:ext cx="2863476" cy="307777"/>
              <a:chOff x="-2928990" y="696778"/>
              <a:chExt cx="2643206" cy="307777"/>
            </a:xfrm>
          </p:grpSpPr>
          <p:sp>
            <p:nvSpPr>
              <p:cNvPr id="38" name="Rectangle 37"/>
              <p:cNvSpPr/>
              <p:nvPr userDrawn="1"/>
            </p:nvSpPr>
            <p:spPr>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39" name="TextBox 38"/>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Violet</a:t>
                </a:r>
              </a:p>
              <a:p>
                <a:pPr fontAlgn="base">
                  <a:spcBef>
                    <a:spcPct val="0"/>
                  </a:spcBef>
                  <a:spcAft>
                    <a:spcPct val="0"/>
                  </a:spcAft>
                </a:pPr>
                <a:r>
                  <a:rPr lang="en-GB" sz="1000" dirty="0">
                    <a:solidFill>
                      <a:srgbClr val="3F4548"/>
                    </a:solidFill>
                  </a:rPr>
                  <a:t>R128  G118  B207</a:t>
                </a:r>
                <a:endParaRPr lang="en-US" sz="1000" dirty="0">
                  <a:solidFill>
                    <a:srgbClr val="3F4548"/>
                  </a:solidFill>
                </a:endParaRPr>
              </a:p>
            </p:txBody>
          </p:sp>
        </p:grpSp>
        <p:grpSp>
          <p:nvGrpSpPr>
            <p:cNvPr id="26" name="Group 46"/>
            <p:cNvGrpSpPr/>
            <p:nvPr userDrawn="1"/>
          </p:nvGrpSpPr>
          <p:grpSpPr>
            <a:xfrm>
              <a:off x="-2982575" y="5200186"/>
              <a:ext cx="2863476" cy="307777"/>
              <a:chOff x="-2928990" y="696778"/>
              <a:chExt cx="2643206" cy="307777"/>
            </a:xfrm>
          </p:grpSpPr>
          <p:sp>
            <p:nvSpPr>
              <p:cNvPr id="36" name="Rectangle 35"/>
              <p:cNvSpPr/>
              <p:nvPr userDrawn="1"/>
            </p:nvSpPr>
            <p:spPr>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37" name="TextBox 36"/>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Purple</a:t>
                </a:r>
              </a:p>
              <a:p>
                <a:pPr fontAlgn="base">
                  <a:spcBef>
                    <a:spcPct val="0"/>
                  </a:spcBef>
                  <a:spcAft>
                    <a:spcPct val="0"/>
                  </a:spcAft>
                </a:pPr>
                <a:r>
                  <a:rPr lang="en-GB" sz="1000" dirty="0">
                    <a:solidFill>
                      <a:srgbClr val="3F4548"/>
                    </a:solidFill>
                  </a:rPr>
                  <a:t>R143  G70  B147</a:t>
                </a:r>
                <a:endParaRPr lang="en-US" sz="1000" dirty="0">
                  <a:solidFill>
                    <a:srgbClr val="3F4548"/>
                  </a:solidFill>
                </a:endParaRPr>
              </a:p>
            </p:txBody>
          </p:sp>
        </p:grpSp>
        <p:grpSp>
          <p:nvGrpSpPr>
            <p:cNvPr id="27" name="Group 49"/>
            <p:cNvGrpSpPr/>
            <p:nvPr userDrawn="1"/>
          </p:nvGrpSpPr>
          <p:grpSpPr>
            <a:xfrm>
              <a:off x="-2982575" y="5611322"/>
              <a:ext cx="2863476" cy="307777"/>
              <a:chOff x="-2928990" y="696778"/>
              <a:chExt cx="2643206" cy="307777"/>
            </a:xfrm>
          </p:grpSpPr>
          <p:sp>
            <p:nvSpPr>
              <p:cNvPr id="34" name="Rectangle 33"/>
              <p:cNvSpPr/>
              <p:nvPr userDrawn="1"/>
            </p:nvSpPr>
            <p:spPr>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35" name="TextBox 34"/>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Fuscia</a:t>
                </a:r>
              </a:p>
              <a:p>
                <a:pPr fontAlgn="base">
                  <a:spcBef>
                    <a:spcPct val="0"/>
                  </a:spcBef>
                  <a:spcAft>
                    <a:spcPct val="0"/>
                  </a:spcAft>
                </a:pPr>
                <a:r>
                  <a:rPr lang="en-GB" sz="1000" dirty="0">
                    <a:solidFill>
                      <a:srgbClr val="3F4548"/>
                    </a:solidFill>
                  </a:rPr>
                  <a:t>R233  G69  B140</a:t>
                </a:r>
                <a:endParaRPr lang="en-US" sz="1000" dirty="0">
                  <a:solidFill>
                    <a:srgbClr val="3F4548"/>
                  </a:solidFill>
                </a:endParaRPr>
              </a:p>
            </p:txBody>
          </p:sp>
        </p:grpSp>
        <p:grpSp>
          <p:nvGrpSpPr>
            <p:cNvPr id="28" name="Group 52"/>
            <p:cNvGrpSpPr/>
            <p:nvPr userDrawn="1"/>
          </p:nvGrpSpPr>
          <p:grpSpPr>
            <a:xfrm>
              <a:off x="-2982575" y="6022458"/>
              <a:ext cx="2863476" cy="307777"/>
              <a:chOff x="-2928990" y="696778"/>
              <a:chExt cx="2643206" cy="307777"/>
            </a:xfrm>
          </p:grpSpPr>
          <p:sp>
            <p:nvSpPr>
              <p:cNvPr id="32" name="Rectangle 31"/>
              <p:cNvSpPr/>
              <p:nvPr userDrawn="1"/>
            </p:nvSpPr>
            <p:spPr>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33" name="TextBox 32"/>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Red</a:t>
                </a:r>
              </a:p>
              <a:p>
                <a:pPr fontAlgn="base">
                  <a:spcBef>
                    <a:spcPct val="0"/>
                  </a:spcBef>
                  <a:spcAft>
                    <a:spcPct val="0"/>
                  </a:spcAft>
                </a:pPr>
                <a:r>
                  <a:rPr lang="en-GB" sz="1000" dirty="0">
                    <a:solidFill>
                      <a:srgbClr val="3F4548"/>
                    </a:solidFill>
                  </a:rPr>
                  <a:t>R200  G30  B69</a:t>
                </a:r>
                <a:endParaRPr lang="en-US" sz="1000" dirty="0">
                  <a:solidFill>
                    <a:srgbClr val="3F4548"/>
                  </a:solidFill>
                </a:endParaRPr>
              </a:p>
            </p:txBody>
          </p:sp>
        </p:grpSp>
        <p:grpSp>
          <p:nvGrpSpPr>
            <p:cNvPr id="29" name="Group 55"/>
            <p:cNvGrpSpPr/>
            <p:nvPr userDrawn="1"/>
          </p:nvGrpSpPr>
          <p:grpSpPr>
            <a:xfrm>
              <a:off x="-2982575" y="6433591"/>
              <a:ext cx="2863476" cy="307777"/>
              <a:chOff x="-2928990" y="696778"/>
              <a:chExt cx="2643206" cy="307777"/>
            </a:xfrm>
          </p:grpSpPr>
          <p:sp>
            <p:nvSpPr>
              <p:cNvPr id="30" name="Rectangle 29"/>
              <p:cNvSpPr/>
              <p:nvPr userDrawn="1"/>
            </p:nvSpPr>
            <p:spPr>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31" name="TextBox 30"/>
              <p:cNvSpPr txBox="1"/>
              <p:nvPr userDrawn="1"/>
            </p:nvSpPr>
            <p:spPr>
              <a:xfrm>
                <a:off x="-2500362" y="696778"/>
                <a:ext cx="2214578"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Orange</a:t>
                </a:r>
              </a:p>
              <a:p>
                <a:pPr fontAlgn="base">
                  <a:spcBef>
                    <a:spcPct val="0"/>
                  </a:spcBef>
                  <a:spcAft>
                    <a:spcPct val="0"/>
                  </a:spcAft>
                </a:pPr>
                <a:r>
                  <a:rPr lang="en-GB" sz="1000" dirty="0">
                    <a:solidFill>
                      <a:srgbClr val="3F4548"/>
                    </a:solidFill>
                  </a:rPr>
                  <a:t>R238  G116  29</a:t>
                </a:r>
                <a:endParaRPr lang="en-US" sz="1000" dirty="0">
                  <a:solidFill>
                    <a:srgbClr val="3F4548"/>
                  </a:solidFill>
                </a:endParaRPr>
              </a:p>
            </p:txBody>
          </p:sp>
        </p:grpSp>
      </p:grpSp>
      <p:sp>
        <p:nvSpPr>
          <p:cNvPr id="58" name="Rectangle 57"/>
          <p:cNvSpPr/>
          <p:nvPr/>
        </p:nvSpPr>
        <p:spPr>
          <a:xfrm>
            <a:off x="-3679277" y="2351160"/>
            <a:ext cx="381003" cy="285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59" name="TextBox 58"/>
          <p:cNvSpPr txBox="1"/>
          <p:nvPr/>
        </p:nvSpPr>
        <p:spPr>
          <a:xfrm>
            <a:off x="-3081271" y="2348881"/>
            <a:ext cx="2952774" cy="307777"/>
          </a:xfrm>
          <a:prstGeom prst="rect">
            <a:avLst/>
          </a:prstGeom>
          <a:noFill/>
        </p:spPr>
        <p:txBody>
          <a:bodyPr wrap="square" lIns="0" tIns="0" rIns="0" bIns="0" rtlCol="0">
            <a:spAutoFit/>
          </a:bodyPr>
          <a:lstStyle/>
          <a:p>
            <a:pPr fontAlgn="base">
              <a:spcBef>
                <a:spcPct val="0"/>
              </a:spcBef>
              <a:spcAft>
                <a:spcPct val="0"/>
              </a:spcAft>
            </a:pPr>
            <a:r>
              <a:rPr lang="en-GB" sz="1000" dirty="0">
                <a:solidFill>
                  <a:srgbClr val="3F4548"/>
                </a:solidFill>
              </a:rPr>
              <a:t>Dark grey</a:t>
            </a:r>
          </a:p>
          <a:p>
            <a:pPr fontAlgn="base">
              <a:spcBef>
                <a:spcPct val="0"/>
              </a:spcBef>
              <a:spcAft>
                <a:spcPct val="0"/>
              </a:spcAft>
            </a:pPr>
            <a:r>
              <a:rPr lang="en-GB" sz="1000" dirty="0">
                <a:solidFill>
                  <a:srgbClr val="3F4548"/>
                </a:solidFill>
              </a:rPr>
              <a:t>R63  G69  B72</a:t>
            </a:r>
            <a:endParaRPr lang="en-US" sz="1000" dirty="0">
              <a:solidFill>
                <a:srgbClr val="3F4548"/>
              </a:solidFill>
            </a:endParaRPr>
          </a:p>
        </p:txBody>
      </p:sp>
    </p:spTree>
    <p:extLst>
      <p:ext uri="{BB962C8B-B14F-4D97-AF65-F5344CB8AC3E}">
        <p14:creationId xmlns:p14="http://schemas.microsoft.com/office/powerpoint/2010/main" val="211928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hdr="0" dt="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p:titleStyle>
    <p:bodyStyle>
      <a:lvl1pPr marL="269875" indent="-269875" algn="l" rtl="0" eaLnBrk="1" fontAlgn="base" hangingPunct="1">
        <a:spcBef>
          <a:spcPct val="50000"/>
        </a:spcBef>
        <a:spcAft>
          <a:spcPct val="0"/>
        </a:spcAft>
        <a:buClr>
          <a:schemeClr val="accent1"/>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chemeClr val="accent1"/>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chemeClr val="accent1"/>
        </a:buClr>
        <a:buFont typeface="Arial" pitchFamily="34" charset="0"/>
        <a:buChar char="•"/>
        <a:defRPr>
          <a:solidFill>
            <a:srgbClr val="3F4548"/>
          </a:solidFill>
          <a:latin typeface="+mn-lt"/>
          <a:cs typeface="+mn-cs"/>
        </a:defRPr>
      </a:lvl3pPr>
      <a:lvl4pPr marL="1433513" indent="-182563" algn="l" rtl="0" eaLnBrk="1" fontAlgn="base" hangingPunct="1">
        <a:spcBef>
          <a:spcPct val="50000"/>
        </a:spcBef>
        <a:spcAft>
          <a:spcPct val="0"/>
        </a:spcAft>
        <a:buClr>
          <a:schemeClr val="accent1"/>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chemeClr val="accent1"/>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5.jp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46.sv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26.xml"/><Relationship Id="rId5" Type="http://schemas.openxmlformats.org/officeDocument/2006/relationships/image" Target="../media/image48.png"/><Relationship Id="rId4" Type="http://schemas.openxmlformats.org/officeDocument/2006/relationships/image" Target="../media/image43.svg"/></Relationships>
</file>

<file path=ppt/slides/_rels/slide1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6.svg"/><Relationship Id="rId7" Type="http://schemas.openxmlformats.org/officeDocument/2006/relationships/image" Target="../media/image43.svg"/><Relationship Id="rId2" Type="http://schemas.openxmlformats.org/officeDocument/2006/relationships/image" Target="../media/image45.png"/><Relationship Id="rId1" Type="http://schemas.openxmlformats.org/officeDocument/2006/relationships/slideLayout" Target="../slideLayouts/slideLayout26.xml"/><Relationship Id="rId6" Type="http://schemas.openxmlformats.org/officeDocument/2006/relationships/image" Target="../media/image42.png"/><Relationship Id="rId11" Type="http://schemas.openxmlformats.org/officeDocument/2006/relationships/image" Target="../media/image55.svg"/><Relationship Id="rId5" Type="http://schemas.openxmlformats.org/officeDocument/2006/relationships/image" Target="../media/image51.sv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svg"/></Relationships>
</file>

<file path=ppt/slides/_rels/slide14.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6.xml"/><Relationship Id="rId6" Type="http://schemas.openxmlformats.org/officeDocument/2006/relationships/image" Target="../media/image62.png"/><Relationship Id="rId5" Type="http://schemas.openxmlformats.org/officeDocument/2006/relationships/hyperlink" Target="https://www.actuaries.org.uk/practice-areas/sustainability/sustainability-practice-area-practical-guides" TargetMode="External"/><Relationship Id="rId4" Type="http://schemas.openxmlformats.org/officeDocument/2006/relationships/hyperlink" Target="https://www.actuaries.org.uk/learn-and-develop/lifelong-learning/sustainability-and-lifelong-learning/climate-change-curated-librar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3.png"/><Relationship Id="rId1" Type="http://schemas.openxmlformats.org/officeDocument/2006/relationships/slideLayout" Target="../slideLayouts/slideLayout26.xml"/><Relationship Id="rId5" Type="http://schemas.openxmlformats.org/officeDocument/2006/relationships/image" Target="../media/image46.sv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6.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hyperlink" Target="https://www.actuaries.org.uk/system/files/field/document/Climate-change-report-29072020.pdf" TargetMode="External"/><Relationship Id="rId3" Type="http://schemas.openxmlformats.org/officeDocument/2006/relationships/image" Target="../media/image43.svg"/><Relationship Id="rId7" Type="http://schemas.openxmlformats.org/officeDocument/2006/relationships/hyperlink" Target="https://www.iema.net/knowledge/policy-horizon/corporate-sustainability/climate-related-financial-disclosures" TargetMode="External"/><Relationship Id="rId12" Type="http://schemas.openxmlformats.org/officeDocument/2006/relationships/hyperlink" Target="https://www.actuaries.org.uk/news-and-insights/public-affairs-and-policy/intergenerational-fairness" TargetMode="External"/><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hyperlink" Target="https://www.actuaries.org.uk/documents/climate-scenario-analysis-pension-schemes" TargetMode="External"/><Relationship Id="rId11" Type="http://schemas.openxmlformats.org/officeDocument/2006/relationships/hyperlink" Target="http://blog.actuaries.org.uk/blog/biodiversity-risk-natural-capital-and-actuarial-practice" TargetMode="External"/><Relationship Id="rId5" Type="http://schemas.openxmlformats.org/officeDocument/2006/relationships/hyperlink" Target="https://www.actuaries.org.uk/documents/climate-scenario-analysis-illustration-potential-long-term-economic-financial-market-impacts" TargetMode="External"/><Relationship Id="rId10" Type="http://schemas.openxmlformats.org/officeDocument/2006/relationships/hyperlink" Target="https://finstic.org.uk/" TargetMode="External"/><Relationship Id="rId4" Type="http://schemas.openxmlformats.org/officeDocument/2006/relationships/image" Target="../media/image65.png"/><Relationship Id="rId9" Type="http://schemas.openxmlformats.org/officeDocument/2006/relationships/hyperlink" Target="https://www.actuaries.org.uk/learn-and-develop/events-calendar/thought-leadership-speaker-series"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actuaries.org.uk/get-involved/volunteering-ifoa/volunteer-vacancies?show=189728" TargetMode="External"/><Relationship Id="rId3" Type="http://schemas.openxmlformats.org/officeDocument/2006/relationships/image" Target="../media/image66.png"/><Relationship Id="rId7" Type="http://schemas.openxmlformats.org/officeDocument/2006/relationships/hyperlink" Target="https://us5.campaign-archive.com/home/?u=36026d1c718c63a68ae7c578a&amp;id=eaf4de173c" TargetMode="Externa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hyperlink" Target="https://www.linkedin.com/company/sustainable-finance-community-ifoa/" TargetMode="External"/><Relationship Id="rId5" Type="http://schemas.openxmlformats.org/officeDocument/2006/relationships/image" Target="../media/image53.svg"/><Relationship Id="rId10" Type="http://schemas.openxmlformats.org/officeDocument/2006/relationships/hyperlink" Target="https://www.actuaries.org.uk/practice-areas/sustainability/sustainable-development-goals-sdg-podcasts" TargetMode="External"/><Relationship Id="rId4" Type="http://schemas.openxmlformats.org/officeDocument/2006/relationships/image" Target="../media/image52.png"/><Relationship Id="rId9" Type="http://schemas.openxmlformats.org/officeDocument/2006/relationships/hyperlink" Target="https://blog.actuaries.org.uk/blog/bringing-sustainability-forefront-covid-19-recover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www.actuaries.org.uk/documents/considerations-setting-financial-assumptions" TargetMode="External"/><Relationship Id="rId2" Type="http://schemas.openxmlformats.org/officeDocument/2006/relationships/image" Target="../media/image36.png"/><Relationship Id="rId1" Type="http://schemas.openxmlformats.org/officeDocument/2006/relationships/slideLayout" Target="../slideLayouts/slideLayout2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6.xml"/><Relationship Id="rId4"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9496" y="5950770"/>
            <a:ext cx="8413204" cy="502566"/>
          </a:xfrm>
        </p:spPr>
        <p:txBody>
          <a:bodyPr>
            <a:noAutofit/>
          </a:bodyPr>
          <a:lstStyle/>
          <a:p>
            <a:br>
              <a:rPr lang="en-GB" sz="2200" b="0" dirty="0">
                <a:solidFill>
                  <a:schemeClr val="bg1"/>
                </a:solidFill>
              </a:rPr>
            </a:br>
            <a:endParaRPr lang="en-US" sz="2200" b="0" dirty="0">
              <a:solidFill>
                <a:schemeClr val="bg1"/>
              </a:solidFill>
            </a:endParaRPr>
          </a:p>
        </p:txBody>
      </p:sp>
      <p:sp>
        <p:nvSpPr>
          <p:cNvPr id="4" name="Title 1"/>
          <p:cNvSpPr txBox="1">
            <a:spLocks/>
          </p:cNvSpPr>
          <p:nvPr/>
        </p:nvSpPr>
        <p:spPr bwMode="auto">
          <a:xfrm>
            <a:off x="550641" y="1916832"/>
            <a:ext cx="10998410"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fontAlgn="base">
              <a:spcBef>
                <a:spcPct val="0"/>
              </a:spcBef>
              <a:spcAft>
                <a:spcPct val="0"/>
              </a:spcAft>
              <a:defRPr sz="3600" b="1">
                <a:solidFill>
                  <a:srgbClr val="D9AB16"/>
                </a:solidFill>
                <a:latin typeface="+mj-lt"/>
                <a:ea typeface="+mj-ea"/>
                <a:cs typeface="+mj-cs"/>
              </a:defRPr>
            </a:lvl1pPr>
            <a:lvl2pPr algn="l" rtl="0" fontAlgn="base">
              <a:spcBef>
                <a:spcPct val="0"/>
              </a:spcBef>
              <a:spcAft>
                <a:spcPct val="0"/>
              </a:spcAft>
              <a:defRPr sz="3200">
                <a:solidFill>
                  <a:srgbClr val="D9AB16"/>
                </a:solidFill>
                <a:latin typeface="Arial" charset="0"/>
                <a:cs typeface="Arial" charset="0"/>
              </a:defRPr>
            </a:lvl2pPr>
            <a:lvl3pPr algn="l" rtl="0" fontAlgn="base">
              <a:spcBef>
                <a:spcPct val="0"/>
              </a:spcBef>
              <a:spcAft>
                <a:spcPct val="0"/>
              </a:spcAft>
              <a:defRPr sz="3200">
                <a:solidFill>
                  <a:srgbClr val="D9AB16"/>
                </a:solidFill>
                <a:latin typeface="Arial" charset="0"/>
                <a:cs typeface="Arial" charset="0"/>
              </a:defRPr>
            </a:lvl3pPr>
            <a:lvl4pPr algn="l" rtl="0" fontAlgn="base">
              <a:spcBef>
                <a:spcPct val="0"/>
              </a:spcBef>
              <a:spcAft>
                <a:spcPct val="0"/>
              </a:spcAft>
              <a:defRPr sz="3200">
                <a:solidFill>
                  <a:srgbClr val="D9AB16"/>
                </a:solidFill>
                <a:latin typeface="Arial" charset="0"/>
                <a:cs typeface="Arial" charset="0"/>
              </a:defRPr>
            </a:lvl4pPr>
            <a:lvl5pPr algn="l" rtl="0" fontAlgn="base">
              <a:spcBef>
                <a:spcPct val="0"/>
              </a:spcBef>
              <a:spcAft>
                <a:spcPct val="0"/>
              </a:spcAft>
              <a:defRPr sz="3200">
                <a:solidFill>
                  <a:srgbClr val="D9AB16"/>
                </a:solidFill>
                <a:latin typeface="Arial" charset="0"/>
                <a:cs typeface="Arial" charset="0"/>
              </a:defRPr>
            </a:lvl5pPr>
            <a:lvl6pPr marL="457200" algn="l" rtl="0" fontAlgn="base">
              <a:spcBef>
                <a:spcPct val="0"/>
              </a:spcBef>
              <a:spcAft>
                <a:spcPct val="0"/>
              </a:spcAft>
              <a:defRPr sz="3200">
                <a:solidFill>
                  <a:srgbClr val="D9AB16"/>
                </a:solidFill>
                <a:latin typeface="Arial" charset="0"/>
                <a:cs typeface="Arial" charset="0"/>
              </a:defRPr>
            </a:lvl6pPr>
            <a:lvl7pPr marL="914400" algn="l" rtl="0" fontAlgn="base">
              <a:spcBef>
                <a:spcPct val="0"/>
              </a:spcBef>
              <a:spcAft>
                <a:spcPct val="0"/>
              </a:spcAft>
              <a:defRPr sz="3200">
                <a:solidFill>
                  <a:srgbClr val="D9AB16"/>
                </a:solidFill>
                <a:latin typeface="Arial" charset="0"/>
                <a:cs typeface="Arial" charset="0"/>
              </a:defRPr>
            </a:lvl7pPr>
            <a:lvl8pPr marL="1371600" algn="l" rtl="0" fontAlgn="base">
              <a:spcBef>
                <a:spcPct val="0"/>
              </a:spcBef>
              <a:spcAft>
                <a:spcPct val="0"/>
              </a:spcAft>
              <a:defRPr sz="3200">
                <a:solidFill>
                  <a:srgbClr val="D9AB16"/>
                </a:solidFill>
                <a:latin typeface="Arial" charset="0"/>
                <a:cs typeface="Arial" charset="0"/>
              </a:defRPr>
            </a:lvl8pPr>
            <a:lvl9pPr marL="1828800" algn="l" rtl="0" fontAlgn="base">
              <a:spcBef>
                <a:spcPct val="0"/>
              </a:spcBef>
              <a:spcAft>
                <a:spcPct val="0"/>
              </a:spcAft>
              <a:defRPr sz="3200">
                <a:solidFill>
                  <a:srgbClr val="D9AB16"/>
                </a:solidFill>
                <a:latin typeface="Arial" charset="0"/>
                <a:cs typeface="Arial" charset="0"/>
              </a:defRPr>
            </a:lvl9pPr>
          </a:lstStyle>
          <a:p>
            <a:r>
              <a:rPr lang="en-US" sz="2800" dirty="0"/>
              <a:t>‘The time is now’</a:t>
            </a:r>
          </a:p>
          <a:p>
            <a:endParaRPr lang="en-US" dirty="0"/>
          </a:p>
          <a:p>
            <a:r>
              <a:rPr lang="en-US" dirty="0"/>
              <a:t>Sustainability: Managing Climate &amp; Related Risks</a:t>
            </a:r>
          </a:p>
          <a:p>
            <a:r>
              <a:rPr lang="en-US" sz="2400" i="1" dirty="0"/>
              <a:t>The role of actuaries in helping tackle climate change</a:t>
            </a:r>
          </a:p>
          <a:p>
            <a:endParaRPr lang="en-US" sz="2400" dirty="0"/>
          </a:p>
          <a:p>
            <a:r>
              <a:rPr lang="en-US" sz="2400" dirty="0"/>
              <a:t>NAS Conference – 21</a:t>
            </a:r>
            <a:r>
              <a:rPr lang="en-US" sz="2400" baseline="30000" dirty="0"/>
              <a:t>st</a:t>
            </a:r>
            <a:r>
              <a:rPr lang="en-US" sz="2400" dirty="0"/>
              <a:t> September 2023</a:t>
            </a:r>
          </a:p>
        </p:txBody>
      </p:sp>
      <p:sp>
        <p:nvSpPr>
          <p:cNvPr id="6" name="Title 1"/>
          <p:cNvSpPr txBox="1">
            <a:spLocks/>
          </p:cNvSpPr>
          <p:nvPr/>
        </p:nvSpPr>
        <p:spPr bwMode="auto">
          <a:xfrm>
            <a:off x="1559496" y="5950770"/>
            <a:ext cx="8413204" cy="5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fontAlgn="base">
              <a:spcBef>
                <a:spcPct val="0"/>
              </a:spcBef>
              <a:spcAft>
                <a:spcPct val="0"/>
              </a:spcAft>
              <a:defRPr sz="3600" b="1">
                <a:solidFill>
                  <a:srgbClr val="D9AB16"/>
                </a:solidFill>
                <a:latin typeface="+mj-lt"/>
                <a:ea typeface="+mj-ea"/>
                <a:cs typeface="+mj-cs"/>
              </a:defRPr>
            </a:lvl1pPr>
            <a:lvl2pPr algn="l" rtl="0" fontAlgn="base">
              <a:spcBef>
                <a:spcPct val="0"/>
              </a:spcBef>
              <a:spcAft>
                <a:spcPct val="0"/>
              </a:spcAft>
              <a:defRPr sz="3200">
                <a:solidFill>
                  <a:srgbClr val="D9AB16"/>
                </a:solidFill>
                <a:latin typeface="Arial" charset="0"/>
                <a:cs typeface="Arial" charset="0"/>
              </a:defRPr>
            </a:lvl2pPr>
            <a:lvl3pPr algn="l" rtl="0" fontAlgn="base">
              <a:spcBef>
                <a:spcPct val="0"/>
              </a:spcBef>
              <a:spcAft>
                <a:spcPct val="0"/>
              </a:spcAft>
              <a:defRPr sz="3200">
                <a:solidFill>
                  <a:srgbClr val="D9AB16"/>
                </a:solidFill>
                <a:latin typeface="Arial" charset="0"/>
                <a:cs typeface="Arial" charset="0"/>
              </a:defRPr>
            </a:lvl3pPr>
            <a:lvl4pPr algn="l" rtl="0" fontAlgn="base">
              <a:spcBef>
                <a:spcPct val="0"/>
              </a:spcBef>
              <a:spcAft>
                <a:spcPct val="0"/>
              </a:spcAft>
              <a:defRPr sz="3200">
                <a:solidFill>
                  <a:srgbClr val="D9AB16"/>
                </a:solidFill>
                <a:latin typeface="Arial" charset="0"/>
                <a:cs typeface="Arial" charset="0"/>
              </a:defRPr>
            </a:lvl4pPr>
            <a:lvl5pPr algn="l" rtl="0" fontAlgn="base">
              <a:spcBef>
                <a:spcPct val="0"/>
              </a:spcBef>
              <a:spcAft>
                <a:spcPct val="0"/>
              </a:spcAft>
              <a:defRPr sz="3200">
                <a:solidFill>
                  <a:srgbClr val="D9AB16"/>
                </a:solidFill>
                <a:latin typeface="Arial" charset="0"/>
                <a:cs typeface="Arial" charset="0"/>
              </a:defRPr>
            </a:lvl5pPr>
            <a:lvl6pPr marL="457200" algn="l" rtl="0" fontAlgn="base">
              <a:spcBef>
                <a:spcPct val="0"/>
              </a:spcBef>
              <a:spcAft>
                <a:spcPct val="0"/>
              </a:spcAft>
              <a:defRPr sz="3200">
                <a:solidFill>
                  <a:srgbClr val="D9AB16"/>
                </a:solidFill>
                <a:latin typeface="Arial" charset="0"/>
                <a:cs typeface="Arial" charset="0"/>
              </a:defRPr>
            </a:lvl6pPr>
            <a:lvl7pPr marL="914400" algn="l" rtl="0" fontAlgn="base">
              <a:spcBef>
                <a:spcPct val="0"/>
              </a:spcBef>
              <a:spcAft>
                <a:spcPct val="0"/>
              </a:spcAft>
              <a:defRPr sz="3200">
                <a:solidFill>
                  <a:srgbClr val="D9AB16"/>
                </a:solidFill>
                <a:latin typeface="Arial" charset="0"/>
                <a:cs typeface="Arial" charset="0"/>
              </a:defRPr>
            </a:lvl7pPr>
            <a:lvl8pPr marL="1371600" algn="l" rtl="0" fontAlgn="base">
              <a:spcBef>
                <a:spcPct val="0"/>
              </a:spcBef>
              <a:spcAft>
                <a:spcPct val="0"/>
              </a:spcAft>
              <a:defRPr sz="3200">
                <a:solidFill>
                  <a:srgbClr val="D9AB16"/>
                </a:solidFill>
                <a:latin typeface="Arial" charset="0"/>
                <a:cs typeface="Arial" charset="0"/>
              </a:defRPr>
            </a:lvl8pPr>
            <a:lvl9pPr marL="1828800" algn="l" rtl="0" fontAlgn="base">
              <a:spcBef>
                <a:spcPct val="0"/>
              </a:spcBef>
              <a:spcAft>
                <a:spcPct val="0"/>
              </a:spcAft>
              <a:defRPr sz="3200">
                <a:solidFill>
                  <a:srgbClr val="D9AB16"/>
                </a:solidFill>
                <a:latin typeface="Arial" charset="0"/>
                <a:cs typeface="Arial" charset="0"/>
              </a:defRPr>
            </a:lvl9pPr>
          </a:lstStyle>
          <a:p>
            <a:br>
              <a:rPr lang="en-GB" sz="2200" b="0" kern="0" dirty="0">
                <a:solidFill>
                  <a:prstClr val="white"/>
                </a:solidFill>
              </a:rPr>
            </a:br>
            <a:endParaRPr lang="en-US" sz="2200" b="0" kern="0" dirty="0">
              <a:solidFill>
                <a:prstClr val="white"/>
              </a:solidFill>
            </a:endParaRPr>
          </a:p>
        </p:txBody>
      </p:sp>
      <p:sp>
        <p:nvSpPr>
          <p:cNvPr id="8" name="TextBox 7"/>
          <p:cNvSpPr txBox="1"/>
          <p:nvPr/>
        </p:nvSpPr>
        <p:spPr>
          <a:xfrm>
            <a:off x="573897" y="4803015"/>
            <a:ext cx="5711550" cy="1384995"/>
          </a:xfrm>
          <a:prstGeom prst="rect">
            <a:avLst/>
          </a:prstGeom>
          <a:noFill/>
        </p:spPr>
        <p:txBody>
          <a:bodyPr wrap="square" rtlCol="0">
            <a:spAutoFit/>
          </a:bodyPr>
          <a:lstStyle/>
          <a:p>
            <a:endParaRPr lang="en-GB" sz="2800" b="1" dirty="0">
              <a:solidFill>
                <a:prstClr val="white"/>
              </a:solidFill>
            </a:endParaRPr>
          </a:p>
          <a:p>
            <a:r>
              <a:rPr lang="en-GB" sz="2800" b="1" dirty="0">
                <a:solidFill>
                  <a:prstClr val="white"/>
                </a:solidFill>
              </a:rPr>
              <a:t>Mukami Njeru</a:t>
            </a:r>
          </a:p>
          <a:p>
            <a:r>
              <a:rPr lang="en-GB" sz="2800" dirty="0" err="1">
                <a:solidFill>
                  <a:prstClr val="white"/>
                </a:solidFill>
              </a:rPr>
              <a:t>IFoA</a:t>
            </a:r>
            <a:r>
              <a:rPr lang="en-GB" sz="2800" dirty="0">
                <a:solidFill>
                  <a:prstClr val="white"/>
                </a:solidFill>
              </a:rPr>
              <a:t> Council Member </a:t>
            </a:r>
            <a:endParaRPr lang="en-GB" sz="2400" dirty="0">
              <a:solidFill>
                <a:prstClr val="white"/>
              </a:solidFill>
            </a:endParaRPr>
          </a:p>
        </p:txBody>
      </p:sp>
      <p:pic>
        <p:nvPicPr>
          <p:cNvPr id="5" name="Picture 4">
            <a:extLst>
              <a:ext uri="{FF2B5EF4-FFF2-40B4-BE49-F238E27FC236}">
                <a16:creationId xmlns:a16="http://schemas.microsoft.com/office/drawing/2014/main" id="{F3F365BB-9514-DC23-565A-4145F3ED268D}"/>
              </a:ext>
            </a:extLst>
          </p:cNvPr>
          <p:cNvPicPr>
            <a:picLocks noChangeAspect="1"/>
          </p:cNvPicPr>
          <p:nvPr/>
        </p:nvPicPr>
        <p:blipFill>
          <a:blip r:embed="rId3"/>
          <a:stretch>
            <a:fillRect/>
          </a:stretch>
        </p:blipFill>
        <p:spPr>
          <a:xfrm>
            <a:off x="10143402" y="0"/>
            <a:ext cx="2032757" cy="1543050"/>
          </a:xfrm>
          <a:prstGeom prst="rect">
            <a:avLst/>
          </a:prstGeom>
        </p:spPr>
      </p:pic>
      <p:sp>
        <p:nvSpPr>
          <p:cNvPr id="9" name="TextBox 8">
            <a:extLst>
              <a:ext uri="{FF2B5EF4-FFF2-40B4-BE49-F238E27FC236}">
                <a16:creationId xmlns:a16="http://schemas.microsoft.com/office/drawing/2014/main" id="{9F73C918-9B0E-A869-B771-8A1869EED60C}"/>
              </a:ext>
            </a:extLst>
          </p:cNvPr>
          <p:cNvSpPr txBox="1"/>
          <p:nvPr/>
        </p:nvSpPr>
        <p:spPr>
          <a:xfrm>
            <a:off x="7072313" y="5080013"/>
            <a:ext cx="4843462" cy="1569660"/>
          </a:xfrm>
          <a:prstGeom prst="rect">
            <a:avLst/>
          </a:prstGeom>
          <a:noFill/>
        </p:spPr>
        <p:txBody>
          <a:bodyPr wrap="square">
            <a:spAutoFit/>
          </a:bodyPr>
          <a:lstStyle/>
          <a:p>
            <a:pPr algn="l"/>
            <a:r>
              <a:rPr lang="en-US" sz="2400" b="0" i="0" dirty="0">
                <a:solidFill>
                  <a:schemeClr val="bg1"/>
                </a:solidFill>
                <a:effectLst/>
                <a:latin typeface="georgia, serif"/>
              </a:rPr>
              <a:t>Mukami Njeru</a:t>
            </a:r>
            <a:br>
              <a:rPr lang="en-US" sz="2400" b="0" i="0" dirty="0">
                <a:solidFill>
                  <a:schemeClr val="bg1"/>
                </a:solidFill>
                <a:effectLst/>
                <a:latin typeface="georgia, serif"/>
              </a:rPr>
            </a:br>
            <a:r>
              <a:rPr lang="en-US" sz="2400" b="0" i="0" dirty="0">
                <a:solidFill>
                  <a:schemeClr val="bg1"/>
                </a:solidFill>
                <a:effectLst/>
                <a:latin typeface="georgia, serif"/>
              </a:rPr>
              <a:t>PwC | Head Actuarial and Insurance Management Services</a:t>
            </a:r>
            <a:endParaRPr lang="en-US" sz="2400" b="0" i="0" dirty="0">
              <a:solidFill>
                <a:schemeClr val="bg1"/>
              </a:solidFill>
              <a:effectLst/>
              <a:latin typeface="Arial" panose="020B0604020202020204" pitchFamily="34" charset="0"/>
            </a:endParaRPr>
          </a:p>
          <a:p>
            <a:pPr algn="l"/>
            <a:r>
              <a:rPr lang="en-US" sz="2400" b="0" i="0" dirty="0">
                <a:solidFill>
                  <a:schemeClr val="bg1"/>
                </a:solidFill>
                <a:effectLst/>
                <a:latin typeface="georgia, serif"/>
              </a:rPr>
              <a:t>West Market Area</a:t>
            </a:r>
            <a:endParaRPr lang="en-US" sz="2400" b="0" i="0" dirty="0">
              <a:solidFill>
                <a:schemeClr val="bg1"/>
              </a:solidFill>
              <a:effectLst/>
              <a:latin typeface="Arial" panose="020B0604020202020204" pitchFamily="34" charset="0"/>
            </a:endParaRPr>
          </a:p>
        </p:txBody>
      </p:sp>
      <p:pic>
        <p:nvPicPr>
          <p:cNvPr id="13" name="Picture 12">
            <a:extLst>
              <a:ext uri="{FF2B5EF4-FFF2-40B4-BE49-F238E27FC236}">
                <a16:creationId xmlns:a16="http://schemas.microsoft.com/office/drawing/2014/main" id="{469C1BB8-9CF3-277C-8CBB-2F3A4024E0AD}"/>
              </a:ext>
            </a:extLst>
          </p:cNvPr>
          <p:cNvPicPr>
            <a:picLocks noChangeAspect="1"/>
          </p:cNvPicPr>
          <p:nvPr/>
        </p:nvPicPr>
        <p:blipFill>
          <a:blip r:embed="rId4"/>
          <a:stretch>
            <a:fillRect/>
          </a:stretch>
        </p:blipFill>
        <p:spPr>
          <a:xfrm>
            <a:off x="1" y="6088284"/>
            <a:ext cx="1350126" cy="827259"/>
          </a:xfrm>
          <a:prstGeom prst="rect">
            <a:avLst/>
          </a:prstGeom>
        </p:spPr>
      </p:pic>
    </p:spTree>
    <p:extLst>
      <p:ext uri="{BB962C8B-B14F-4D97-AF65-F5344CB8AC3E}">
        <p14:creationId xmlns:p14="http://schemas.microsoft.com/office/powerpoint/2010/main" val="396352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94C5F4-9459-5240-64F0-44CAC0D569EE}"/>
              </a:ext>
            </a:extLst>
          </p:cNvPr>
          <p:cNvSpPr>
            <a:spLocks noGrp="1"/>
          </p:cNvSpPr>
          <p:nvPr>
            <p:ph type="sldNum" sz="quarter" idx="12"/>
          </p:nvPr>
        </p:nvSpPr>
        <p:spPr/>
        <p:txBody>
          <a:bodyPr/>
          <a:lstStyle/>
          <a:p>
            <a:fld id="{22D29D89-28D6-400C-BE2E-4CB4EC7E1F86}" type="slidenum">
              <a:rPr lang="en-GB" smtClean="0"/>
              <a:pPr/>
              <a:t>10</a:t>
            </a:fld>
            <a:endParaRPr lang="en-GB" dirty="0"/>
          </a:p>
        </p:txBody>
      </p:sp>
      <p:pic>
        <p:nvPicPr>
          <p:cNvPr id="5" name="Picture 4">
            <a:extLst>
              <a:ext uri="{FF2B5EF4-FFF2-40B4-BE49-F238E27FC236}">
                <a16:creationId xmlns:a16="http://schemas.microsoft.com/office/drawing/2014/main" id="{607B82F6-5C41-5D82-94A2-8979C53A1BC6}"/>
              </a:ext>
            </a:extLst>
          </p:cNvPr>
          <p:cNvPicPr>
            <a:picLocks noChangeAspect="1"/>
          </p:cNvPicPr>
          <p:nvPr/>
        </p:nvPicPr>
        <p:blipFill>
          <a:blip r:embed="rId3"/>
          <a:stretch>
            <a:fillRect/>
          </a:stretch>
        </p:blipFill>
        <p:spPr>
          <a:xfrm>
            <a:off x="9213387" y="363053"/>
            <a:ext cx="2532273" cy="3526365"/>
          </a:xfrm>
          <a:prstGeom prst="rect">
            <a:avLst/>
          </a:prstGeom>
        </p:spPr>
      </p:pic>
      <p:sp>
        <p:nvSpPr>
          <p:cNvPr id="8" name="TextBox 7">
            <a:extLst>
              <a:ext uri="{FF2B5EF4-FFF2-40B4-BE49-F238E27FC236}">
                <a16:creationId xmlns:a16="http://schemas.microsoft.com/office/drawing/2014/main" id="{C47B2FFB-68D4-E959-6A8D-C3F3AD2010F5}"/>
              </a:ext>
            </a:extLst>
          </p:cNvPr>
          <p:cNvSpPr txBox="1"/>
          <p:nvPr/>
        </p:nvSpPr>
        <p:spPr>
          <a:xfrm>
            <a:off x="301023" y="1463861"/>
            <a:ext cx="7707655" cy="4093428"/>
          </a:xfrm>
          <a:prstGeom prst="rect">
            <a:avLst/>
          </a:prstGeom>
          <a:noFill/>
        </p:spPr>
        <p:txBody>
          <a:bodyPr wrap="square">
            <a:spAutoFit/>
          </a:bodyPr>
          <a:lstStyle/>
          <a:p>
            <a:pPr marL="342900" indent="-457200" fontAlgn="base">
              <a:spcAft>
                <a:spcPts val="0"/>
              </a:spcAft>
              <a:buFont typeface="+mj-lt"/>
              <a:buAutoNum type="arabicPeriod"/>
            </a:pPr>
            <a:r>
              <a:rPr lang="en-GB" sz="2000" dirty="0">
                <a:solidFill>
                  <a:prstClr val="black"/>
                </a:solidFill>
              </a:rPr>
              <a:t>The emergence of climate tipping points </a:t>
            </a:r>
            <a:r>
              <a:rPr lang="en-GB" sz="2000" b="1" dirty="0">
                <a:solidFill>
                  <a:prstClr val="black"/>
                </a:solidFill>
              </a:rPr>
              <a:t>(risk identification) </a:t>
            </a:r>
          </a:p>
          <a:p>
            <a:pPr marL="342900" indent="-457200" fontAlgn="base">
              <a:spcAft>
                <a:spcPts val="0"/>
              </a:spcAft>
              <a:buFont typeface="+mj-lt"/>
              <a:buAutoNum type="arabicPeriod"/>
            </a:pPr>
            <a:r>
              <a:rPr lang="en-GB" sz="2000" dirty="0">
                <a:solidFill>
                  <a:prstClr val="black"/>
                </a:solidFill>
              </a:rPr>
              <a:t>Progressing faster than expected, with more severe impacts </a:t>
            </a:r>
            <a:r>
              <a:rPr lang="en-GB" sz="2000" b="1" dirty="0">
                <a:solidFill>
                  <a:prstClr val="black"/>
                </a:solidFill>
              </a:rPr>
              <a:t>(risk monitoring)</a:t>
            </a:r>
          </a:p>
          <a:p>
            <a:pPr marL="342900" indent="-457200" fontAlgn="base">
              <a:spcAft>
                <a:spcPts val="0"/>
              </a:spcAft>
              <a:buFont typeface="+mj-lt"/>
              <a:buAutoNum type="arabicPeriod"/>
            </a:pPr>
            <a:r>
              <a:rPr lang="en-GB" sz="2000" dirty="0">
                <a:solidFill>
                  <a:prstClr val="black"/>
                </a:solidFill>
              </a:rPr>
              <a:t>Challenging to predict likely and possible outcomes </a:t>
            </a:r>
            <a:r>
              <a:rPr lang="en-GB" sz="2000" b="1" dirty="0">
                <a:solidFill>
                  <a:prstClr val="black"/>
                </a:solidFill>
              </a:rPr>
              <a:t>(risk measurement)</a:t>
            </a:r>
          </a:p>
          <a:p>
            <a:pPr marL="342900" indent="-457200" fontAlgn="base">
              <a:spcAft>
                <a:spcPts val="0"/>
              </a:spcAft>
              <a:buFont typeface="+mj-lt"/>
              <a:buAutoNum type="arabicPeriod"/>
            </a:pPr>
            <a:r>
              <a:rPr lang="en-GB" sz="2000" dirty="0">
                <a:solidFill>
                  <a:prstClr val="black"/>
                </a:solidFill>
              </a:rPr>
              <a:t>Limited consideration of tail risks and adverse scenarios </a:t>
            </a:r>
            <a:r>
              <a:rPr lang="en-GB" sz="2000" b="1" dirty="0">
                <a:solidFill>
                  <a:prstClr val="black"/>
                </a:solidFill>
              </a:rPr>
              <a:t>(risk measurement)</a:t>
            </a:r>
          </a:p>
          <a:p>
            <a:pPr marL="342900" indent="-457200" fontAlgn="base">
              <a:spcAft>
                <a:spcPts val="0"/>
              </a:spcAft>
              <a:buFont typeface="+mj-lt"/>
              <a:buAutoNum type="arabicPeriod"/>
            </a:pPr>
            <a:r>
              <a:rPr lang="en-GB" sz="2000" dirty="0">
                <a:solidFill>
                  <a:prstClr val="black"/>
                </a:solidFill>
              </a:rPr>
              <a:t>We should view 1.5˚C similar to a ruin scenario </a:t>
            </a:r>
            <a:r>
              <a:rPr lang="en-GB" sz="2000" b="1" dirty="0">
                <a:solidFill>
                  <a:prstClr val="black"/>
                </a:solidFill>
              </a:rPr>
              <a:t>(risk control and identification)</a:t>
            </a:r>
          </a:p>
          <a:p>
            <a:pPr marL="342900" indent="-457200" fontAlgn="base">
              <a:spcAft>
                <a:spcPts val="0"/>
              </a:spcAft>
              <a:buFont typeface="+mj-lt"/>
              <a:buAutoNum type="arabicPeriod"/>
            </a:pPr>
            <a:r>
              <a:rPr lang="en-GB" sz="2000" dirty="0">
                <a:solidFill>
                  <a:prstClr val="black"/>
                </a:solidFill>
              </a:rPr>
              <a:t>Insufficient action to manage the risks we are facing </a:t>
            </a:r>
            <a:r>
              <a:rPr lang="en-GB" sz="2000" b="1" dirty="0">
                <a:solidFill>
                  <a:prstClr val="black"/>
                </a:solidFill>
              </a:rPr>
              <a:t>(risk control)</a:t>
            </a:r>
          </a:p>
          <a:p>
            <a:pPr marL="342900" indent="-457200" fontAlgn="base">
              <a:spcAft>
                <a:spcPts val="0"/>
              </a:spcAft>
              <a:buFont typeface="+mj-lt"/>
              <a:buAutoNum type="arabicPeriod"/>
            </a:pPr>
            <a:r>
              <a:rPr lang="en-GB" sz="2000" dirty="0">
                <a:solidFill>
                  <a:prstClr val="black"/>
                </a:solidFill>
              </a:rPr>
              <a:t>A need to incorporate uncertainty by introducing prudence </a:t>
            </a:r>
            <a:r>
              <a:rPr lang="en-GB" sz="2000" b="1" dirty="0">
                <a:solidFill>
                  <a:prstClr val="black"/>
                </a:solidFill>
              </a:rPr>
              <a:t>(risk control)</a:t>
            </a:r>
          </a:p>
        </p:txBody>
      </p:sp>
      <p:sp>
        <p:nvSpPr>
          <p:cNvPr id="10" name="TextBox 9">
            <a:extLst>
              <a:ext uri="{FF2B5EF4-FFF2-40B4-BE49-F238E27FC236}">
                <a16:creationId xmlns:a16="http://schemas.microsoft.com/office/drawing/2014/main" id="{CCDF338C-8991-3447-4055-A11AA81E39E1}"/>
              </a:ext>
            </a:extLst>
          </p:cNvPr>
          <p:cNvSpPr txBox="1"/>
          <p:nvPr/>
        </p:nvSpPr>
        <p:spPr>
          <a:xfrm>
            <a:off x="421277" y="270226"/>
            <a:ext cx="8027126" cy="1077218"/>
          </a:xfrm>
          <a:prstGeom prst="rect">
            <a:avLst/>
          </a:prstGeom>
          <a:noFill/>
        </p:spPr>
        <p:txBody>
          <a:bodyPr wrap="square">
            <a:spAutoFit/>
          </a:bodyPr>
          <a:lstStyle/>
          <a:p>
            <a:r>
              <a:rPr lang="en-GB" sz="3200" b="1" kern="0" dirty="0">
                <a:solidFill>
                  <a:schemeClr val="accent1"/>
                </a:solidFill>
                <a:latin typeface="+mj-lt"/>
                <a:ea typeface="+mj-ea"/>
                <a:cs typeface="+mj-cs"/>
              </a:rPr>
              <a:t>Applying the risk-management control cycle to climate change</a:t>
            </a:r>
          </a:p>
        </p:txBody>
      </p:sp>
      <p:grpSp>
        <p:nvGrpSpPr>
          <p:cNvPr id="20" name="Group 19">
            <a:extLst>
              <a:ext uri="{FF2B5EF4-FFF2-40B4-BE49-F238E27FC236}">
                <a16:creationId xmlns:a16="http://schemas.microsoft.com/office/drawing/2014/main" id="{3A090CD1-4409-BF5C-072F-147251C4BC14}"/>
              </a:ext>
            </a:extLst>
          </p:cNvPr>
          <p:cNvGrpSpPr/>
          <p:nvPr/>
        </p:nvGrpSpPr>
        <p:grpSpPr>
          <a:xfrm>
            <a:off x="9031467" y="4146655"/>
            <a:ext cx="3515494" cy="2616548"/>
            <a:chOff x="-565078" y="2207031"/>
            <a:chExt cx="3515494" cy="2616548"/>
          </a:xfrm>
        </p:grpSpPr>
        <p:sp>
          <p:nvSpPr>
            <p:cNvPr id="15" name="Freeform 44">
              <a:extLst>
                <a:ext uri="{FF2B5EF4-FFF2-40B4-BE49-F238E27FC236}">
                  <a16:creationId xmlns:a16="http://schemas.microsoft.com/office/drawing/2014/main" id="{7A288430-2E81-6B36-ECC0-5F423B080768}"/>
                </a:ext>
              </a:extLst>
            </p:cNvPr>
            <p:cNvSpPr/>
            <p:nvPr/>
          </p:nvSpPr>
          <p:spPr>
            <a:xfrm rot="16200000">
              <a:off x="524197" y="2449782"/>
              <a:ext cx="1851503" cy="1366001"/>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CB5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CB513E"/>
                </a:solidFill>
                <a:latin typeface="Arial"/>
              </a:endParaRPr>
            </a:p>
          </p:txBody>
        </p:sp>
        <p:pic>
          <p:nvPicPr>
            <p:cNvPr id="16" name="Graphic 15">
              <a:extLst>
                <a:ext uri="{FF2B5EF4-FFF2-40B4-BE49-F238E27FC236}">
                  <a16:creationId xmlns:a16="http://schemas.microsoft.com/office/drawing/2014/main" id="{87AB6806-8250-4769-8749-A59216378C83}"/>
                </a:ext>
              </a:extLst>
            </p:cNvPr>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0749" y="2436118"/>
              <a:ext cx="878400" cy="878400"/>
            </a:xfrm>
            <a:prstGeom prst="rect">
              <a:avLst/>
            </a:prstGeom>
          </p:spPr>
        </p:pic>
        <p:grpSp>
          <p:nvGrpSpPr>
            <p:cNvPr id="17" name="Group 16">
              <a:extLst>
                <a:ext uri="{FF2B5EF4-FFF2-40B4-BE49-F238E27FC236}">
                  <a16:creationId xmlns:a16="http://schemas.microsoft.com/office/drawing/2014/main" id="{0D0AC257-37CF-431B-E978-591CA6F28836}"/>
                </a:ext>
              </a:extLst>
            </p:cNvPr>
            <p:cNvGrpSpPr/>
            <p:nvPr/>
          </p:nvGrpSpPr>
          <p:grpSpPr>
            <a:xfrm>
              <a:off x="-565078" y="4062143"/>
              <a:ext cx="3515494" cy="761436"/>
              <a:chOff x="6991071" y="1129541"/>
              <a:chExt cx="2525910" cy="461665"/>
            </a:xfrm>
          </p:grpSpPr>
          <p:sp>
            <p:nvSpPr>
              <p:cNvPr id="18" name="Rectangle 17">
                <a:extLst>
                  <a:ext uri="{FF2B5EF4-FFF2-40B4-BE49-F238E27FC236}">
                    <a16:creationId xmlns:a16="http://schemas.microsoft.com/office/drawing/2014/main" id="{A0F3F212-8370-8A17-50FA-1D6DE7C9ABB0}"/>
                  </a:ext>
                </a:extLst>
              </p:cNvPr>
              <p:cNvSpPr/>
              <p:nvPr/>
            </p:nvSpPr>
            <p:spPr>
              <a:xfrm>
                <a:off x="7744141" y="1129541"/>
                <a:ext cx="1430918" cy="391876"/>
              </a:xfrm>
              <a:prstGeom prst="rect">
                <a:avLst/>
              </a:prstGeom>
            </p:spPr>
            <p:txBody>
              <a:bodyPr wrap="none">
                <a:spAutoFit/>
              </a:bodyPr>
              <a:lstStyle/>
              <a:p>
                <a:pPr algn="ctr"/>
                <a:r>
                  <a:rPr lang="en-US" b="1" dirty="0">
                    <a:solidFill>
                      <a:srgbClr val="447882"/>
                    </a:solidFill>
                    <a:latin typeface="Arial" panose="020B0604020202020204" pitchFamily="34" charset="0"/>
                    <a:cs typeface="Arial" panose="020B0604020202020204" pitchFamily="34" charset="0"/>
                  </a:rPr>
                  <a:t>Knowledge and </a:t>
                </a:r>
              </a:p>
              <a:p>
                <a:pPr algn="ctr"/>
                <a:r>
                  <a:rPr lang="en-US" b="1" dirty="0">
                    <a:solidFill>
                      <a:srgbClr val="447882"/>
                    </a:solidFill>
                    <a:latin typeface="Arial" panose="020B0604020202020204" pitchFamily="34" charset="0"/>
                    <a:cs typeface="Arial" panose="020B0604020202020204" pitchFamily="34" charset="0"/>
                  </a:rPr>
                  <a:t>skillsets  </a:t>
                </a:r>
              </a:p>
            </p:txBody>
          </p:sp>
          <p:sp>
            <p:nvSpPr>
              <p:cNvPr id="19" name="Rectangle 18">
                <a:extLst>
                  <a:ext uri="{FF2B5EF4-FFF2-40B4-BE49-F238E27FC236}">
                    <a16:creationId xmlns:a16="http://schemas.microsoft.com/office/drawing/2014/main" id="{A87D1152-062C-7D82-ECD2-69199E8C032C}"/>
                  </a:ext>
                </a:extLst>
              </p:cNvPr>
              <p:cNvSpPr/>
              <p:nvPr/>
            </p:nvSpPr>
            <p:spPr>
              <a:xfrm>
                <a:off x="6991071" y="1314207"/>
                <a:ext cx="2525910" cy="276999"/>
              </a:xfrm>
              <a:prstGeom prst="rect">
                <a:avLst/>
              </a:prstGeom>
            </p:spPr>
            <p:txBody>
              <a:bodyPr wrap="square">
                <a:spAutoFit/>
              </a:bodyPr>
              <a:lstStyle/>
              <a:p>
                <a:pPr algn="ctr"/>
                <a:endParaRPr lang="en-US" sz="1200" dirty="0"/>
              </a:p>
            </p:txBody>
          </p:sp>
        </p:grpSp>
      </p:grpSp>
    </p:spTree>
    <p:extLst>
      <p:ext uri="{BB962C8B-B14F-4D97-AF65-F5344CB8AC3E}">
        <p14:creationId xmlns:p14="http://schemas.microsoft.com/office/powerpoint/2010/main" val="424989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F9C94A-0E08-E9DE-E0D9-E809DE7767DA}"/>
              </a:ext>
            </a:extLst>
          </p:cNvPr>
          <p:cNvSpPr>
            <a:spLocks noGrp="1"/>
          </p:cNvSpPr>
          <p:nvPr>
            <p:ph type="sldNum" sz="quarter" idx="12"/>
          </p:nvPr>
        </p:nvSpPr>
        <p:spPr/>
        <p:txBody>
          <a:bodyPr/>
          <a:lstStyle/>
          <a:p>
            <a:fld id="{22D29D89-28D6-400C-BE2E-4CB4EC7E1F86}" type="slidenum">
              <a:rPr lang="en-GB" smtClean="0"/>
              <a:pPr/>
              <a:t>11</a:t>
            </a:fld>
            <a:endParaRPr lang="en-GB" dirty="0"/>
          </a:p>
        </p:txBody>
      </p:sp>
      <p:pic>
        <p:nvPicPr>
          <p:cNvPr id="5" name="Picture 4">
            <a:extLst>
              <a:ext uri="{FF2B5EF4-FFF2-40B4-BE49-F238E27FC236}">
                <a16:creationId xmlns:a16="http://schemas.microsoft.com/office/drawing/2014/main" id="{E6AD2D79-2CEC-511A-299B-A8C97E8C56A0}"/>
              </a:ext>
            </a:extLst>
          </p:cNvPr>
          <p:cNvPicPr>
            <a:picLocks noChangeAspect="1"/>
          </p:cNvPicPr>
          <p:nvPr/>
        </p:nvPicPr>
        <p:blipFill>
          <a:blip r:embed="rId2"/>
          <a:stretch>
            <a:fillRect/>
          </a:stretch>
        </p:blipFill>
        <p:spPr>
          <a:xfrm>
            <a:off x="7149699" y="1540755"/>
            <a:ext cx="2830386" cy="4003338"/>
          </a:xfrm>
          <a:prstGeom prst="rect">
            <a:avLst/>
          </a:prstGeom>
        </p:spPr>
      </p:pic>
      <p:grpSp>
        <p:nvGrpSpPr>
          <p:cNvPr id="11" name="Group 10">
            <a:extLst>
              <a:ext uri="{FF2B5EF4-FFF2-40B4-BE49-F238E27FC236}">
                <a16:creationId xmlns:a16="http://schemas.microsoft.com/office/drawing/2014/main" id="{2C2E21E3-165D-8A43-E14E-99248F5899F7}"/>
              </a:ext>
            </a:extLst>
          </p:cNvPr>
          <p:cNvGrpSpPr/>
          <p:nvPr/>
        </p:nvGrpSpPr>
        <p:grpSpPr>
          <a:xfrm>
            <a:off x="10084909" y="3868249"/>
            <a:ext cx="2523342" cy="2635138"/>
            <a:chOff x="314864" y="2207031"/>
            <a:chExt cx="2523342" cy="2635138"/>
          </a:xfrm>
        </p:grpSpPr>
        <p:sp>
          <p:nvSpPr>
            <p:cNvPr id="6" name="Freeform 44">
              <a:extLst>
                <a:ext uri="{FF2B5EF4-FFF2-40B4-BE49-F238E27FC236}">
                  <a16:creationId xmlns:a16="http://schemas.microsoft.com/office/drawing/2014/main" id="{4A4B8903-FCC6-AD8D-021A-1283F6649A22}"/>
                </a:ext>
              </a:extLst>
            </p:cNvPr>
            <p:cNvSpPr/>
            <p:nvPr/>
          </p:nvSpPr>
          <p:spPr>
            <a:xfrm rot="16200000">
              <a:off x="524197" y="2449782"/>
              <a:ext cx="1851503" cy="1366001"/>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CB5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FFFFFF"/>
                </a:solidFill>
                <a:latin typeface="Arial"/>
              </a:endParaRPr>
            </a:p>
          </p:txBody>
        </p:sp>
        <p:pic>
          <p:nvPicPr>
            <p:cNvPr id="7" name="Graphic 6" descr="Test tubes outline">
              <a:extLst>
                <a:ext uri="{FF2B5EF4-FFF2-40B4-BE49-F238E27FC236}">
                  <a16:creationId xmlns:a16="http://schemas.microsoft.com/office/drawing/2014/main" id="{0CAF46C7-C00B-AD51-4945-EF16DC7507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2257" y="2486277"/>
              <a:ext cx="877176" cy="877176"/>
            </a:xfrm>
            <a:prstGeom prst="rect">
              <a:avLst/>
            </a:prstGeom>
          </p:spPr>
        </p:pic>
        <p:grpSp>
          <p:nvGrpSpPr>
            <p:cNvPr id="8" name="Group 7">
              <a:extLst>
                <a:ext uri="{FF2B5EF4-FFF2-40B4-BE49-F238E27FC236}">
                  <a16:creationId xmlns:a16="http://schemas.microsoft.com/office/drawing/2014/main" id="{34713399-704A-9496-E435-BE3C7D84DFFC}"/>
                </a:ext>
              </a:extLst>
            </p:cNvPr>
            <p:cNvGrpSpPr/>
            <p:nvPr/>
          </p:nvGrpSpPr>
          <p:grpSpPr>
            <a:xfrm>
              <a:off x="314864" y="4119488"/>
              <a:ext cx="2523342" cy="722681"/>
              <a:chOff x="6833374" y="868525"/>
              <a:chExt cx="2683607" cy="722681"/>
            </a:xfrm>
          </p:grpSpPr>
          <p:sp>
            <p:nvSpPr>
              <p:cNvPr id="9" name="Rectangle 8">
                <a:extLst>
                  <a:ext uri="{FF2B5EF4-FFF2-40B4-BE49-F238E27FC236}">
                    <a16:creationId xmlns:a16="http://schemas.microsoft.com/office/drawing/2014/main" id="{C2D73BCF-6E36-0D2F-6878-52AF9047CCBF}"/>
                  </a:ext>
                </a:extLst>
              </p:cNvPr>
              <p:cNvSpPr/>
              <p:nvPr/>
            </p:nvSpPr>
            <p:spPr>
              <a:xfrm>
                <a:off x="6833374" y="868525"/>
                <a:ext cx="2414358" cy="615553"/>
              </a:xfrm>
              <a:prstGeom prst="rect">
                <a:avLst/>
              </a:prstGeom>
            </p:spPr>
            <p:txBody>
              <a:bodyPr wrap="none">
                <a:spAutoFit/>
              </a:bodyPr>
              <a:lstStyle/>
              <a:p>
                <a:pPr algn="ctr"/>
                <a:r>
                  <a:rPr lang="en-US" sz="1700" b="1" dirty="0">
                    <a:solidFill>
                      <a:srgbClr val="447882"/>
                    </a:solidFill>
                    <a:latin typeface="Arial" panose="020B0604020202020204" pitchFamily="34" charset="0"/>
                    <a:cs typeface="Arial" panose="020B0604020202020204" pitchFamily="34" charset="0"/>
                  </a:rPr>
                  <a:t>Research and </a:t>
                </a:r>
              </a:p>
              <a:p>
                <a:pPr algn="ctr"/>
                <a:r>
                  <a:rPr lang="en-US" sz="1700" b="1" dirty="0">
                    <a:solidFill>
                      <a:srgbClr val="447882"/>
                    </a:solidFill>
                    <a:latin typeface="Arial" panose="020B0604020202020204" pitchFamily="34" charset="0"/>
                    <a:cs typeface="Arial" panose="020B0604020202020204" pitchFamily="34" charset="0"/>
                  </a:rPr>
                  <a:t>thought leadership  </a:t>
                </a:r>
              </a:p>
            </p:txBody>
          </p:sp>
          <p:sp>
            <p:nvSpPr>
              <p:cNvPr id="10" name="Rectangle 9">
                <a:extLst>
                  <a:ext uri="{FF2B5EF4-FFF2-40B4-BE49-F238E27FC236}">
                    <a16:creationId xmlns:a16="http://schemas.microsoft.com/office/drawing/2014/main" id="{7508536C-E93A-1517-7B71-FBF1D9DF8072}"/>
                  </a:ext>
                </a:extLst>
              </p:cNvPr>
              <p:cNvSpPr/>
              <p:nvPr/>
            </p:nvSpPr>
            <p:spPr>
              <a:xfrm>
                <a:off x="6991071" y="1314207"/>
                <a:ext cx="2525910" cy="276999"/>
              </a:xfrm>
              <a:prstGeom prst="rect">
                <a:avLst/>
              </a:prstGeom>
            </p:spPr>
            <p:txBody>
              <a:bodyPr wrap="square">
                <a:spAutoFit/>
              </a:bodyPr>
              <a:lstStyle/>
              <a:p>
                <a:pPr algn="ctr"/>
                <a:endParaRPr lang="en-US" sz="1200" b="1" dirty="0">
                  <a:latin typeface="Arial" panose="020B0604020202020204" pitchFamily="34" charset="0"/>
                  <a:cs typeface="Arial" panose="020B0604020202020204" pitchFamily="34" charset="0"/>
                </a:endParaRPr>
              </a:p>
            </p:txBody>
          </p:sp>
        </p:grpSp>
      </p:grpSp>
      <p:sp>
        <p:nvSpPr>
          <p:cNvPr id="12" name="Title 1">
            <a:extLst>
              <a:ext uri="{FF2B5EF4-FFF2-40B4-BE49-F238E27FC236}">
                <a16:creationId xmlns:a16="http://schemas.microsoft.com/office/drawing/2014/main" id="{C5EC956E-6DDF-AC29-C487-1F7FF1615838}"/>
              </a:ext>
            </a:extLst>
          </p:cNvPr>
          <p:cNvSpPr txBox="1">
            <a:spLocks/>
          </p:cNvSpPr>
          <p:nvPr/>
        </p:nvSpPr>
        <p:spPr>
          <a:xfrm>
            <a:off x="343989" y="215192"/>
            <a:ext cx="11395928" cy="1325563"/>
          </a:xfrm>
          <a:prstGeom prst="rect">
            <a:avLst/>
          </a:prstGeom>
        </p:spPr>
        <p:txBody>
          <a:bodyPr>
            <a:normAutofit/>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GB" dirty="0"/>
              <a:t>Climate-scenario modelling is a structured exploration of different plausible futures</a:t>
            </a:r>
            <a:endParaRPr lang="en-US" kern="0" dirty="0"/>
          </a:p>
        </p:txBody>
      </p:sp>
      <p:sp>
        <p:nvSpPr>
          <p:cNvPr id="16" name="TextBox 15">
            <a:extLst>
              <a:ext uri="{FF2B5EF4-FFF2-40B4-BE49-F238E27FC236}">
                <a16:creationId xmlns:a16="http://schemas.microsoft.com/office/drawing/2014/main" id="{9A4E7C81-B7DA-B856-EEBA-2EDBAA288F9E}"/>
              </a:ext>
            </a:extLst>
          </p:cNvPr>
          <p:cNvSpPr txBox="1"/>
          <p:nvPr/>
        </p:nvSpPr>
        <p:spPr>
          <a:xfrm>
            <a:off x="425124" y="1540755"/>
            <a:ext cx="6320075" cy="1200329"/>
          </a:xfrm>
          <a:prstGeom prst="rect">
            <a:avLst/>
          </a:prstGeom>
          <a:noFill/>
        </p:spPr>
        <p:txBody>
          <a:bodyPr wrap="square">
            <a:spAutoFit/>
          </a:bodyPr>
          <a:lstStyle/>
          <a:p>
            <a:r>
              <a:rPr lang="en-GB" sz="2400" dirty="0"/>
              <a:t>‘Many climate models are severely under-estimating the economic impact of climate change.’</a:t>
            </a:r>
          </a:p>
        </p:txBody>
      </p:sp>
      <p:pic>
        <p:nvPicPr>
          <p:cNvPr id="20" name="Picture 19">
            <a:extLst>
              <a:ext uri="{FF2B5EF4-FFF2-40B4-BE49-F238E27FC236}">
                <a16:creationId xmlns:a16="http://schemas.microsoft.com/office/drawing/2014/main" id="{EFFB4C7F-3E9F-FE0C-8CC1-0DFFC15A3E9E}"/>
              </a:ext>
            </a:extLst>
          </p:cNvPr>
          <p:cNvPicPr>
            <a:picLocks noChangeAspect="1"/>
          </p:cNvPicPr>
          <p:nvPr/>
        </p:nvPicPr>
        <p:blipFill>
          <a:blip r:embed="rId5"/>
          <a:stretch>
            <a:fillRect/>
          </a:stretch>
        </p:blipFill>
        <p:spPr>
          <a:xfrm>
            <a:off x="649191" y="3138283"/>
            <a:ext cx="5943600" cy="2895600"/>
          </a:xfrm>
          <a:prstGeom prst="rect">
            <a:avLst/>
          </a:prstGeom>
        </p:spPr>
      </p:pic>
    </p:spTree>
    <p:extLst>
      <p:ext uri="{BB962C8B-B14F-4D97-AF65-F5344CB8AC3E}">
        <p14:creationId xmlns:p14="http://schemas.microsoft.com/office/powerpoint/2010/main" val="642153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0C627D-ACCC-DF8E-8323-8B31360724CE}"/>
              </a:ext>
            </a:extLst>
          </p:cNvPr>
          <p:cNvSpPr>
            <a:spLocks noGrp="1"/>
          </p:cNvSpPr>
          <p:nvPr>
            <p:ph type="sldNum" sz="quarter" idx="12"/>
          </p:nvPr>
        </p:nvSpPr>
        <p:spPr/>
        <p:txBody>
          <a:bodyPr/>
          <a:lstStyle/>
          <a:p>
            <a:fld id="{22D29D89-28D6-400C-BE2E-4CB4EC7E1F86}" type="slidenum">
              <a:rPr lang="en-GB" smtClean="0"/>
              <a:pPr/>
              <a:t>12</a:t>
            </a:fld>
            <a:endParaRPr lang="en-GB" dirty="0"/>
          </a:p>
        </p:txBody>
      </p:sp>
      <p:grpSp>
        <p:nvGrpSpPr>
          <p:cNvPr id="4" name="Group 3">
            <a:extLst>
              <a:ext uri="{FF2B5EF4-FFF2-40B4-BE49-F238E27FC236}">
                <a16:creationId xmlns:a16="http://schemas.microsoft.com/office/drawing/2014/main" id="{93C3585C-2779-5F32-F73D-4E4CA9589321}"/>
              </a:ext>
            </a:extLst>
          </p:cNvPr>
          <p:cNvGrpSpPr/>
          <p:nvPr/>
        </p:nvGrpSpPr>
        <p:grpSpPr>
          <a:xfrm>
            <a:off x="9971480" y="4007670"/>
            <a:ext cx="2523342" cy="2635138"/>
            <a:chOff x="314864" y="2207031"/>
            <a:chExt cx="2523342" cy="2635138"/>
          </a:xfrm>
        </p:grpSpPr>
        <p:sp>
          <p:nvSpPr>
            <p:cNvPr id="5" name="Freeform 44">
              <a:extLst>
                <a:ext uri="{FF2B5EF4-FFF2-40B4-BE49-F238E27FC236}">
                  <a16:creationId xmlns:a16="http://schemas.microsoft.com/office/drawing/2014/main" id="{0F563A6D-96C6-2E93-474A-C64DCCAD3963}"/>
                </a:ext>
              </a:extLst>
            </p:cNvPr>
            <p:cNvSpPr/>
            <p:nvPr/>
          </p:nvSpPr>
          <p:spPr>
            <a:xfrm rot="16200000">
              <a:off x="524197" y="2449782"/>
              <a:ext cx="1851503" cy="1366001"/>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CB5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FFFFFF"/>
                </a:solidFill>
                <a:latin typeface="Arial"/>
              </a:endParaRPr>
            </a:p>
          </p:txBody>
        </p:sp>
        <p:pic>
          <p:nvPicPr>
            <p:cNvPr id="6" name="Graphic 5" descr="Test tubes outline">
              <a:extLst>
                <a:ext uri="{FF2B5EF4-FFF2-40B4-BE49-F238E27FC236}">
                  <a16:creationId xmlns:a16="http://schemas.microsoft.com/office/drawing/2014/main" id="{E335DD5D-A03F-CF63-2E7E-8FB68D6ACE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257" y="2486277"/>
              <a:ext cx="877176" cy="877176"/>
            </a:xfrm>
            <a:prstGeom prst="rect">
              <a:avLst/>
            </a:prstGeom>
          </p:spPr>
        </p:pic>
        <p:grpSp>
          <p:nvGrpSpPr>
            <p:cNvPr id="7" name="Group 6">
              <a:extLst>
                <a:ext uri="{FF2B5EF4-FFF2-40B4-BE49-F238E27FC236}">
                  <a16:creationId xmlns:a16="http://schemas.microsoft.com/office/drawing/2014/main" id="{ADBB53E5-5546-A970-A48A-BFCF0F6428B4}"/>
                </a:ext>
              </a:extLst>
            </p:cNvPr>
            <p:cNvGrpSpPr/>
            <p:nvPr/>
          </p:nvGrpSpPr>
          <p:grpSpPr>
            <a:xfrm>
              <a:off x="314864" y="4119488"/>
              <a:ext cx="2523342" cy="722681"/>
              <a:chOff x="6833374" y="868525"/>
              <a:chExt cx="2683607" cy="722681"/>
            </a:xfrm>
          </p:grpSpPr>
          <p:sp>
            <p:nvSpPr>
              <p:cNvPr id="8" name="Rectangle 7">
                <a:extLst>
                  <a:ext uri="{FF2B5EF4-FFF2-40B4-BE49-F238E27FC236}">
                    <a16:creationId xmlns:a16="http://schemas.microsoft.com/office/drawing/2014/main" id="{AC20DBD7-9C6B-FA99-B50A-D374133937A7}"/>
                  </a:ext>
                </a:extLst>
              </p:cNvPr>
              <p:cNvSpPr/>
              <p:nvPr/>
            </p:nvSpPr>
            <p:spPr>
              <a:xfrm>
                <a:off x="6833374" y="868525"/>
                <a:ext cx="2414358" cy="615553"/>
              </a:xfrm>
              <a:prstGeom prst="rect">
                <a:avLst/>
              </a:prstGeom>
            </p:spPr>
            <p:txBody>
              <a:bodyPr wrap="none">
                <a:spAutoFit/>
              </a:bodyPr>
              <a:lstStyle/>
              <a:p>
                <a:pPr algn="ctr"/>
                <a:r>
                  <a:rPr lang="en-US" sz="1700" b="1" dirty="0">
                    <a:solidFill>
                      <a:srgbClr val="447882"/>
                    </a:solidFill>
                    <a:latin typeface="Arial" panose="020B0604020202020204" pitchFamily="34" charset="0"/>
                    <a:cs typeface="Arial" panose="020B0604020202020204" pitchFamily="34" charset="0"/>
                  </a:rPr>
                  <a:t>Research and </a:t>
                </a:r>
              </a:p>
              <a:p>
                <a:pPr algn="ctr"/>
                <a:r>
                  <a:rPr lang="en-US" sz="1700" b="1" dirty="0">
                    <a:solidFill>
                      <a:srgbClr val="447882"/>
                    </a:solidFill>
                    <a:latin typeface="Arial" panose="020B0604020202020204" pitchFamily="34" charset="0"/>
                    <a:cs typeface="Arial" panose="020B0604020202020204" pitchFamily="34" charset="0"/>
                  </a:rPr>
                  <a:t>thought leadership  </a:t>
                </a:r>
              </a:p>
            </p:txBody>
          </p:sp>
          <p:sp>
            <p:nvSpPr>
              <p:cNvPr id="9" name="Rectangle 8">
                <a:extLst>
                  <a:ext uri="{FF2B5EF4-FFF2-40B4-BE49-F238E27FC236}">
                    <a16:creationId xmlns:a16="http://schemas.microsoft.com/office/drawing/2014/main" id="{2144892D-5F5D-EF4A-3819-B27E7874C28F}"/>
                  </a:ext>
                </a:extLst>
              </p:cNvPr>
              <p:cNvSpPr/>
              <p:nvPr/>
            </p:nvSpPr>
            <p:spPr>
              <a:xfrm>
                <a:off x="6991071" y="1314207"/>
                <a:ext cx="2525910" cy="276999"/>
              </a:xfrm>
              <a:prstGeom prst="rect">
                <a:avLst/>
              </a:prstGeom>
            </p:spPr>
            <p:txBody>
              <a:bodyPr wrap="square">
                <a:spAutoFit/>
              </a:bodyPr>
              <a:lstStyle/>
              <a:p>
                <a:pPr algn="ctr"/>
                <a:endParaRPr lang="en-US" sz="1200" b="1" dirty="0">
                  <a:latin typeface="Arial" panose="020B0604020202020204" pitchFamily="34" charset="0"/>
                  <a:cs typeface="Arial" panose="020B0604020202020204" pitchFamily="34" charset="0"/>
                </a:endParaRPr>
              </a:p>
            </p:txBody>
          </p:sp>
        </p:grpSp>
      </p:grpSp>
      <p:pic>
        <p:nvPicPr>
          <p:cNvPr id="12" name="Picture 11">
            <a:extLst>
              <a:ext uri="{FF2B5EF4-FFF2-40B4-BE49-F238E27FC236}">
                <a16:creationId xmlns:a16="http://schemas.microsoft.com/office/drawing/2014/main" id="{4153AF7B-3686-AC3C-7DB6-8F0E1B7197C4}"/>
              </a:ext>
            </a:extLst>
          </p:cNvPr>
          <p:cNvPicPr>
            <a:picLocks noChangeAspect="1"/>
          </p:cNvPicPr>
          <p:nvPr/>
        </p:nvPicPr>
        <p:blipFill>
          <a:blip r:embed="rId4"/>
          <a:stretch>
            <a:fillRect/>
          </a:stretch>
        </p:blipFill>
        <p:spPr>
          <a:xfrm>
            <a:off x="7080636" y="665028"/>
            <a:ext cx="3179625" cy="6056925"/>
          </a:xfrm>
          <a:prstGeom prst="rect">
            <a:avLst/>
          </a:prstGeom>
        </p:spPr>
      </p:pic>
      <p:sp>
        <p:nvSpPr>
          <p:cNvPr id="13" name="Title 1">
            <a:extLst>
              <a:ext uri="{FF2B5EF4-FFF2-40B4-BE49-F238E27FC236}">
                <a16:creationId xmlns:a16="http://schemas.microsoft.com/office/drawing/2014/main" id="{9FE2916B-E9E5-4C8B-AE83-A3192675CB7B}"/>
              </a:ext>
            </a:extLst>
          </p:cNvPr>
          <p:cNvSpPr txBox="1">
            <a:spLocks/>
          </p:cNvSpPr>
          <p:nvPr/>
        </p:nvSpPr>
        <p:spPr>
          <a:xfrm>
            <a:off x="343989" y="215192"/>
            <a:ext cx="11395928" cy="1325563"/>
          </a:xfrm>
          <a:prstGeom prst="rect">
            <a:avLst/>
          </a:prstGeom>
        </p:spPr>
        <p:txBody>
          <a:bodyPr>
            <a:normAutofit/>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GB" dirty="0"/>
              <a:t>A fresh look at climate modelling?</a:t>
            </a:r>
            <a:endParaRPr lang="en-US" kern="0" dirty="0"/>
          </a:p>
        </p:txBody>
      </p:sp>
      <p:sp>
        <p:nvSpPr>
          <p:cNvPr id="15" name="TextBox 14">
            <a:extLst>
              <a:ext uri="{FF2B5EF4-FFF2-40B4-BE49-F238E27FC236}">
                <a16:creationId xmlns:a16="http://schemas.microsoft.com/office/drawing/2014/main" id="{24EBBA58-71AB-C0B4-2A98-14F723E1FE2F}"/>
              </a:ext>
            </a:extLst>
          </p:cNvPr>
          <p:cNvSpPr txBox="1"/>
          <p:nvPr/>
        </p:nvSpPr>
        <p:spPr>
          <a:xfrm>
            <a:off x="452083" y="1303192"/>
            <a:ext cx="6628553" cy="4708981"/>
          </a:xfrm>
          <a:prstGeom prst="rect">
            <a:avLst/>
          </a:prstGeom>
          <a:noFill/>
        </p:spPr>
        <p:txBody>
          <a:bodyPr wrap="square">
            <a:spAutoFit/>
          </a:bodyPr>
          <a:lstStyle/>
          <a:p>
            <a:pPr marL="342900" indent="-342900">
              <a:buAutoNum type="arabicPeriod"/>
            </a:pPr>
            <a:r>
              <a:rPr lang="en-GB" sz="2400" b="1" dirty="0"/>
              <a:t>Qualitative – rich narrative scenarios</a:t>
            </a:r>
          </a:p>
          <a:p>
            <a:pPr marL="342900" indent="-342900">
              <a:buAutoNum type="arabicPeriod"/>
            </a:pPr>
            <a:endParaRPr lang="en-GB" dirty="0"/>
          </a:p>
          <a:p>
            <a:r>
              <a:rPr lang="en-GB" dirty="0"/>
              <a:t>‘Firms should develop qualitative scenarios that explore how these risks could cascade and what actions could be taken’</a:t>
            </a:r>
          </a:p>
          <a:p>
            <a:endParaRPr lang="en-GB" dirty="0"/>
          </a:p>
          <a:p>
            <a:r>
              <a:rPr lang="en-GB" sz="2400" b="1" dirty="0"/>
              <a:t>2. Quantitative – a new baseline and an updated loss function</a:t>
            </a:r>
          </a:p>
          <a:p>
            <a:endParaRPr lang="en-GB" sz="2400" b="1" dirty="0"/>
          </a:p>
          <a:p>
            <a:r>
              <a:rPr lang="en-GB"/>
              <a:t>‘</a:t>
            </a:r>
            <a:r>
              <a:rPr lang="en-GB" dirty="0"/>
              <a:t>I</a:t>
            </a:r>
            <a:r>
              <a:rPr lang="en-GB"/>
              <a:t>nvert</a:t>
            </a:r>
            <a:r>
              <a:rPr lang="en-GB" dirty="0"/>
              <a:t>’ scenario analysis and use a</a:t>
            </a:r>
          </a:p>
          <a:p>
            <a:r>
              <a:rPr lang="en-GB" dirty="0"/>
              <a:t>reverse stress test approach, as used in financial services risk</a:t>
            </a:r>
          </a:p>
          <a:p>
            <a:r>
              <a:rPr lang="en-GB" dirty="0"/>
              <a:t>Management -  rather than carrying out</a:t>
            </a:r>
          </a:p>
          <a:p>
            <a:r>
              <a:rPr lang="en-GB" dirty="0"/>
              <a:t>climate-scenario analysis against a fictional world in which</a:t>
            </a:r>
          </a:p>
          <a:p>
            <a:r>
              <a:rPr lang="en-GB" dirty="0"/>
              <a:t>climate change is not happening, we could work from a new</a:t>
            </a:r>
          </a:p>
          <a:p>
            <a:r>
              <a:rPr lang="en-GB" dirty="0"/>
              <a:t>baseline of achieving the net-zero transition’</a:t>
            </a:r>
          </a:p>
          <a:p>
            <a:endParaRPr lang="en-GB" sz="2400" b="1" dirty="0"/>
          </a:p>
        </p:txBody>
      </p:sp>
    </p:spTree>
    <p:extLst>
      <p:ext uri="{BB962C8B-B14F-4D97-AF65-F5344CB8AC3E}">
        <p14:creationId xmlns:p14="http://schemas.microsoft.com/office/powerpoint/2010/main" val="3915514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0C8E-716A-6332-93C1-2EF824BAB63E}"/>
              </a:ext>
            </a:extLst>
          </p:cNvPr>
          <p:cNvSpPr txBox="1">
            <a:spLocks/>
          </p:cNvSpPr>
          <p:nvPr/>
        </p:nvSpPr>
        <p:spPr>
          <a:xfrm>
            <a:off x="344241" y="382269"/>
            <a:ext cx="8204963" cy="646331"/>
          </a:xfrm>
          <a:prstGeom prst="rect">
            <a:avLst/>
          </a:prstGeom>
        </p:spPr>
        <p:txBody>
          <a:bodyPr>
            <a:normAutofit fontScale="70000" lnSpcReduction="20000"/>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sz="4600" kern="0" dirty="0"/>
              <a:t>IFoA Taskforce </a:t>
            </a:r>
            <a:br>
              <a:rPr lang="en-US" sz="3600" kern="0" dirty="0"/>
            </a:br>
            <a:endParaRPr lang="en-US" sz="1800" kern="0" dirty="0"/>
          </a:p>
        </p:txBody>
      </p:sp>
      <p:sp>
        <p:nvSpPr>
          <p:cNvPr id="3" name="Content Placeholder 2">
            <a:extLst>
              <a:ext uri="{FF2B5EF4-FFF2-40B4-BE49-F238E27FC236}">
                <a16:creationId xmlns:a16="http://schemas.microsoft.com/office/drawing/2014/main" id="{7757866B-DF5A-331F-15C3-9C24AFEA0FFA}"/>
              </a:ext>
            </a:extLst>
          </p:cNvPr>
          <p:cNvSpPr txBox="1">
            <a:spLocks/>
          </p:cNvSpPr>
          <p:nvPr/>
        </p:nvSpPr>
        <p:spPr>
          <a:xfrm>
            <a:off x="677063" y="1273129"/>
            <a:ext cx="10886782" cy="4351338"/>
          </a:xfrm>
          <a:prstGeom prst="rect">
            <a:avLst/>
          </a:prstGeom>
        </p:spPr>
        <p:txBody>
          <a:bodyPr>
            <a:normAutofit/>
          </a:bodyPr>
          <a:lstStyle>
            <a:lvl1pPr marL="269875" indent="-269875" algn="l" rtl="0" eaLnBrk="1" fontAlgn="base" hangingPunct="1">
              <a:spcBef>
                <a:spcPct val="50000"/>
              </a:spcBef>
              <a:spcAft>
                <a:spcPct val="0"/>
              </a:spcAft>
              <a:buClr>
                <a:schemeClr val="accent1"/>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chemeClr val="accent1"/>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chemeClr val="accent1"/>
              </a:buClr>
              <a:buFont typeface="Arial" pitchFamily="34" charset="0"/>
              <a:buChar char="•"/>
              <a:defRPr>
                <a:solidFill>
                  <a:srgbClr val="3F4548"/>
                </a:solidFill>
                <a:latin typeface="+mn-lt"/>
                <a:cs typeface="+mn-cs"/>
              </a:defRPr>
            </a:lvl3pPr>
            <a:lvl4pPr marL="1433513" indent="-182563" algn="l" rtl="0" eaLnBrk="1" fontAlgn="base" hangingPunct="1">
              <a:spcBef>
                <a:spcPct val="50000"/>
              </a:spcBef>
              <a:spcAft>
                <a:spcPct val="0"/>
              </a:spcAft>
              <a:buClr>
                <a:schemeClr val="accent1"/>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chemeClr val="accent1"/>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a:lstStyle>
          <a:p>
            <a:pPr marL="0" indent="0" algn="ctr">
              <a:buFontTx/>
              <a:buNone/>
            </a:pPr>
            <a:r>
              <a:rPr lang="en-US" b="1" kern="0" dirty="0">
                <a:solidFill>
                  <a:srgbClr val="447882"/>
                </a:solidFill>
                <a:latin typeface="Arial" panose="020B0604020202020204" pitchFamily="34" charset="0"/>
                <a:cs typeface="Arial" panose="020B0604020202020204" pitchFamily="34" charset="0"/>
              </a:rPr>
              <a:t>IFoA Council created Climate Related Risk Taskforce in September 2019</a:t>
            </a:r>
          </a:p>
          <a:p>
            <a:pPr marL="457200" lvl="1" indent="0" algn="ctr">
              <a:buFontTx/>
              <a:buNone/>
            </a:pPr>
            <a:r>
              <a:rPr lang="en-GB" sz="1800" b="1" i="1" kern="0" dirty="0">
                <a:solidFill>
                  <a:srgbClr val="CB513E"/>
                </a:solidFill>
                <a:latin typeface="Arial" panose="020B0604020202020204" pitchFamily="34" charset="0"/>
                <a:cs typeface="Arial" panose="020B0604020202020204" pitchFamily="34" charset="0"/>
              </a:rPr>
              <a:t>Objective: “enabling IFoA members to incorporate considerations of climate-related risk into their work, supporting them to take advantage of new opportunities, and considering the </a:t>
            </a:r>
            <a:r>
              <a:rPr lang="en-GB" sz="1800" b="1" i="1" kern="0" dirty="0" err="1">
                <a:solidFill>
                  <a:srgbClr val="CB513E"/>
                </a:solidFill>
                <a:latin typeface="Arial" panose="020B0604020202020204" pitchFamily="34" charset="0"/>
                <a:cs typeface="Arial" panose="020B0604020202020204" pitchFamily="34" charset="0"/>
              </a:rPr>
              <a:t>IFoA’s</a:t>
            </a:r>
            <a:r>
              <a:rPr lang="en-GB" sz="1800" b="1" i="1" kern="0" dirty="0">
                <a:solidFill>
                  <a:srgbClr val="CB513E"/>
                </a:solidFill>
                <a:latin typeface="Arial" panose="020B0604020202020204" pitchFamily="34" charset="0"/>
                <a:cs typeface="Arial" panose="020B0604020202020204" pitchFamily="34" charset="0"/>
              </a:rPr>
              <a:t> operational impact as a membership body”</a:t>
            </a:r>
          </a:p>
          <a:p>
            <a:endParaRPr lang="en-GB" kern="0" dirty="0"/>
          </a:p>
        </p:txBody>
      </p:sp>
      <p:sp>
        <p:nvSpPr>
          <p:cNvPr id="4" name="Freeform 44">
            <a:extLst>
              <a:ext uri="{FF2B5EF4-FFF2-40B4-BE49-F238E27FC236}">
                <a16:creationId xmlns:a16="http://schemas.microsoft.com/office/drawing/2014/main" id="{0DF8D62E-21D9-F00D-F034-9FFBAC09E322}"/>
              </a:ext>
            </a:extLst>
          </p:cNvPr>
          <p:cNvSpPr/>
          <p:nvPr/>
        </p:nvSpPr>
        <p:spPr>
          <a:xfrm rot="16200000">
            <a:off x="874662" y="4079612"/>
            <a:ext cx="1122581" cy="1000130"/>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CB5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FFFFFF"/>
              </a:solidFill>
              <a:latin typeface="Arial"/>
            </a:endParaRPr>
          </a:p>
        </p:txBody>
      </p:sp>
      <p:sp>
        <p:nvSpPr>
          <p:cNvPr id="5" name="Freeform 44">
            <a:extLst>
              <a:ext uri="{FF2B5EF4-FFF2-40B4-BE49-F238E27FC236}">
                <a16:creationId xmlns:a16="http://schemas.microsoft.com/office/drawing/2014/main" id="{1C846C29-F412-D160-6BD5-8E48176FB65A}"/>
              </a:ext>
            </a:extLst>
          </p:cNvPr>
          <p:cNvSpPr/>
          <p:nvPr/>
        </p:nvSpPr>
        <p:spPr>
          <a:xfrm rot="16200000">
            <a:off x="3132663" y="4079612"/>
            <a:ext cx="1122581" cy="1000130"/>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447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FFFFFF"/>
              </a:solidFill>
              <a:latin typeface="Arial"/>
            </a:endParaRPr>
          </a:p>
        </p:txBody>
      </p:sp>
      <p:sp>
        <p:nvSpPr>
          <p:cNvPr id="6" name="Freeform 44">
            <a:extLst>
              <a:ext uri="{FF2B5EF4-FFF2-40B4-BE49-F238E27FC236}">
                <a16:creationId xmlns:a16="http://schemas.microsoft.com/office/drawing/2014/main" id="{23E9B688-AE8A-0E73-4AB5-6CCD36317A3C}"/>
              </a:ext>
            </a:extLst>
          </p:cNvPr>
          <p:cNvSpPr/>
          <p:nvPr/>
        </p:nvSpPr>
        <p:spPr>
          <a:xfrm rot="16200000">
            <a:off x="5390664" y="4079610"/>
            <a:ext cx="1122581" cy="1000130"/>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CB5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FFFFFF"/>
              </a:solidFill>
              <a:latin typeface="Arial"/>
            </a:endParaRPr>
          </a:p>
        </p:txBody>
      </p:sp>
      <p:sp>
        <p:nvSpPr>
          <p:cNvPr id="7" name="Freeform 44">
            <a:extLst>
              <a:ext uri="{FF2B5EF4-FFF2-40B4-BE49-F238E27FC236}">
                <a16:creationId xmlns:a16="http://schemas.microsoft.com/office/drawing/2014/main" id="{E06EE41F-F00C-DE19-B503-08A04170DE47}"/>
              </a:ext>
            </a:extLst>
          </p:cNvPr>
          <p:cNvSpPr/>
          <p:nvPr/>
        </p:nvSpPr>
        <p:spPr>
          <a:xfrm rot="16200000">
            <a:off x="7648665" y="4079609"/>
            <a:ext cx="1122581" cy="1000130"/>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447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FFFFFF"/>
              </a:solidFill>
              <a:latin typeface="Arial"/>
            </a:endParaRPr>
          </a:p>
        </p:txBody>
      </p:sp>
      <p:cxnSp>
        <p:nvCxnSpPr>
          <p:cNvPr id="8" name="Straight Connector 7">
            <a:extLst>
              <a:ext uri="{FF2B5EF4-FFF2-40B4-BE49-F238E27FC236}">
                <a16:creationId xmlns:a16="http://schemas.microsoft.com/office/drawing/2014/main" id="{3EC97C26-8F06-4853-2952-90095D067648}"/>
              </a:ext>
            </a:extLst>
          </p:cNvPr>
          <p:cNvCxnSpPr>
            <a:cxnSpLocks/>
          </p:cNvCxnSpPr>
          <p:nvPr/>
        </p:nvCxnSpPr>
        <p:spPr>
          <a:xfrm flipH="1">
            <a:off x="677063" y="4018382"/>
            <a:ext cx="10590619"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09943690-3E55-FE70-43A0-E6ADD76E4242}"/>
              </a:ext>
            </a:extLst>
          </p:cNvPr>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28037" y="4220249"/>
            <a:ext cx="457200" cy="457200"/>
          </a:xfrm>
          <a:prstGeom prst="rect">
            <a:avLst/>
          </a:prstGeom>
        </p:spPr>
      </p:pic>
      <p:grpSp>
        <p:nvGrpSpPr>
          <p:cNvPr id="10" name="Group 9">
            <a:extLst>
              <a:ext uri="{FF2B5EF4-FFF2-40B4-BE49-F238E27FC236}">
                <a16:creationId xmlns:a16="http://schemas.microsoft.com/office/drawing/2014/main" id="{E103E959-FEED-BDF3-54DC-D89F3117F830}"/>
              </a:ext>
            </a:extLst>
          </p:cNvPr>
          <p:cNvGrpSpPr/>
          <p:nvPr/>
        </p:nvGrpSpPr>
        <p:grpSpPr>
          <a:xfrm>
            <a:off x="171302" y="5338339"/>
            <a:ext cx="2525910" cy="646331"/>
            <a:chOff x="6991071" y="967265"/>
            <a:chExt cx="2525910" cy="646331"/>
          </a:xfrm>
        </p:grpSpPr>
        <p:sp>
          <p:nvSpPr>
            <p:cNvPr id="11" name="Rectangle 10">
              <a:extLst>
                <a:ext uri="{FF2B5EF4-FFF2-40B4-BE49-F238E27FC236}">
                  <a16:creationId xmlns:a16="http://schemas.microsoft.com/office/drawing/2014/main" id="{AEC134AF-4DDB-24CC-A086-FE0587CB7552}"/>
                </a:ext>
              </a:extLst>
            </p:cNvPr>
            <p:cNvSpPr/>
            <p:nvPr/>
          </p:nvSpPr>
          <p:spPr>
            <a:xfrm>
              <a:off x="7276338" y="967265"/>
              <a:ext cx="1954381" cy="646331"/>
            </a:xfrm>
            <a:prstGeom prst="rect">
              <a:avLst/>
            </a:prstGeom>
          </p:spPr>
          <p:txBody>
            <a:bodyPr wrap="none">
              <a:spAutoFit/>
            </a:bodyPr>
            <a:lstStyle/>
            <a:p>
              <a:pPr algn="ctr"/>
              <a:r>
                <a:rPr lang="en-US" b="1" dirty="0">
                  <a:solidFill>
                    <a:srgbClr val="447882"/>
                  </a:solidFill>
                  <a:latin typeface="+mj-lt"/>
                </a:rPr>
                <a:t>Knowledge and </a:t>
              </a:r>
            </a:p>
            <a:p>
              <a:pPr algn="ctr"/>
              <a:r>
                <a:rPr lang="en-US" b="1" dirty="0">
                  <a:solidFill>
                    <a:srgbClr val="447882"/>
                  </a:solidFill>
                  <a:latin typeface="+mj-lt"/>
                </a:rPr>
                <a:t>skillsets  </a:t>
              </a:r>
            </a:p>
          </p:txBody>
        </p:sp>
        <p:sp>
          <p:nvSpPr>
            <p:cNvPr id="12" name="Rectangle 11">
              <a:extLst>
                <a:ext uri="{FF2B5EF4-FFF2-40B4-BE49-F238E27FC236}">
                  <a16:creationId xmlns:a16="http://schemas.microsoft.com/office/drawing/2014/main" id="{38FF6612-C3D4-31B1-6498-24163E793D71}"/>
                </a:ext>
              </a:extLst>
            </p:cNvPr>
            <p:cNvSpPr/>
            <p:nvPr/>
          </p:nvSpPr>
          <p:spPr>
            <a:xfrm>
              <a:off x="6991071" y="1314207"/>
              <a:ext cx="2525910" cy="276999"/>
            </a:xfrm>
            <a:prstGeom prst="rect">
              <a:avLst/>
            </a:prstGeom>
          </p:spPr>
          <p:txBody>
            <a:bodyPr wrap="square">
              <a:spAutoFit/>
            </a:bodyPr>
            <a:lstStyle/>
            <a:p>
              <a:pPr algn="ctr"/>
              <a:endParaRPr lang="en-US" sz="1200" b="1" dirty="0"/>
            </a:p>
          </p:txBody>
        </p:sp>
      </p:grpSp>
      <p:grpSp>
        <p:nvGrpSpPr>
          <p:cNvPr id="13" name="Group 12">
            <a:extLst>
              <a:ext uri="{FF2B5EF4-FFF2-40B4-BE49-F238E27FC236}">
                <a16:creationId xmlns:a16="http://schemas.microsoft.com/office/drawing/2014/main" id="{318E5CFF-1F49-3875-03E4-2F465FF61E8C}"/>
              </a:ext>
            </a:extLst>
          </p:cNvPr>
          <p:cNvGrpSpPr/>
          <p:nvPr/>
        </p:nvGrpSpPr>
        <p:grpSpPr>
          <a:xfrm>
            <a:off x="2786923" y="5334876"/>
            <a:ext cx="2525910" cy="653256"/>
            <a:chOff x="6991071" y="937950"/>
            <a:chExt cx="2525910" cy="653256"/>
          </a:xfrm>
        </p:grpSpPr>
        <p:sp>
          <p:nvSpPr>
            <p:cNvPr id="14" name="Rectangle 13">
              <a:extLst>
                <a:ext uri="{FF2B5EF4-FFF2-40B4-BE49-F238E27FC236}">
                  <a16:creationId xmlns:a16="http://schemas.microsoft.com/office/drawing/2014/main" id="{865DDFAE-EB1C-4C5D-BAC8-FA8026D39CF3}"/>
                </a:ext>
              </a:extLst>
            </p:cNvPr>
            <p:cNvSpPr/>
            <p:nvPr/>
          </p:nvSpPr>
          <p:spPr>
            <a:xfrm>
              <a:off x="7145331" y="937950"/>
              <a:ext cx="1505540" cy="369332"/>
            </a:xfrm>
            <a:prstGeom prst="rect">
              <a:avLst/>
            </a:prstGeom>
          </p:spPr>
          <p:txBody>
            <a:bodyPr wrap="none">
              <a:spAutoFit/>
            </a:bodyPr>
            <a:lstStyle/>
            <a:p>
              <a:pPr algn="ctr"/>
              <a:r>
                <a:rPr lang="en-US" b="1" dirty="0">
                  <a:solidFill>
                    <a:srgbClr val="CB513E"/>
                  </a:solidFill>
                  <a:latin typeface="+mj-lt"/>
                </a:rPr>
                <a:t>Regulation  </a:t>
              </a:r>
            </a:p>
          </p:txBody>
        </p:sp>
        <p:sp>
          <p:nvSpPr>
            <p:cNvPr id="15" name="Rectangle 14">
              <a:extLst>
                <a:ext uri="{FF2B5EF4-FFF2-40B4-BE49-F238E27FC236}">
                  <a16:creationId xmlns:a16="http://schemas.microsoft.com/office/drawing/2014/main" id="{DEFFE7C5-23BD-94AA-737F-43B371A0FA82}"/>
                </a:ext>
              </a:extLst>
            </p:cNvPr>
            <p:cNvSpPr/>
            <p:nvPr/>
          </p:nvSpPr>
          <p:spPr>
            <a:xfrm>
              <a:off x="6991071" y="1314207"/>
              <a:ext cx="2525910" cy="276999"/>
            </a:xfrm>
            <a:prstGeom prst="rect">
              <a:avLst/>
            </a:prstGeom>
          </p:spPr>
          <p:txBody>
            <a:bodyPr wrap="square">
              <a:spAutoFit/>
            </a:bodyPr>
            <a:lstStyle/>
            <a:p>
              <a:pPr algn="ctr"/>
              <a:endParaRPr lang="en-US" sz="1200" b="1" dirty="0"/>
            </a:p>
          </p:txBody>
        </p:sp>
      </p:grpSp>
      <p:grpSp>
        <p:nvGrpSpPr>
          <p:cNvPr id="16" name="Group 15">
            <a:extLst>
              <a:ext uri="{FF2B5EF4-FFF2-40B4-BE49-F238E27FC236}">
                <a16:creationId xmlns:a16="http://schemas.microsoft.com/office/drawing/2014/main" id="{E1462B09-52E3-88E8-6F86-9C9AE1B3F7C7}"/>
              </a:ext>
            </a:extLst>
          </p:cNvPr>
          <p:cNvGrpSpPr/>
          <p:nvPr/>
        </p:nvGrpSpPr>
        <p:grpSpPr>
          <a:xfrm>
            <a:off x="4762608" y="5336537"/>
            <a:ext cx="2445716" cy="649934"/>
            <a:chOff x="6915930" y="941272"/>
            <a:chExt cx="2601051" cy="649934"/>
          </a:xfrm>
        </p:grpSpPr>
        <p:sp>
          <p:nvSpPr>
            <p:cNvPr id="17" name="Rectangle 16">
              <a:extLst>
                <a:ext uri="{FF2B5EF4-FFF2-40B4-BE49-F238E27FC236}">
                  <a16:creationId xmlns:a16="http://schemas.microsoft.com/office/drawing/2014/main" id="{375882F8-8381-549F-13D3-F865740CD19F}"/>
                </a:ext>
              </a:extLst>
            </p:cNvPr>
            <p:cNvSpPr/>
            <p:nvPr/>
          </p:nvSpPr>
          <p:spPr>
            <a:xfrm>
              <a:off x="6915930" y="941272"/>
              <a:ext cx="2542221" cy="646331"/>
            </a:xfrm>
            <a:prstGeom prst="rect">
              <a:avLst/>
            </a:prstGeom>
          </p:spPr>
          <p:txBody>
            <a:bodyPr wrap="none">
              <a:spAutoFit/>
            </a:bodyPr>
            <a:lstStyle/>
            <a:p>
              <a:pPr algn="ctr"/>
              <a:r>
                <a:rPr lang="en-US" b="1" dirty="0">
                  <a:solidFill>
                    <a:srgbClr val="447882"/>
                  </a:solidFill>
                  <a:latin typeface="+mj-lt"/>
                </a:rPr>
                <a:t>Research and </a:t>
              </a:r>
            </a:p>
            <a:p>
              <a:pPr algn="ctr"/>
              <a:r>
                <a:rPr lang="en-US" b="1" dirty="0">
                  <a:solidFill>
                    <a:srgbClr val="447882"/>
                  </a:solidFill>
                  <a:latin typeface="+mj-lt"/>
                </a:rPr>
                <a:t>thought leadership  </a:t>
              </a:r>
            </a:p>
          </p:txBody>
        </p:sp>
        <p:sp>
          <p:nvSpPr>
            <p:cNvPr id="18" name="Rectangle 17">
              <a:extLst>
                <a:ext uri="{FF2B5EF4-FFF2-40B4-BE49-F238E27FC236}">
                  <a16:creationId xmlns:a16="http://schemas.microsoft.com/office/drawing/2014/main" id="{4AD04D33-1678-B697-2C89-C9C73761515A}"/>
                </a:ext>
              </a:extLst>
            </p:cNvPr>
            <p:cNvSpPr/>
            <p:nvPr/>
          </p:nvSpPr>
          <p:spPr>
            <a:xfrm>
              <a:off x="6991071" y="1314207"/>
              <a:ext cx="2525910" cy="276999"/>
            </a:xfrm>
            <a:prstGeom prst="rect">
              <a:avLst/>
            </a:prstGeom>
          </p:spPr>
          <p:txBody>
            <a:bodyPr wrap="square">
              <a:spAutoFit/>
            </a:bodyPr>
            <a:lstStyle/>
            <a:p>
              <a:pPr algn="ctr"/>
              <a:endParaRPr lang="en-US" sz="1200" b="1" dirty="0"/>
            </a:p>
          </p:txBody>
        </p:sp>
      </p:grpSp>
      <p:grpSp>
        <p:nvGrpSpPr>
          <p:cNvPr id="19" name="Group 18">
            <a:extLst>
              <a:ext uri="{FF2B5EF4-FFF2-40B4-BE49-F238E27FC236}">
                <a16:creationId xmlns:a16="http://schemas.microsoft.com/office/drawing/2014/main" id="{27B3C4B5-B26E-D5A7-F362-0C83061A2D6E}"/>
              </a:ext>
            </a:extLst>
          </p:cNvPr>
          <p:cNvGrpSpPr/>
          <p:nvPr/>
        </p:nvGrpSpPr>
        <p:grpSpPr>
          <a:xfrm>
            <a:off x="7108381" y="5314298"/>
            <a:ext cx="2525910" cy="694413"/>
            <a:chOff x="6991071" y="896793"/>
            <a:chExt cx="2525910" cy="694413"/>
          </a:xfrm>
        </p:grpSpPr>
        <p:sp>
          <p:nvSpPr>
            <p:cNvPr id="20" name="Rectangle 19">
              <a:extLst>
                <a:ext uri="{FF2B5EF4-FFF2-40B4-BE49-F238E27FC236}">
                  <a16:creationId xmlns:a16="http://schemas.microsoft.com/office/drawing/2014/main" id="{DE6D8A7E-6F41-92A0-DBCA-0CC7546AAE5A}"/>
                </a:ext>
              </a:extLst>
            </p:cNvPr>
            <p:cNvSpPr/>
            <p:nvPr/>
          </p:nvSpPr>
          <p:spPr>
            <a:xfrm>
              <a:off x="7279386" y="896793"/>
              <a:ext cx="1697901" cy="646331"/>
            </a:xfrm>
            <a:prstGeom prst="rect">
              <a:avLst/>
            </a:prstGeom>
          </p:spPr>
          <p:txBody>
            <a:bodyPr wrap="none">
              <a:spAutoFit/>
            </a:bodyPr>
            <a:lstStyle/>
            <a:p>
              <a:pPr algn="ctr"/>
              <a:r>
                <a:rPr lang="en-US" b="1" dirty="0">
                  <a:solidFill>
                    <a:srgbClr val="CB513E"/>
                  </a:solidFill>
                  <a:latin typeface="+mj-lt"/>
                </a:rPr>
                <a:t>Membership </a:t>
              </a:r>
            </a:p>
            <a:p>
              <a:pPr algn="ctr"/>
              <a:r>
                <a:rPr lang="en-US" b="1" dirty="0">
                  <a:solidFill>
                    <a:srgbClr val="CB513E"/>
                  </a:solidFill>
                  <a:latin typeface="+mj-lt"/>
                </a:rPr>
                <a:t>Engagement  </a:t>
              </a:r>
            </a:p>
          </p:txBody>
        </p:sp>
        <p:sp>
          <p:nvSpPr>
            <p:cNvPr id="21" name="Rectangle 20">
              <a:extLst>
                <a:ext uri="{FF2B5EF4-FFF2-40B4-BE49-F238E27FC236}">
                  <a16:creationId xmlns:a16="http://schemas.microsoft.com/office/drawing/2014/main" id="{69F6F93D-3FB9-CA53-9FAF-8D388FF4D568}"/>
                </a:ext>
              </a:extLst>
            </p:cNvPr>
            <p:cNvSpPr/>
            <p:nvPr/>
          </p:nvSpPr>
          <p:spPr>
            <a:xfrm>
              <a:off x="6991071" y="1314207"/>
              <a:ext cx="2525910" cy="276999"/>
            </a:xfrm>
            <a:prstGeom prst="rect">
              <a:avLst/>
            </a:prstGeom>
          </p:spPr>
          <p:txBody>
            <a:bodyPr wrap="square">
              <a:spAutoFit/>
            </a:bodyPr>
            <a:lstStyle/>
            <a:p>
              <a:pPr algn="ctr"/>
              <a:endParaRPr lang="en-US" sz="1200" b="1" dirty="0"/>
            </a:p>
          </p:txBody>
        </p:sp>
      </p:grpSp>
      <p:grpSp>
        <p:nvGrpSpPr>
          <p:cNvPr id="22" name="Group 21">
            <a:extLst>
              <a:ext uri="{FF2B5EF4-FFF2-40B4-BE49-F238E27FC236}">
                <a16:creationId xmlns:a16="http://schemas.microsoft.com/office/drawing/2014/main" id="{68986BA2-547A-15BA-483D-5B9875B6020B}"/>
              </a:ext>
            </a:extLst>
          </p:cNvPr>
          <p:cNvGrpSpPr/>
          <p:nvPr/>
        </p:nvGrpSpPr>
        <p:grpSpPr>
          <a:xfrm>
            <a:off x="1193288" y="2858106"/>
            <a:ext cx="9648399" cy="646331"/>
            <a:chOff x="1867554" y="2198132"/>
            <a:chExt cx="8416488" cy="646331"/>
          </a:xfrm>
        </p:grpSpPr>
        <p:sp>
          <p:nvSpPr>
            <p:cNvPr id="23" name="TextBox 22">
              <a:extLst>
                <a:ext uri="{FF2B5EF4-FFF2-40B4-BE49-F238E27FC236}">
                  <a16:creationId xmlns:a16="http://schemas.microsoft.com/office/drawing/2014/main" id="{4E489598-6D9B-B49B-89BF-D9ED58548344}"/>
                </a:ext>
              </a:extLst>
            </p:cNvPr>
            <p:cNvSpPr txBox="1"/>
            <p:nvPr/>
          </p:nvSpPr>
          <p:spPr>
            <a:xfrm>
              <a:off x="2425700" y="2198132"/>
              <a:ext cx="7340600" cy="646331"/>
            </a:xfrm>
            <a:prstGeom prst="rect">
              <a:avLst/>
            </a:prstGeom>
            <a:noFill/>
          </p:spPr>
          <p:txBody>
            <a:bodyPr wrap="square" rtlCol="0">
              <a:spAutoFit/>
            </a:bodyPr>
            <a:lstStyle/>
            <a:p>
              <a:pPr algn="ctr"/>
              <a:r>
                <a:rPr lang="en-US" sz="3600" dirty="0">
                  <a:solidFill>
                    <a:srgbClr val="447882"/>
                  </a:solidFill>
                  <a:latin typeface="Arial" panose="020B0604020202020204" pitchFamily="34" charset="0"/>
                  <a:cs typeface="Arial" panose="020B0604020202020204" pitchFamily="34" charset="0"/>
                </a:rPr>
                <a:t>38 Recommendations</a:t>
              </a:r>
            </a:p>
          </p:txBody>
        </p:sp>
        <p:cxnSp>
          <p:nvCxnSpPr>
            <p:cNvPr id="24" name="Straight Connector 23">
              <a:extLst>
                <a:ext uri="{FF2B5EF4-FFF2-40B4-BE49-F238E27FC236}">
                  <a16:creationId xmlns:a16="http://schemas.microsoft.com/office/drawing/2014/main" id="{67BEB2D3-B682-0EE8-E054-E76BE39798B2}"/>
                </a:ext>
              </a:extLst>
            </p:cNvPr>
            <p:cNvCxnSpPr>
              <a:cxnSpLocks/>
            </p:cNvCxnSpPr>
            <p:nvPr/>
          </p:nvCxnSpPr>
          <p:spPr>
            <a:xfrm>
              <a:off x="1867554" y="2565400"/>
              <a:ext cx="1930400" cy="0"/>
            </a:xfrm>
            <a:prstGeom prst="line">
              <a:avLst/>
            </a:prstGeom>
            <a:ln w="28575">
              <a:solidFill>
                <a:srgbClr val="44788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EAB803-E1BA-93C2-4BAF-E3F66787FFD0}"/>
                </a:ext>
              </a:extLst>
            </p:cNvPr>
            <p:cNvCxnSpPr>
              <a:cxnSpLocks/>
            </p:cNvCxnSpPr>
            <p:nvPr/>
          </p:nvCxnSpPr>
          <p:spPr>
            <a:xfrm>
              <a:off x="8353642" y="2565400"/>
              <a:ext cx="1930400" cy="0"/>
            </a:xfrm>
            <a:prstGeom prst="line">
              <a:avLst/>
            </a:prstGeom>
            <a:ln w="28575">
              <a:solidFill>
                <a:srgbClr val="CB513E"/>
              </a:solidFill>
            </a:ln>
          </p:spPr>
          <p:style>
            <a:lnRef idx="1">
              <a:schemeClr val="accent1"/>
            </a:lnRef>
            <a:fillRef idx="0">
              <a:schemeClr val="accent1"/>
            </a:fillRef>
            <a:effectRef idx="0">
              <a:schemeClr val="accent1"/>
            </a:effectRef>
            <a:fontRef idx="minor">
              <a:schemeClr val="tx1"/>
            </a:fontRef>
          </p:style>
        </p:cxnSp>
      </p:grpSp>
      <p:sp>
        <p:nvSpPr>
          <p:cNvPr id="26" name="Freeform 44">
            <a:extLst>
              <a:ext uri="{FF2B5EF4-FFF2-40B4-BE49-F238E27FC236}">
                <a16:creationId xmlns:a16="http://schemas.microsoft.com/office/drawing/2014/main" id="{BAA5DD30-F2A4-47EA-277D-F7F12087F2E7}"/>
              </a:ext>
            </a:extLst>
          </p:cNvPr>
          <p:cNvSpPr/>
          <p:nvPr/>
        </p:nvSpPr>
        <p:spPr>
          <a:xfrm rot="16200000">
            <a:off x="9906668" y="4079604"/>
            <a:ext cx="1122581" cy="1000130"/>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CB5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FFFFFF"/>
              </a:solidFill>
              <a:latin typeface="Arial"/>
            </a:endParaRPr>
          </a:p>
        </p:txBody>
      </p:sp>
      <p:sp>
        <p:nvSpPr>
          <p:cNvPr id="27" name="Rectangle 26">
            <a:extLst>
              <a:ext uri="{FF2B5EF4-FFF2-40B4-BE49-F238E27FC236}">
                <a16:creationId xmlns:a16="http://schemas.microsoft.com/office/drawing/2014/main" id="{586B8264-A3A1-CB10-E3DC-FC05C8673BF7}"/>
              </a:ext>
            </a:extLst>
          </p:cNvPr>
          <p:cNvSpPr/>
          <p:nvPr/>
        </p:nvSpPr>
        <p:spPr>
          <a:xfrm>
            <a:off x="1814879" y="3626051"/>
            <a:ext cx="8343900" cy="307777"/>
          </a:xfrm>
          <a:prstGeom prst="rect">
            <a:avLst/>
          </a:prstGeom>
        </p:spPr>
        <p:txBody>
          <a:bodyPr wrap="square">
            <a:spAutoFit/>
          </a:bodyPr>
          <a:lstStyle/>
          <a:p>
            <a:pPr algn="ctr"/>
            <a:r>
              <a:rPr lang="en-GB" sz="1400" dirty="0"/>
              <a:t>covering governance and five key enablers</a:t>
            </a:r>
            <a:endParaRPr lang="en-US" sz="1400" dirty="0">
              <a:solidFill>
                <a:schemeClr val="tx1">
                  <a:lumMod val="95000"/>
                  <a:lumOff val="5000"/>
                </a:schemeClr>
              </a:solidFill>
            </a:endParaRPr>
          </a:p>
        </p:txBody>
      </p:sp>
      <p:grpSp>
        <p:nvGrpSpPr>
          <p:cNvPr id="28" name="Group 27">
            <a:extLst>
              <a:ext uri="{FF2B5EF4-FFF2-40B4-BE49-F238E27FC236}">
                <a16:creationId xmlns:a16="http://schemas.microsoft.com/office/drawing/2014/main" id="{78326805-2F94-7612-F875-57FB8B78A8F5}"/>
              </a:ext>
            </a:extLst>
          </p:cNvPr>
          <p:cNvGrpSpPr/>
          <p:nvPr/>
        </p:nvGrpSpPr>
        <p:grpSpPr>
          <a:xfrm>
            <a:off x="9152344" y="5330946"/>
            <a:ext cx="2525910" cy="661117"/>
            <a:chOff x="6991071" y="930089"/>
            <a:chExt cx="2525910" cy="661117"/>
          </a:xfrm>
        </p:grpSpPr>
        <p:sp>
          <p:nvSpPr>
            <p:cNvPr id="29" name="Rectangle 28">
              <a:extLst>
                <a:ext uri="{FF2B5EF4-FFF2-40B4-BE49-F238E27FC236}">
                  <a16:creationId xmlns:a16="http://schemas.microsoft.com/office/drawing/2014/main" id="{C64A94DD-BE55-1E37-AEDC-327E3700F423}"/>
                </a:ext>
              </a:extLst>
            </p:cNvPr>
            <p:cNvSpPr/>
            <p:nvPr/>
          </p:nvSpPr>
          <p:spPr>
            <a:xfrm>
              <a:off x="7645945" y="930089"/>
              <a:ext cx="1364477" cy="646331"/>
            </a:xfrm>
            <a:prstGeom prst="rect">
              <a:avLst/>
            </a:prstGeom>
          </p:spPr>
          <p:txBody>
            <a:bodyPr wrap="none">
              <a:spAutoFit/>
            </a:bodyPr>
            <a:lstStyle/>
            <a:p>
              <a:pPr algn="ctr"/>
              <a:r>
                <a:rPr lang="en-US" b="1" dirty="0">
                  <a:solidFill>
                    <a:srgbClr val="447882"/>
                  </a:solidFill>
                  <a:latin typeface="+mj-lt"/>
                </a:rPr>
                <a:t>Internal </a:t>
              </a:r>
            </a:p>
            <a:p>
              <a:pPr algn="ctr"/>
              <a:r>
                <a:rPr lang="en-US" b="1" dirty="0">
                  <a:solidFill>
                    <a:srgbClr val="447882"/>
                  </a:solidFill>
                  <a:latin typeface="+mj-lt"/>
                </a:rPr>
                <a:t>operations</a:t>
              </a:r>
            </a:p>
          </p:txBody>
        </p:sp>
        <p:sp>
          <p:nvSpPr>
            <p:cNvPr id="30" name="Rectangle 29">
              <a:extLst>
                <a:ext uri="{FF2B5EF4-FFF2-40B4-BE49-F238E27FC236}">
                  <a16:creationId xmlns:a16="http://schemas.microsoft.com/office/drawing/2014/main" id="{451065B3-813F-29BF-96AE-306D4FCA28CF}"/>
                </a:ext>
              </a:extLst>
            </p:cNvPr>
            <p:cNvSpPr/>
            <p:nvPr/>
          </p:nvSpPr>
          <p:spPr>
            <a:xfrm>
              <a:off x="6991071" y="1314207"/>
              <a:ext cx="2525910" cy="276999"/>
            </a:xfrm>
            <a:prstGeom prst="rect">
              <a:avLst/>
            </a:prstGeom>
          </p:spPr>
          <p:txBody>
            <a:bodyPr wrap="square">
              <a:spAutoFit/>
            </a:bodyPr>
            <a:lstStyle/>
            <a:p>
              <a:pPr algn="ctr"/>
              <a:endParaRPr lang="en-US" sz="1200" b="1" dirty="0"/>
            </a:p>
          </p:txBody>
        </p:sp>
      </p:grpSp>
      <p:pic>
        <p:nvPicPr>
          <p:cNvPr id="31" name="Graphic 30" descr="Judge female outline">
            <a:extLst>
              <a:ext uri="{FF2B5EF4-FFF2-40B4-BE49-F238E27FC236}">
                <a16:creationId xmlns:a16="http://schemas.microsoft.com/office/drawing/2014/main" id="{208DD91C-AD8E-3478-6CE4-FC721065C8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59953" y="4231426"/>
            <a:ext cx="540000" cy="540000"/>
          </a:xfrm>
          <a:prstGeom prst="rect">
            <a:avLst/>
          </a:prstGeom>
        </p:spPr>
      </p:pic>
      <p:pic>
        <p:nvPicPr>
          <p:cNvPr id="32" name="Graphic 31" descr="Test tubes outline">
            <a:extLst>
              <a:ext uri="{FF2B5EF4-FFF2-40B4-BE49-F238E27FC236}">
                <a16:creationId xmlns:a16="http://schemas.microsoft.com/office/drawing/2014/main" id="{722F3D7F-6A25-C3B1-803D-139879ED19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9954" y="4239297"/>
            <a:ext cx="504000" cy="504000"/>
          </a:xfrm>
          <a:prstGeom prst="rect">
            <a:avLst/>
          </a:prstGeom>
        </p:spPr>
      </p:pic>
      <p:pic>
        <p:nvPicPr>
          <p:cNvPr id="33" name="Graphic 32" descr="Users with solid fill">
            <a:extLst>
              <a:ext uri="{FF2B5EF4-FFF2-40B4-BE49-F238E27FC236}">
                <a16:creationId xmlns:a16="http://schemas.microsoft.com/office/drawing/2014/main" id="{F71CC10A-FEA3-0E0D-D68B-85AA62A4BCB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49956" y="4169787"/>
            <a:ext cx="720000" cy="720000"/>
          </a:xfrm>
          <a:prstGeom prst="rect">
            <a:avLst/>
          </a:prstGeom>
        </p:spPr>
      </p:pic>
      <p:pic>
        <p:nvPicPr>
          <p:cNvPr id="34" name="Graphic 33" descr="Factory outline">
            <a:extLst>
              <a:ext uri="{FF2B5EF4-FFF2-40B4-BE49-F238E27FC236}">
                <a16:creationId xmlns:a16="http://schemas.microsoft.com/office/drawing/2014/main" id="{6DD9928A-354D-B721-809A-5D14DB0105F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43958" y="4158606"/>
            <a:ext cx="648000" cy="648000"/>
          </a:xfrm>
          <a:prstGeom prst="rect">
            <a:avLst/>
          </a:prstGeom>
        </p:spPr>
      </p:pic>
    </p:spTree>
    <p:extLst>
      <p:ext uri="{BB962C8B-B14F-4D97-AF65-F5344CB8AC3E}">
        <p14:creationId xmlns:p14="http://schemas.microsoft.com/office/powerpoint/2010/main" val="3156093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C238B6-ACED-249A-B185-C85E9516B9F7}"/>
              </a:ext>
            </a:extLst>
          </p:cNvPr>
          <p:cNvGrpSpPr/>
          <p:nvPr/>
        </p:nvGrpSpPr>
        <p:grpSpPr>
          <a:xfrm>
            <a:off x="2121425" y="1529773"/>
            <a:ext cx="7327900" cy="1195791"/>
            <a:chOff x="4775200" y="1860550"/>
            <a:chExt cx="7899400" cy="1289050"/>
          </a:xfrm>
        </p:grpSpPr>
        <p:sp>
          <p:nvSpPr>
            <p:cNvPr id="4" name="Rectangle 3">
              <a:extLst>
                <a:ext uri="{FF2B5EF4-FFF2-40B4-BE49-F238E27FC236}">
                  <a16:creationId xmlns:a16="http://schemas.microsoft.com/office/drawing/2014/main" id="{E0970D04-31A8-B361-786D-19166D5CBF8B}"/>
                </a:ext>
              </a:extLst>
            </p:cNvPr>
            <p:cNvSpPr/>
            <p:nvPr/>
          </p:nvSpPr>
          <p:spPr>
            <a:xfrm>
              <a:off x="4775200" y="1879600"/>
              <a:ext cx="2489200" cy="1270000"/>
            </a:xfrm>
            <a:prstGeom prst="rect">
              <a:avLst/>
            </a:prstGeom>
            <a:solidFill>
              <a:srgbClr val="CB5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3D68C36-3F40-4723-34D0-7D35B982510C}"/>
                </a:ext>
              </a:extLst>
            </p:cNvPr>
            <p:cNvSpPr/>
            <p:nvPr/>
          </p:nvSpPr>
          <p:spPr>
            <a:xfrm>
              <a:off x="7480300" y="1879600"/>
              <a:ext cx="2489200" cy="1270000"/>
            </a:xfrm>
            <a:prstGeom prst="rect">
              <a:avLst/>
            </a:prstGeom>
            <a:solidFill>
              <a:srgbClr val="447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AC41E0-7AF7-D21C-A9E4-912468B0AA14}"/>
                </a:ext>
              </a:extLst>
            </p:cNvPr>
            <p:cNvSpPr/>
            <p:nvPr/>
          </p:nvSpPr>
          <p:spPr>
            <a:xfrm>
              <a:off x="10185400" y="1860550"/>
              <a:ext cx="2489200" cy="1270000"/>
            </a:xfrm>
            <a:prstGeom prst="rect">
              <a:avLst/>
            </a:prstGeom>
            <a:solidFill>
              <a:srgbClr val="CB5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84BD00B9-C8CA-08C7-B8B5-39EB20EF7594}"/>
              </a:ext>
            </a:extLst>
          </p:cNvPr>
          <p:cNvSpPr txBox="1"/>
          <p:nvPr/>
        </p:nvSpPr>
        <p:spPr>
          <a:xfrm>
            <a:off x="428027" y="252279"/>
            <a:ext cx="5567079" cy="584775"/>
          </a:xfrm>
          <a:prstGeom prst="rect">
            <a:avLst/>
          </a:prstGeom>
          <a:noFill/>
        </p:spPr>
        <p:txBody>
          <a:bodyPr wrap="square" rtlCol="0">
            <a:spAutoFit/>
          </a:bodyPr>
          <a:lstStyle/>
          <a:p>
            <a:r>
              <a:rPr lang="en-US" sz="3200" b="1" kern="0" dirty="0">
                <a:solidFill>
                  <a:schemeClr val="accent1"/>
                </a:solidFill>
                <a:latin typeface="+mj-lt"/>
                <a:ea typeface="+mj-ea"/>
                <a:cs typeface="+mj-cs"/>
              </a:rPr>
              <a:t>Setting the Destination</a:t>
            </a:r>
          </a:p>
        </p:txBody>
      </p:sp>
      <p:grpSp>
        <p:nvGrpSpPr>
          <p:cNvPr id="9" name="Group 8">
            <a:extLst>
              <a:ext uri="{FF2B5EF4-FFF2-40B4-BE49-F238E27FC236}">
                <a16:creationId xmlns:a16="http://schemas.microsoft.com/office/drawing/2014/main" id="{43BB9258-0571-4D96-1027-96AA74A0965E}"/>
              </a:ext>
            </a:extLst>
          </p:cNvPr>
          <p:cNvGrpSpPr/>
          <p:nvPr/>
        </p:nvGrpSpPr>
        <p:grpSpPr>
          <a:xfrm>
            <a:off x="4620662" y="2851760"/>
            <a:ext cx="2309113" cy="2919589"/>
            <a:chOff x="6769100" y="1097562"/>
            <a:chExt cx="4419600" cy="1304012"/>
          </a:xfrm>
        </p:grpSpPr>
        <p:sp>
          <p:nvSpPr>
            <p:cNvPr id="10" name="Rectangle 9">
              <a:extLst>
                <a:ext uri="{FF2B5EF4-FFF2-40B4-BE49-F238E27FC236}">
                  <a16:creationId xmlns:a16="http://schemas.microsoft.com/office/drawing/2014/main" id="{86E4C323-CC67-6DAB-755D-985ED18E8C2B}"/>
                </a:ext>
              </a:extLst>
            </p:cNvPr>
            <p:cNvSpPr/>
            <p:nvPr/>
          </p:nvSpPr>
          <p:spPr>
            <a:xfrm>
              <a:off x="6769100" y="1097562"/>
              <a:ext cx="3755992" cy="308416"/>
            </a:xfrm>
            <a:prstGeom prst="rect">
              <a:avLst/>
            </a:prstGeom>
          </p:spPr>
          <p:txBody>
            <a:bodyPr wrap="none">
              <a:spAutoFit/>
            </a:bodyPr>
            <a:lstStyle/>
            <a:p>
              <a:r>
                <a:rPr lang="en-US" sz="1600" b="1" dirty="0">
                  <a:solidFill>
                    <a:srgbClr val="447882"/>
                  </a:solidFill>
                  <a:latin typeface="+mj-lt"/>
                </a:rPr>
                <a:t>Green Finance </a:t>
              </a:r>
            </a:p>
            <a:p>
              <a:r>
                <a:rPr lang="en-US" sz="1600" b="1" dirty="0">
                  <a:solidFill>
                    <a:srgbClr val="447882"/>
                  </a:solidFill>
                  <a:latin typeface="+mj-lt"/>
                </a:rPr>
                <a:t>Education Charter</a:t>
              </a:r>
            </a:p>
          </p:txBody>
        </p:sp>
        <p:sp>
          <p:nvSpPr>
            <p:cNvPr id="11" name="Rectangle 10">
              <a:extLst>
                <a:ext uri="{FF2B5EF4-FFF2-40B4-BE49-F238E27FC236}">
                  <a16:creationId xmlns:a16="http://schemas.microsoft.com/office/drawing/2014/main" id="{14C2E54D-3426-17B6-7023-F1CD440C218C}"/>
                </a:ext>
              </a:extLst>
            </p:cNvPr>
            <p:cNvSpPr/>
            <p:nvPr/>
          </p:nvSpPr>
          <p:spPr>
            <a:xfrm>
              <a:off x="6794500" y="1378930"/>
              <a:ext cx="4394200" cy="1022644"/>
            </a:xfrm>
            <a:prstGeom prst="rect">
              <a:avLst/>
            </a:prstGeom>
          </p:spPr>
          <p:txBody>
            <a:bodyPr wrap="square">
              <a:spAutoFit/>
            </a:bodyPr>
            <a:lstStyle/>
            <a:p>
              <a:r>
                <a:rPr lang="en-US" sz="1200" dirty="0"/>
                <a:t>The Green Finance Education Charter (GFEC) acts as a tool for focusing collaboration between government and industry. As a signatory, the IFoA commits to integrate green finance and sustainability into their core curricula, new qualifications and their members’ continued professional development.</a:t>
              </a:r>
            </a:p>
          </p:txBody>
        </p:sp>
      </p:grpSp>
      <p:grpSp>
        <p:nvGrpSpPr>
          <p:cNvPr id="12" name="Group 11">
            <a:extLst>
              <a:ext uri="{FF2B5EF4-FFF2-40B4-BE49-F238E27FC236}">
                <a16:creationId xmlns:a16="http://schemas.microsoft.com/office/drawing/2014/main" id="{C0588967-0FE0-C9BE-0E55-70E797CFC19F}"/>
              </a:ext>
            </a:extLst>
          </p:cNvPr>
          <p:cNvGrpSpPr/>
          <p:nvPr/>
        </p:nvGrpSpPr>
        <p:grpSpPr>
          <a:xfrm>
            <a:off x="2006246" y="2858527"/>
            <a:ext cx="2324286" cy="2928276"/>
            <a:chOff x="6769100" y="1097562"/>
            <a:chExt cx="4842386" cy="2484586"/>
          </a:xfrm>
        </p:grpSpPr>
        <p:sp>
          <p:nvSpPr>
            <p:cNvPr id="13" name="Rectangle 12">
              <a:extLst>
                <a:ext uri="{FF2B5EF4-FFF2-40B4-BE49-F238E27FC236}">
                  <a16:creationId xmlns:a16="http://schemas.microsoft.com/office/drawing/2014/main" id="{9F5ECBE2-B062-4237-D19A-E19492D4AE43}"/>
                </a:ext>
              </a:extLst>
            </p:cNvPr>
            <p:cNvSpPr/>
            <p:nvPr/>
          </p:nvSpPr>
          <p:spPr>
            <a:xfrm>
              <a:off x="6769100" y="1097562"/>
              <a:ext cx="3430514" cy="585894"/>
            </a:xfrm>
            <a:prstGeom prst="rect">
              <a:avLst/>
            </a:prstGeom>
          </p:spPr>
          <p:txBody>
            <a:bodyPr wrap="none">
              <a:spAutoFit/>
            </a:bodyPr>
            <a:lstStyle/>
            <a:p>
              <a:r>
                <a:rPr lang="en-US" sz="1600" b="1" dirty="0">
                  <a:solidFill>
                    <a:srgbClr val="CB513E"/>
                  </a:solidFill>
                  <a:latin typeface="+mj-lt"/>
                </a:rPr>
                <a:t>Climate Policy </a:t>
              </a:r>
            </a:p>
            <a:p>
              <a:r>
                <a:rPr lang="en-US" sz="1600" b="1" dirty="0">
                  <a:solidFill>
                    <a:srgbClr val="CB513E"/>
                  </a:solidFill>
                  <a:latin typeface="+mj-lt"/>
                </a:rPr>
                <a:t>Statement</a:t>
              </a:r>
            </a:p>
          </p:txBody>
        </p:sp>
        <p:sp>
          <p:nvSpPr>
            <p:cNvPr id="14" name="Rectangle 13">
              <a:extLst>
                <a:ext uri="{FF2B5EF4-FFF2-40B4-BE49-F238E27FC236}">
                  <a16:creationId xmlns:a16="http://schemas.microsoft.com/office/drawing/2014/main" id="{06BCB0F9-E39D-908A-F453-A03B5058E113}"/>
                </a:ext>
              </a:extLst>
            </p:cNvPr>
            <p:cNvSpPr/>
            <p:nvPr/>
          </p:nvSpPr>
          <p:spPr>
            <a:xfrm>
              <a:off x="6794501" y="1466894"/>
              <a:ext cx="4816985" cy="2115254"/>
            </a:xfrm>
            <a:prstGeom prst="rect">
              <a:avLst/>
            </a:prstGeom>
          </p:spPr>
          <p:txBody>
            <a:bodyPr wrap="square">
              <a:spAutoFit/>
            </a:bodyPr>
            <a:lstStyle/>
            <a:p>
              <a:endParaRPr lang="en-US" sz="1200" dirty="0"/>
            </a:p>
            <a:p>
              <a:r>
                <a:rPr lang="en-US" sz="1200" dirty="0"/>
                <a:t>“The IFoA supports the aim of the Paris Agreement to limit climate change to an increase of substantially under 2°C from pre-industrial temperatures, and </a:t>
              </a:r>
              <a:r>
                <a:rPr lang="en-US" sz="1200" dirty="0" err="1"/>
                <a:t>recognises</a:t>
              </a:r>
              <a:r>
                <a:rPr lang="en-US" sz="1200" dirty="0"/>
                <a:t> that in order for there to be a reasonable probability of achieving this aim, there must be a transition to a global economy that has no net greenhouse gas emissions (‘net zero’) by 2050.”</a:t>
              </a:r>
            </a:p>
          </p:txBody>
        </p:sp>
      </p:grpSp>
      <p:grpSp>
        <p:nvGrpSpPr>
          <p:cNvPr id="15" name="Group 14">
            <a:extLst>
              <a:ext uri="{FF2B5EF4-FFF2-40B4-BE49-F238E27FC236}">
                <a16:creationId xmlns:a16="http://schemas.microsoft.com/office/drawing/2014/main" id="{A02B2D2A-2594-4BFF-306A-7AA33ED7E308}"/>
              </a:ext>
            </a:extLst>
          </p:cNvPr>
          <p:cNvGrpSpPr/>
          <p:nvPr/>
        </p:nvGrpSpPr>
        <p:grpSpPr>
          <a:xfrm>
            <a:off x="7100118" y="2861029"/>
            <a:ext cx="2740742" cy="3477541"/>
            <a:chOff x="6666218" y="1118606"/>
            <a:chExt cx="5576978" cy="2950628"/>
          </a:xfrm>
        </p:grpSpPr>
        <p:sp>
          <p:nvSpPr>
            <p:cNvPr id="16" name="Rectangle 15">
              <a:extLst>
                <a:ext uri="{FF2B5EF4-FFF2-40B4-BE49-F238E27FC236}">
                  <a16:creationId xmlns:a16="http://schemas.microsoft.com/office/drawing/2014/main" id="{6DD6F4CE-E9F0-1FEC-EDDB-EA29515F8C5F}"/>
                </a:ext>
              </a:extLst>
            </p:cNvPr>
            <p:cNvSpPr/>
            <p:nvPr/>
          </p:nvSpPr>
          <p:spPr>
            <a:xfrm>
              <a:off x="6666218" y="1118606"/>
              <a:ext cx="4859220" cy="585894"/>
            </a:xfrm>
            <a:prstGeom prst="rect">
              <a:avLst/>
            </a:prstGeom>
          </p:spPr>
          <p:txBody>
            <a:bodyPr wrap="square">
              <a:spAutoFit/>
            </a:bodyPr>
            <a:lstStyle/>
            <a:p>
              <a:r>
                <a:rPr lang="en-US" sz="1600" b="1" dirty="0">
                  <a:solidFill>
                    <a:srgbClr val="CB513E"/>
                  </a:solidFill>
                  <a:latin typeface="+mj-lt"/>
                </a:rPr>
                <a:t>IFoA Sustainability Board</a:t>
              </a:r>
            </a:p>
          </p:txBody>
        </p:sp>
        <p:sp>
          <p:nvSpPr>
            <p:cNvPr id="17" name="Rectangle 16">
              <a:extLst>
                <a:ext uri="{FF2B5EF4-FFF2-40B4-BE49-F238E27FC236}">
                  <a16:creationId xmlns:a16="http://schemas.microsoft.com/office/drawing/2014/main" id="{6318FC0C-BA17-AC67-F484-4F8B1BC423EA}"/>
                </a:ext>
              </a:extLst>
            </p:cNvPr>
            <p:cNvSpPr/>
            <p:nvPr/>
          </p:nvSpPr>
          <p:spPr>
            <a:xfrm>
              <a:off x="6668043" y="1640608"/>
              <a:ext cx="5575153" cy="2428626"/>
            </a:xfrm>
            <a:prstGeom prst="rect">
              <a:avLst/>
            </a:prstGeom>
          </p:spPr>
          <p:txBody>
            <a:bodyPr wrap="square">
              <a:spAutoFit/>
            </a:bodyPr>
            <a:lstStyle/>
            <a:p>
              <a:r>
                <a:rPr lang="en-US" sz="1200" dirty="0"/>
                <a:t>Mission is to create meaningful engagement by all IFoA actuaries, their clients and wider stakeholders in understanding, and then in addressing, the risks and uncertainties for economic and financial systems arising from climate change and other sustainability issues. The Board seeks to be a </a:t>
              </a:r>
              <a:r>
                <a:rPr lang="en-US" sz="1200" dirty="0" err="1"/>
                <a:t>centre</a:t>
              </a:r>
              <a:r>
                <a:rPr lang="en-US" sz="1200" dirty="0"/>
                <a:t> of expertise and leadership for the IFoA in climate change and other sustainability issues and aims to help identify, educate and raise awareness of the need for such issues to be addressed.</a:t>
              </a:r>
            </a:p>
          </p:txBody>
        </p:sp>
      </p:grpSp>
      <p:pic>
        <p:nvPicPr>
          <p:cNvPr id="18" name="Graphic 17">
            <a:extLst>
              <a:ext uri="{FF2B5EF4-FFF2-40B4-BE49-F238E27FC236}">
                <a16:creationId xmlns:a16="http://schemas.microsoft.com/office/drawing/2014/main" id="{8E8FD5E5-C60D-4C15-548D-B1E3BAF8DE2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6507" y="1792616"/>
            <a:ext cx="1120438" cy="1120438"/>
          </a:xfrm>
          <a:prstGeom prst="rect">
            <a:avLst/>
          </a:prstGeom>
        </p:spPr>
      </p:pic>
      <p:pic>
        <p:nvPicPr>
          <p:cNvPr id="19" name="Graphic 18">
            <a:extLst>
              <a:ext uri="{FF2B5EF4-FFF2-40B4-BE49-F238E27FC236}">
                <a16:creationId xmlns:a16="http://schemas.microsoft.com/office/drawing/2014/main" id="{6C13EA7D-62DA-C74C-0C4B-AE0D01FA4D1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5456" y="1729163"/>
            <a:ext cx="1120438" cy="1120438"/>
          </a:xfrm>
          <a:prstGeom prst="rect">
            <a:avLst/>
          </a:prstGeom>
        </p:spPr>
      </p:pic>
      <p:pic>
        <p:nvPicPr>
          <p:cNvPr id="20" name="Graphic 19">
            <a:extLst>
              <a:ext uri="{FF2B5EF4-FFF2-40B4-BE49-F238E27FC236}">
                <a16:creationId xmlns:a16="http://schemas.microsoft.com/office/drawing/2014/main" id="{D6FDBD1F-044D-1991-FADB-AB69CC8CBA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39931" y="1792616"/>
            <a:ext cx="1005491" cy="1005491"/>
          </a:xfrm>
          <a:prstGeom prst="rect">
            <a:avLst/>
          </a:prstGeom>
        </p:spPr>
      </p:pic>
      <p:sp>
        <p:nvSpPr>
          <p:cNvPr id="21" name="Rectangle 20">
            <a:extLst>
              <a:ext uri="{FF2B5EF4-FFF2-40B4-BE49-F238E27FC236}">
                <a16:creationId xmlns:a16="http://schemas.microsoft.com/office/drawing/2014/main" id="{BBFE1F2D-0F83-C4D7-1351-C32AB7D6AE6D}"/>
              </a:ext>
            </a:extLst>
          </p:cNvPr>
          <p:cNvSpPr/>
          <p:nvPr/>
        </p:nvSpPr>
        <p:spPr>
          <a:xfrm>
            <a:off x="3497481" y="2068563"/>
            <a:ext cx="843501" cy="769441"/>
          </a:xfrm>
          <a:prstGeom prst="rect">
            <a:avLst/>
          </a:prstGeom>
        </p:spPr>
        <p:txBody>
          <a:bodyPr wrap="none">
            <a:spAutoFit/>
          </a:bodyPr>
          <a:lstStyle/>
          <a:p>
            <a:r>
              <a:rPr lang="en-US" sz="4400" dirty="0">
                <a:solidFill>
                  <a:srgbClr val="F4F4EF"/>
                </a:solidFill>
                <a:latin typeface="+mj-lt"/>
              </a:rPr>
              <a:t>01</a:t>
            </a:r>
          </a:p>
        </p:txBody>
      </p:sp>
      <p:sp>
        <p:nvSpPr>
          <p:cNvPr id="22" name="Rectangle 21">
            <a:extLst>
              <a:ext uri="{FF2B5EF4-FFF2-40B4-BE49-F238E27FC236}">
                <a16:creationId xmlns:a16="http://schemas.microsoft.com/office/drawing/2014/main" id="{1C8A4CFA-42FD-2EE5-B51F-C21BC8974A3D}"/>
              </a:ext>
            </a:extLst>
          </p:cNvPr>
          <p:cNvSpPr/>
          <p:nvPr/>
        </p:nvSpPr>
        <p:spPr>
          <a:xfrm>
            <a:off x="8484410" y="2080160"/>
            <a:ext cx="915635" cy="769441"/>
          </a:xfrm>
          <a:prstGeom prst="rect">
            <a:avLst/>
          </a:prstGeom>
        </p:spPr>
        <p:txBody>
          <a:bodyPr wrap="none">
            <a:spAutoFit/>
          </a:bodyPr>
          <a:lstStyle/>
          <a:p>
            <a:r>
              <a:rPr lang="en-US" sz="4400" dirty="0">
                <a:solidFill>
                  <a:srgbClr val="F4F4EF"/>
                </a:solidFill>
                <a:latin typeface="+mj-lt"/>
              </a:rPr>
              <a:t>03</a:t>
            </a:r>
          </a:p>
        </p:txBody>
      </p:sp>
      <p:sp>
        <p:nvSpPr>
          <p:cNvPr id="23" name="Rectangle 22">
            <a:extLst>
              <a:ext uri="{FF2B5EF4-FFF2-40B4-BE49-F238E27FC236}">
                <a16:creationId xmlns:a16="http://schemas.microsoft.com/office/drawing/2014/main" id="{ECB14E34-F2D2-30C8-A368-AAA7F2ABC33B}"/>
              </a:ext>
            </a:extLst>
          </p:cNvPr>
          <p:cNvSpPr/>
          <p:nvPr/>
        </p:nvSpPr>
        <p:spPr>
          <a:xfrm>
            <a:off x="6009434" y="2118832"/>
            <a:ext cx="920445" cy="769441"/>
          </a:xfrm>
          <a:prstGeom prst="rect">
            <a:avLst/>
          </a:prstGeom>
        </p:spPr>
        <p:txBody>
          <a:bodyPr wrap="none">
            <a:spAutoFit/>
          </a:bodyPr>
          <a:lstStyle/>
          <a:p>
            <a:r>
              <a:rPr lang="en-US" sz="4400" dirty="0">
                <a:solidFill>
                  <a:srgbClr val="F4F4EF"/>
                </a:solidFill>
                <a:latin typeface="+mj-lt"/>
              </a:rPr>
              <a:t>02</a:t>
            </a:r>
          </a:p>
        </p:txBody>
      </p:sp>
    </p:spTree>
    <p:extLst>
      <p:ext uri="{BB962C8B-B14F-4D97-AF65-F5344CB8AC3E}">
        <p14:creationId xmlns:p14="http://schemas.microsoft.com/office/powerpoint/2010/main" val="2823088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9A54573-957B-0063-6A53-A3B7B7A78D1E}"/>
              </a:ext>
            </a:extLst>
          </p:cNvPr>
          <p:cNvSpPr txBox="1">
            <a:spLocks/>
          </p:cNvSpPr>
          <p:nvPr/>
        </p:nvSpPr>
        <p:spPr>
          <a:xfrm>
            <a:off x="345581" y="493287"/>
            <a:ext cx="8989256" cy="1325563"/>
          </a:xfrm>
          <a:prstGeom prst="rect">
            <a:avLst/>
          </a:prstGeom>
        </p:spPr>
        <p:txBody>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kern="0" dirty="0"/>
              <a:t>Climate Change: Knowledge &amp; Skillsets</a:t>
            </a:r>
          </a:p>
        </p:txBody>
      </p:sp>
      <p:sp>
        <p:nvSpPr>
          <p:cNvPr id="4" name="Content Placeholder 2">
            <a:extLst>
              <a:ext uri="{FF2B5EF4-FFF2-40B4-BE49-F238E27FC236}">
                <a16:creationId xmlns:a16="http://schemas.microsoft.com/office/drawing/2014/main" id="{A41B8C42-1854-3F9E-021F-509592D4A713}"/>
              </a:ext>
            </a:extLst>
          </p:cNvPr>
          <p:cNvSpPr txBox="1">
            <a:spLocks/>
          </p:cNvSpPr>
          <p:nvPr/>
        </p:nvSpPr>
        <p:spPr>
          <a:xfrm>
            <a:off x="374414" y="1972702"/>
            <a:ext cx="5648279" cy="2773711"/>
          </a:xfrm>
          <a:prstGeom prst="rect">
            <a:avLst/>
          </a:prstGeom>
        </p:spPr>
        <p:txBody>
          <a:bodyPr>
            <a:noAutofit/>
          </a:bodyPr>
          <a:lstStyle>
            <a:lvl1pPr marL="269875" indent="-269875" algn="l" rtl="0" eaLnBrk="1" fontAlgn="base" hangingPunct="1">
              <a:spcBef>
                <a:spcPct val="50000"/>
              </a:spcBef>
              <a:spcAft>
                <a:spcPct val="0"/>
              </a:spcAft>
              <a:buClr>
                <a:schemeClr val="accent1"/>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chemeClr val="accent1"/>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chemeClr val="accent1"/>
              </a:buClr>
              <a:buFont typeface="Arial" pitchFamily="34" charset="0"/>
              <a:buChar char="•"/>
              <a:defRPr>
                <a:solidFill>
                  <a:srgbClr val="3F4548"/>
                </a:solidFill>
                <a:latin typeface="+mn-lt"/>
                <a:cs typeface="+mn-cs"/>
              </a:defRPr>
            </a:lvl3pPr>
            <a:lvl4pPr marL="1433513" indent="-182563" algn="l" rtl="0" eaLnBrk="1" fontAlgn="base" hangingPunct="1">
              <a:spcBef>
                <a:spcPct val="50000"/>
              </a:spcBef>
              <a:spcAft>
                <a:spcPct val="0"/>
              </a:spcAft>
              <a:buClr>
                <a:schemeClr val="accent1"/>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chemeClr val="accent1"/>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a:lstStyle>
          <a:p>
            <a:pPr>
              <a:lnSpc>
                <a:spcPct val="110000"/>
              </a:lnSpc>
              <a:spcBef>
                <a:spcPts val="600"/>
              </a:spcBef>
            </a:pPr>
            <a:r>
              <a:rPr lang="en-GB" sz="2200" kern="0" dirty="0"/>
              <a:t>Climate Change Curated Library</a:t>
            </a:r>
            <a:r>
              <a:rPr lang="en-GB" sz="2200" kern="0" baseline="30000" dirty="0"/>
              <a:t>1</a:t>
            </a:r>
          </a:p>
          <a:p>
            <a:pPr>
              <a:lnSpc>
                <a:spcPct val="110000"/>
              </a:lnSpc>
              <a:spcBef>
                <a:spcPts val="600"/>
              </a:spcBef>
            </a:pPr>
            <a:r>
              <a:rPr lang="en-GB" sz="2200" kern="0" dirty="0"/>
              <a:t>Practical Guides</a:t>
            </a:r>
            <a:r>
              <a:rPr lang="en-GB" sz="2200" kern="0" baseline="30000" dirty="0"/>
              <a:t>2</a:t>
            </a:r>
            <a:r>
              <a:rPr lang="en-GB" sz="2200" kern="0" dirty="0"/>
              <a:t> (GI, Life, Pensions…)</a:t>
            </a:r>
          </a:p>
          <a:p>
            <a:pPr>
              <a:lnSpc>
                <a:spcPct val="110000"/>
              </a:lnSpc>
              <a:spcBef>
                <a:spcPts val="600"/>
              </a:spcBef>
            </a:pPr>
            <a:r>
              <a:rPr lang="en-GB" sz="2200" kern="0" dirty="0"/>
              <a:t>Updated Associate &amp; Fellowship syllabuses</a:t>
            </a:r>
          </a:p>
          <a:p>
            <a:pPr>
              <a:lnSpc>
                <a:spcPct val="110000"/>
              </a:lnSpc>
              <a:spcBef>
                <a:spcPts val="600"/>
              </a:spcBef>
            </a:pPr>
            <a:r>
              <a:rPr lang="en-GB" sz="2200" kern="0" dirty="0"/>
              <a:t>Sustainability Certificate</a:t>
            </a:r>
            <a:endParaRPr lang="en-US" sz="2200" kern="0" dirty="0"/>
          </a:p>
        </p:txBody>
      </p:sp>
      <p:grpSp>
        <p:nvGrpSpPr>
          <p:cNvPr id="13" name="Group 12">
            <a:extLst>
              <a:ext uri="{FF2B5EF4-FFF2-40B4-BE49-F238E27FC236}">
                <a16:creationId xmlns:a16="http://schemas.microsoft.com/office/drawing/2014/main" id="{65C3DF6E-AA5F-6630-774C-95F362A394AC}"/>
              </a:ext>
            </a:extLst>
          </p:cNvPr>
          <p:cNvGrpSpPr/>
          <p:nvPr/>
        </p:nvGrpSpPr>
        <p:grpSpPr>
          <a:xfrm>
            <a:off x="9161306" y="4078689"/>
            <a:ext cx="3515494" cy="2616548"/>
            <a:chOff x="-565078" y="2207031"/>
            <a:chExt cx="3515494" cy="2616548"/>
          </a:xfrm>
        </p:grpSpPr>
        <p:sp>
          <p:nvSpPr>
            <p:cNvPr id="2" name="Freeform 44">
              <a:extLst>
                <a:ext uri="{FF2B5EF4-FFF2-40B4-BE49-F238E27FC236}">
                  <a16:creationId xmlns:a16="http://schemas.microsoft.com/office/drawing/2014/main" id="{D7300867-4AF0-9C22-FEC5-846BC89A6383}"/>
                </a:ext>
              </a:extLst>
            </p:cNvPr>
            <p:cNvSpPr/>
            <p:nvPr/>
          </p:nvSpPr>
          <p:spPr>
            <a:xfrm rot="16200000">
              <a:off x="524197" y="2449782"/>
              <a:ext cx="1851503" cy="1366001"/>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CB5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CB513E"/>
                </a:solidFill>
                <a:latin typeface="Arial"/>
              </a:endParaRPr>
            </a:p>
          </p:txBody>
        </p:sp>
        <p:pic>
          <p:nvPicPr>
            <p:cNvPr id="5" name="Graphic 4">
              <a:extLst>
                <a:ext uri="{FF2B5EF4-FFF2-40B4-BE49-F238E27FC236}">
                  <a16:creationId xmlns:a16="http://schemas.microsoft.com/office/drawing/2014/main" id="{A019F5EA-0338-64A1-F65E-763DFFE8A3DC}"/>
                </a:ext>
              </a:extLst>
            </p:cNvPr>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0749" y="2436118"/>
              <a:ext cx="878400" cy="878400"/>
            </a:xfrm>
            <a:prstGeom prst="rect">
              <a:avLst/>
            </a:prstGeom>
          </p:spPr>
        </p:pic>
        <p:grpSp>
          <p:nvGrpSpPr>
            <p:cNvPr id="6" name="Group 5">
              <a:extLst>
                <a:ext uri="{FF2B5EF4-FFF2-40B4-BE49-F238E27FC236}">
                  <a16:creationId xmlns:a16="http://schemas.microsoft.com/office/drawing/2014/main" id="{F67F947A-67EB-1672-B7B7-D12870666640}"/>
                </a:ext>
              </a:extLst>
            </p:cNvPr>
            <p:cNvGrpSpPr/>
            <p:nvPr/>
          </p:nvGrpSpPr>
          <p:grpSpPr>
            <a:xfrm>
              <a:off x="-565078" y="4062143"/>
              <a:ext cx="3515494" cy="761436"/>
              <a:chOff x="6991071" y="1129541"/>
              <a:chExt cx="2525910" cy="461665"/>
            </a:xfrm>
          </p:grpSpPr>
          <p:sp>
            <p:nvSpPr>
              <p:cNvPr id="7" name="Rectangle 6">
                <a:extLst>
                  <a:ext uri="{FF2B5EF4-FFF2-40B4-BE49-F238E27FC236}">
                    <a16:creationId xmlns:a16="http://schemas.microsoft.com/office/drawing/2014/main" id="{034A755B-3F35-4EBC-DFA3-2B1680B14D49}"/>
                  </a:ext>
                </a:extLst>
              </p:cNvPr>
              <p:cNvSpPr/>
              <p:nvPr/>
            </p:nvSpPr>
            <p:spPr>
              <a:xfrm>
                <a:off x="7744141" y="1129541"/>
                <a:ext cx="1430918" cy="391876"/>
              </a:xfrm>
              <a:prstGeom prst="rect">
                <a:avLst/>
              </a:prstGeom>
            </p:spPr>
            <p:txBody>
              <a:bodyPr wrap="none">
                <a:spAutoFit/>
              </a:bodyPr>
              <a:lstStyle/>
              <a:p>
                <a:pPr algn="ctr"/>
                <a:r>
                  <a:rPr lang="en-US" b="1" dirty="0">
                    <a:solidFill>
                      <a:srgbClr val="447882"/>
                    </a:solidFill>
                    <a:latin typeface="Arial" panose="020B0604020202020204" pitchFamily="34" charset="0"/>
                    <a:cs typeface="Arial" panose="020B0604020202020204" pitchFamily="34" charset="0"/>
                  </a:rPr>
                  <a:t>Knowledge and </a:t>
                </a:r>
              </a:p>
              <a:p>
                <a:pPr algn="ctr"/>
                <a:r>
                  <a:rPr lang="en-US" b="1" dirty="0">
                    <a:solidFill>
                      <a:srgbClr val="447882"/>
                    </a:solidFill>
                    <a:latin typeface="Arial" panose="020B0604020202020204" pitchFamily="34" charset="0"/>
                    <a:cs typeface="Arial" panose="020B0604020202020204" pitchFamily="34" charset="0"/>
                  </a:rPr>
                  <a:t>skillsets  </a:t>
                </a:r>
              </a:p>
            </p:txBody>
          </p:sp>
          <p:sp>
            <p:nvSpPr>
              <p:cNvPr id="8" name="Rectangle 7">
                <a:extLst>
                  <a:ext uri="{FF2B5EF4-FFF2-40B4-BE49-F238E27FC236}">
                    <a16:creationId xmlns:a16="http://schemas.microsoft.com/office/drawing/2014/main" id="{7CE7D2F2-4DF6-A2B1-5654-E6DF9C32E0CD}"/>
                  </a:ext>
                </a:extLst>
              </p:cNvPr>
              <p:cNvSpPr/>
              <p:nvPr/>
            </p:nvSpPr>
            <p:spPr>
              <a:xfrm>
                <a:off x="6991071" y="1314207"/>
                <a:ext cx="2525910" cy="276999"/>
              </a:xfrm>
              <a:prstGeom prst="rect">
                <a:avLst/>
              </a:prstGeom>
            </p:spPr>
            <p:txBody>
              <a:bodyPr wrap="square">
                <a:spAutoFit/>
              </a:bodyPr>
              <a:lstStyle/>
              <a:p>
                <a:pPr algn="ctr"/>
                <a:endParaRPr lang="en-US" sz="1200" dirty="0"/>
              </a:p>
            </p:txBody>
          </p:sp>
        </p:grpSp>
      </p:grpSp>
      <p:sp>
        <p:nvSpPr>
          <p:cNvPr id="9" name="Content Placeholder 2">
            <a:extLst>
              <a:ext uri="{FF2B5EF4-FFF2-40B4-BE49-F238E27FC236}">
                <a16:creationId xmlns:a16="http://schemas.microsoft.com/office/drawing/2014/main" id="{A1BF6807-6AA1-924C-EDA0-92CAD6319A45}"/>
              </a:ext>
            </a:extLst>
          </p:cNvPr>
          <p:cNvSpPr txBox="1">
            <a:spLocks/>
          </p:cNvSpPr>
          <p:nvPr/>
        </p:nvSpPr>
        <p:spPr>
          <a:xfrm>
            <a:off x="601122" y="5665468"/>
            <a:ext cx="10005915" cy="656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indent="-271463" fontAlgn="base">
              <a:lnSpc>
                <a:spcPct val="100000"/>
              </a:lnSpc>
              <a:spcBef>
                <a:spcPts val="0"/>
              </a:spcBef>
              <a:buFont typeface="+mj-lt"/>
              <a:buAutoNum type="arabicPeriod"/>
            </a:pPr>
            <a:r>
              <a:rPr lang="en-GB" sz="1100" dirty="0">
                <a:solidFill>
                  <a:srgbClr val="414141"/>
                </a:solidFill>
                <a:cs typeface="Arial Narrow" panose="020B0604020202020204" pitchFamily="34" charset="0"/>
              </a:rPr>
              <a:t>Curated Climate Guide </a:t>
            </a:r>
            <a:r>
              <a:rPr lang="en-GB" sz="1100" dirty="0">
                <a:cs typeface="Arial Narrow" panose="020B0604020202020204" pitchFamily="34" charset="0"/>
                <a:hlinkClick r:id="rId4"/>
              </a:rPr>
              <a:t>https://www.actuaries.org.uk/learn-and-develop/lifelong-learning/sustainability-and-lifelong-learning/climate-change-curated-library</a:t>
            </a:r>
            <a:endParaRPr lang="en-GB" sz="1100" dirty="0">
              <a:cs typeface="Arial Narrow" panose="020B0604020202020204" pitchFamily="34" charset="0"/>
            </a:endParaRPr>
          </a:p>
          <a:p>
            <a:pPr marL="271463" indent="-271463" fontAlgn="base">
              <a:lnSpc>
                <a:spcPct val="100000"/>
              </a:lnSpc>
              <a:spcBef>
                <a:spcPts val="0"/>
              </a:spcBef>
              <a:buFont typeface="+mj-lt"/>
              <a:buAutoNum type="arabicPeriod"/>
            </a:pPr>
            <a:r>
              <a:rPr lang="en-GB" sz="1100" dirty="0">
                <a:solidFill>
                  <a:srgbClr val="414141"/>
                </a:solidFill>
                <a:cs typeface="Arial Narrow" panose="020B0604020202020204" pitchFamily="34" charset="0"/>
              </a:rPr>
              <a:t>Practical Guides:</a:t>
            </a:r>
            <a:r>
              <a:rPr lang="en-GB" sz="1100" dirty="0">
                <a:cs typeface="Arial Narrow" panose="020B0604020202020204" pitchFamily="34" charset="0"/>
              </a:rPr>
              <a:t>  </a:t>
            </a:r>
            <a:r>
              <a:rPr lang="en-GB" sz="1100" dirty="0">
                <a:cs typeface="Arial Narrow" panose="020B0604020202020204" pitchFamily="34" charset="0"/>
                <a:hlinkClick r:id="rId5"/>
              </a:rPr>
              <a:t>https://www.actuaries.org.uk/practice-areas/sustainability/sustainability-practice-area-practical-guides</a:t>
            </a:r>
            <a:br>
              <a:rPr lang="en-GB" sz="1100" dirty="0"/>
            </a:br>
            <a:endParaRPr lang="en-US" sz="1100" dirty="0"/>
          </a:p>
        </p:txBody>
      </p:sp>
      <p:pic>
        <p:nvPicPr>
          <p:cNvPr id="10" name="Picture 9" descr="A picture containing text, screenshot, outdoor, different&#10;&#10;Description automatically generated">
            <a:extLst>
              <a:ext uri="{FF2B5EF4-FFF2-40B4-BE49-F238E27FC236}">
                <a16:creationId xmlns:a16="http://schemas.microsoft.com/office/drawing/2014/main" id="{23EE76E1-59EC-A050-AC95-1750FB7EB9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1526" y="1683737"/>
            <a:ext cx="3953138" cy="3216529"/>
          </a:xfrm>
          <a:prstGeom prst="rect">
            <a:avLst/>
          </a:prstGeom>
        </p:spPr>
      </p:pic>
      <p:sp>
        <p:nvSpPr>
          <p:cNvPr id="11" name="Rectangle 10">
            <a:extLst>
              <a:ext uri="{FF2B5EF4-FFF2-40B4-BE49-F238E27FC236}">
                <a16:creationId xmlns:a16="http://schemas.microsoft.com/office/drawing/2014/main" id="{4C27D296-0EE7-B2C2-7447-C6637B060E9C}"/>
              </a:ext>
            </a:extLst>
          </p:cNvPr>
          <p:cNvSpPr/>
          <p:nvPr/>
        </p:nvSpPr>
        <p:spPr>
          <a:xfrm>
            <a:off x="6213566" y="1260999"/>
            <a:ext cx="3320140" cy="342145"/>
          </a:xfrm>
          <a:prstGeom prst="rect">
            <a:avLst/>
          </a:prstGeom>
        </p:spPr>
        <p:txBody>
          <a:bodyPr wrap="none">
            <a:spAutoFit/>
          </a:bodyPr>
          <a:lstStyle/>
          <a:p>
            <a:pPr fontAlgn="base">
              <a:lnSpc>
                <a:spcPct val="110000"/>
              </a:lnSpc>
              <a:spcBef>
                <a:spcPts val="600"/>
              </a:spcBef>
            </a:pPr>
            <a:r>
              <a:rPr lang="en-GB" sz="1600" b="1" dirty="0">
                <a:solidFill>
                  <a:srgbClr val="447882"/>
                </a:solidFill>
                <a:latin typeface="Arial" panose="020B0604020202020204" pitchFamily="34" charset="0"/>
                <a:cs typeface="Arial" panose="020B0604020202020204" pitchFamily="34" charset="0"/>
              </a:rPr>
              <a:t>Climate Change Curated Library</a:t>
            </a:r>
          </a:p>
        </p:txBody>
      </p:sp>
      <p:pic>
        <p:nvPicPr>
          <p:cNvPr id="14" name="Picture 13" descr="A picture containing text, screenshot, outdoor, different&#10;&#10;Description automatically generated">
            <a:extLst>
              <a:ext uri="{FF2B5EF4-FFF2-40B4-BE49-F238E27FC236}">
                <a16:creationId xmlns:a16="http://schemas.microsoft.com/office/drawing/2014/main" id="{176FA938-4B34-6A40-6C69-59BC1E8162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5449" y="1683737"/>
            <a:ext cx="3953138" cy="3216529"/>
          </a:xfrm>
          <a:prstGeom prst="rect">
            <a:avLst/>
          </a:prstGeom>
        </p:spPr>
      </p:pic>
    </p:spTree>
    <p:extLst>
      <p:ext uri="{BB962C8B-B14F-4D97-AF65-F5344CB8AC3E}">
        <p14:creationId xmlns:p14="http://schemas.microsoft.com/office/powerpoint/2010/main" val="1663294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B39BBE-6D34-3AE0-C7EE-3734D48D0273}"/>
              </a:ext>
            </a:extLst>
          </p:cNvPr>
          <p:cNvSpPr>
            <a:spLocks noGrp="1"/>
          </p:cNvSpPr>
          <p:nvPr>
            <p:ph type="sldNum" sz="quarter" idx="12"/>
          </p:nvPr>
        </p:nvSpPr>
        <p:spPr/>
        <p:txBody>
          <a:bodyPr/>
          <a:lstStyle/>
          <a:p>
            <a:fld id="{22D29D89-28D6-400C-BE2E-4CB4EC7E1F86}" type="slidenum">
              <a:rPr lang="en-GB" smtClean="0"/>
              <a:pPr/>
              <a:t>16</a:t>
            </a:fld>
            <a:endParaRPr lang="en-GB" dirty="0"/>
          </a:p>
        </p:txBody>
      </p:sp>
      <p:sp>
        <p:nvSpPr>
          <p:cNvPr id="5" name="TextBox 4">
            <a:extLst>
              <a:ext uri="{FF2B5EF4-FFF2-40B4-BE49-F238E27FC236}">
                <a16:creationId xmlns:a16="http://schemas.microsoft.com/office/drawing/2014/main" id="{57676F87-F67E-09E1-3189-F43829A43823}"/>
              </a:ext>
            </a:extLst>
          </p:cNvPr>
          <p:cNvSpPr txBox="1"/>
          <p:nvPr/>
        </p:nvSpPr>
        <p:spPr>
          <a:xfrm>
            <a:off x="578031" y="1343929"/>
            <a:ext cx="10223319" cy="830997"/>
          </a:xfrm>
          <a:prstGeom prst="rect">
            <a:avLst/>
          </a:prstGeom>
          <a:noFill/>
        </p:spPr>
        <p:txBody>
          <a:bodyPr wrap="square">
            <a:spAutoFit/>
          </a:bodyPr>
          <a:lstStyle/>
          <a:p>
            <a:r>
              <a:rPr lang="en-GB" sz="2400" dirty="0"/>
              <a:t>The 3Rs - a strategy to ensure a manageable future : </a:t>
            </a:r>
          </a:p>
          <a:p>
            <a:endParaRPr lang="en-GB" sz="2400" dirty="0"/>
          </a:p>
        </p:txBody>
      </p:sp>
      <p:sp>
        <p:nvSpPr>
          <p:cNvPr id="6" name="TextBox 5">
            <a:extLst>
              <a:ext uri="{FF2B5EF4-FFF2-40B4-BE49-F238E27FC236}">
                <a16:creationId xmlns:a16="http://schemas.microsoft.com/office/drawing/2014/main" id="{C2B8EDDE-0E14-9056-316F-48E3AA500AC5}"/>
              </a:ext>
            </a:extLst>
          </p:cNvPr>
          <p:cNvSpPr txBox="1"/>
          <p:nvPr/>
        </p:nvSpPr>
        <p:spPr>
          <a:xfrm>
            <a:off x="421277" y="515790"/>
            <a:ext cx="8027126" cy="584775"/>
          </a:xfrm>
          <a:prstGeom prst="rect">
            <a:avLst/>
          </a:prstGeom>
          <a:noFill/>
        </p:spPr>
        <p:txBody>
          <a:bodyPr wrap="square">
            <a:spAutoFit/>
          </a:bodyPr>
          <a:lstStyle/>
          <a:p>
            <a:r>
              <a:rPr lang="en-GB" sz="3200" b="1" kern="0" dirty="0">
                <a:solidFill>
                  <a:schemeClr val="accent1"/>
                </a:solidFill>
                <a:latin typeface="+mj-lt"/>
                <a:ea typeface="+mj-ea"/>
                <a:cs typeface="+mj-cs"/>
              </a:rPr>
              <a:t>Solutions for a sustainable climate</a:t>
            </a:r>
          </a:p>
        </p:txBody>
      </p:sp>
      <p:pic>
        <p:nvPicPr>
          <p:cNvPr id="1026" name="Picture 2">
            <a:extLst>
              <a:ext uri="{FF2B5EF4-FFF2-40B4-BE49-F238E27FC236}">
                <a16:creationId xmlns:a16="http://schemas.microsoft.com/office/drawing/2014/main" id="{07F4529D-6AEA-D320-FDA0-30C27F8B9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849" y="1893456"/>
            <a:ext cx="5193982" cy="42845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1C69FAD-A05F-60CC-1BDA-D7D3A95777A2}"/>
              </a:ext>
            </a:extLst>
          </p:cNvPr>
          <p:cNvPicPr>
            <a:picLocks noChangeAspect="1"/>
          </p:cNvPicPr>
          <p:nvPr/>
        </p:nvPicPr>
        <p:blipFill>
          <a:blip r:embed="rId3"/>
          <a:stretch>
            <a:fillRect/>
          </a:stretch>
        </p:blipFill>
        <p:spPr>
          <a:xfrm>
            <a:off x="9105496" y="175545"/>
            <a:ext cx="2665227" cy="3711513"/>
          </a:xfrm>
          <a:prstGeom prst="rect">
            <a:avLst/>
          </a:prstGeom>
        </p:spPr>
      </p:pic>
      <p:grpSp>
        <p:nvGrpSpPr>
          <p:cNvPr id="8" name="Group 7">
            <a:extLst>
              <a:ext uri="{FF2B5EF4-FFF2-40B4-BE49-F238E27FC236}">
                <a16:creationId xmlns:a16="http://schemas.microsoft.com/office/drawing/2014/main" id="{2F03084C-34E1-05BC-83DA-12D70AA47422}"/>
              </a:ext>
            </a:extLst>
          </p:cNvPr>
          <p:cNvGrpSpPr/>
          <p:nvPr/>
        </p:nvGrpSpPr>
        <p:grpSpPr>
          <a:xfrm>
            <a:off x="9072246" y="4181218"/>
            <a:ext cx="3515494" cy="2616548"/>
            <a:chOff x="-565078" y="2207031"/>
            <a:chExt cx="3515494" cy="2616548"/>
          </a:xfrm>
        </p:grpSpPr>
        <p:sp>
          <p:nvSpPr>
            <p:cNvPr id="9" name="Freeform 44">
              <a:extLst>
                <a:ext uri="{FF2B5EF4-FFF2-40B4-BE49-F238E27FC236}">
                  <a16:creationId xmlns:a16="http://schemas.microsoft.com/office/drawing/2014/main" id="{6AC11208-D95B-F869-E283-8451F3D77425}"/>
                </a:ext>
              </a:extLst>
            </p:cNvPr>
            <p:cNvSpPr/>
            <p:nvPr/>
          </p:nvSpPr>
          <p:spPr>
            <a:xfrm rot="16200000">
              <a:off x="524197" y="2449782"/>
              <a:ext cx="1851503" cy="1366001"/>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CB5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CB513E"/>
                </a:solidFill>
                <a:latin typeface="Arial"/>
              </a:endParaRPr>
            </a:p>
          </p:txBody>
        </p:sp>
        <p:pic>
          <p:nvPicPr>
            <p:cNvPr id="10" name="Graphic 9">
              <a:extLst>
                <a:ext uri="{FF2B5EF4-FFF2-40B4-BE49-F238E27FC236}">
                  <a16:creationId xmlns:a16="http://schemas.microsoft.com/office/drawing/2014/main" id="{E06E5979-D31C-4249-8923-245E9E86A769}"/>
                </a:ext>
              </a:extLst>
            </p:cNvPr>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0749" y="2436118"/>
              <a:ext cx="878400" cy="878400"/>
            </a:xfrm>
            <a:prstGeom prst="rect">
              <a:avLst/>
            </a:prstGeom>
          </p:spPr>
        </p:pic>
        <p:grpSp>
          <p:nvGrpSpPr>
            <p:cNvPr id="11" name="Group 10">
              <a:extLst>
                <a:ext uri="{FF2B5EF4-FFF2-40B4-BE49-F238E27FC236}">
                  <a16:creationId xmlns:a16="http://schemas.microsoft.com/office/drawing/2014/main" id="{59CF2915-ACC9-8654-0F6C-9725E988282B}"/>
                </a:ext>
              </a:extLst>
            </p:cNvPr>
            <p:cNvGrpSpPr/>
            <p:nvPr/>
          </p:nvGrpSpPr>
          <p:grpSpPr>
            <a:xfrm>
              <a:off x="-565078" y="4062143"/>
              <a:ext cx="3515494" cy="761436"/>
              <a:chOff x="6991071" y="1129541"/>
              <a:chExt cx="2525910" cy="461665"/>
            </a:xfrm>
          </p:grpSpPr>
          <p:sp>
            <p:nvSpPr>
              <p:cNvPr id="12" name="Rectangle 11">
                <a:extLst>
                  <a:ext uri="{FF2B5EF4-FFF2-40B4-BE49-F238E27FC236}">
                    <a16:creationId xmlns:a16="http://schemas.microsoft.com/office/drawing/2014/main" id="{7DBFE7EA-8442-54B0-FCC3-5985D29E558A}"/>
                  </a:ext>
                </a:extLst>
              </p:cNvPr>
              <p:cNvSpPr/>
              <p:nvPr/>
            </p:nvSpPr>
            <p:spPr>
              <a:xfrm>
                <a:off x="7744141" y="1129541"/>
                <a:ext cx="1430918" cy="391876"/>
              </a:xfrm>
              <a:prstGeom prst="rect">
                <a:avLst/>
              </a:prstGeom>
            </p:spPr>
            <p:txBody>
              <a:bodyPr wrap="none">
                <a:spAutoFit/>
              </a:bodyPr>
              <a:lstStyle/>
              <a:p>
                <a:pPr algn="ctr"/>
                <a:r>
                  <a:rPr lang="en-US" b="1" dirty="0">
                    <a:solidFill>
                      <a:srgbClr val="447882"/>
                    </a:solidFill>
                    <a:latin typeface="Arial" panose="020B0604020202020204" pitchFamily="34" charset="0"/>
                    <a:cs typeface="Arial" panose="020B0604020202020204" pitchFamily="34" charset="0"/>
                  </a:rPr>
                  <a:t>Knowledge and </a:t>
                </a:r>
              </a:p>
              <a:p>
                <a:pPr algn="ctr"/>
                <a:r>
                  <a:rPr lang="en-US" b="1" dirty="0">
                    <a:solidFill>
                      <a:srgbClr val="447882"/>
                    </a:solidFill>
                    <a:latin typeface="Arial" panose="020B0604020202020204" pitchFamily="34" charset="0"/>
                    <a:cs typeface="Arial" panose="020B0604020202020204" pitchFamily="34" charset="0"/>
                  </a:rPr>
                  <a:t>skillsets  </a:t>
                </a:r>
              </a:p>
            </p:txBody>
          </p:sp>
          <p:sp>
            <p:nvSpPr>
              <p:cNvPr id="13" name="Rectangle 12">
                <a:extLst>
                  <a:ext uri="{FF2B5EF4-FFF2-40B4-BE49-F238E27FC236}">
                    <a16:creationId xmlns:a16="http://schemas.microsoft.com/office/drawing/2014/main" id="{170A8953-7160-2C82-F8C7-83B8C8767652}"/>
                  </a:ext>
                </a:extLst>
              </p:cNvPr>
              <p:cNvSpPr/>
              <p:nvPr/>
            </p:nvSpPr>
            <p:spPr>
              <a:xfrm>
                <a:off x="6991071" y="1314207"/>
                <a:ext cx="2525910" cy="276999"/>
              </a:xfrm>
              <a:prstGeom prst="rect">
                <a:avLst/>
              </a:prstGeom>
            </p:spPr>
            <p:txBody>
              <a:bodyPr wrap="square">
                <a:spAutoFit/>
              </a:bodyPr>
              <a:lstStyle/>
              <a:p>
                <a:pPr algn="ctr"/>
                <a:endParaRPr lang="en-US" sz="1200" dirty="0"/>
              </a:p>
            </p:txBody>
          </p:sp>
        </p:grpSp>
      </p:grpSp>
    </p:spTree>
    <p:extLst>
      <p:ext uri="{BB962C8B-B14F-4D97-AF65-F5344CB8AC3E}">
        <p14:creationId xmlns:p14="http://schemas.microsoft.com/office/powerpoint/2010/main" val="1766725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74B992F-D535-EF99-8265-ECAD41B1BE37}"/>
              </a:ext>
            </a:extLst>
          </p:cNvPr>
          <p:cNvSpPr txBox="1">
            <a:spLocks/>
          </p:cNvSpPr>
          <p:nvPr/>
        </p:nvSpPr>
        <p:spPr>
          <a:xfrm>
            <a:off x="541860" y="541032"/>
            <a:ext cx="8278627" cy="1325563"/>
          </a:xfrm>
          <a:prstGeom prst="rect">
            <a:avLst/>
          </a:prstGeom>
        </p:spPr>
        <p:txBody>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kern="0" dirty="0"/>
              <a:t>Climate Change: Regulation</a:t>
            </a:r>
          </a:p>
        </p:txBody>
      </p:sp>
      <p:grpSp>
        <p:nvGrpSpPr>
          <p:cNvPr id="12" name="Group 11">
            <a:extLst>
              <a:ext uri="{FF2B5EF4-FFF2-40B4-BE49-F238E27FC236}">
                <a16:creationId xmlns:a16="http://schemas.microsoft.com/office/drawing/2014/main" id="{3150167F-6532-CADF-8C9E-0FBBC09DFC0E}"/>
              </a:ext>
            </a:extLst>
          </p:cNvPr>
          <p:cNvGrpSpPr/>
          <p:nvPr/>
        </p:nvGrpSpPr>
        <p:grpSpPr>
          <a:xfrm>
            <a:off x="10287663" y="4262938"/>
            <a:ext cx="2525910" cy="2682644"/>
            <a:chOff x="541860" y="2207031"/>
            <a:chExt cx="2525910" cy="2682644"/>
          </a:xfrm>
        </p:grpSpPr>
        <p:sp>
          <p:nvSpPr>
            <p:cNvPr id="2" name="Freeform 44">
              <a:extLst>
                <a:ext uri="{FF2B5EF4-FFF2-40B4-BE49-F238E27FC236}">
                  <a16:creationId xmlns:a16="http://schemas.microsoft.com/office/drawing/2014/main" id="{CB9129AF-964F-44B1-A1A1-E3EC312E1749}"/>
                </a:ext>
              </a:extLst>
            </p:cNvPr>
            <p:cNvSpPr/>
            <p:nvPr/>
          </p:nvSpPr>
          <p:spPr>
            <a:xfrm rot="16200000">
              <a:off x="524197" y="2449782"/>
              <a:ext cx="1851503" cy="1366001"/>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447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FFFFFF"/>
                </a:solidFill>
                <a:latin typeface="Arial"/>
              </a:endParaRPr>
            </a:p>
          </p:txBody>
        </p:sp>
        <p:grpSp>
          <p:nvGrpSpPr>
            <p:cNvPr id="4" name="Group 3">
              <a:extLst>
                <a:ext uri="{FF2B5EF4-FFF2-40B4-BE49-F238E27FC236}">
                  <a16:creationId xmlns:a16="http://schemas.microsoft.com/office/drawing/2014/main" id="{D483AE49-0292-7989-539C-B727A0C7D43B}"/>
                </a:ext>
              </a:extLst>
            </p:cNvPr>
            <p:cNvGrpSpPr/>
            <p:nvPr/>
          </p:nvGrpSpPr>
          <p:grpSpPr>
            <a:xfrm>
              <a:off x="541860" y="4243344"/>
              <a:ext cx="2525910" cy="646331"/>
              <a:chOff x="6991071" y="944875"/>
              <a:chExt cx="2525910" cy="646331"/>
            </a:xfrm>
          </p:grpSpPr>
          <p:sp>
            <p:nvSpPr>
              <p:cNvPr id="5" name="Rectangle 4">
                <a:extLst>
                  <a:ext uri="{FF2B5EF4-FFF2-40B4-BE49-F238E27FC236}">
                    <a16:creationId xmlns:a16="http://schemas.microsoft.com/office/drawing/2014/main" id="{5A8AF72D-0287-C11E-AA73-DDA94F838467}"/>
                  </a:ext>
                </a:extLst>
              </p:cNvPr>
              <p:cNvSpPr/>
              <p:nvPr/>
            </p:nvSpPr>
            <p:spPr>
              <a:xfrm>
                <a:off x="7208756" y="944875"/>
                <a:ext cx="1483098" cy="369332"/>
              </a:xfrm>
              <a:prstGeom prst="rect">
                <a:avLst/>
              </a:prstGeom>
            </p:spPr>
            <p:txBody>
              <a:bodyPr wrap="none">
                <a:spAutoFit/>
              </a:bodyPr>
              <a:lstStyle/>
              <a:p>
                <a:pPr algn="ctr"/>
                <a:r>
                  <a:rPr lang="en-US" b="1" dirty="0">
                    <a:solidFill>
                      <a:srgbClr val="CB513E"/>
                    </a:solidFill>
                    <a:latin typeface="Arial" panose="020B0604020202020204" pitchFamily="34" charset="0"/>
                    <a:cs typeface="Arial" panose="020B0604020202020204" pitchFamily="34" charset="0"/>
                  </a:rPr>
                  <a:t>Regulation</a:t>
                </a:r>
                <a:r>
                  <a:rPr lang="en-US" dirty="0">
                    <a:solidFill>
                      <a:srgbClr val="CB513E"/>
                    </a:solidFill>
                    <a:latin typeface="+mj-lt"/>
                  </a:rPr>
                  <a:t>  </a:t>
                </a:r>
              </a:p>
            </p:txBody>
          </p:sp>
          <p:sp>
            <p:nvSpPr>
              <p:cNvPr id="6" name="Rectangle 5">
                <a:extLst>
                  <a:ext uri="{FF2B5EF4-FFF2-40B4-BE49-F238E27FC236}">
                    <a16:creationId xmlns:a16="http://schemas.microsoft.com/office/drawing/2014/main" id="{E17162DC-600C-1BB8-94B3-DEA2F9CD5218}"/>
                  </a:ext>
                </a:extLst>
              </p:cNvPr>
              <p:cNvSpPr/>
              <p:nvPr/>
            </p:nvSpPr>
            <p:spPr>
              <a:xfrm>
                <a:off x="6991071" y="1314207"/>
                <a:ext cx="2525910" cy="276999"/>
              </a:xfrm>
              <a:prstGeom prst="rect">
                <a:avLst/>
              </a:prstGeom>
            </p:spPr>
            <p:txBody>
              <a:bodyPr wrap="square">
                <a:spAutoFit/>
              </a:bodyPr>
              <a:lstStyle/>
              <a:p>
                <a:pPr algn="ctr"/>
                <a:endParaRPr lang="en-US" sz="1200" dirty="0"/>
              </a:p>
            </p:txBody>
          </p:sp>
        </p:grpSp>
        <p:pic>
          <p:nvPicPr>
            <p:cNvPr id="7" name="Graphic 6" descr="Judge female outline">
              <a:extLst>
                <a:ext uri="{FF2B5EF4-FFF2-40B4-BE49-F238E27FC236}">
                  <a16:creationId xmlns:a16="http://schemas.microsoft.com/office/drawing/2014/main" id="{4ACD5885-4ECE-A1F1-FCDA-550AFD7509B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0749" y="2478275"/>
              <a:ext cx="878400" cy="878400"/>
            </a:xfrm>
            <a:prstGeom prst="rect">
              <a:avLst/>
            </a:prstGeom>
          </p:spPr>
        </p:pic>
      </p:grpSp>
      <p:sp>
        <p:nvSpPr>
          <p:cNvPr id="8" name="Content Placeholder 2">
            <a:extLst>
              <a:ext uri="{FF2B5EF4-FFF2-40B4-BE49-F238E27FC236}">
                <a16:creationId xmlns:a16="http://schemas.microsoft.com/office/drawing/2014/main" id="{D68A117E-DEB1-3D71-98D7-5BB87E614BA3}"/>
              </a:ext>
            </a:extLst>
          </p:cNvPr>
          <p:cNvSpPr txBox="1">
            <a:spLocks/>
          </p:cNvSpPr>
          <p:nvPr/>
        </p:nvSpPr>
        <p:spPr>
          <a:xfrm>
            <a:off x="541860" y="1835735"/>
            <a:ext cx="5425973" cy="24272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10000"/>
              </a:lnSpc>
              <a:spcBef>
                <a:spcPts val="600"/>
              </a:spcBef>
            </a:pPr>
            <a:r>
              <a:rPr lang="en-GB" sz="2200" dirty="0"/>
              <a:t>Support Joint Forum for Actuarial Regulation (Climate Risk #1 hotspot)</a:t>
            </a:r>
            <a:r>
              <a:rPr lang="en-GB" sz="2200" baseline="30000" dirty="0"/>
              <a:t>1</a:t>
            </a:r>
          </a:p>
          <a:p>
            <a:pPr fontAlgn="base">
              <a:lnSpc>
                <a:spcPct val="110000"/>
              </a:lnSpc>
              <a:spcBef>
                <a:spcPts val="600"/>
              </a:spcBef>
            </a:pPr>
            <a:r>
              <a:rPr lang="en-GB" sz="2200" dirty="0"/>
              <a:t>Informal meetings with PRA and other regulators</a:t>
            </a:r>
          </a:p>
          <a:p>
            <a:pPr fontAlgn="base">
              <a:lnSpc>
                <a:spcPct val="110000"/>
              </a:lnSpc>
              <a:spcBef>
                <a:spcPts val="600"/>
              </a:spcBef>
            </a:pPr>
            <a:r>
              <a:rPr lang="en-US" sz="2200" dirty="0"/>
              <a:t>Support IFoA regulation board: review Actuarial Code, APS, TAS</a:t>
            </a:r>
          </a:p>
        </p:txBody>
      </p:sp>
      <p:sp>
        <p:nvSpPr>
          <p:cNvPr id="9" name="Content Placeholder 2">
            <a:extLst>
              <a:ext uri="{FF2B5EF4-FFF2-40B4-BE49-F238E27FC236}">
                <a16:creationId xmlns:a16="http://schemas.microsoft.com/office/drawing/2014/main" id="{11D0DA80-3585-C9F8-202A-1FC39BD14AAD}"/>
              </a:ext>
            </a:extLst>
          </p:cNvPr>
          <p:cNvSpPr txBox="1">
            <a:spLocks/>
          </p:cNvSpPr>
          <p:nvPr/>
        </p:nvSpPr>
        <p:spPr>
          <a:xfrm>
            <a:off x="641382" y="6113035"/>
            <a:ext cx="9332612" cy="442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indent="-271463" fontAlgn="base">
              <a:lnSpc>
                <a:spcPct val="100000"/>
              </a:lnSpc>
              <a:spcBef>
                <a:spcPts val="0"/>
              </a:spcBef>
              <a:buFont typeface="+mj-lt"/>
              <a:buAutoNum type="arabicPeriod"/>
            </a:pPr>
            <a:r>
              <a:rPr lang="en-GB" sz="1100" dirty="0">
                <a:solidFill>
                  <a:srgbClr val="414141"/>
                </a:solidFill>
                <a:cs typeface="Arial Narrow" panose="020B0604020202020204" pitchFamily="34" charset="0"/>
              </a:rPr>
              <a:t>JFAR Risk Perspective 2021 https://</a:t>
            </a:r>
            <a:r>
              <a:rPr lang="en-GB" sz="1100" dirty="0" err="1">
                <a:solidFill>
                  <a:srgbClr val="414141"/>
                </a:solidFill>
                <a:cs typeface="Arial Narrow" panose="020B0604020202020204" pitchFamily="34" charset="0"/>
              </a:rPr>
              <a:t>www.frc.org.uk</a:t>
            </a:r>
            <a:r>
              <a:rPr lang="en-GB" sz="1100" dirty="0">
                <a:solidFill>
                  <a:srgbClr val="414141"/>
                </a:solidFill>
                <a:cs typeface="Arial Narrow" panose="020B0604020202020204" pitchFamily="34" charset="0"/>
              </a:rPr>
              <a:t>/</a:t>
            </a:r>
            <a:r>
              <a:rPr lang="en-GB" sz="1100" dirty="0" err="1">
                <a:solidFill>
                  <a:srgbClr val="414141"/>
                </a:solidFill>
                <a:cs typeface="Arial Narrow" panose="020B0604020202020204" pitchFamily="34" charset="0"/>
              </a:rPr>
              <a:t>getattachment</a:t>
            </a:r>
            <a:r>
              <a:rPr lang="en-GB" sz="1100" dirty="0">
                <a:solidFill>
                  <a:srgbClr val="414141"/>
                </a:solidFill>
                <a:cs typeface="Arial Narrow" panose="020B0604020202020204" pitchFamily="34" charset="0"/>
              </a:rPr>
              <a:t>/68762d12-5547-4d9b-a6a4-dbe4a1aacc4a/JFAR-Risk-Perspective-2021.pdf </a:t>
            </a:r>
            <a:endParaRPr lang="en-GB" sz="1100" dirty="0">
              <a:cs typeface="Arial Narrow" panose="020B0604020202020204" pitchFamily="34" charset="0"/>
            </a:endParaRPr>
          </a:p>
        </p:txBody>
      </p:sp>
      <p:pic>
        <p:nvPicPr>
          <p:cNvPr id="11" name="Picture 10" descr="A screenshot of a video game&#10;&#10;Description automatically generated with low confidence">
            <a:extLst>
              <a:ext uri="{FF2B5EF4-FFF2-40B4-BE49-F238E27FC236}">
                <a16:creationId xmlns:a16="http://schemas.microsoft.com/office/drawing/2014/main" id="{AB7E5944-372D-8B4D-A8C9-2EB745A1E354}"/>
              </a:ext>
            </a:extLst>
          </p:cNvPr>
          <p:cNvPicPr>
            <a:picLocks noChangeAspect="1"/>
          </p:cNvPicPr>
          <p:nvPr/>
        </p:nvPicPr>
        <p:blipFill rotWithShape="1">
          <a:blip r:embed="rId4">
            <a:extLst>
              <a:ext uri="{28A0092B-C50C-407E-A947-70E740481C1C}">
                <a14:useLocalDpi xmlns:a14="http://schemas.microsoft.com/office/drawing/2010/main" val="0"/>
              </a:ext>
            </a:extLst>
          </a:blip>
          <a:srcRect b="1664"/>
          <a:stretch/>
        </p:blipFill>
        <p:spPr>
          <a:xfrm>
            <a:off x="6713176" y="1121905"/>
            <a:ext cx="3054231" cy="4279644"/>
          </a:xfrm>
          <a:prstGeom prst="rect">
            <a:avLst/>
          </a:prstGeom>
        </p:spPr>
      </p:pic>
    </p:spTree>
    <p:extLst>
      <p:ext uri="{BB962C8B-B14F-4D97-AF65-F5344CB8AC3E}">
        <p14:creationId xmlns:p14="http://schemas.microsoft.com/office/powerpoint/2010/main" val="2084351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627D1-3BB5-26FE-4E1F-ABCD3B93C3DE}"/>
              </a:ext>
            </a:extLst>
          </p:cNvPr>
          <p:cNvSpPr txBox="1">
            <a:spLocks/>
          </p:cNvSpPr>
          <p:nvPr/>
        </p:nvSpPr>
        <p:spPr>
          <a:xfrm>
            <a:off x="658763" y="416991"/>
            <a:ext cx="8343314" cy="1325563"/>
          </a:xfrm>
          <a:prstGeom prst="rect">
            <a:avLst/>
          </a:prstGeom>
        </p:spPr>
        <p:txBody>
          <a:bodyPr>
            <a:normAutofit/>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kern="0" dirty="0"/>
              <a:t>Climate Change: Research &amp; Thought-Leadership</a:t>
            </a:r>
          </a:p>
        </p:txBody>
      </p:sp>
      <p:grpSp>
        <p:nvGrpSpPr>
          <p:cNvPr id="12" name="Group 11">
            <a:extLst>
              <a:ext uri="{FF2B5EF4-FFF2-40B4-BE49-F238E27FC236}">
                <a16:creationId xmlns:a16="http://schemas.microsoft.com/office/drawing/2014/main" id="{8AD32FA5-26C9-1602-72C4-E5610884C0AB}"/>
              </a:ext>
            </a:extLst>
          </p:cNvPr>
          <p:cNvGrpSpPr/>
          <p:nvPr/>
        </p:nvGrpSpPr>
        <p:grpSpPr>
          <a:xfrm>
            <a:off x="10034626" y="4115734"/>
            <a:ext cx="2523342" cy="2635138"/>
            <a:chOff x="314864" y="2207031"/>
            <a:chExt cx="2523342" cy="2635138"/>
          </a:xfrm>
        </p:grpSpPr>
        <p:sp>
          <p:nvSpPr>
            <p:cNvPr id="3" name="Freeform 44">
              <a:extLst>
                <a:ext uri="{FF2B5EF4-FFF2-40B4-BE49-F238E27FC236}">
                  <a16:creationId xmlns:a16="http://schemas.microsoft.com/office/drawing/2014/main" id="{DD1D4734-426F-402E-C4D6-A5CF7DC251E1}"/>
                </a:ext>
              </a:extLst>
            </p:cNvPr>
            <p:cNvSpPr/>
            <p:nvPr/>
          </p:nvSpPr>
          <p:spPr>
            <a:xfrm rot="16200000">
              <a:off x="524197" y="2449782"/>
              <a:ext cx="1851503" cy="1366001"/>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CB5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FFFFFF"/>
                </a:solidFill>
                <a:latin typeface="Arial"/>
              </a:endParaRPr>
            </a:p>
          </p:txBody>
        </p:sp>
        <p:pic>
          <p:nvPicPr>
            <p:cNvPr id="4" name="Graphic 3" descr="Test tubes outline">
              <a:extLst>
                <a:ext uri="{FF2B5EF4-FFF2-40B4-BE49-F238E27FC236}">
                  <a16:creationId xmlns:a16="http://schemas.microsoft.com/office/drawing/2014/main" id="{32694862-0D13-D128-9BBA-D5413EAE68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2257" y="2486277"/>
              <a:ext cx="877176" cy="877176"/>
            </a:xfrm>
            <a:prstGeom prst="rect">
              <a:avLst/>
            </a:prstGeom>
          </p:spPr>
        </p:pic>
        <p:grpSp>
          <p:nvGrpSpPr>
            <p:cNvPr id="5" name="Group 4">
              <a:extLst>
                <a:ext uri="{FF2B5EF4-FFF2-40B4-BE49-F238E27FC236}">
                  <a16:creationId xmlns:a16="http://schemas.microsoft.com/office/drawing/2014/main" id="{25091E5E-6005-C3A4-3BC1-41C44FFBE868}"/>
                </a:ext>
              </a:extLst>
            </p:cNvPr>
            <p:cNvGrpSpPr/>
            <p:nvPr/>
          </p:nvGrpSpPr>
          <p:grpSpPr>
            <a:xfrm>
              <a:off x="314864" y="4119488"/>
              <a:ext cx="2523342" cy="722681"/>
              <a:chOff x="6833374" y="868525"/>
              <a:chExt cx="2683607" cy="722681"/>
            </a:xfrm>
          </p:grpSpPr>
          <p:sp>
            <p:nvSpPr>
              <p:cNvPr id="6" name="Rectangle 5">
                <a:extLst>
                  <a:ext uri="{FF2B5EF4-FFF2-40B4-BE49-F238E27FC236}">
                    <a16:creationId xmlns:a16="http://schemas.microsoft.com/office/drawing/2014/main" id="{D8FD159D-C986-A124-1360-8D82D5FA5C1E}"/>
                  </a:ext>
                </a:extLst>
              </p:cNvPr>
              <p:cNvSpPr/>
              <p:nvPr/>
            </p:nvSpPr>
            <p:spPr>
              <a:xfrm>
                <a:off x="6833374" y="868525"/>
                <a:ext cx="2414358" cy="615553"/>
              </a:xfrm>
              <a:prstGeom prst="rect">
                <a:avLst/>
              </a:prstGeom>
            </p:spPr>
            <p:txBody>
              <a:bodyPr wrap="none">
                <a:spAutoFit/>
              </a:bodyPr>
              <a:lstStyle/>
              <a:p>
                <a:pPr algn="ctr"/>
                <a:r>
                  <a:rPr lang="en-US" sz="1700" b="1" dirty="0">
                    <a:solidFill>
                      <a:srgbClr val="447882"/>
                    </a:solidFill>
                    <a:latin typeface="Arial" panose="020B0604020202020204" pitchFamily="34" charset="0"/>
                    <a:cs typeface="Arial" panose="020B0604020202020204" pitchFamily="34" charset="0"/>
                  </a:rPr>
                  <a:t>Research and </a:t>
                </a:r>
              </a:p>
              <a:p>
                <a:pPr algn="ctr"/>
                <a:r>
                  <a:rPr lang="en-US" sz="1700" b="1" dirty="0">
                    <a:solidFill>
                      <a:srgbClr val="447882"/>
                    </a:solidFill>
                    <a:latin typeface="Arial" panose="020B0604020202020204" pitchFamily="34" charset="0"/>
                    <a:cs typeface="Arial" panose="020B0604020202020204" pitchFamily="34" charset="0"/>
                  </a:rPr>
                  <a:t>thought leadership  </a:t>
                </a:r>
              </a:p>
            </p:txBody>
          </p:sp>
          <p:sp>
            <p:nvSpPr>
              <p:cNvPr id="7" name="Rectangle 6">
                <a:extLst>
                  <a:ext uri="{FF2B5EF4-FFF2-40B4-BE49-F238E27FC236}">
                    <a16:creationId xmlns:a16="http://schemas.microsoft.com/office/drawing/2014/main" id="{024D1980-4D70-09FC-0BF3-1347EE868A6B}"/>
                  </a:ext>
                </a:extLst>
              </p:cNvPr>
              <p:cNvSpPr/>
              <p:nvPr/>
            </p:nvSpPr>
            <p:spPr>
              <a:xfrm>
                <a:off x="6991071" y="1314207"/>
                <a:ext cx="2525910" cy="276999"/>
              </a:xfrm>
              <a:prstGeom prst="rect">
                <a:avLst/>
              </a:prstGeom>
            </p:spPr>
            <p:txBody>
              <a:bodyPr wrap="square">
                <a:spAutoFit/>
              </a:bodyPr>
              <a:lstStyle/>
              <a:p>
                <a:pPr algn="ctr"/>
                <a:endParaRPr lang="en-US" sz="1200" b="1" dirty="0">
                  <a:latin typeface="Arial" panose="020B0604020202020204" pitchFamily="34" charset="0"/>
                  <a:cs typeface="Arial" panose="020B0604020202020204" pitchFamily="34" charset="0"/>
                </a:endParaRPr>
              </a:p>
            </p:txBody>
          </p:sp>
        </p:grpSp>
      </p:grpSp>
      <p:pic>
        <p:nvPicPr>
          <p:cNvPr id="8" name="Picture 7" descr="Graphical user interface, text, application, email&#10;&#10;Description automatically generated">
            <a:extLst>
              <a:ext uri="{FF2B5EF4-FFF2-40B4-BE49-F238E27FC236}">
                <a16:creationId xmlns:a16="http://schemas.microsoft.com/office/drawing/2014/main" id="{D0D5221B-6D1C-07DD-FE41-32DD9C664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8382" y="1132953"/>
            <a:ext cx="2965673" cy="4271005"/>
          </a:xfrm>
          <a:prstGeom prst="rect">
            <a:avLst/>
          </a:prstGeom>
        </p:spPr>
      </p:pic>
      <p:sp>
        <p:nvSpPr>
          <p:cNvPr id="9" name="Content Placeholder 2">
            <a:extLst>
              <a:ext uri="{FF2B5EF4-FFF2-40B4-BE49-F238E27FC236}">
                <a16:creationId xmlns:a16="http://schemas.microsoft.com/office/drawing/2014/main" id="{2703BF76-0171-B0C9-3762-32C2CA6DCC15}"/>
              </a:ext>
            </a:extLst>
          </p:cNvPr>
          <p:cNvSpPr txBox="1">
            <a:spLocks/>
          </p:cNvSpPr>
          <p:nvPr/>
        </p:nvSpPr>
        <p:spPr>
          <a:xfrm>
            <a:off x="392490" y="5403958"/>
            <a:ext cx="8104238" cy="117841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Font typeface="+mj-lt"/>
              <a:buAutoNum type="arabicPeriod"/>
            </a:pPr>
            <a:r>
              <a:rPr lang="en-GB" sz="1400" dirty="0">
                <a:solidFill>
                  <a:srgbClr val="327997"/>
                </a:solidFill>
                <a:hlinkClick r:id="rId5">
                  <a:extLst>
                    <a:ext uri="{A12FA001-AC4F-418D-AE19-62706E023703}">
                      <ahyp:hlinkClr xmlns:ahyp="http://schemas.microsoft.com/office/drawing/2018/hyperlinkcolor" val="tx"/>
                    </a:ext>
                  </a:extLst>
                </a:hlinkClick>
              </a:rPr>
              <a:t>Climate scenario analysis - An illustration of potential long-term economic &amp; financial market impacts</a:t>
            </a:r>
            <a:r>
              <a:rPr lang="en-GB" sz="1400" dirty="0">
                <a:solidFill>
                  <a:srgbClr val="327997"/>
                </a:solidFill>
              </a:rPr>
              <a:t>,  </a:t>
            </a:r>
            <a:r>
              <a:rPr lang="en-GB" sz="1400" dirty="0">
                <a:solidFill>
                  <a:srgbClr val="327997"/>
                </a:solidFill>
                <a:hlinkClick r:id="rId6">
                  <a:extLst>
                    <a:ext uri="{A12FA001-AC4F-418D-AE19-62706E023703}">
                      <ahyp:hlinkClr xmlns:ahyp="http://schemas.microsoft.com/office/drawing/2018/hyperlinkcolor" val="tx"/>
                    </a:ext>
                  </a:extLst>
                </a:hlinkClick>
              </a:rPr>
              <a:t>Climate Scenario Analysis for Pension Schemes</a:t>
            </a:r>
            <a:r>
              <a:rPr lang="en-GB" sz="1400" dirty="0">
                <a:solidFill>
                  <a:srgbClr val="327997"/>
                </a:solidFill>
              </a:rPr>
              <a:t>,, </a:t>
            </a:r>
            <a:r>
              <a:rPr lang="en-GB" sz="1400" dirty="0">
                <a:solidFill>
                  <a:srgbClr val="327997"/>
                </a:solidFill>
                <a:hlinkClick r:id="rId7"/>
              </a:rPr>
              <a:t>https://www.iema.net/knowledge/policy-horizon/corporate-sustainability/climate-related-financial-disclosures</a:t>
            </a:r>
            <a:endParaRPr lang="en-GB" sz="1400" dirty="0">
              <a:solidFill>
                <a:srgbClr val="327997"/>
              </a:solidFill>
            </a:endParaRPr>
          </a:p>
          <a:p>
            <a:pPr>
              <a:lnSpc>
                <a:spcPct val="120000"/>
              </a:lnSpc>
              <a:spcBef>
                <a:spcPts val="0"/>
              </a:spcBef>
              <a:buFont typeface="+mj-lt"/>
              <a:buAutoNum type="arabicPeriod"/>
            </a:pPr>
            <a:r>
              <a:rPr lang="en-GB" sz="1400" dirty="0">
                <a:solidFill>
                  <a:srgbClr val="505050"/>
                </a:solidFill>
                <a:hlinkClick r:id="rId8"/>
              </a:rPr>
              <a:t>https://www.actuaries.org.uk/system/files/field/document/Climate-change-report-29072020.pdf</a:t>
            </a:r>
            <a:r>
              <a:rPr lang="en-GB" sz="1400" dirty="0">
                <a:solidFill>
                  <a:srgbClr val="505050"/>
                </a:solidFill>
              </a:rPr>
              <a:t> </a:t>
            </a:r>
          </a:p>
          <a:p>
            <a:pPr>
              <a:lnSpc>
                <a:spcPct val="120000"/>
              </a:lnSpc>
              <a:spcBef>
                <a:spcPts val="0"/>
              </a:spcBef>
              <a:buFont typeface="+mj-lt"/>
              <a:buAutoNum type="arabicPeriod"/>
            </a:pPr>
            <a:r>
              <a:rPr lang="en-GB" sz="1400" dirty="0">
                <a:solidFill>
                  <a:srgbClr val="505050"/>
                </a:solidFill>
                <a:hlinkClick r:id="rId9"/>
              </a:rPr>
              <a:t>https://www.actuaries.org.uk/learn-and-develop/events-calendar/thought-leadership-speaker-series</a:t>
            </a:r>
            <a:endParaRPr lang="en-GB" sz="1400" dirty="0">
              <a:solidFill>
                <a:srgbClr val="505050"/>
              </a:solidFill>
            </a:endParaRPr>
          </a:p>
          <a:p>
            <a:pPr>
              <a:lnSpc>
                <a:spcPct val="120000"/>
              </a:lnSpc>
              <a:spcBef>
                <a:spcPts val="0"/>
              </a:spcBef>
              <a:buFont typeface="+mj-lt"/>
              <a:buAutoNum type="arabicPeriod"/>
            </a:pPr>
            <a:r>
              <a:rPr lang="en-GB" sz="1400" dirty="0">
                <a:solidFill>
                  <a:srgbClr val="505050"/>
                </a:solidFill>
                <a:hlinkClick r:id="rId10"/>
              </a:rPr>
              <a:t>https://finstic.org.uk/</a:t>
            </a:r>
            <a:endParaRPr lang="en-GB" sz="1400" dirty="0">
              <a:solidFill>
                <a:srgbClr val="505050"/>
              </a:solidFill>
            </a:endParaRPr>
          </a:p>
          <a:p>
            <a:pPr>
              <a:lnSpc>
                <a:spcPct val="120000"/>
              </a:lnSpc>
              <a:spcBef>
                <a:spcPts val="0"/>
              </a:spcBef>
              <a:buFont typeface="+mj-lt"/>
              <a:buAutoNum type="arabicPeriod"/>
            </a:pPr>
            <a:r>
              <a:rPr lang="en-GB" sz="1400" dirty="0">
                <a:solidFill>
                  <a:srgbClr val="505050"/>
                </a:solidFill>
                <a:hlinkClick r:id="rId11"/>
              </a:rPr>
              <a:t>http://blog.actuaries.org.uk/blog/biodiversity-risk-natural-capital-and-actuarial-practice</a:t>
            </a:r>
            <a:r>
              <a:rPr lang="en-GB" sz="1400" dirty="0">
                <a:solidFill>
                  <a:srgbClr val="505050"/>
                </a:solidFill>
              </a:rPr>
              <a:t> , </a:t>
            </a:r>
            <a:r>
              <a:rPr lang="en-GB" sz="1400" dirty="0">
                <a:solidFill>
                  <a:srgbClr val="505050"/>
                </a:solidFill>
                <a:hlinkClick r:id="rId12"/>
              </a:rPr>
              <a:t>https://www.actuaries.org.uk/news-and-insights/public-affairs-and-policy/intergenerational-fairness</a:t>
            </a:r>
            <a:r>
              <a:rPr lang="en-GB" sz="1400" dirty="0">
                <a:solidFill>
                  <a:srgbClr val="505050"/>
                </a:solidFill>
              </a:rPr>
              <a:t> </a:t>
            </a:r>
          </a:p>
          <a:p>
            <a:pPr>
              <a:lnSpc>
                <a:spcPct val="120000"/>
              </a:lnSpc>
              <a:spcBef>
                <a:spcPts val="0"/>
              </a:spcBef>
              <a:buFont typeface="+mj-lt"/>
              <a:buAutoNum type="arabicPeriod"/>
            </a:pPr>
            <a:endParaRPr lang="en-GB" sz="1200" dirty="0">
              <a:solidFill>
                <a:srgbClr val="505050"/>
              </a:solidFill>
              <a:latin typeface="Arial" panose="020B0604020202020204" pitchFamily="34" charset="0"/>
            </a:endParaRPr>
          </a:p>
          <a:p>
            <a:pPr marL="271463" indent="-271463" fontAlgn="base">
              <a:lnSpc>
                <a:spcPct val="100000"/>
              </a:lnSpc>
              <a:spcBef>
                <a:spcPts val="0"/>
              </a:spcBef>
              <a:buFont typeface="+mj-lt"/>
              <a:buAutoNum type="arabicPeriod"/>
            </a:pPr>
            <a:endParaRPr lang="en-GB" sz="1200" dirty="0">
              <a:latin typeface="Arial Narrow" panose="020B0604020202020204" pitchFamily="34" charset="0"/>
              <a:cs typeface="Arial Narrow" panose="020B0604020202020204" pitchFamily="34" charset="0"/>
            </a:endParaRPr>
          </a:p>
        </p:txBody>
      </p:sp>
      <p:sp>
        <p:nvSpPr>
          <p:cNvPr id="11" name="Content Placeholder 2">
            <a:extLst>
              <a:ext uri="{FF2B5EF4-FFF2-40B4-BE49-F238E27FC236}">
                <a16:creationId xmlns:a16="http://schemas.microsoft.com/office/drawing/2014/main" id="{56F913AC-6D3C-2C63-83F0-D80DD9E1FF49}"/>
              </a:ext>
            </a:extLst>
          </p:cNvPr>
          <p:cNvSpPr txBox="1">
            <a:spLocks/>
          </p:cNvSpPr>
          <p:nvPr/>
        </p:nvSpPr>
        <p:spPr>
          <a:xfrm>
            <a:off x="658763" y="1959447"/>
            <a:ext cx="5996386" cy="24272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10000"/>
              </a:lnSpc>
              <a:spcBef>
                <a:spcPts val="600"/>
              </a:spcBef>
            </a:pPr>
            <a:r>
              <a:rPr lang="en-GB" sz="2000" dirty="0"/>
              <a:t>Research program including Climate scenario analysis, TCFD, carbon offsets</a:t>
            </a:r>
            <a:r>
              <a:rPr lang="en-GB" sz="2000" baseline="30000" dirty="0"/>
              <a:t>1, </a:t>
            </a:r>
          </a:p>
          <a:p>
            <a:pPr fontAlgn="base">
              <a:lnSpc>
                <a:spcPct val="110000"/>
              </a:lnSpc>
              <a:spcBef>
                <a:spcPts val="600"/>
              </a:spcBef>
            </a:pPr>
            <a:r>
              <a:rPr lang="en-GB" sz="2000" dirty="0"/>
              <a:t>Climate Change for Actuaries: An Introduction</a:t>
            </a:r>
            <a:r>
              <a:rPr lang="en-GB" sz="2000" baseline="30000" dirty="0"/>
              <a:t>2</a:t>
            </a:r>
          </a:p>
          <a:p>
            <a:pPr fontAlgn="base">
              <a:lnSpc>
                <a:spcPct val="110000"/>
              </a:lnSpc>
              <a:spcBef>
                <a:spcPts val="600"/>
              </a:spcBef>
            </a:pPr>
            <a:r>
              <a:rPr lang="en-GB" sz="2000" dirty="0"/>
              <a:t>Public Interest &amp; Thought-Leadership events (e.g. Wicked Problems, Finance in the Public Interest)</a:t>
            </a:r>
            <a:r>
              <a:rPr lang="en-GB" sz="2000" baseline="30000" dirty="0"/>
              <a:t>3</a:t>
            </a:r>
          </a:p>
          <a:p>
            <a:pPr fontAlgn="base">
              <a:lnSpc>
                <a:spcPct val="110000"/>
              </a:lnSpc>
              <a:spcBef>
                <a:spcPts val="600"/>
              </a:spcBef>
            </a:pPr>
            <a:r>
              <a:rPr lang="en-GB" sz="2000" dirty="0" err="1"/>
              <a:t>FinSTIC</a:t>
            </a:r>
            <a:r>
              <a:rPr lang="en-GB" sz="2000" dirty="0"/>
              <a:t> &amp; Economics MIG</a:t>
            </a:r>
            <a:r>
              <a:rPr lang="en-GB" sz="2000" baseline="30000" dirty="0"/>
              <a:t>4</a:t>
            </a:r>
          </a:p>
          <a:p>
            <a:pPr fontAlgn="base">
              <a:lnSpc>
                <a:spcPct val="110000"/>
              </a:lnSpc>
              <a:spcBef>
                <a:spcPts val="600"/>
              </a:spcBef>
            </a:pPr>
            <a:r>
              <a:rPr lang="en-GB" sz="2000" dirty="0"/>
              <a:t>‘Beyond” Climate change: biodiversity, intergenerational fairness</a:t>
            </a:r>
            <a:r>
              <a:rPr lang="en-GB" sz="2000" baseline="30000" dirty="0"/>
              <a:t>5</a:t>
            </a:r>
          </a:p>
        </p:txBody>
      </p:sp>
    </p:spTree>
    <p:extLst>
      <p:ext uri="{BB962C8B-B14F-4D97-AF65-F5344CB8AC3E}">
        <p14:creationId xmlns:p14="http://schemas.microsoft.com/office/powerpoint/2010/main" val="3690186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67CD00-2679-F1CE-CE93-1513E16C1034}"/>
              </a:ext>
            </a:extLst>
          </p:cNvPr>
          <p:cNvSpPr>
            <a:spLocks noGrp="1"/>
          </p:cNvSpPr>
          <p:nvPr>
            <p:ph type="sldNum" sz="quarter" idx="12"/>
          </p:nvPr>
        </p:nvSpPr>
        <p:spPr/>
        <p:txBody>
          <a:bodyPr/>
          <a:lstStyle/>
          <a:p>
            <a:fld id="{CCC5EDD3-CB13-45EB-8A5C-B486875EE4D2}" type="slidenum">
              <a:rPr lang="en-GB" smtClean="0"/>
              <a:pPr/>
              <a:t>19</a:t>
            </a:fld>
            <a:endParaRPr lang="en-GB" dirty="0"/>
          </a:p>
        </p:txBody>
      </p:sp>
      <p:sp>
        <p:nvSpPr>
          <p:cNvPr id="6" name="Title 1">
            <a:extLst>
              <a:ext uri="{FF2B5EF4-FFF2-40B4-BE49-F238E27FC236}">
                <a16:creationId xmlns:a16="http://schemas.microsoft.com/office/drawing/2014/main" id="{7E47F4F6-566B-C0D4-527D-2A2D09E3A1C5}"/>
              </a:ext>
            </a:extLst>
          </p:cNvPr>
          <p:cNvSpPr txBox="1">
            <a:spLocks/>
          </p:cNvSpPr>
          <p:nvPr/>
        </p:nvSpPr>
        <p:spPr bwMode="auto">
          <a:xfrm>
            <a:off x="699269" y="233962"/>
            <a:ext cx="9057079"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kern="0" dirty="0"/>
              <a:t>Climate Change: Member Engagement</a:t>
            </a:r>
          </a:p>
        </p:txBody>
      </p:sp>
      <p:pic>
        <p:nvPicPr>
          <p:cNvPr id="8" name="Picture 7" descr="Graphical user interface&#10;&#10;Description automatically generated">
            <a:extLst>
              <a:ext uri="{FF2B5EF4-FFF2-40B4-BE49-F238E27FC236}">
                <a16:creationId xmlns:a16="http://schemas.microsoft.com/office/drawing/2014/main" id="{53E0F132-98BD-236C-9B14-B88E44D57DC2}"/>
              </a:ext>
            </a:extLst>
          </p:cNvPr>
          <p:cNvPicPr>
            <a:picLocks noChangeAspect="1"/>
          </p:cNvPicPr>
          <p:nvPr/>
        </p:nvPicPr>
        <p:blipFill rotWithShape="1">
          <a:blip r:embed="rId3">
            <a:extLst>
              <a:ext uri="{28A0092B-C50C-407E-A947-70E740481C1C}">
                <a14:useLocalDpi xmlns:a14="http://schemas.microsoft.com/office/drawing/2010/main" val="0"/>
              </a:ext>
            </a:extLst>
          </a:blip>
          <a:srcRect l="-474" t="2256" r="3077" b="-4557"/>
          <a:stretch/>
        </p:blipFill>
        <p:spPr>
          <a:xfrm>
            <a:off x="5227808" y="1428641"/>
            <a:ext cx="4888674" cy="4000718"/>
          </a:xfrm>
          <a:prstGeom prst="rect">
            <a:avLst/>
          </a:prstGeom>
        </p:spPr>
      </p:pic>
      <p:grpSp>
        <p:nvGrpSpPr>
          <p:cNvPr id="13" name="Group 12">
            <a:extLst>
              <a:ext uri="{FF2B5EF4-FFF2-40B4-BE49-F238E27FC236}">
                <a16:creationId xmlns:a16="http://schemas.microsoft.com/office/drawing/2014/main" id="{08BFBB36-D632-4178-A4F5-8599B4A3BEB5}"/>
              </a:ext>
            </a:extLst>
          </p:cNvPr>
          <p:cNvGrpSpPr/>
          <p:nvPr/>
        </p:nvGrpSpPr>
        <p:grpSpPr>
          <a:xfrm>
            <a:off x="10440234" y="4129894"/>
            <a:ext cx="1585834" cy="2825830"/>
            <a:chOff x="699269" y="2207031"/>
            <a:chExt cx="1585834" cy="2825830"/>
          </a:xfrm>
        </p:grpSpPr>
        <p:sp>
          <p:nvSpPr>
            <p:cNvPr id="5" name="Freeform 44">
              <a:extLst>
                <a:ext uri="{FF2B5EF4-FFF2-40B4-BE49-F238E27FC236}">
                  <a16:creationId xmlns:a16="http://schemas.microsoft.com/office/drawing/2014/main" id="{181F2185-7589-747D-A9AE-62DBDF99F012}"/>
                </a:ext>
              </a:extLst>
            </p:cNvPr>
            <p:cNvSpPr/>
            <p:nvPr/>
          </p:nvSpPr>
          <p:spPr>
            <a:xfrm rot="16200000">
              <a:off x="524197" y="2449782"/>
              <a:ext cx="1851503" cy="1366001"/>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447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447882"/>
                </a:solidFill>
                <a:latin typeface="Arial"/>
              </a:endParaRPr>
            </a:p>
          </p:txBody>
        </p:sp>
        <p:pic>
          <p:nvPicPr>
            <p:cNvPr id="7" name="Graphic 6" descr="Users with solid fill">
              <a:extLst>
                <a:ext uri="{FF2B5EF4-FFF2-40B4-BE49-F238E27FC236}">
                  <a16:creationId xmlns:a16="http://schemas.microsoft.com/office/drawing/2014/main" id="{7780F1F6-32E4-E0EE-93E6-3F6E8B18232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807" y="2538717"/>
              <a:ext cx="890283" cy="890283"/>
            </a:xfrm>
            <a:prstGeom prst="rect">
              <a:avLst/>
            </a:prstGeom>
          </p:spPr>
        </p:pic>
        <p:sp>
          <p:nvSpPr>
            <p:cNvPr id="9" name="Rectangle 8">
              <a:extLst>
                <a:ext uri="{FF2B5EF4-FFF2-40B4-BE49-F238E27FC236}">
                  <a16:creationId xmlns:a16="http://schemas.microsoft.com/office/drawing/2014/main" id="{A13153C5-9238-6BC3-5452-E3F27A7DA61B}"/>
                </a:ext>
              </a:extLst>
            </p:cNvPr>
            <p:cNvSpPr/>
            <p:nvPr/>
          </p:nvSpPr>
          <p:spPr>
            <a:xfrm>
              <a:off x="699269" y="4109531"/>
              <a:ext cx="1585834" cy="923330"/>
            </a:xfrm>
            <a:prstGeom prst="rect">
              <a:avLst/>
            </a:prstGeom>
          </p:spPr>
          <p:txBody>
            <a:bodyPr wrap="square">
              <a:spAutoFit/>
            </a:bodyPr>
            <a:lstStyle/>
            <a:p>
              <a:pPr algn="ctr"/>
              <a:r>
                <a:rPr lang="en-US" b="1" dirty="0">
                  <a:solidFill>
                    <a:srgbClr val="CB513E"/>
                  </a:solidFill>
                  <a:latin typeface="Arial" panose="020B0604020202020204" pitchFamily="34" charset="0"/>
                  <a:cs typeface="Arial" panose="020B0604020202020204" pitchFamily="34" charset="0"/>
                </a:rPr>
                <a:t>Membership </a:t>
              </a:r>
            </a:p>
            <a:p>
              <a:pPr algn="ctr"/>
              <a:r>
                <a:rPr lang="en-US" b="1" dirty="0">
                  <a:solidFill>
                    <a:srgbClr val="CB513E"/>
                  </a:solidFill>
                  <a:latin typeface="Arial" panose="020B0604020202020204" pitchFamily="34" charset="0"/>
                  <a:cs typeface="Arial" panose="020B0604020202020204" pitchFamily="34" charset="0"/>
                </a:rPr>
                <a:t>Engagement  </a:t>
              </a:r>
            </a:p>
          </p:txBody>
        </p:sp>
      </p:grpSp>
      <p:sp>
        <p:nvSpPr>
          <p:cNvPr id="10" name="Content Placeholder 2">
            <a:extLst>
              <a:ext uri="{FF2B5EF4-FFF2-40B4-BE49-F238E27FC236}">
                <a16:creationId xmlns:a16="http://schemas.microsoft.com/office/drawing/2014/main" id="{1C1AED5F-E999-0C0E-E399-31BFB3649D07}"/>
              </a:ext>
            </a:extLst>
          </p:cNvPr>
          <p:cNvSpPr txBox="1">
            <a:spLocks/>
          </p:cNvSpPr>
          <p:nvPr/>
        </p:nvSpPr>
        <p:spPr>
          <a:xfrm>
            <a:off x="402763" y="5508644"/>
            <a:ext cx="9318080" cy="9230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base">
              <a:lnSpc>
                <a:spcPct val="100000"/>
              </a:lnSpc>
              <a:spcBef>
                <a:spcPts val="0"/>
              </a:spcBef>
              <a:buFont typeface="+mj-lt"/>
              <a:buAutoNum type="arabicPeriod"/>
            </a:pPr>
            <a:r>
              <a:rPr lang="en-GB" sz="1100" dirty="0">
                <a:cs typeface="Arial Narrow" panose="020B0604020202020204" pitchFamily="34" charset="0"/>
                <a:hlinkClick r:id="rId6"/>
              </a:rPr>
              <a:t>https://www.actuaries.org.uk/learn-and-develop/conference-paper-archive/2020</a:t>
            </a:r>
          </a:p>
          <a:p>
            <a:pPr marL="514350" indent="-514350" fontAlgn="base">
              <a:lnSpc>
                <a:spcPct val="100000"/>
              </a:lnSpc>
              <a:spcBef>
                <a:spcPts val="0"/>
              </a:spcBef>
              <a:buFont typeface="+mj-lt"/>
              <a:buAutoNum type="arabicPeriod"/>
            </a:pPr>
            <a:r>
              <a:rPr lang="en-GB" sz="1100" dirty="0">
                <a:solidFill>
                  <a:srgbClr val="414141"/>
                </a:solidFill>
                <a:cs typeface="Arial Narrow" panose="020B0604020202020204" pitchFamily="34" charset="0"/>
              </a:rPr>
              <a:t>Sign up to the</a:t>
            </a:r>
            <a:r>
              <a:rPr lang="en-GB" sz="1100" dirty="0">
                <a:cs typeface="Arial Narrow" panose="020B0604020202020204" pitchFamily="34" charset="0"/>
              </a:rPr>
              <a:t> </a:t>
            </a:r>
            <a:r>
              <a:rPr lang="en-GB" sz="1100" dirty="0">
                <a:cs typeface="Arial Narrow" panose="020B0604020202020204" pitchFamily="34" charset="0"/>
                <a:hlinkClick r:id="rId7"/>
              </a:rPr>
              <a:t>Newsletter</a:t>
            </a:r>
            <a:r>
              <a:rPr lang="en-GB" sz="1100" dirty="0">
                <a:solidFill>
                  <a:srgbClr val="414141"/>
                </a:solidFill>
                <a:cs typeface="Arial Narrow" panose="020B0604020202020204" pitchFamily="34" charset="0"/>
                <a:hlinkClick r:id="rId7"/>
              </a:rPr>
              <a:t> </a:t>
            </a:r>
            <a:r>
              <a:rPr lang="en-GB" sz="1100" dirty="0">
                <a:solidFill>
                  <a:srgbClr val="414141"/>
                </a:solidFill>
                <a:cs typeface="Arial Narrow" panose="020B0604020202020204" pitchFamily="34" charset="0"/>
              </a:rPr>
              <a:t>and the </a:t>
            </a:r>
            <a:r>
              <a:rPr lang="en-GB" sz="1100" dirty="0">
                <a:cs typeface="Arial Narrow" panose="020B0604020202020204" pitchFamily="34" charset="0"/>
                <a:hlinkClick r:id="rId6"/>
              </a:rPr>
              <a:t>LinkedIn group</a:t>
            </a:r>
            <a:r>
              <a:rPr lang="en-GB" sz="1100" dirty="0">
                <a:cs typeface="Arial Narrow" panose="020B0604020202020204" pitchFamily="34" charset="0"/>
              </a:rPr>
              <a:t> </a:t>
            </a:r>
          </a:p>
          <a:p>
            <a:pPr marL="514350" indent="-514350" fontAlgn="base">
              <a:lnSpc>
                <a:spcPct val="100000"/>
              </a:lnSpc>
              <a:spcBef>
                <a:spcPts val="0"/>
              </a:spcBef>
              <a:buFont typeface="+mj-lt"/>
              <a:buAutoNum type="arabicPeriod"/>
            </a:pPr>
            <a:r>
              <a:rPr lang="en-GB" sz="1100" dirty="0">
                <a:cs typeface="Arial Narrow" panose="020B0604020202020204" pitchFamily="34" charset="0"/>
                <a:hlinkClick r:id="rId8"/>
              </a:rPr>
              <a:t>Sustainability Volunteer Group </a:t>
            </a:r>
            <a:r>
              <a:rPr lang="en-GB" sz="1100" dirty="0">
                <a:cs typeface="Arial Narrow" panose="020B0604020202020204" pitchFamily="34" charset="0"/>
                <a:hlinkClick r:id="" action="ppaction://noaction"/>
              </a:rPr>
              <a:t> </a:t>
            </a:r>
          </a:p>
          <a:p>
            <a:pPr marL="514350" indent="-514350" fontAlgn="base">
              <a:lnSpc>
                <a:spcPct val="100000"/>
              </a:lnSpc>
              <a:spcBef>
                <a:spcPts val="0"/>
              </a:spcBef>
              <a:buFont typeface="+mj-lt"/>
              <a:buAutoNum type="arabicPeriod"/>
            </a:pPr>
            <a:r>
              <a:rPr lang="en-GB" sz="1100" dirty="0">
                <a:cs typeface="Arial Narrow" panose="020B0604020202020204" pitchFamily="34" charset="0"/>
                <a:hlinkClick r:id="" action="ppaction://noaction"/>
              </a:rPr>
              <a:t>Eg https://www.theactuary.com/2021/03/03/march-2021-digital-issue</a:t>
            </a:r>
            <a:r>
              <a:rPr lang="en-GB" sz="1100" dirty="0">
                <a:cs typeface="Arial Narrow" panose="020B0604020202020204" pitchFamily="34" charset="0"/>
              </a:rPr>
              <a:t>, </a:t>
            </a:r>
            <a:r>
              <a:rPr lang="en-GB" sz="1100" dirty="0">
                <a:cs typeface="Arial Narrow" panose="020B0604020202020204" pitchFamily="34" charset="0"/>
                <a:hlinkClick r:id="rId9"/>
              </a:rPr>
              <a:t>https://blog.actuaries.org.uk/blog/bringing-sustainability-forefront-covid-19-recovery</a:t>
            </a:r>
            <a:r>
              <a:rPr lang="en-GB" sz="1100" dirty="0">
                <a:cs typeface="Arial Narrow" panose="020B0604020202020204" pitchFamily="34" charset="0"/>
              </a:rPr>
              <a:t>, </a:t>
            </a:r>
            <a:r>
              <a:rPr lang="en-GB" sz="1100" dirty="0">
                <a:cs typeface="Arial Narrow" panose="020B0604020202020204" pitchFamily="34" charset="0"/>
                <a:hlinkClick r:id="rId10"/>
              </a:rPr>
              <a:t>https://www.actuaries.org.uk/practice-areas/sustainability/sustainable-development-goals-sdg-podcasts</a:t>
            </a:r>
            <a:r>
              <a:rPr lang="en-GB" sz="1100" dirty="0">
                <a:cs typeface="Arial Narrow" panose="020B0604020202020204" pitchFamily="34" charset="0"/>
              </a:rPr>
              <a:t>  </a:t>
            </a:r>
            <a:endParaRPr lang="en-GB" sz="1100" dirty="0">
              <a:solidFill>
                <a:srgbClr val="505050"/>
              </a:solidFill>
              <a:cs typeface="Arial Narrow" panose="020B0604020202020204" pitchFamily="34" charset="0"/>
            </a:endParaRPr>
          </a:p>
        </p:txBody>
      </p:sp>
      <p:sp>
        <p:nvSpPr>
          <p:cNvPr id="12" name="Content Placeholder 2">
            <a:extLst>
              <a:ext uri="{FF2B5EF4-FFF2-40B4-BE49-F238E27FC236}">
                <a16:creationId xmlns:a16="http://schemas.microsoft.com/office/drawing/2014/main" id="{F2AD3C9C-4D0F-9417-3B00-CA8E6A585266}"/>
              </a:ext>
            </a:extLst>
          </p:cNvPr>
          <p:cNvSpPr txBox="1">
            <a:spLocks/>
          </p:cNvSpPr>
          <p:nvPr/>
        </p:nvSpPr>
        <p:spPr>
          <a:xfrm>
            <a:off x="778987" y="1559525"/>
            <a:ext cx="4448821" cy="24272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fontAlgn="base">
              <a:lnSpc>
                <a:spcPct val="100000"/>
              </a:lnSpc>
              <a:spcBef>
                <a:spcPts val="0"/>
              </a:spcBef>
            </a:pPr>
            <a:r>
              <a:rPr lang="en-GB" sz="2000" dirty="0">
                <a:solidFill>
                  <a:prstClr val="black"/>
                </a:solidFill>
              </a:rPr>
              <a:t>IFoA Practice Board engagement plans</a:t>
            </a:r>
          </a:p>
          <a:p>
            <a:pPr lvl="0" fontAlgn="base">
              <a:lnSpc>
                <a:spcPct val="100000"/>
              </a:lnSpc>
              <a:spcBef>
                <a:spcPts val="0"/>
              </a:spcBef>
            </a:pPr>
            <a:r>
              <a:rPr lang="en-GB" sz="2000" dirty="0">
                <a:solidFill>
                  <a:prstClr val="black"/>
                </a:solidFill>
              </a:rPr>
              <a:t>Events</a:t>
            </a:r>
            <a:r>
              <a:rPr lang="en-GB" sz="2000" baseline="30000" dirty="0">
                <a:solidFill>
                  <a:prstClr val="black"/>
                </a:solidFill>
              </a:rPr>
              <a:t>1</a:t>
            </a:r>
          </a:p>
          <a:p>
            <a:pPr lvl="1" fontAlgn="base">
              <a:lnSpc>
                <a:spcPct val="100000"/>
              </a:lnSpc>
              <a:spcBef>
                <a:spcPts val="0"/>
              </a:spcBef>
            </a:pPr>
            <a:r>
              <a:rPr lang="en-GB" sz="1600" dirty="0">
                <a:solidFill>
                  <a:prstClr val="black"/>
                </a:solidFill>
              </a:rPr>
              <a:t>Sessional meetings, regional, climate hotspot webinar, public interest</a:t>
            </a:r>
          </a:p>
          <a:p>
            <a:pPr lvl="0" fontAlgn="base">
              <a:lnSpc>
                <a:spcPct val="100000"/>
              </a:lnSpc>
              <a:spcBef>
                <a:spcPts val="0"/>
              </a:spcBef>
            </a:pPr>
            <a:r>
              <a:rPr lang="en-GB" sz="2000" dirty="0">
                <a:solidFill>
                  <a:prstClr val="black"/>
                </a:solidFill>
              </a:rPr>
              <a:t>Weekly Newsletter</a:t>
            </a:r>
            <a:r>
              <a:rPr lang="en-GB" sz="2000" baseline="30000" dirty="0">
                <a:solidFill>
                  <a:prstClr val="black"/>
                </a:solidFill>
              </a:rPr>
              <a:t>2</a:t>
            </a:r>
          </a:p>
          <a:p>
            <a:pPr lvl="1" fontAlgn="base">
              <a:lnSpc>
                <a:spcPct val="100000"/>
              </a:lnSpc>
              <a:spcBef>
                <a:spcPts val="0"/>
              </a:spcBef>
            </a:pPr>
            <a:r>
              <a:rPr lang="en-GB" sz="1600" dirty="0">
                <a:solidFill>
                  <a:prstClr val="black"/>
                </a:solidFill>
              </a:rPr>
              <a:t>LinkedIn Group</a:t>
            </a:r>
          </a:p>
          <a:p>
            <a:pPr lvl="0" fontAlgn="base">
              <a:lnSpc>
                <a:spcPct val="100000"/>
              </a:lnSpc>
              <a:spcBef>
                <a:spcPts val="0"/>
              </a:spcBef>
            </a:pPr>
            <a:r>
              <a:rPr lang="en-GB" sz="2000" dirty="0">
                <a:solidFill>
                  <a:prstClr val="black"/>
                </a:solidFill>
              </a:rPr>
              <a:t>Sustainability Volunteer Group</a:t>
            </a:r>
            <a:r>
              <a:rPr lang="en-GB" sz="2000" baseline="30000" dirty="0">
                <a:solidFill>
                  <a:prstClr val="black"/>
                </a:solidFill>
              </a:rPr>
              <a:t>3</a:t>
            </a:r>
          </a:p>
          <a:p>
            <a:pPr lvl="1" fontAlgn="base">
              <a:lnSpc>
                <a:spcPct val="100000"/>
              </a:lnSpc>
              <a:spcBef>
                <a:spcPts val="0"/>
              </a:spcBef>
            </a:pPr>
            <a:r>
              <a:rPr lang="en-GB" sz="1600" dirty="0">
                <a:solidFill>
                  <a:prstClr val="black"/>
                </a:solidFill>
              </a:rPr>
              <a:t>Film Club, Book Club</a:t>
            </a:r>
          </a:p>
          <a:p>
            <a:pPr lvl="0" fontAlgn="base">
              <a:lnSpc>
                <a:spcPct val="100000"/>
              </a:lnSpc>
              <a:spcBef>
                <a:spcPts val="0"/>
              </a:spcBef>
            </a:pPr>
            <a:r>
              <a:rPr lang="en-GB" sz="2000" dirty="0">
                <a:solidFill>
                  <a:prstClr val="black"/>
                </a:solidFill>
              </a:rPr>
              <a:t>The Actuary articles, IFoA blog, podcasts</a:t>
            </a:r>
            <a:r>
              <a:rPr lang="en-GB" sz="2000" baseline="30000" dirty="0">
                <a:solidFill>
                  <a:prstClr val="black"/>
                </a:solidFill>
              </a:rPr>
              <a:t>4</a:t>
            </a:r>
            <a:r>
              <a:rPr lang="en-GB" sz="2000" dirty="0">
                <a:solidFill>
                  <a:prstClr val="black"/>
                </a:solidFill>
              </a:rPr>
              <a:t> etc</a:t>
            </a:r>
          </a:p>
        </p:txBody>
      </p:sp>
    </p:spTree>
    <p:extLst>
      <p:ext uri="{BB962C8B-B14F-4D97-AF65-F5344CB8AC3E}">
        <p14:creationId xmlns:p14="http://schemas.microsoft.com/office/powerpoint/2010/main" val="3085007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38DB94-FB48-7382-F524-A3AF57B9DAD2}"/>
              </a:ext>
            </a:extLst>
          </p:cNvPr>
          <p:cNvSpPr>
            <a:spLocks noGrp="1"/>
          </p:cNvSpPr>
          <p:nvPr>
            <p:ph type="sldNum" sz="quarter" idx="12"/>
          </p:nvPr>
        </p:nvSpPr>
        <p:spPr/>
        <p:txBody>
          <a:bodyPr/>
          <a:lstStyle/>
          <a:p>
            <a:fld id="{22D29D89-28D6-400C-BE2E-4CB4EC7E1F86}" type="slidenum">
              <a:rPr lang="en-GB" smtClean="0"/>
              <a:pPr/>
              <a:t>2</a:t>
            </a:fld>
            <a:endParaRPr lang="en-GB" dirty="0"/>
          </a:p>
        </p:txBody>
      </p:sp>
      <p:pic>
        <p:nvPicPr>
          <p:cNvPr id="2050" name="Picture 2">
            <a:extLst>
              <a:ext uri="{FF2B5EF4-FFF2-40B4-BE49-F238E27FC236}">
                <a16:creationId xmlns:a16="http://schemas.microsoft.com/office/drawing/2014/main" id="{BD0773BA-55FD-49C1-928B-565C73283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195" y="3751650"/>
            <a:ext cx="4442451" cy="24988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E5C19BA-276F-57C1-37C0-380BE085C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195" y="956127"/>
            <a:ext cx="4442450" cy="24988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p shows winter sea-ice is missing in some areas">
            <a:extLst>
              <a:ext uri="{FF2B5EF4-FFF2-40B4-BE49-F238E27FC236}">
                <a16:creationId xmlns:a16="http://schemas.microsoft.com/office/drawing/2014/main" id="{355793E9-06BE-F6E7-CF0F-D443657D6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6265" y="829932"/>
            <a:ext cx="2798993" cy="34726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5DADCDE-1CC1-5A0C-5327-C96C40811C6B}"/>
              </a:ext>
            </a:extLst>
          </p:cNvPr>
          <p:cNvSpPr txBox="1"/>
          <p:nvPr/>
        </p:nvSpPr>
        <p:spPr>
          <a:xfrm>
            <a:off x="6096000" y="4615067"/>
            <a:ext cx="5412377" cy="1477328"/>
          </a:xfrm>
          <a:prstGeom prst="rect">
            <a:avLst/>
          </a:prstGeom>
          <a:noFill/>
          <a:ln w="28575">
            <a:solidFill>
              <a:srgbClr val="0070C0"/>
            </a:solidFill>
          </a:ln>
        </p:spPr>
        <p:txBody>
          <a:bodyPr wrap="square">
            <a:spAutoFit/>
          </a:bodyPr>
          <a:lstStyle/>
          <a:p>
            <a:r>
              <a:rPr lang="en-GB" b="0" i="0" dirty="0">
                <a:solidFill>
                  <a:srgbClr val="31445D"/>
                </a:solidFill>
                <a:effectLst/>
                <a:latin typeface="Akkurat"/>
              </a:rPr>
              <a:t>‘Africa is the continent most vulnerable to climate change, despite being responsible for just 2 to 3 percent of global carbon emissions and receiving only 3 percent of funding committed to climate mitigation and adaptation.’</a:t>
            </a:r>
            <a:endParaRPr lang="en-GB" dirty="0"/>
          </a:p>
        </p:txBody>
      </p:sp>
      <p:sp>
        <p:nvSpPr>
          <p:cNvPr id="8" name="Title 2">
            <a:extLst>
              <a:ext uri="{FF2B5EF4-FFF2-40B4-BE49-F238E27FC236}">
                <a16:creationId xmlns:a16="http://schemas.microsoft.com/office/drawing/2014/main" id="{10C9DA66-CEB8-8E8E-1626-4D7C4E49BD39}"/>
              </a:ext>
            </a:extLst>
          </p:cNvPr>
          <p:cNvSpPr txBox="1">
            <a:spLocks/>
          </p:cNvSpPr>
          <p:nvPr/>
        </p:nvSpPr>
        <p:spPr bwMode="auto">
          <a:xfrm>
            <a:off x="332509" y="105404"/>
            <a:ext cx="656113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kern="0" dirty="0"/>
              <a:t>Why?</a:t>
            </a:r>
            <a:br>
              <a:rPr lang="en-US" kern="0" dirty="0">
                <a:solidFill>
                  <a:srgbClr val="447882"/>
                </a:solidFill>
                <a:latin typeface="Arial" panose="020B0604020202020204" pitchFamily="34" charset="0"/>
                <a:ea typeface="+mn-ea"/>
                <a:cs typeface="Arial" panose="020B0604020202020204" pitchFamily="34" charset="0"/>
              </a:rPr>
            </a:br>
            <a:endParaRPr lang="en-US" kern="0" dirty="0">
              <a:solidFill>
                <a:srgbClr val="447882"/>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39634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57051-0D9F-3DAE-1847-BFEC40009862}"/>
              </a:ext>
            </a:extLst>
          </p:cNvPr>
          <p:cNvSpPr>
            <a:spLocks noGrp="1"/>
          </p:cNvSpPr>
          <p:nvPr>
            <p:ph type="ctrTitle"/>
          </p:nvPr>
        </p:nvSpPr>
        <p:spPr/>
        <p:txBody>
          <a:bodyPr/>
          <a:lstStyle/>
          <a:p>
            <a:r>
              <a:rPr lang="en-GB" sz="6000" dirty="0"/>
              <a:t>Thank you!</a:t>
            </a:r>
          </a:p>
        </p:txBody>
      </p:sp>
      <p:sp>
        <p:nvSpPr>
          <p:cNvPr id="3" name="Subtitle 2">
            <a:extLst>
              <a:ext uri="{FF2B5EF4-FFF2-40B4-BE49-F238E27FC236}">
                <a16:creationId xmlns:a16="http://schemas.microsoft.com/office/drawing/2014/main" id="{65B58C4E-9CFD-5D16-64C3-9BABBABC645A}"/>
              </a:ext>
            </a:extLst>
          </p:cNvPr>
          <p:cNvSpPr>
            <a:spLocks noGrp="1"/>
          </p:cNvSpPr>
          <p:nvPr>
            <p:ph type="subTitle" idx="1"/>
          </p:nvPr>
        </p:nvSpPr>
        <p:spPr>
          <a:xfrm>
            <a:off x="527052" y="3716383"/>
            <a:ext cx="8161867" cy="1007740"/>
          </a:xfrm>
        </p:spPr>
        <p:txBody>
          <a:bodyPr/>
          <a:lstStyle/>
          <a:p>
            <a:r>
              <a:rPr lang="en-GB" sz="3200" dirty="0"/>
              <a:t>Any questions?</a:t>
            </a:r>
          </a:p>
        </p:txBody>
      </p:sp>
      <p:pic>
        <p:nvPicPr>
          <p:cNvPr id="4" name="Picture 3">
            <a:extLst>
              <a:ext uri="{FF2B5EF4-FFF2-40B4-BE49-F238E27FC236}">
                <a16:creationId xmlns:a16="http://schemas.microsoft.com/office/drawing/2014/main" id="{B8BF2A93-7A15-70ED-61D1-6E8516239AE9}"/>
              </a:ext>
            </a:extLst>
          </p:cNvPr>
          <p:cNvPicPr>
            <a:picLocks noChangeAspect="1"/>
          </p:cNvPicPr>
          <p:nvPr/>
        </p:nvPicPr>
        <p:blipFill>
          <a:blip r:embed="rId2"/>
          <a:stretch>
            <a:fillRect/>
          </a:stretch>
        </p:blipFill>
        <p:spPr>
          <a:xfrm>
            <a:off x="10143402" y="0"/>
            <a:ext cx="2032757" cy="1543050"/>
          </a:xfrm>
          <a:prstGeom prst="rect">
            <a:avLst/>
          </a:prstGeom>
        </p:spPr>
      </p:pic>
    </p:spTree>
    <p:extLst>
      <p:ext uri="{BB962C8B-B14F-4D97-AF65-F5344CB8AC3E}">
        <p14:creationId xmlns:p14="http://schemas.microsoft.com/office/powerpoint/2010/main" val="3387079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1AD95BF-C315-D217-069C-8CAD3DE23C6D}"/>
              </a:ext>
            </a:extLst>
          </p:cNvPr>
          <p:cNvSpPr txBox="1">
            <a:spLocks/>
          </p:cNvSpPr>
          <p:nvPr/>
        </p:nvSpPr>
        <p:spPr bwMode="auto">
          <a:xfrm>
            <a:off x="332509" y="105404"/>
            <a:ext cx="656113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kern="0" dirty="0"/>
              <a:t>Climate risks are </a:t>
            </a:r>
            <a:r>
              <a:rPr lang="en-US" strike="sngStrike" kern="0" dirty="0"/>
              <a:t>coming </a:t>
            </a:r>
            <a:r>
              <a:rPr lang="en-US" kern="0" dirty="0"/>
              <a:t>here</a:t>
            </a:r>
            <a:br>
              <a:rPr lang="en-US" kern="0" dirty="0">
                <a:solidFill>
                  <a:srgbClr val="447882"/>
                </a:solidFill>
                <a:latin typeface="Arial" panose="020B0604020202020204" pitchFamily="34" charset="0"/>
                <a:ea typeface="+mn-ea"/>
                <a:cs typeface="Arial" panose="020B0604020202020204" pitchFamily="34" charset="0"/>
              </a:rPr>
            </a:br>
            <a:r>
              <a:rPr lang="en-US" sz="2000" kern="0" dirty="0">
                <a:solidFill>
                  <a:srgbClr val="447882"/>
                </a:solidFill>
                <a:latin typeface="Arial" panose="020B0604020202020204" pitchFamily="34" charset="0"/>
                <a:ea typeface="+mn-ea"/>
                <a:cs typeface="Arial" panose="020B0604020202020204" pitchFamily="34" charset="0"/>
              </a:rPr>
              <a:t>Two choices: change or catastrophe</a:t>
            </a:r>
            <a:endParaRPr lang="en-US" kern="0" dirty="0">
              <a:solidFill>
                <a:srgbClr val="447882"/>
              </a:solidFill>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7F781038-1E58-3322-AF37-71CB09DF5D2E}"/>
              </a:ext>
            </a:extLst>
          </p:cNvPr>
          <p:cNvSpPr/>
          <p:nvPr/>
        </p:nvSpPr>
        <p:spPr>
          <a:xfrm>
            <a:off x="7754008" y="1643272"/>
            <a:ext cx="4034718" cy="3262432"/>
          </a:xfrm>
          <a:prstGeom prst="rect">
            <a:avLst/>
          </a:prstGeom>
        </p:spPr>
        <p:txBody>
          <a:bodyPr wrap="square">
            <a:spAutoFit/>
          </a:bodyPr>
          <a:lstStyle/>
          <a:p>
            <a:pPr marL="184150" indent="-184150">
              <a:buFont typeface="Arial" panose="020B0604020202020204" pitchFamily="34" charset="0"/>
              <a:buChar char="•"/>
            </a:pPr>
            <a:r>
              <a:rPr lang="en-GB" sz="1400" dirty="0"/>
              <a:t>C0</a:t>
            </a:r>
            <a:r>
              <a:rPr lang="en-GB" sz="1400" baseline="-25000" dirty="0"/>
              <a:t>2 </a:t>
            </a:r>
            <a:r>
              <a:rPr lang="en-GB" sz="1400" baseline="30000" dirty="0"/>
              <a:t> </a:t>
            </a:r>
            <a:r>
              <a:rPr lang="en-GB" sz="1400" dirty="0"/>
              <a:t>concentrations</a:t>
            </a:r>
            <a:r>
              <a:rPr lang="en-GB" sz="1400" baseline="30000" dirty="0"/>
              <a:t>1</a:t>
            </a:r>
            <a:r>
              <a:rPr lang="en-GB" sz="1400" dirty="0"/>
              <a:t> are at record levels and still rising</a:t>
            </a:r>
          </a:p>
          <a:p>
            <a:pPr marL="184150" indent="-184150">
              <a:buFont typeface="Arial" panose="020B0604020202020204" pitchFamily="34" charset="0"/>
              <a:buChar char="•"/>
            </a:pPr>
            <a:r>
              <a:rPr lang="en-GB" sz="1400" dirty="0"/>
              <a:t>Different estimators offer a range of temperature projections but 3 – 4</a:t>
            </a:r>
            <a:r>
              <a:rPr lang="en-GB" sz="1400" baseline="30000" dirty="0"/>
              <a:t>o</a:t>
            </a:r>
            <a:r>
              <a:rPr lang="en-GB" sz="1400" dirty="0"/>
              <a:t>C by 2100 and rising often quoted based on current efforts</a:t>
            </a:r>
            <a:r>
              <a:rPr lang="en-GB" sz="1400" baseline="30000" dirty="0"/>
              <a:t>2</a:t>
            </a:r>
          </a:p>
          <a:p>
            <a:pPr marL="184150" indent="-184150">
              <a:buFont typeface="Arial" panose="020B0604020202020204" pitchFamily="34" charset="0"/>
              <a:buChar char="•"/>
            </a:pPr>
            <a:r>
              <a:rPr lang="en-GB" sz="1400" dirty="0"/>
              <a:t>A 4</a:t>
            </a:r>
            <a:r>
              <a:rPr lang="en-GB" sz="1400" baseline="30000" dirty="0"/>
              <a:t>o</a:t>
            </a:r>
            <a:r>
              <a:rPr lang="en-GB" sz="1400" dirty="0"/>
              <a:t>C rise is almost certainly inconsistent with our modern global economy </a:t>
            </a:r>
          </a:p>
          <a:p>
            <a:pPr marL="285750" indent="-285750">
              <a:buFont typeface="Arial" panose="020B0604020202020204" pitchFamily="34" charset="0"/>
              <a:buChar char="•"/>
            </a:pPr>
            <a:endParaRPr lang="en-GB" sz="600" dirty="0"/>
          </a:p>
          <a:p>
            <a:pPr algn="ctr">
              <a:spcBef>
                <a:spcPts val="600"/>
              </a:spcBef>
            </a:pPr>
            <a:r>
              <a:rPr lang="en-GB" sz="1600" b="1" i="1" dirty="0">
                <a:solidFill>
                  <a:schemeClr val="accent4">
                    <a:lumMod val="75000"/>
                  </a:schemeClr>
                </a:solidFill>
              </a:rPr>
              <a:t>“In any case, we have no choice: a 2°C world might be insurable, a 4°C world certainly would not be.” </a:t>
            </a:r>
          </a:p>
          <a:p>
            <a:pPr algn="ctr">
              <a:spcBef>
                <a:spcPts val="600"/>
              </a:spcBef>
            </a:pPr>
            <a:r>
              <a:rPr lang="en-GB" sz="1600" b="1" i="1" dirty="0">
                <a:solidFill>
                  <a:schemeClr val="accent1"/>
                </a:solidFill>
              </a:rPr>
              <a:t>Henri de Castries, CEO AXA 2015</a:t>
            </a:r>
          </a:p>
          <a:p>
            <a:endParaRPr lang="en-GB" sz="1400" i="1" dirty="0">
              <a:solidFill>
                <a:schemeClr val="accent4">
                  <a:lumMod val="75000"/>
                </a:schemeClr>
              </a:solidFill>
            </a:endParaRPr>
          </a:p>
        </p:txBody>
      </p:sp>
      <p:sp>
        <p:nvSpPr>
          <p:cNvPr id="6" name="Rectangle 5">
            <a:extLst>
              <a:ext uri="{FF2B5EF4-FFF2-40B4-BE49-F238E27FC236}">
                <a16:creationId xmlns:a16="http://schemas.microsoft.com/office/drawing/2014/main" id="{3183169C-5E5E-EA9B-9229-4563ED3BFADB}"/>
              </a:ext>
            </a:extLst>
          </p:cNvPr>
          <p:cNvSpPr/>
          <p:nvPr/>
        </p:nvSpPr>
        <p:spPr>
          <a:xfrm>
            <a:off x="468255" y="5639497"/>
            <a:ext cx="7255517" cy="938719"/>
          </a:xfrm>
          <a:prstGeom prst="rect">
            <a:avLst/>
          </a:prstGeom>
        </p:spPr>
        <p:txBody>
          <a:bodyPr wrap="square">
            <a:spAutoFit/>
          </a:bodyPr>
          <a:lstStyle/>
          <a:p>
            <a:r>
              <a:rPr lang="en-GB" sz="1100" dirty="0">
                <a:solidFill>
                  <a:srgbClr val="414141"/>
                </a:solidFill>
                <a:ea typeface="Baskerville" panose="02020502070401020303" pitchFamily="18" charset="0"/>
              </a:rPr>
              <a:t>Chart Source: Climate Action Tracker, https://</a:t>
            </a:r>
            <a:r>
              <a:rPr lang="en-GB" sz="1100" dirty="0" err="1">
                <a:solidFill>
                  <a:srgbClr val="414141"/>
                </a:solidFill>
                <a:ea typeface="Baskerville" panose="02020502070401020303" pitchFamily="18" charset="0"/>
              </a:rPr>
              <a:t>climateactiontracker.org</a:t>
            </a:r>
            <a:r>
              <a:rPr lang="en-GB" sz="1100" dirty="0">
                <a:solidFill>
                  <a:srgbClr val="414141"/>
                </a:solidFill>
                <a:ea typeface="Baskerville" panose="02020502070401020303" pitchFamily="18" charset="0"/>
              </a:rPr>
              <a:t>/global/temperatures/</a:t>
            </a:r>
          </a:p>
          <a:p>
            <a:r>
              <a:rPr lang="en-GB" sz="1100" dirty="0">
                <a:solidFill>
                  <a:srgbClr val="414141"/>
                </a:solidFill>
                <a:ea typeface="Baskerville" panose="02020502070401020303" pitchFamily="18" charset="0"/>
              </a:rPr>
              <a:t>1. Throughout this presentation use of ”Carbon” or “CO</a:t>
            </a:r>
            <a:r>
              <a:rPr lang="en-GB" sz="1100" baseline="-25000" dirty="0">
                <a:solidFill>
                  <a:srgbClr val="414141"/>
                </a:solidFill>
                <a:ea typeface="Baskerville" panose="02020502070401020303" pitchFamily="18" charset="0"/>
              </a:rPr>
              <a:t>2</a:t>
            </a:r>
            <a:r>
              <a:rPr lang="en-GB" sz="1100" dirty="0">
                <a:solidFill>
                  <a:srgbClr val="414141"/>
                </a:solidFill>
                <a:ea typeface="Baskerville" panose="02020502070401020303" pitchFamily="18" charset="0"/>
              </a:rPr>
              <a:t>” are used as a proxy for greenhouse gas emissions and their CO</a:t>
            </a:r>
            <a:r>
              <a:rPr lang="en-GB" sz="1100" baseline="-25000" dirty="0">
                <a:solidFill>
                  <a:srgbClr val="414141"/>
                </a:solidFill>
                <a:ea typeface="Baskerville" panose="02020502070401020303" pitchFamily="18" charset="0"/>
              </a:rPr>
              <a:t>2 </a:t>
            </a:r>
            <a:r>
              <a:rPr lang="en-GB" sz="1100" dirty="0">
                <a:solidFill>
                  <a:srgbClr val="414141"/>
                </a:solidFill>
                <a:ea typeface="Baskerville" panose="02020502070401020303" pitchFamily="18" charset="0"/>
              </a:rPr>
              <a:t>equivalent impact on climate warming. </a:t>
            </a:r>
            <a:endParaRPr lang="en-GB" sz="1100" baseline="-25000" dirty="0">
              <a:solidFill>
                <a:srgbClr val="414141"/>
              </a:solidFill>
              <a:ea typeface="Baskerville" panose="02020502070401020303" pitchFamily="18" charset="0"/>
            </a:endParaRPr>
          </a:p>
          <a:p>
            <a:r>
              <a:rPr lang="en-GB" sz="1100" dirty="0">
                <a:solidFill>
                  <a:srgbClr val="414141"/>
                </a:solidFill>
                <a:ea typeface="Baskerville" panose="02020502070401020303" pitchFamily="18" charset="0"/>
              </a:rPr>
              <a:t>2. E.g. Schroder Climate Progress dashboard, 3.6</a:t>
            </a:r>
            <a:r>
              <a:rPr lang="en-GB" sz="1100" baseline="30000" dirty="0">
                <a:solidFill>
                  <a:srgbClr val="414141"/>
                </a:solidFill>
                <a:ea typeface="Baskerville" panose="02020502070401020303" pitchFamily="18" charset="0"/>
              </a:rPr>
              <a:t>O</a:t>
            </a:r>
            <a:r>
              <a:rPr lang="en-GB" sz="1100" dirty="0">
                <a:solidFill>
                  <a:srgbClr val="414141"/>
                </a:solidFill>
                <a:ea typeface="Baskerville" panose="02020502070401020303" pitchFamily="18" charset="0"/>
              </a:rPr>
              <a:t>C of warming https://www.schroders.com/en/uk/pensions/insights/climate-progress-dashboard/</a:t>
            </a:r>
          </a:p>
        </p:txBody>
      </p:sp>
      <p:graphicFrame>
        <p:nvGraphicFramePr>
          <p:cNvPr id="7" name="Diagram 6">
            <a:extLst>
              <a:ext uri="{FF2B5EF4-FFF2-40B4-BE49-F238E27FC236}">
                <a16:creationId xmlns:a16="http://schemas.microsoft.com/office/drawing/2014/main" id="{D04184A4-0B8C-6678-49FE-4D30B7BE363A}"/>
              </a:ext>
            </a:extLst>
          </p:cNvPr>
          <p:cNvGraphicFramePr/>
          <p:nvPr>
            <p:extLst>
              <p:ext uri="{D42A27DB-BD31-4B8C-83A1-F6EECF244321}">
                <p14:modId xmlns:p14="http://schemas.microsoft.com/office/powerpoint/2010/main" val="2023957447"/>
              </p:ext>
            </p:extLst>
          </p:nvPr>
        </p:nvGraphicFramePr>
        <p:xfrm>
          <a:off x="8530533" y="4863160"/>
          <a:ext cx="2624138" cy="1994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D773BF7-A2B4-DCD2-EDBC-B22D4713A8AD}"/>
              </a:ext>
            </a:extLst>
          </p:cNvPr>
          <p:cNvSpPr txBox="1"/>
          <p:nvPr/>
        </p:nvSpPr>
        <p:spPr>
          <a:xfrm>
            <a:off x="8244681" y="4722737"/>
            <a:ext cx="3109119" cy="584775"/>
          </a:xfrm>
          <a:prstGeom prst="rect">
            <a:avLst/>
          </a:prstGeom>
          <a:noFill/>
        </p:spPr>
        <p:txBody>
          <a:bodyPr wrap="square" rtlCol="0">
            <a:spAutoFit/>
          </a:bodyPr>
          <a:lstStyle/>
          <a:p>
            <a:pPr algn="ctr"/>
            <a:r>
              <a:rPr lang="en-US" sz="1600" b="1" dirty="0">
                <a:solidFill>
                  <a:srgbClr val="1D6FA9"/>
                </a:solidFill>
              </a:rPr>
              <a:t>The Paris Agreement exists as there are two choices</a:t>
            </a:r>
          </a:p>
        </p:txBody>
      </p:sp>
      <p:pic>
        <p:nvPicPr>
          <p:cNvPr id="9" name="Picture 8">
            <a:extLst>
              <a:ext uri="{FF2B5EF4-FFF2-40B4-BE49-F238E27FC236}">
                <a16:creationId xmlns:a16="http://schemas.microsoft.com/office/drawing/2014/main" id="{954E3394-743A-4001-C9BA-F7F43B5A7816}"/>
              </a:ext>
            </a:extLst>
          </p:cNvPr>
          <p:cNvPicPr>
            <a:picLocks noChangeAspect="1"/>
          </p:cNvPicPr>
          <p:nvPr/>
        </p:nvPicPr>
        <p:blipFill>
          <a:blip r:embed="rId7"/>
          <a:stretch>
            <a:fillRect/>
          </a:stretch>
        </p:blipFill>
        <p:spPr>
          <a:xfrm>
            <a:off x="468255" y="1516660"/>
            <a:ext cx="7199712" cy="4080633"/>
          </a:xfrm>
          <a:prstGeom prst="rect">
            <a:avLst/>
          </a:prstGeom>
        </p:spPr>
      </p:pic>
    </p:spTree>
    <p:extLst>
      <p:ext uri="{BB962C8B-B14F-4D97-AF65-F5344CB8AC3E}">
        <p14:creationId xmlns:p14="http://schemas.microsoft.com/office/powerpoint/2010/main" val="2644779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1AD95BF-C315-D217-069C-8CAD3DE23C6D}"/>
              </a:ext>
            </a:extLst>
          </p:cNvPr>
          <p:cNvSpPr txBox="1">
            <a:spLocks/>
          </p:cNvSpPr>
          <p:nvPr/>
        </p:nvSpPr>
        <p:spPr bwMode="auto">
          <a:xfrm>
            <a:off x="332509" y="105404"/>
            <a:ext cx="656113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kern="0" dirty="0"/>
              <a:t>Climate risks are </a:t>
            </a:r>
            <a:r>
              <a:rPr lang="en-US" strike="sngStrike" kern="0" dirty="0"/>
              <a:t>coming </a:t>
            </a:r>
            <a:r>
              <a:rPr lang="en-US" kern="0" dirty="0"/>
              <a:t>here</a:t>
            </a:r>
            <a:br>
              <a:rPr lang="en-US" kern="0" dirty="0">
                <a:solidFill>
                  <a:srgbClr val="447882"/>
                </a:solidFill>
                <a:latin typeface="Arial" panose="020B0604020202020204" pitchFamily="34" charset="0"/>
                <a:ea typeface="+mn-ea"/>
                <a:cs typeface="Arial" panose="020B0604020202020204" pitchFamily="34" charset="0"/>
              </a:rPr>
            </a:br>
            <a:endParaRPr lang="en-US" kern="0" dirty="0">
              <a:solidFill>
                <a:srgbClr val="447882"/>
              </a:solidFill>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3183169C-5E5E-EA9B-9229-4563ED3BFADB}"/>
              </a:ext>
            </a:extLst>
          </p:cNvPr>
          <p:cNvSpPr/>
          <p:nvPr/>
        </p:nvSpPr>
        <p:spPr>
          <a:xfrm>
            <a:off x="507120" y="6367461"/>
            <a:ext cx="7255517" cy="261610"/>
          </a:xfrm>
          <a:prstGeom prst="rect">
            <a:avLst/>
          </a:prstGeom>
        </p:spPr>
        <p:txBody>
          <a:bodyPr wrap="square">
            <a:spAutoFit/>
          </a:bodyPr>
          <a:lstStyle/>
          <a:p>
            <a:r>
              <a:rPr lang="en-GB" sz="1100" dirty="0">
                <a:solidFill>
                  <a:srgbClr val="414141"/>
                </a:solidFill>
                <a:ea typeface="Baskerville" panose="02020502070401020303" pitchFamily="18" charset="0"/>
              </a:rPr>
              <a:t>Chart Source: https://showyourstripes.info/</a:t>
            </a:r>
          </a:p>
        </p:txBody>
      </p:sp>
      <p:sp>
        <p:nvSpPr>
          <p:cNvPr id="2" name="Footer Placeholder 1">
            <a:extLst>
              <a:ext uri="{FF2B5EF4-FFF2-40B4-BE49-F238E27FC236}">
                <a16:creationId xmlns:a16="http://schemas.microsoft.com/office/drawing/2014/main" id="{1CE7988B-C20D-C9D7-009C-B53C9BC997F8}"/>
              </a:ext>
            </a:extLst>
          </p:cNvPr>
          <p:cNvSpPr>
            <a:spLocks noGrp="1"/>
          </p:cNvSpPr>
          <p:nvPr>
            <p:ph type="ftr" sz="quarter" idx="11"/>
          </p:nvPr>
        </p:nvSpPr>
        <p:spPr/>
        <p:txBody>
          <a:bodyPr/>
          <a:lstStyle/>
          <a:p>
            <a:r>
              <a:rPr lang="en-GB"/>
              <a:t>Internal</a:t>
            </a:r>
            <a:endParaRPr lang="en-GB" dirty="0"/>
          </a:p>
        </p:txBody>
      </p:sp>
      <p:pic>
        <p:nvPicPr>
          <p:cNvPr id="10" name="Picture 9">
            <a:extLst>
              <a:ext uri="{FF2B5EF4-FFF2-40B4-BE49-F238E27FC236}">
                <a16:creationId xmlns:a16="http://schemas.microsoft.com/office/drawing/2014/main" id="{6FD4EE96-EECC-449D-F973-A4992FBBBD29}"/>
              </a:ext>
            </a:extLst>
          </p:cNvPr>
          <p:cNvPicPr>
            <a:picLocks noChangeAspect="1"/>
          </p:cNvPicPr>
          <p:nvPr/>
        </p:nvPicPr>
        <p:blipFill>
          <a:blip r:embed="rId2"/>
          <a:stretch>
            <a:fillRect/>
          </a:stretch>
        </p:blipFill>
        <p:spPr>
          <a:xfrm>
            <a:off x="332509" y="1202727"/>
            <a:ext cx="9182827" cy="5164733"/>
          </a:xfrm>
          <a:prstGeom prst="rect">
            <a:avLst/>
          </a:prstGeom>
        </p:spPr>
      </p:pic>
    </p:spTree>
    <p:extLst>
      <p:ext uri="{BB962C8B-B14F-4D97-AF65-F5344CB8AC3E}">
        <p14:creationId xmlns:p14="http://schemas.microsoft.com/office/powerpoint/2010/main" val="713990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1AD95BF-C315-D217-069C-8CAD3DE23C6D}"/>
              </a:ext>
            </a:extLst>
          </p:cNvPr>
          <p:cNvSpPr txBox="1">
            <a:spLocks/>
          </p:cNvSpPr>
          <p:nvPr/>
        </p:nvSpPr>
        <p:spPr bwMode="auto">
          <a:xfrm>
            <a:off x="332509" y="105404"/>
            <a:ext cx="656113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kern="0" dirty="0"/>
              <a:t>Climate risks are </a:t>
            </a:r>
            <a:r>
              <a:rPr lang="en-US" strike="sngStrike" kern="0" dirty="0"/>
              <a:t>coming </a:t>
            </a:r>
            <a:r>
              <a:rPr lang="en-US" kern="0" dirty="0"/>
              <a:t>here</a:t>
            </a:r>
            <a:br>
              <a:rPr lang="en-US" kern="0" dirty="0">
                <a:solidFill>
                  <a:srgbClr val="447882"/>
                </a:solidFill>
                <a:latin typeface="Arial" panose="020B0604020202020204" pitchFamily="34" charset="0"/>
                <a:ea typeface="+mn-ea"/>
                <a:cs typeface="Arial" panose="020B0604020202020204" pitchFamily="34" charset="0"/>
              </a:rPr>
            </a:br>
            <a:endParaRPr lang="en-US" kern="0" dirty="0">
              <a:solidFill>
                <a:srgbClr val="447882"/>
              </a:solidFill>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3183169C-5E5E-EA9B-9229-4563ED3BFADB}"/>
              </a:ext>
            </a:extLst>
          </p:cNvPr>
          <p:cNvSpPr/>
          <p:nvPr/>
        </p:nvSpPr>
        <p:spPr>
          <a:xfrm>
            <a:off x="507120" y="6367461"/>
            <a:ext cx="7255517" cy="261610"/>
          </a:xfrm>
          <a:prstGeom prst="rect">
            <a:avLst/>
          </a:prstGeom>
        </p:spPr>
        <p:txBody>
          <a:bodyPr wrap="square">
            <a:spAutoFit/>
          </a:bodyPr>
          <a:lstStyle/>
          <a:p>
            <a:r>
              <a:rPr lang="en-GB" sz="1100" dirty="0">
                <a:solidFill>
                  <a:srgbClr val="414141"/>
                </a:solidFill>
                <a:ea typeface="Baskerville" panose="02020502070401020303" pitchFamily="18" charset="0"/>
              </a:rPr>
              <a:t>Chart Source: https://showyourstripes.info/</a:t>
            </a:r>
          </a:p>
        </p:txBody>
      </p:sp>
      <p:sp>
        <p:nvSpPr>
          <p:cNvPr id="2" name="Footer Placeholder 1">
            <a:extLst>
              <a:ext uri="{FF2B5EF4-FFF2-40B4-BE49-F238E27FC236}">
                <a16:creationId xmlns:a16="http://schemas.microsoft.com/office/drawing/2014/main" id="{1CE7988B-C20D-C9D7-009C-B53C9BC997F8}"/>
              </a:ext>
            </a:extLst>
          </p:cNvPr>
          <p:cNvSpPr>
            <a:spLocks noGrp="1"/>
          </p:cNvSpPr>
          <p:nvPr>
            <p:ph type="ftr" sz="quarter" idx="11"/>
          </p:nvPr>
        </p:nvSpPr>
        <p:spPr/>
        <p:txBody>
          <a:bodyPr/>
          <a:lstStyle/>
          <a:p>
            <a:r>
              <a:rPr lang="en-GB"/>
              <a:t>Internal</a:t>
            </a:r>
            <a:endParaRPr lang="en-GB" dirty="0"/>
          </a:p>
        </p:txBody>
      </p:sp>
      <p:pic>
        <p:nvPicPr>
          <p:cNvPr id="5" name="Picture 4">
            <a:extLst>
              <a:ext uri="{FF2B5EF4-FFF2-40B4-BE49-F238E27FC236}">
                <a16:creationId xmlns:a16="http://schemas.microsoft.com/office/drawing/2014/main" id="{E8CEF506-6BE0-3BC4-FE70-F178F7DBF38D}"/>
              </a:ext>
            </a:extLst>
          </p:cNvPr>
          <p:cNvPicPr>
            <a:picLocks noChangeAspect="1"/>
          </p:cNvPicPr>
          <p:nvPr/>
        </p:nvPicPr>
        <p:blipFill>
          <a:blip r:embed="rId2"/>
          <a:stretch>
            <a:fillRect/>
          </a:stretch>
        </p:blipFill>
        <p:spPr>
          <a:xfrm>
            <a:off x="332509" y="1161925"/>
            <a:ext cx="9229969" cy="5191247"/>
          </a:xfrm>
          <a:prstGeom prst="rect">
            <a:avLst/>
          </a:prstGeom>
        </p:spPr>
      </p:pic>
    </p:spTree>
    <p:extLst>
      <p:ext uri="{BB962C8B-B14F-4D97-AF65-F5344CB8AC3E}">
        <p14:creationId xmlns:p14="http://schemas.microsoft.com/office/powerpoint/2010/main" val="2041301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1AD95BF-C315-D217-069C-8CAD3DE23C6D}"/>
              </a:ext>
            </a:extLst>
          </p:cNvPr>
          <p:cNvSpPr txBox="1">
            <a:spLocks/>
          </p:cNvSpPr>
          <p:nvPr/>
        </p:nvSpPr>
        <p:spPr bwMode="auto">
          <a:xfrm>
            <a:off x="332509" y="105404"/>
            <a:ext cx="656113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kern="0" dirty="0"/>
              <a:t>Climate risks are </a:t>
            </a:r>
            <a:r>
              <a:rPr lang="en-US" strike="sngStrike" kern="0" dirty="0"/>
              <a:t>coming </a:t>
            </a:r>
            <a:r>
              <a:rPr lang="en-US" kern="0" dirty="0"/>
              <a:t>here</a:t>
            </a:r>
            <a:br>
              <a:rPr lang="en-US" kern="0" dirty="0">
                <a:solidFill>
                  <a:srgbClr val="447882"/>
                </a:solidFill>
                <a:latin typeface="Arial" panose="020B0604020202020204" pitchFamily="34" charset="0"/>
                <a:ea typeface="+mn-ea"/>
                <a:cs typeface="Arial" panose="020B0604020202020204" pitchFamily="34" charset="0"/>
              </a:rPr>
            </a:br>
            <a:endParaRPr lang="en-US" kern="0" dirty="0">
              <a:solidFill>
                <a:srgbClr val="447882"/>
              </a:solidFill>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3183169C-5E5E-EA9B-9229-4563ED3BFADB}"/>
              </a:ext>
            </a:extLst>
          </p:cNvPr>
          <p:cNvSpPr/>
          <p:nvPr/>
        </p:nvSpPr>
        <p:spPr>
          <a:xfrm>
            <a:off x="507120" y="6367461"/>
            <a:ext cx="7255517" cy="261610"/>
          </a:xfrm>
          <a:prstGeom prst="rect">
            <a:avLst/>
          </a:prstGeom>
        </p:spPr>
        <p:txBody>
          <a:bodyPr wrap="square">
            <a:spAutoFit/>
          </a:bodyPr>
          <a:lstStyle/>
          <a:p>
            <a:r>
              <a:rPr lang="en-GB" sz="1100" dirty="0">
                <a:solidFill>
                  <a:srgbClr val="414141"/>
                </a:solidFill>
                <a:ea typeface="Baskerville" panose="02020502070401020303" pitchFamily="18" charset="0"/>
              </a:rPr>
              <a:t>Chart Source: https://showyourstripes.info/</a:t>
            </a:r>
          </a:p>
        </p:txBody>
      </p:sp>
      <p:sp>
        <p:nvSpPr>
          <p:cNvPr id="2" name="Footer Placeholder 1">
            <a:extLst>
              <a:ext uri="{FF2B5EF4-FFF2-40B4-BE49-F238E27FC236}">
                <a16:creationId xmlns:a16="http://schemas.microsoft.com/office/drawing/2014/main" id="{1CE7988B-C20D-C9D7-009C-B53C9BC997F8}"/>
              </a:ext>
            </a:extLst>
          </p:cNvPr>
          <p:cNvSpPr>
            <a:spLocks noGrp="1"/>
          </p:cNvSpPr>
          <p:nvPr>
            <p:ph type="ftr" sz="quarter" idx="11"/>
          </p:nvPr>
        </p:nvSpPr>
        <p:spPr/>
        <p:txBody>
          <a:bodyPr/>
          <a:lstStyle/>
          <a:p>
            <a:r>
              <a:rPr lang="en-GB"/>
              <a:t>Internal</a:t>
            </a:r>
            <a:endParaRPr lang="en-GB" dirty="0"/>
          </a:p>
        </p:txBody>
      </p:sp>
      <p:pic>
        <p:nvPicPr>
          <p:cNvPr id="7" name="Picture 6">
            <a:extLst>
              <a:ext uri="{FF2B5EF4-FFF2-40B4-BE49-F238E27FC236}">
                <a16:creationId xmlns:a16="http://schemas.microsoft.com/office/drawing/2014/main" id="{2FA81171-6820-55CA-3E05-7DE2E977BA9F}"/>
              </a:ext>
            </a:extLst>
          </p:cNvPr>
          <p:cNvPicPr>
            <a:picLocks noChangeAspect="1"/>
          </p:cNvPicPr>
          <p:nvPr/>
        </p:nvPicPr>
        <p:blipFill>
          <a:blip r:embed="rId2"/>
          <a:stretch>
            <a:fillRect/>
          </a:stretch>
        </p:blipFill>
        <p:spPr>
          <a:xfrm>
            <a:off x="332509" y="1216036"/>
            <a:ext cx="9068148" cy="5100234"/>
          </a:xfrm>
          <a:prstGeom prst="rect">
            <a:avLst/>
          </a:prstGeom>
        </p:spPr>
      </p:pic>
    </p:spTree>
    <p:extLst>
      <p:ext uri="{BB962C8B-B14F-4D97-AF65-F5344CB8AC3E}">
        <p14:creationId xmlns:p14="http://schemas.microsoft.com/office/powerpoint/2010/main" val="814055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1AD95BF-C315-D217-069C-8CAD3DE23C6D}"/>
              </a:ext>
            </a:extLst>
          </p:cNvPr>
          <p:cNvSpPr txBox="1">
            <a:spLocks/>
          </p:cNvSpPr>
          <p:nvPr/>
        </p:nvSpPr>
        <p:spPr bwMode="auto">
          <a:xfrm>
            <a:off x="332509" y="105404"/>
            <a:ext cx="656113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kern="0" dirty="0"/>
              <a:t>Climate risks are </a:t>
            </a:r>
            <a:r>
              <a:rPr lang="en-US" strike="sngStrike" kern="0" dirty="0"/>
              <a:t>coming </a:t>
            </a:r>
            <a:r>
              <a:rPr lang="en-US" kern="0" dirty="0"/>
              <a:t>here</a:t>
            </a:r>
            <a:br>
              <a:rPr lang="en-US" kern="0" dirty="0">
                <a:solidFill>
                  <a:srgbClr val="447882"/>
                </a:solidFill>
                <a:latin typeface="Arial" panose="020B0604020202020204" pitchFamily="34" charset="0"/>
                <a:ea typeface="+mn-ea"/>
                <a:cs typeface="Arial" panose="020B0604020202020204" pitchFamily="34" charset="0"/>
              </a:rPr>
            </a:br>
            <a:endParaRPr lang="en-US" kern="0" dirty="0">
              <a:solidFill>
                <a:srgbClr val="447882"/>
              </a:solidFill>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3183169C-5E5E-EA9B-9229-4563ED3BFADB}"/>
              </a:ext>
            </a:extLst>
          </p:cNvPr>
          <p:cNvSpPr/>
          <p:nvPr/>
        </p:nvSpPr>
        <p:spPr>
          <a:xfrm>
            <a:off x="507120" y="6367461"/>
            <a:ext cx="7255517" cy="261610"/>
          </a:xfrm>
          <a:prstGeom prst="rect">
            <a:avLst/>
          </a:prstGeom>
        </p:spPr>
        <p:txBody>
          <a:bodyPr wrap="square">
            <a:spAutoFit/>
          </a:bodyPr>
          <a:lstStyle/>
          <a:p>
            <a:r>
              <a:rPr lang="en-GB" sz="1100" dirty="0">
                <a:solidFill>
                  <a:srgbClr val="414141"/>
                </a:solidFill>
                <a:ea typeface="Baskerville" panose="02020502070401020303" pitchFamily="18" charset="0"/>
              </a:rPr>
              <a:t>Chart Source: https://showyourstripes.info/</a:t>
            </a:r>
          </a:p>
        </p:txBody>
      </p:sp>
      <p:sp>
        <p:nvSpPr>
          <p:cNvPr id="2" name="Footer Placeholder 1">
            <a:extLst>
              <a:ext uri="{FF2B5EF4-FFF2-40B4-BE49-F238E27FC236}">
                <a16:creationId xmlns:a16="http://schemas.microsoft.com/office/drawing/2014/main" id="{1CE7988B-C20D-C9D7-009C-B53C9BC997F8}"/>
              </a:ext>
            </a:extLst>
          </p:cNvPr>
          <p:cNvSpPr>
            <a:spLocks noGrp="1"/>
          </p:cNvSpPr>
          <p:nvPr>
            <p:ph type="ftr" sz="quarter" idx="11"/>
          </p:nvPr>
        </p:nvSpPr>
        <p:spPr/>
        <p:txBody>
          <a:bodyPr/>
          <a:lstStyle/>
          <a:p>
            <a:r>
              <a:rPr lang="en-GB"/>
              <a:t>Internal</a:t>
            </a:r>
            <a:endParaRPr lang="en-GB" dirty="0"/>
          </a:p>
        </p:txBody>
      </p:sp>
      <p:pic>
        <p:nvPicPr>
          <p:cNvPr id="7" name="Picture 6">
            <a:extLst>
              <a:ext uri="{FF2B5EF4-FFF2-40B4-BE49-F238E27FC236}">
                <a16:creationId xmlns:a16="http://schemas.microsoft.com/office/drawing/2014/main" id="{A0AA667D-51B6-2098-96F0-9F18165940CD}"/>
              </a:ext>
            </a:extLst>
          </p:cNvPr>
          <p:cNvPicPr>
            <a:picLocks noChangeAspect="1"/>
          </p:cNvPicPr>
          <p:nvPr/>
        </p:nvPicPr>
        <p:blipFill>
          <a:blip r:embed="rId2"/>
          <a:stretch>
            <a:fillRect/>
          </a:stretch>
        </p:blipFill>
        <p:spPr>
          <a:xfrm>
            <a:off x="332509" y="1183515"/>
            <a:ext cx="4625254" cy="2601400"/>
          </a:xfrm>
          <a:prstGeom prst="rect">
            <a:avLst/>
          </a:prstGeom>
        </p:spPr>
      </p:pic>
      <p:pic>
        <p:nvPicPr>
          <p:cNvPr id="9" name="Picture 8">
            <a:extLst>
              <a:ext uri="{FF2B5EF4-FFF2-40B4-BE49-F238E27FC236}">
                <a16:creationId xmlns:a16="http://schemas.microsoft.com/office/drawing/2014/main" id="{9D3D7BE7-25A9-CDEF-6063-1B209F1773F4}"/>
              </a:ext>
            </a:extLst>
          </p:cNvPr>
          <p:cNvPicPr>
            <a:picLocks noChangeAspect="1"/>
          </p:cNvPicPr>
          <p:nvPr/>
        </p:nvPicPr>
        <p:blipFill>
          <a:blip r:embed="rId3"/>
          <a:stretch>
            <a:fillRect/>
          </a:stretch>
        </p:blipFill>
        <p:spPr>
          <a:xfrm>
            <a:off x="7096247" y="1183515"/>
            <a:ext cx="4625256" cy="2601401"/>
          </a:xfrm>
          <a:prstGeom prst="rect">
            <a:avLst/>
          </a:prstGeom>
        </p:spPr>
      </p:pic>
      <p:pic>
        <p:nvPicPr>
          <p:cNvPr id="11" name="Picture 10">
            <a:extLst>
              <a:ext uri="{FF2B5EF4-FFF2-40B4-BE49-F238E27FC236}">
                <a16:creationId xmlns:a16="http://schemas.microsoft.com/office/drawing/2014/main" id="{F2B0ECC4-1CD7-B724-CB0D-85B3BD5E4691}"/>
              </a:ext>
            </a:extLst>
          </p:cNvPr>
          <p:cNvPicPr>
            <a:picLocks noChangeAspect="1"/>
          </p:cNvPicPr>
          <p:nvPr/>
        </p:nvPicPr>
        <p:blipFill>
          <a:blip r:embed="rId4"/>
          <a:stretch>
            <a:fillRect/>
          </a:stretch>
        </p:blipFill>
        <p:spPr>
          <a:xfrm>
            <a:off x="3527352" y="3769356"/>
            <a:ext cx="4625257" cy="2601401"/>
          </a:xfrm>
          <a:prstGeom prst="rect">
            <a:avLst/>
          </a:prstGeom>
        </p:spPr>
      </p:pic>
    </p:spTree>
    <p:extLst>
      <p:ext uri="{BB962C8B-B14F-4D97-AF65-F5344CB8AC3E}">
        <p14:creationId xmlns:p14="http://schemas.microsoft.com/office/powerpoint/2010/main" val="123121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F2AE-3BFE-13B6-B855-11C3C41E41FD}"/>
              </a:ext>
            </a:extLst>
          </p:cNvPr>
          <p:cNvSpPr txBox="1">
            <a:spLocks/>
          </p:cNvSpPr>
          <p:nvPr/>
        </p:nvSpPr>
        <p:spPr>
          <a:xfrm>
            <a:off x="300445" y="225903"/>
            <a:ext cx="10814401" cy="857972"/>
          </a:xfrm>
          <a:prstGeom prst="rect">
            <a:avLst/>
          </a:prstGeom>
        </p:spPr>
        <p:txBody>
          <a:bodyPr>
            <a:noAutofit/>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US" kern="0"/>
              <a:t>Climate GDP impacts are material in a failed transition</a:t>
            </a:r>
            <a:br>
              <a:rPr lang="en-US" kern="0"/>
            </a:br>
            <a:r>
              <a:rPr lang="en-US" sz="2000" kern="0"/>
              <a:t>IFoA/Ortec Finance paper on financial assumptions, June 2020</a:t>
            </a:r>
            <a:endParaRPr lang="en-US" sz="2000" kern="0" dirty="0"/>
          </a:p>
        </p:txBody>
      </p:sp>
      <p:sp>
        <p:nvSpPr>
          <p:cNvPr id="3" name="TextBox 2">
            <a:extLst>
              <a:ext uri="{FF2B5EF4-FFF2-40B4-BE49-F238E27FC236}">
                <a16:creationId xmlns:a16="http://schemas.microsoft.com/office/drawing/2014/main" id="{5D242427-CA99-0537-1BBD-5D3FBC013B1A}"/>
              </a:ext>
            </a:extLst>
          </p:cNvPr>
          <p:cNvSpPr txBox="1"/>
          <p:nvPr/>
        </p:nvSpPr>
        <p:spPr>
          <a:xfrm>
            <a:off x="1665218" y="3355184"/>
            <a:ext cx="47328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414141"/>
                </a:solidFill>
                <a:cs typeface="Calibri"/>
              </a:rPr>
              <a:t>Figure 4: Climate-adjusted GDP growth across regions and climate pathways (cumulative difference to climate-uninformed baseline pathway) </a:t>
            </a:r>
          </a:p>
        </p:txBody>
      </p:sp>
      <p:pic>
        <p:nvPicPr>
          <p:cNvPr id="4" name="Picture 11" descr="A screenshot of a cell phone&#10;&#10;Description generated with very high confidence">
            <a:extLst>
              <a:ext uri="{FF2B5EF4-FFF2-40B4-BE49-F238E27FC236}">
                <a16:creationId xmlns:a16="http://schemas.microsoft.com/office/drawing/2014/main" id="{1F8DBCB0-148A-2BBE-CADA-4BCCBA59D654}"/>
              </a:ext>
            </a:extLst>
          </p:cNvPr>
          <p:cNvPicPr>
            <a:picLocks noChangeAspect="1"/>
          </p:cNvPicPr>
          <p:nvPr/>
        </p:nvPicPr>
        <p:blipFill>
          <a:blip r:embed="rId2"/>
          <a:stretch>
            <a:fillRect/>
          </a:stretch>
        </p:blipFill>
        <p:spPr>
          <a:xfrm>
            <a:off x="1758757" y="1574201"/>
            <a:ext cx="5709179" cy="1687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pic>
      <p:pic>
        <p:nvPicPr>
          <p:cNvPr id="5" name="Picture 15" descr="A screenshot of a cell phone&#10;&#10;Description generated with very high confidence">
            <a:extLst>
              <a:ext uri="{FF2B5EF4-FFF2-40B4-BE49-F238E27FC236}">
                <a16:creationId xmlns:a16="http://schemas.microsoft.com/office/drawing/2014/main" id="{8301BCC9-611A-1017-ED15-9A077C71F7AC}"/>
              </a:ext>
            </a:extLst>
          </p:cNvPr>
          <p:cNvPicPr>
            <a:picLocks noChangeAspect="1"/>
          </p:cNvPicPr>
          <p:nvPr/>
        </p:nvPicPr>
        <p:blipFill>
          <a:blip r:embed="rId3"/>
          <a:stretch>
            <a:fillRect/>
          </a:stretch>
        </p:blipFill>
        <p:spPr>
          <a:xfrm>
            <a:off x="7470752" y="1572754"/>
            <a:ext cx="2743200" cy="1645920"/>
          </a:xfrm>
          <a:prstGeom prst="rect">
            <a:avLst/>
          </a:prstGeom>
        </p:spPr>
      </p:pic>
      <p:sp>
        <p:nvSpPr>
          <p:cNvPr id="6" name="TextBox 5">
            <a:extLst>
              <a:ext uri="{FF2B5EF4-FFF2-40B4-BE49-F238E27FC236}">
                <a16:creationId xmlns:a16="http://schemas.microsoft.com/office/drawing/2014/main" id="{2B303377-5203-3004-F0A2-661090B4BF79}"/>
              </a:ext>
            </a:extLst>
          </p:cNvPr>
          <p:cNvSpPr txBox="1"/>
          <p:nvPr/>
        </p:nvSpPr>
        <p:spPr>
          <a:xfrm>
            <a:off x="1707422" y="6172208"/>
            <a:ext cx="898402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dirty="0">
                <a:solidFill>
                  <a:srgbClr val="414141"/>
                </a:solidFill>
                <a:cs typeface="Calibri"/>
              </a:rPr>
              <a:t>Figure 15: Percentage difference in the level of UK GDP explained by the various climate risk drivers (difference to climate-uninformed baseline pathway) </a:t>
            </a:r>
          </a:p>
        </p:txBody>
      </p:sp>
      <p:pic>
        <p:nvPicPr>
          <p:cNvPr id="7" name="Picture 6" descr="A screenshot of a cell phone&#10;&#10;Description generated with very high confidence">
            <a:extLst>
              <a:ext uri="{FF2B5EF4-FFF2-40B4-BE49-F238E27FC236}">
                <a16:creationId xmlns:a16="http://schemas.microsoft.com/office/drawing/2014/main" id="{66B961B0-4447-C848-D435-78D4F04B74C5}"/>
              </a:ext>
            </a:extLst>
          </p:cNvPr>
          <p:cNvPicPr>
            <a:picLocks noChangeAspect="1"/>
          </p:cNvPicPr>
          <p:nvPr/>
        </p:nvPicPr>
        <p:blipFill>
          <a:blip r:embed="rId4"/>
          <a:stretch>
            <a:fillRect/>
          </a:stretch>
        </p:blipFill>
        <p:spPr>
          <a:xfrm>
            <a:off x="1743534" y="3860418"/>
            <a:ext cx="2743200" cy="2286792"/>
          </a:xfrm>
          <a:prstGeom prst="rect">
            <a:avLst/>
          </a:prstGeom>
        </p:spPr>
      </p:pic>
      <p:pic>
        <p:nvPicPr>
          <p:cNvPr id="8" name="Picture 13" descr="A screenshot of a cell phone&#10;&#10;Description generated with very high confidence">
            <a:extLst>
              <a:ext uri="{FF2B5EF4-FFF2-40B4-BE49-F238E27FC236}">
                <a16:creationId xmlns:a16="http://schemas.microsoft.com/office/drawing/2014/main" id="{60EB59E4-5005-AAB1-9A60-4B84D9F04B27}"/>
              </a:ext>
            </a:extLst>
          </p:cNvPr>
          <p:cNvPicPr>
            <a:picLocks noChangeAspect="1"/>
          </p:cNvPicPr>
          <p:nvPr/>
        </p:nvPicPr>
        <p:blipFill>
          <a:blip r:embed="rId5"/>
          <a:stretch>
            <a:fillRect/>
          </a:stretch>
        </p:blipFill>
        <p:spPr>
          <a:xfrm>
            <a:off x="4636312" y="3860418"/>
            <a:ext cx="2743200" cy="2286792"/>
          </a:xfrm>
          <a:prstGeom prst="rect">
            <a:avLst/>
          </a:prstGeom>
        </p:spPr>
      </p:pic>
      <p:pic>
        <p:nvPicPr>
          <p:cNvPr id="9" name="Picture 14" descr="A pencil and paper&#10;&#10;Description generated with high confidence">
            <a:extLst>
              <a:ext uri="{FF2B5EF4-FFF2-40B4-BE49-F238E27FC236}">
                <a16:creationId xmlns:a16="http://schemas.microsoft.com/office/drawing/2014/main" id="{879A15A0-7757-8D9B-B9D9-137F1884886C}"/>
              </a:ext>
            </a:extLst>
          </p:cNvPr>
          <p:cNvPicPr>
            <a:picLocks noChangeAspect="1"/>
          </p:cNvPicPr>
          <p:nvPr/>
        </p:nvPicPr>
        <p:blipFill>
          <a:blip r:embed="rId6"/>
          <a:stretch>
            <a:fillRect/>
          </a:stretch>
        </p:blipFill>
        <p:spPr>
          <a:xfrm>
            <a:off x="7522034" y="3860418"/>
            <a:ext cx="2743200" cy="2286792"/>
          </a:xfrm>
          <a:prstGeom prst="rect">
            <a:avLst/>
          </a:prstGeom>
        </p:spPr>
      </p:pic>
      <p:sp>
        <p:nvSpPr>
          <p:cNvPr id="10" name="Rectangle 9">
            <a:extLst>
              <a:ext uri="{FF2B5EF4-FFF2-40B4-BE49-F238E27FC236}">
                <a16:creationId xmlns:a16="http://schemas.microsoft.com/office/drawing/2014/main" id="{7E81F037-F5FE-42DA-1C6C-601B2CB5829D}"/>
              </a:ext>
            </a:extLst>
          </p:cNvPr>
          <p:cNvSpPr/>
          <p:nvPr/>
        </p:nvSpPr>
        <p:spPr>
          <a:xfrm>
            <a:off x="5963033" y="3338461"/>
            <a:ext cx="4256235" cy="41549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hangingPunct="1"/>
            <a:r>
              <a:rPr lang="en-GB" sz="1050" b="1" dirty="0">
                <a:solidFill>
                  <a:srgbClr val="44546A"/>
                </a:solidFill>
                <a:ea typeface="Baskerville" panose="02020502070401020303" pitchFamily="18" charset="0"/>
                <a:cs typeface="Calibri"/>
                <a:hlinkClick r:id="rId7">
                  <a:extLst>
                    <a:ext uri="{A12FA001-AC4F-418D-AE19-62706E023703}">
                      <ahyp:hlinkClr xmlns:ahyp="http://schemas.microsoft.com/office/drawing/2018/hyperlinkcolor" val="tx"/>
                    </a:ext>
                  </a:extLst>
                </a:hlinkClick>
              </a:rPr>
              <a:t>Source: </a:t>
            </a:r>
            <a:r>
              <a:rPr lang="en-GB" sz="1050" u="sng" dirty="0">
                <a:solidFill>
                  <a:srgbClr val="000000"/>
                </a:solidFill>
                <a:ea typeface="Baskerville" panose="02020502070401020303" pitchFamily="18" charset="0"/>
                <a:hlinkClick r:id="rId7"/>
              </a:rPr>
              <a:t>“Climate change considerations for actuarial financial assumptions and the role of scenario analysis”</a:t>
            </a:r>
            <a:r>
              <a:rPr lang="en-GB" sz="1050" u="sng" dirty="0">
                <a:solidFill>
                  <a:srgbClr val="000000"/>
                </a:solidFill>
                <a:ea typeface="Baskerville" panose="02020502070401020303" pitchFamily="18" charset="0"/>
              </a:rPr>
              <a:t>, </a:t>
            </a:r>
            <a:r>
              <a:rPr lang="en-GB" sz="1050" u="sng" dirty="0">
                <a:solidFill>
                  <a:srgbClr val="414141"/>
                </a:solidFill>
                <a:ea typeface="Baskerville" panose="02020502070401020303" pitchFamily="18" charset="0"/>
              </a:rPr>
              <a:t>June 2020 (</a:t>
            </a:r>
            <a:r>
              <a:rPr lang="en-GB" sz="1050" u="sng" dirty="0" err="1">
                <a:solidFill>
                  <a:srgbClr val="414141"/>
                </a:solidFill>
                <a:ea typeface="Baskerville" panose="02020502070401020303" pitchFamily="18" charset="0"/>
              </a:rPr>
              <a:t>Ortec</a:t>
            </a:r>
            <a:r>
              <a:rPr lang="en-GB" sz="1050" u="sng" dirty="0">
                <a:solidFill>
                  <a:srgbClr val="414141"/>
                </a:solidFill>
                <a:ea typeface="Baskerville" panose="02020502070401020303" pitchFamily="18" charset="0"/>
              </a:rPr>
              <a:t> Finance)</a:t>
            </a:r>
            <a:endParaRPr lang="en-GB" sz="3200" dirty="0">
              <a:solidFill>
                <a:srgbClr val="414141"/>
              </a:solidFill>
              <a:ea typeface="Baskerville" panose="02020502070401020303" pitchFamily="18" charset="0"/>
            </a:endParaRPr>
          </a:p>
        </p:txBody>
      </p:sp>
    </p:spTree>
    <p:extLst>
      <p:ext uri="{BB962C8B-B14F-4D97-AF65-F5344CB8AC3E}">
        <p14:creationId xmlns:p14="http://schemas.microsoft.com/office/powerpoint/2010/main" val="354405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06451-7CE4-EB85-E53F-693795098B74}"/>
              </a:ext>
            </a:extLst>
          </p:cNvPr>
          <p:cNvSpPr>
            <a:spLocks noGrp="1"/>
          </p:cNvSpPr>
          <p:nvPr>
            <p:ph type="sldNum" sz="quarter" idx="12"/>
          </p:nvPr>
        </p:nvSpPr>
        <p:spPr/>
        <p:txBody>
          <a:bodyPr/>
          <a:lstStyle/>
          <a:p>
            <a:fld id="{22D29D89-28D6-400C-BE2E-4CB4EC7E1F86}" type="slidenum">
              <a:rPr lang="en-GB" smtClean="0"/>
              <a:pPr/>
              <a:t>9</a:t>
            </a:fld>
            <a:endParaRPr lang="en-GB" dirty="0"/>
          </a:p>
        </p:txBody>
      </p:sp>
      <p:pic>
        <p:nvPicPr>
          <p:cNvPr id="5" name="Picture 4">
            <a:extLst>
              <a:ext uri="{FF2B5EF4-FFF2-40B4-BE49-F238E27FC236}">
                <a16:creationId xmlns:a16="http://schemas.microsoft.com/office/drawing/2014/main" id="{60AB8A30-ED84-8A73-44CD-3E3FE3DEEC91}"/>
              </a:ext>
            </a:extLst>
          </p:cNvPr>
          <p:cNvPicPr>
            <a:picLocks noChangeAspect="1"/>
          </p:cNvPicPr>
          <p:nvPr/>
        </p:nvPicPr>
        <p:blipFill>
          <a:blip r:embed="rId2"/>
          <a:stretch>
            <a:fillRect/>
          </a:stretch>
        </p:blipFill>
        <p:spPr>
          <a:xfrm>
            <a:off x="7435552" y="1223175"/>
            <a:ext cx="2994784" cy="4274164"/>
          </a:xfrm>
          <a:prstGeom prst="rect">
            <a:avLst/>
          </a:prstGeom>
        </p:spPr>
      </p:pic>
      <p:grpSp>
        <p:nvGrpSpPr>
          <p:cNvPr id="6" name="Group 5">
            <a:extLst>
              <a:ext uri="{FF2B5EF4-FFF2-40B4-BE49-F238E27FC236}">
                <a16:creationId xmlns:a16="http://schemas.microsoft.com/office/drawing/2014/main" id="{FB821071-59AA-60CC-C0AE-1E1EDBE5E2A4}"/>
              </a:ext>
            </a:extLst>
          </p:cNvPr>
          <p:cNvGrpSpPr/>
          <p:nvPr/>
        </p:nvGrpSpPr>
        <p:grpSpPr>
          <a:xfrm>
            <a:off x="10117265" y="4222862"/>
            <a:ext cx="2523342" cy="2635138"/>
            <a:chOff x="314864" y="2207031"/>
            <a:chExt cx="2523342" cy="2635138"/>
          </a:xfrm>
        </p:grpSpPr>
        <p:sp>
          <p:nvSpPr>
            <p:cNvPr id="7" name="Freeform 44">
              <a:extLst>
                <a:ext uri="{FF2B5EF4-FFF2-40B4-BE49-F238E27FC236}">
                  <a16:creationId xmlns:a16="http://schemas.microsoft.com/office/drawing/2014/main" id="{59BDF1D5-FD48-3E07-68BB-8F307952BEE4}"/>
                </a:ext>
              </a:extLst>
            </p:cNvPr>
            <p:cNvSpPr/>
            <p:nvPr/>
          </p:nvSpPr>
          <p:spPr>
            <a:xfrm rot="16200000">
              <a:off x="524197" y="2449782"/>
              <a:ext cx="1851503" cy="1366001"/>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rgbClr val="CB5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67"/>
              <a:endParaRPr lang="en-US" sz="2667" dirty="0">
                <a:solidFill>
                  <a:srgbClr val="FFFFFF"/>
                </a:solidFill>
                <a:latin typeface="Arial"/>
              </a:endParaRPr>
            </a:p>
          </p:txBody>
        </p:sp>
        <p:pic>
          <p:nvPicPr>
            <p:cNvPr id="8" name="Graphic 7" descr="Test tubes outline">
              <a:extLst>
                <a:ext uri="{FF2B5EF4-FFF2-40B4-BE49-F238E27FC236}">
                  <a16:creationId xmlns:a16="http://schemas.microsoft.com/office/drawing/2014/main" id="{DD8EBFEF-42A7-D1A1-1488-1DB9C58DF76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2257" y="2486277"/>
              <a:ext cx="877176" cy="877176"/>
            </a:xfrm>
            <a:prstGeom prst="rect">
              <a:avLst/>
            </a:prstGeom>
          </p:spPr>
        </p:pic>
        <p:grpSp>
          <p:nvGrpSpPr>
            <p:cNvPr id="9" name="Group 8">
              <a:extLst>
                <a:ext uri="{FF2B5EF4-FFF2-40B4-BE49-F238E27FC236}">
                  <a16:creationId xmlns:a16="http://schemas.microsoft.com/office/drawing/2014/main" id="{87046FE6-F821-1E2F-F026-2C5ECA893471}"/>
                </a:ext>
              </a:extLst>
            </p:cNvPr>
            <p:cNvGrpSpPr/>
            <p:nvPr/>
          </p:nvGrpSpPr>
          <p:grpSpPr>
            <a:xfrm>
              <a:off x="314864" y="4119488"/>
              <a:ext cx="2523342" cy="722681"/>
              <a:chOff x="6833374" y="868525"/>
              <a:chExt cx="2683607" cy="722681"/>
            </a:xfrm>
          </p:grpSpPr>
          <p:sp>
            <p:nvSpPr>
              <p:cNvPr id="10" name="Rectangle 9">
                <a:extLst>
                  <a:ext uri="{FF2B5EF4-FFF2-40B4-BE49-F238E27FC236}">
                    <a16:creationId xmlns:a16="http://schemas.microsoft.com/office/drawing/2014/main" id="{611E8191-55CA-1893-78D1-B73DAD80DCC4}"/>
                  </a:ext>
                </a:extLst>
              </p:cNvPr>
              <p:cNvSpPr/>
              <p:nvPr/>
            </p:nvSpPr>
            <p:spPr>
              <a:xfrm>
                <a:off x="6833374" y="868525"/>
                <a:ext cx="2414358" cy="615553"/>
              </a:xfrm>
              <a:prstGeom prst="rect">
                <a:avLst/>
              </a:prstGeom>
            </p:spPr>
            <p:txBody>
              <a:bodyPr wrap="none">
                <a:spAutoFit/>
              </a:bodyPr>
              <a:lstStyle/>
              <a:p>
                <a:pPr algn="ctr"/>
                <a:r>
                  <a:rPr lang="en-US" sz="1700" b="1" dirty="0">
                    <a:solidFill>
                      <a:srgbClr val="447882"/>
                    </a:solidFill>
                    <a:latin typeface="Arial" panose="020B0604020202020204" pitchFamily="34" charset="0"/>
                    <a:cs typeface="Arial" panose="020B0604020202020204" pitchFamily="34" charset="0"/>
                  </a:rPr>
                  <a:t>Research and </a:t>
                </a:r>
              </a:p>
              <a:p>
                <a:pPr algn="ctr"/>
                <a:r>
                  <a:rPr lang="en-US" sz="1700" b="1" dirty="0">
                    <a:solidFill>
                      <a:srgbClr val="447882"/>
                    </a:solidFill>
                    <a:latin typeface="Arial" panose="020B0604020202020204" pitchFamily="34" charset="0"/>
                    <a:cs typeface="Arial" panose="020B0604020202020204" pitchFamily="34" charset="0"/>
                  </a:rPr>
                  <a:t>thought leadership  </a:t>
                </a:r>
              </a:p>
            </p:txBody>
          </p:sp>
          <p:sp>
            <p:nvSpPr>
              <p:cNvPr id="11" name="Rectangle 10">
                <a:extLst>
                  <a:ext uri="{FF2B5EF4-FFF2-40B4-BE49-F238E27FC236}">
                    <a16:creationId xmlns:a16="http://schemas.microsoft.com/office/drawing/2014/main" id="{8D010149-8E3F-9F99-2991-05DD4F212768}"/>
                  </a:ext>
                </a:extLst>
              </p:cNvPr>
              <p:cNvSpPr/>
              <p:nvPr/>
            </p:nvSpPr>
            <p:spPr>
              <a:xfrm>
                <a:off x="6991071" y="1314207"/>
                <a:ext cx="2525910" cy="276999"/>
              </a:xfrm>
              <a:prstGeom prst="rect">
                <a:avLst/>
              </a:prstGeom>
            </p:spPr>
            <p:txBody>
              <a:bodyPr wrap="square">
                <a:spAutoFit/>
              </a:bodyPr>
              <a:lstStyle/>
              <a:p>
                <a:pPr algn="ctr"/>
                <a:endParaRPr lang="en-US" sz="1200" b="1" dirty="0">
                  <a:latin typeface="Arial" panose="020B0604020202020204" pitchFamily="34" charset="0"/>
                  <a:cs typeface="Arial" panose="020B0604020202020204" pitchFamily="34" charset="0"/>
                </a:endParaRPr>
              </a:p>
            </p:txBody>
          </p:sp>
        </p:grpSp>
      </p:grpSp>
      <p:sp>
        <p:nvSpPr>
          <p:cNvPr id="14" name="Title 1">
            <a:extLst>
              <a:ext uri="{FF2B5EF4-FFF2-40B4-BE49-F238E27FC236}">
                <a16:creationId xmlns:a16="http://schemas.microsoft.com/office/drawing/2014/main" id="{85ED3ED4-4F45-4D97-80E5-EF2B1BF2BDA2}"/>
              </a:ext>
            </a:extLst>
          </p:cNvPr>
          <p:cNvSpPr txBox="1">
            <a:spLocks/>
          </p:cNvSpPr>
          <p:nvPr/>
        </p:nvSpPr>
        <p:spPr>
          <a:xfrm>
            <a:off x="343989" y="215192"/>
            <a:ext cx="11395928" cy="1325563"/>
          </a:xfrm>
          <a:prstGeom prst="rect">
            <a:avLst/>
          </a:prstGeom>
        </p:spPr>
        <p:txBody>
          <a:bodyPr>
            <a:normAutofit/>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a:lstStyle>
          <a:p>
            <a:r>
              <a:rPr lang="en-GB" dirty="0"/>
              <a:t> A biodiversity collapse and 6th mass extinction event</a:t>
            </a:r>
          </a:p>
        </p:txBody>
      </p:sp>
      <p:sp>
        <p:nvSpPr>
          <p:cNvPr id="16" name="TextBox 15">
            <a:extLst>
              <a:ext uri="{FF2B5EF4-FFF2-40B4-BE49-F238E27FC236}">
                <a16:creationId xmlns:a16="http://schemas.microsoft.com/office/drawing/2014/main" id="{BB6C1D93-A8FD-6C99-ADC6-4854E86336E6}"/>
              </a:ext>
            </a:extLst>
          </p:cNvPr>
          <p:cNvSpPr txBox="1"/>
          <p:nvPr/>
        </p:nvSpPr>
        <p:spPr>
          <a:xfrm>
            <a:off x="128978" y="1049374"/>
            <a:ext cx="7126200" cy="4893647"/>
          </a:xfrm>
          <a:prstGeom prst="rect">
            <a:avLst/>
          </a:prstGeom>
          <a:noFill/>
        </p:spPr>
        <p:txBody>
          <a:bodyPr wrap="square">
            <a:spAutoFit/>
          </a:bodyPr>
          <a:lstStyle/>
          <a:p>
            <a:pPr marL="628650" marR="0" indent="-285750">
              <a:spcBef>
                <a:spcPts val="0"/>
              </a:spcBef>
              <a:spcAft>
                <a:spcPts val="0"/>
              </a:spcAft>
              <a:buFont typeface="Arial" panose="020B0604020202020204" pitchFamily="34" charset="0"/>
              <a:buChar char="•"/>
            </a:pPr>
            <a:r>
              <a:rPr lang="en-GB" sz="2400" dirty="0">
                <a:effectLst/>
                <a:latin typeface="Calibri" panose="020F0502020204030204" pitchFamily="34" charset="0"/>
              </a:rPr>
              <a:t>The situation is urgent </a:t>
            </a:r>
          </a:p>
          <a:p>
            <a:pPr marL="628650" marR="0" indent="-285750">
              <a:spcBef>
                <a:spcPts val="0"/>
              </a:spcBef>
              <a:spcAft>
                <a:spcPts val="0"/>
              </a:spcAft>
              <a:buFont typeface="Arial" panose="020B0604020202020204" pitchFamily="34" charset="0"/>
              <a:buChar char="•"/>
            </a:pPr>
            <a:r>
              <a:rPr lang="en-GB" sz="2400" dirty="0">
                <a:effectLst/>
                <a:latin typeface="Calibri" panose="020F0502020204030204" pitchFamily="34" charset="0"/>
              </a:rPr>
              <a:t> Nature-related financial disclosures are coming </a:t>
            </a:r>
          </a:p>
          <a:p>
            <a:pPr marL="628650" marR="0" indent="-285750">
              <a:spcBef>
                <a:spcPts val="0"/>
              </a:spcBef>
              <a:spcAft>
                <a:spcPts val="0"/>
              </a:spcAft>
              <a:buFont typeface="Arial" panose="020B0604020202020204" pitchFamily="34" charset="0"/>
              <a:buChar char="•"/>
            </a:pPr>
            <a:r>
              <a:rPr lang="en-GB" sz="2400" dirty="0">
                <a:effectLst/>
                <a:latin typeface="Calibri" panose="020F0502020204030204" pitchFamily="34" charset="0"/>
              </a:rPr>
              <a:t>The way we are consuming our natural resources is unsustainable </a:t>
            </a:r>
          </a:p>
          <a:p>
            <a:pPr marL="628650" marR="0" indent="-285750">
              <a:spcBef>
                <a:spcPts val="0"/>
              </a:spcBef>
              <a:spcAft>
                <a:spcPts val="0"/>
              </a:spcAft>
              <a:buFont typeface="Arial" panose="020B0604020202020204" pitchFamily="34" charset="0"/>
              <a:buChar char="•"/>
            </a:pPr>
            <a:r>
              <a:rPr lang="en-GB" sz="2400" dirty="0">
                <a:effectLst/>
                <a:latin typeface="Calibri" panose="020F0502020204030204" pitchFamily="34" charset="0"/>
              </a:rPr>
              <a:t>We need to take into account not just GDP but also social and natural capital </a:t>
            </a:r>
          </a:p>
          <a:p>
            <a:pPr marL="628650" marR="0" indent="-285750">
              <a:spcBef>
                <a:spcPts val="0"/>
              </a:spcBef>
              <a:spcAft>
                <a:spcPts val="0"/>
              </a:spcAft>
              <a:buFont typeface="Arial" panose="020B0604020202020204" pitchFamily="34" charset="0"/>
              <a:buChar char="•"/>
            </a:pPr>
            <a:r>
              <a:rPr lang="en-GB" sz="2400" dirty="0">
                <a:effectLst/>
                <a:latin typeface="Calibri" panose="020F0502020204030204" pitchFamily="34" charset="0"/>
              </a:rPr>
              <a:t>Nature loss is accelerated by climate change; restoring it can help mitigate climate change </a:t>
            </a:r>
          </a:p>
          <a:p>
            <a:pPr marL="628650" marR="0" indent="-285750">
              <a:spcBef>
                <a:spcPts val="0"/>
              </a:spcBef>
              <a:spcAft>
                <a:spcPts val="0"/>
              </a:spcAft>
              <a:buFont typeface="Arial" panose="020B0604020202020204" pitchFamily="34" charset="0"/>
              <a:buChar char="•"/>
            </a:pPr>
            <a:r>
              <a:rPr lang="en-GB" sz="2400" dirty="0">
                <a:effectLst/>
                <a:latin typeface="Calibri" panose="020F0502020204030204" pitchFamily="34" charset="0"/>
              </a:rPr>
              <a:t>Nature-related risk represents a material financial risk </a:t>
            </a:r>
          </a:p>
          <a:p>
            <a:pPr marL="628650" marR="0" indent="-285750">
              <a:spcBef>
                <a:spcPts val="0"/>
              </a:spcBef>
              <a:spcAft>
                <a:spcPts val="0"/>
              </a:spcAft>
              <a:buFont typeface="Arial" panose="020B0604020202020204" pitchFamily="34" charset="0"/>
              <a:buChar char="•"/>
            </a:pPr>
            <a:r>
              <a:rPr lang="en-GB" sz="2400" dirty="0">
                <a:effectLst/>
                <a:latin typeface="Calibri" panose="020F0502020204030204" pitchFamily="34" charset="0"/>
              </a:rPr>
              <a:t>Biodiversity loss poses a danger to health </a:t>
            </a:r>
          </a:p>
          <a:p>
            <a:pPr marL="628650" marR="0" indent="-285750">
              <a:spcBef>
                <a:spcPts val="0"/>
              </a:spcBef>
              <a:spcAft>
                <a:spcPts val="0"/>
              </a:spcAft>
              <a:buFont typeface="Arial" panose="020B0604020202020204" pitchFamily="34" charset="0"/>
              <a:buChar char="•"/>
            </a:pPr>
            <a:r>
              <a:rPr lang="en-GB" sz="2400" dirty="0">
                <a:effectLst/>
                <a:latin typeface="Calibri" panose="020F0502020204030204" pitchFamily="34" charset="0"/>
              </a:rPr>
              <a:t>It is not just an economic and social issue but also an equity issue </a:t>
            </a:r>
          </a:p>
        </p:txBody>
      </p:sp>
    </p:spTree>
    <p:extLst>
      <p:ext uri="{BB962C8B-B14F-4D97-AF65-F5344CB8AC3E}">
        <p14:creationId xmlns:p14="http://schemas.microsoft.com/office/powerpoint/2010/main" val="447874463"/>
      </p:ext>
    </p:extLst>
  </p:cSld>
  <p:clrMapOvr>
    <a:masterClrMapping/>
  </p:clrMapOvr>
</p:sld>
</file>

<file path=ppt/theme/theme1.xml><?xml version="1.0" encoding="utf-8"?>
<a:theme xmlns:a="http://schemas.openxmlformats.org/drawingml/2006/main" name="IFOA PowerPoint template 14 mid blue">
  <a:themeElements>
    <a:clrScheme name="Custom 2">
      <a:dk1>
        <a:srgbClr val="3F4548"/>
      </a:dk1>
      <a:lt1>
        <a:sysClr val="window" lastClr="FFFFFF"/>
      </a:lt1>
      <a:dk2>
        <a:srgbClr val="000000"/>
      </a:dk2>
      <a:lt2>
        <a:srgbClr val="FFFFFF"/>
      </a:lt2>
      <a:accent1>
        <a:srgbClr val="4096B8"/>
      </a:accent1>
      <a:accent2>
        <a:srgbClr val="113458"/>
      </a:accent2>
      <a:accent3>
        <a:srgbClr val="008452"/>
      </a:accent3>
      <a:accent4>
        <a:srgbClr val="79A32A"/>
      </a:accent4>
      <a:accent5>
        <a:srgbClr val="D9AB16"/>
      </a:accent5>
      <a:accent6>
        <a:srgbClr val="EE741D"/>
      </a:accent6>
      <a:hlink>
        <a:srgbClr val="4096B8"/>
      </a:hlink>
      <a:folHlink>
        <a:srgbClr val="4096B8"/>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FoA Branded powerpoint - new style" id="{A1EEF783-45FC-4D2C-AF4C-EFDB0189CA1D}" vid="{D751522A-35C5-4D49-882E-837511351A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099C947925494ABE40B33C782E55A7" ma:contentTypeVersion="5" ma:contentTypeDescription="Create a new document." ma:contentTypeScope="" ma:versionID="b95c098d0268c45a8edb9bcb041f1af8">
  <xsd:schema xmlns:xsd="http://www.w3.org/2001/XMLSchema" xmlns:xs="http://www.w3.org/2001/XMLSchema" xmlns:p="http://schemas.microsoft.com/office/2006/metadata/properties" xmlns:ns2="05460e96-0547-4495-badb-c30d131360ba" xmlns:ns3="363f789e-ca8c-42ca-9c3c-50e60c60df2c" targetNamespace="http://schemas.microsoft.com/office/2006/metadata/properties" ma:root="true" ma:fieldsID="ea84f2706fa1db24dacffebf9465512d" ns2:_="" ns3:_="">
    <xsd:import namespace="05460e96-0547-4495-badb-c30d131360ba"/>
    <xsd:import namespace="363f789e-ca8c-42ca-9c3c-50e60c60df2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460e96-0547-4495-badb-c30d131360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3f789e-ca8c-42ca-9c3c-50e60c60df2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9A2C86-5ADA-4C74-AE30-72AD4FAD1BDE}">
  <ds:schemaRefs>
    <ds:schemaRef ds:uri="http://schemas.microsoft.com/sharepoint/v3/contenttype/forms"/>
  </ds:schemaRefs>
</ds:datastoreItem>
</file>

<file path=customXml/itemProps2.xml><?xml version="1.0" encoding="utf-8"?>
<ds:datastoreItem xmlns:ds="http://schemas.openxmlformats.org/officeDocument/2006/customXml" ds:itemID="{A9C1A3E0-CC2A-4D71-B302-6BCBDFF7E7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460e96-0547-4495-badb-c30d131360ba"/>
    <ds:schemaRef ds:uri="363f789e-ca8c-42ca-9c3c-50e60c60df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9B9441-6A8D-49AB-8FF9-BDBAED4A1571}">
  <ds:schemaRefs>
    <ds:schemaRef ds:uri="http://purl.org/dc/dcmitype/"/>
    <ds:schemaRef ds:uri="http://schemas.microsoft.com/office/2006/documentManagement/types"/>
    <ds:schemaRef ds:uri="http://schemas.openxmlformats.org/package/2006/metadata/core-properties"/>
    <ds:schemaRef ds:uri="http://www.w3.org/XML/1998/namespace"/>
    <ds:schemaRef ds:uri="http://purl.org/dc/terms/"/>
    <ds:schemaRef ds:uri="http://purl.org/dc/elements/1.1/"/>
    <ds:schemaRef ds:uri="http://schemas.microsoft.com/office/2006/metadata/properties"/>
    <ds:schemaRef ds:uri="http://schemas.microsoft.com/office/infopath/2007/PartnerControls"/>
    <ds:schemaRef ds:uri="363f789e-ca8c-42ca-9c3c-50e60c60df2c"/>
    <ds:schemaRef ds:uri="05460e96-0547-4495-badb-c30d131360ba"/>
  </ds:schemaRefs>
</ds:datastoreItem>
</file>

<file path=docProps/app.xml><?xml version="1.0" encoding="utf-8"?>
<Properties xmlns="http://schemas.openxmlformats.org/officeDocument/2006/extended-properties" xmlns:vt="http://schemas.openxmlformats.org/officeDocument/2006/docPropsVTypes">
  <Template/>
  <TotalTime>0</TotalTime>
  <Words>1570</Words>
  <Application>Microsoft Office PowerPoint</Application>
  <PresentationFormat>Widescreen</PresentationFormat>
  <Paragraphs>172</Paragraphs>
  <Slides>20</Slides>
  <Notes>3</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Akkurat</vt:lpstr>
      <vt:lpstr>Arial</vt:lpstr>
      <vt:lpstr>Arial Narrow</vt:lpstr>
      <vt:lpstr>Calibri</vt:lpstr>
      <vt:lpstr>georgia, serif</vt:lpstr>
      <vt:lpstr>IFOA PowerPoint template 14 mid blue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Mann</dc:creator>
  <cp:lastModifiedBy>NAS Computer</cp:lastModifiedBy>
  <cp:revision>955</cp:revision>
  <cp:lastPrinted>2020-01-14T11:38:37Z</cp:lastPrinted>
  <dcterms:created xsi:type="dcterms:W3CDTF">2020-01-02T13:16:59Z</dcterms:created>
  <dcterms:modified xsi:type="dcterms:W3CDTF">2023-09-21T07:50:50Z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0x01010024099C947925494ABE40B33C782E55A7</vt:lpwstr>
  </property>
</Properties>
</file>