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70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4380" y="3570730"/>
            <a:ext cx="11330940" cy="32644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69849"/>
            <a:ext cx="358775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8807" y="1596781"/>
            <a:ext cx="9365615" cy="2489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5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mailto:tbarineka@yahoo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557" y="1870075"/>
            <a:ext cx="5507355" cy="327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6995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PRESENTTION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R="870585" algn="ctr">
              <a:lnSpc>
                <a:spcPct val="100000"/>
              </a:lnSpc>
            </a:pPr>
            <a:r>
              <a:rPr sz="1800" b="1" spc="-14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 THE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Calibri"/>
                <a:cs typeface="Calibri"/>
              </a:rPr>
              <a:t>2023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NAS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ANNUAL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INDUSTRY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CONFERENCE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b="1" spc="-25" dirty="0">
                <a:latin typeface="Calibri"/>
                <a:cs typeface="Calibri"/>
              </a:rPr>
              <a:t>at</a:t>
            </a:r>
            <a:endParaRPr sz="2400" dirty="0">
              <a:latin typeface="Calibri"/>
              <a:cs typeface="Calibri"/>
            </a:endParaRPr>
          </a:p>
          <a:p>
            <a:pPr marL="472440" marR="462915" algn="ctr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latin typeface="Calibri"/>
                <a:cs typeface="Calibri"/>
              </a:rPr>
              <a:t>RADISSON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BLU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ANCHORAGE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HOTEL, </a:t>
            </a:r>
            <a:r>
              <a:rPr sz="2400" b="1" spc="-5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VICTORIA </a:t>
            </a:r>
            <a:r>
              <a:rPr sz="2400" b="1" spc="-10" dirty="0">
                <a:latin typeface="Calibri"/>
                <a:cs typeface="Calibri"/>
              </a:rPr>
              <a:t>ISLAND,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LAGOS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85" dirty="0">
                <a:latin typeface="Calibri"/>
                <a:cs typeface="Calibri"/>
              </a:rPr>
              <a:t>STATE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852169"/>
            <a:chOff x="0" y="0"/>
            <a:chExt cx="12192000" cy="85216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5836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1580" y="0"/>
              <a:ext cx="9761220" cy="8519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2192000" cy="58521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03044" y="6807"/>
            <a:ext cx="9185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5" dirty="0"/>
              <a:t>REGULATOR</a:t>
            </a:r>
            <a:r>
              <a:rPr sz="3200" spc="-25" dirty="0"/>
              <a:t> </a:t>
            </a:r>
            <a:r>
              <a:rPr sz="3200" dirty="0"/>
              <a:t>AND</a:t>
            </a:r>
            <a:r>
              <a:rPr sz="3200" spc="-5" dirty="0"/>
              <a:t> </a:t>
            </a:r>
            <a:r>
              <a:rPr sz="3200" spc="-40" dirty="0"/>
              <a:t>INDUSTRY:</a:t>
            </a:r>
            <a:r>
              <a:rPr sz="3200" spc="-15" dirty="0"/>
              <a:t> </a:t>
            </a:r>
            <a:r>
              <a:rPr sz="3200" spc="-5" dirty="0"/>
              <a:t>LESSONS</a:t>
            </a:r>
            <a:r>
              <a:rPr sz="3200" spc="-15" dirty="0"/>
              <a:t> </a:t>
            </a:r>
            <a:r>
              <a:rPr sz="3200" spc="-10" dirty="0"/>
              <a:t>FROM</a:t>
            </a:r>
            <a:r>
              <a:rPr sz="3200" spc="-5" dirty="0"/>
              <a:t> </a:t>
            </a:r>
            <a:r>
              <a:rPr sz="3200" dirty="0"/>
              <a:t>THE</a:t>
            </a:r>
            <a:r>
              <a:rPr sz="3200" spc="-15" dirty="0"/>
              <a:t> </a:t>
            </a:r>
            <a:r>
              <a:rPr sz="3200" spc="-65" dirty="0"/>
              <a:t>PAST</a:t>
            </a:r>
            <a:endParaRPr sz="32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9FEF5F-8DC6-AD69-4565-AE6407E187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6562" y="677926"/>
            <a:ext cx="5448935" cy="6012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spc="-10" dirty="0">
                <a:latin typeface="Calibri"/>
                <a:cs typeface="Calibri"/>
              </a:rPr>
              <a:t>Functions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Performed by</a:t>
            </a:r>
            <a:r>
              <a:rPr sz="2000" b="1" i="1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Insurers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and</a:t>
            </a:r>
            <a:r>
              <a:rPr sz="2000" b="1" i="1" spc="-1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Intermediaries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b="1" spc="-5" dirty="0">
                <a:latin typeface="Calibri"/>
                <a:cs typeface="Calibri"/>
              </a:rPr>
              <a:t>Product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Design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/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alibri"/>
              <a:buAutoNum type="arabicParenR"/>
            </a:pPr>
            <a:endParaRPr sz="155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spc="-5" dirty="0">
                <a:latin typeface="Calibri"/>
                <a:cs typeface="Calibri"/>
              </a:rPr>
              <a:t>Pricing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/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rabicParenR"/>
            </a:pPr>
            <a:endParaRPr sz="1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b="1" spc="-5" dirty="0">
                <a:latin typeface="Calibri"/>
                <a:cs typeface="Calibri"/>
              </a:rPr>
              <a:t>Production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Distribution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/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rabicParenR"/>
            </a:pPr>
            <a:endParaRPr sz="1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b="1" dirty="0">
                <a:latin typeface="Calibri"/>
                <a:cs typeface="Calibri"/>
              </a:rPr>
              <a:t>Underwriting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/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/>
            </a:pPr>
            <a:endParaRPr sz="1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b="1" dirty="0">
                <a:latin typeface="Calibri"/>
                <a:cs typeface="Calibri"/>
              </a:rPr>
              <a:t>Loss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Settlement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/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rabicParenR"/>
            </a:pPr>
            <a:endParaRPr sz="16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b="1" spc="-10" dirty="0">
                <a:latin typeface="Calibri"/>
                <a:cs typeface="Calibri"/>
              </a:rPr>
              <a:t>Investment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arenR"/>
            </a:pP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000" b="1" spc="-10" dirty="0">
                <a:latin typeface="Calibri"/>
                <a:cs typeface="Calibri"/>
              </a:rPr>
              <a:t>Reinsurance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759460"/>
            <a:chOff x="0" y="0"/>
            <a:chExt cx="12192000" cy="7594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59588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045452" cy="75895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2192000" cy="52273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9855"/>
            <a:ext cx="67125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</a:t>
            </a:r>
            <a:r>
              <a:rPr dirty="0"/>
              <a:t> </a:t>
            </a:r>
            <a:r>
              <a:rPr spc="-10" dirty="0"/>
              <a:t>Responsibilities</a:t>
            </a:r>
            <a:r>
              <a:rPr spc="3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10" dirty="0"/>
              <a:t>Insurance</a:t>
            </a:r>
            <a:r>
              <a:rPr spc="15" dirty="0"/>
              <a:t> </a:t>
            </a:r>
            <a:r>
              <a:rPr spc="-20" dirty="0"/>
              <a:t>Operators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A33B6B-E047-4539-06B8-5D652376F2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43301" y="1927605"/>
            <a:ext cx="2404110" cy="878840"/>
            <a:chOff x="2543301" y="1927605"/>
            <a:chExt cx="2404110" cy="878840"/>
          </a:xfrm>
        </p:grpSpPr>
        <p:sp>
          <p:nvSpPr>
            <p:cNvPr id="3" name="object 3"/>
            <p:cNvSpPr/>
            <p:nvPr/>
          </p:nvSpPr>
          <p:spPr>
            <a:xfrm>
              <a:off x="2549651" y="1933955"/>
              <a:ext cx="2391410" cy="866140"/>
            </a:xfrm>
            <a:custGeom>
              <a:avLst/>
              <a:gdLst/>
              <a:ahLst/>
              <a:cxnLst/>
              <a:rect l="l" t="t" r="r" b="b"/>
              <a:pathLst>
                <a:path w="2391410" h="866139">
                  <a:moveTo>
                    <a:pt x="1958339" y="0"/>
                  </a:moveTo>
                  <a:lnTo>
                    <a:pt x="0" y="0"/>
                  </a:lnTo>
                  <a:lnTo>
                    <a:pt x="432816" y="432816"/>
                  </a:lnTo>
                  <a:lnTo>
                    <a:pt x="0" y="865632"/>
                  </a:lnTo>
                  <a:lnTo>
                    <a:pt x="1958339" y="865632"/>
                  </a:lnTo>
                  <a:lnTo>
                    <a:pt x="2391156" y="432816"/>
                  </a:lnTo>
                  <a:lnTo>
                    <a:pt x="195833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49651" y="1933955"/>
              <a:ext cx="2391410" cy="866140"/>
            </a:xfrm>
            <a:custGeom>
              <a:avLst/>
              <a:gdLst/>
              <a:ahLst/>
              <a:cxnLst/>
              <a:rect l="l" t="t" r="r" b="b"/>
              <a:pathLst>
                <a:path w="2391410" h="866139">
                  <a:moveTo>
                    <a:pt x="0" y="0"/>
                  </a:moveTo>
                  <a:lnTo>
                    <a:pt x="1958339" y="0"/>
                  </a:lnTo>
                  <a:lnTo>
                    <a:pt x="2391156" y="432816"/>
                  </a:lnTo>
                  <a:lnTo>
                    <a:pt x="1958339" y="865632"/>
                  </a:lnTo>
                  <a:lnTo>
                    <a:pt x="0" y="865632"/>
                  </a:lnTo>
                  <a:lnTo>
                    <a:pt x="432816" y="432816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061207" y="2064511"/>
            <a:ext cx="11582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Pricing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trib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12165" y="1909317"/>
            <a:ext cx="2437765" cy="878840"/>
            <a:chOff x="312165" y="1909317"/>
            <a:chExt cx="2437765" cy="878840"/>
          </a:xfrm>
        </p:grpSpPr>
        <p:sp>
          <p:nvSpPr>
            <p:cNvPr id="7" name="object 7"/>
            <p:cNvSpPr/>
            <p:nvPr/>
          </p:nvSpPr>
          <p:spPr>
            <a:xfrm>
              <a:off x="318515" y="1915667"/>
              <a:ext cx="2425065" cy="866140"/>
            </a:xfrm>
            <a:custGeom>
              <a:avLst/>
              <a:gdLst/>
              <a:ahLst/>
              <a:cxnLst/>
              <a:rect l="l" t="t" r="r" b="b"/>
              <a:pathLst>
                <a:path w="2425065" h="866139">
                  <a:moveTo>
                    <a:pt x="1991867" y="0"/>
                  </a:moveTo>
                  <a:lnTo>
                    <a:pt x="0" y="0"/>
                  </a:lnTo>
                  <a:lnTo>
                    <a:pt x="0" y="865632"/>
                  </a:lnTo>
                  <a:lnTo>
                    <a:pt x="1991867" y="865632"/>
                  </a:lnTo>
                  <a:lnTo>
                    <a:pt x="2424684" y="432816"/>
                  </a:lnTo>
                  <a:lnTo>
                    <a:pt x="199186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8515" y="1915667"/>
              <a:ext cx="2425065" cy="866140"/>
            </a:xfrm>
            <a:custGeom>
              <a:avLst/>
              <a:gdLst/>
              <a:ahLst/>
              <a:cxnLst/>
              <a:rect l="l" t="t" r="r" b="b"/>
              <a:pathLst>
                <a:path w="2425065" h="866139">
                  <a:moveTo>
                    <a:pt x="0" y="0"/>
                  </a:moveTo>
                  <a:lnTo>
                    <a:pt x="1991867" y="0"/>
                  </a:lnTo>
                  <a:lnTo>
                    <a:pt x="2424684" y="432816"/>
                  </a:lnTo>
                  <a:lnTo>
                    <a:pt x="1991867" y="865632"/>
                  </a:lnTo>
                  <a:lnTo>
                    <a:pt x="0" y="865632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6951" y="2046478"/>
            <a:ext cx="1353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R&amp;D/</a:t>
            </a:r>
            <a:r>
              <a:rPr sz="18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Product </a:t>
            </a:r>
            <a:r>
              <a:rPr sz="1800" b="1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747005" y="1927605"/>
            <a:ext cx="2372360" cy="916940"/>
            <a:chOff x="4747005" y="1927605"/>
            <a:chExt cx="2372360" cy="916940"/>
          </a:xfrm>
        </p:grpSpPr>
        <p:sp>
          <p:nvSpPr>
            <p:cNvPr id="11" name="object 11"/>
            <p:cNvSpPr/>
            <p:nvPr/>
          </p:nvSpPr>
          <p:spPr>
            <a:xfrm>
              <a:off x="4753355" y="1933955"/>
              <a:ext cx="2359660" cy="904240"/>
            </a:xfrm>
            <a:custGeom>
              <a:avLst/>
              <a:gdLst/>
              <a:ahLst/>
              <a:cxnLst/>
              <a:rect l="l" t="t" r="r" b="b"/>
              <a:pathLst>
                <a:path w="2359659" h="904239">
                  <a:moveTo>
                    <a:pt x="1907286" y="0"/>
                  </a:moveTo>
                  <a:lnTo>
                    <a:pt x="0" y="0"/>
                  </a:lnTo>
                  <a:lnTo>
                    <a:pt x="451866" y="451866"/>
                  </a:lnTo>
                  <a:lnTo>
                    <a:pt x="0" y="903732"/>
                  </a:lnTo>
                  <a:lnTo>
                    <a:pt x="1907286" y="903732"/>
                  </a:lnTo>
                  <a:lnTo>
                    <a:pt x="2359152" y="451866"/>
                  </a:lnTo>
                  <a:lnTo>
                    <a:pt x="190728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53355" y="1933955"/>
              <a:ext cx="2359660" cy="904240"/>
            </a:xfrm>
            <a:custGeom>
              <a:avLst/>
              <a:gdLst/>
              <a:ahLst/>
              <a:cxnLst/>
              <a:rect l="l" t="t" r="r" b="b"/>
              <a:pathLst>
                <a:path w="2359659" h="904239">
                  <a:moveTo>
                    <a:pt x="0" y="0"/>
                  </a:moveTo>
                  <a:lnTo>
                    <a:pt x="1907286" y="0"/>
                  </a:lnTo>
                  <a:lnTo>
                    <a:pt x="2359152" y="451866"/>
                  </a:lnTo>
                  <a:lnTo>
                    <a:pt x="1907286" y="903732"/>
                  </a:lnTo>
                  <a:lnTo>
                    <a:pt x="0" y="903732"/>
                  </a:lnTo>
                  <a:lnTo>
                    <a:pt x="451866" y="451866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287771" y="1946528"/>
            <a:ext cx="12915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Unde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wr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g  and 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Reinsurance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946138" y="1927605"/>
            <a:ext cx="2037080" cy="837565"/>
            <a:chOff x="6946138" y="1927605"/>
            <a:chExt cx="2037080" cy="837565"/>
          </a:xfrm>
        </p:grpSpPr>
        <p:sp>
          <p:nvSpPr>
            <p:cNvPr id="15" name="object 15"/>
            <p:cNvSpPr/>
            <p:nvPr/>
          </p:nvSpPr>
          <p:spPr>
            <a:xfrm>
              <a:off x="6952488" y="1933955"/>
              <a:ext cx="2024380" cy="824865"/>
            </a:xfrm>
            <a:custGeom>
              <a:avLst/>
              <a:gdLst/>
              <a:ahLst/>
              <a:cxnLst/>
              <a:rect l="l" t="t" r="r" b="b"/>
              <a:pathLst>
                <a:path w="2024379" h="824864">
                  <a:moveTo>
                    <a:pt x="1611629" y="0"/>
                  </a:moveTo>
                  <a:lnTo>
                    <a:pt x="0" y="0"/>
                  </a:lnTo>
                  <a:lnTo>
                    <a:pt x="412241" y="412242"/>
                  </a:lnTo>
                  <a:lnTo>
                    <a:pt x="0" y="824484"/>
                  </a:lnTo>
                  <a:lnTo>
                    <a:pt x="1611629" y="824484"/>
                  </a:lnTo>
                  <a:lnTo>
                    <a:pt x="2023871" y="412242"/>
                  </a:lnTo>
                  <a:lnTo>
                    <a:pt x="161162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952488" y="1933955"/>
              <a:ext cx="2024380" cy="824865"/>
            </a:xfrm>
            <a:custGeom>
              <a:avLst/>
              <a:gdLst/>
              <a:ahLst/>
              <a:cxnLst/>
              <a:rect l="l" t="t" r="r" b="b"/>
              <a:pathLst>
                <a:path w="2024379" h="824864">
                  <a:moveTo>
                    <a:pt x="0" y="0"/>
                  </a:moveTo>
                  <a:lnTo>
                    <a:pt x="1611629" y="0"/>
                  </a:lnTo>
                  <a:lnTo>
                    <a:pt x="2023871" y="412242"/>
                  </a:lnTo>
                  <a:lnTo>
                    <a:pt x="1611629" y="824484"/>
                  </a:lnTo>
                  <a:lnTo>
                    <a:pt x="0" y="824484"/>
                  </a:lnTo>
                  <a:lnTo>
                    <a:pt x="412241" y="412242"/>
                  </a:lnTo>
                  <a:lnTo>
                    <a:pt x="0" y="0"/>
                  </a:lnTo>
                  <a:close/>
                </a:path>
              </a:pathLst>
            </a:custGeom>
            <a:ln w="12191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466203" y="1907285"/>
            <a:ext cx="10001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Claims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Se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tl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en  t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776716" y="1927860"/>
            <a:ext cx="2741930" cy="843280"/>
            <a:chOff x="8776716" y="1927860"/>
            <a:chExt cx="2741930" cy="843280"/>
          </a:xfrm>
        </p:grpSpPr>
        <p:sp>
          <p:nvSpPr>
            <p:cNvPr id="19" name="object 19"/>
            <p:cNvSpPr/>
            <p:nvPr/>
          </p:nvSpPr>
          <p:spPr>
            <a:xfrm>
              <a:off x="8782812" y="1933956"/>
              <a:ext cx="2729865" cy="830580"/>
            </a:xfrm>
            <a:custGeom>
              <a:avLst/>
              <a:gdLst/>
              <a:ahLst/>
              <a:cxnLst/>
              <a:rect l="l" t="t" r="r" b="b"/>
              <a:pathLst>
                <a:path w="2729865" h="830580">
                  <a:moveTo>
                    <a:pt x="2314194" y="0"/>
                  </a:moveTo>
                  <a:lnTo>
                    <a:pt x="0" y="0"/>
                  </a:lnTo>
                  <a:lnTo>
                    <a:pt x="415290" y="415290"/>
                  </a:lnTo>
                  <a:lnTo>
                    <a:pt x="0" y="830580"/>
                  </a:lnTo>
                  <a:lnTo>
                    <a:pt x="2314194" y="830580"/>
                  </a:lnTo>
                  <a:lnTo>
                    <a:pt x="2729484" y="415290"/>
                  </a:lnTo>
                  <a:lnTo>
                    <a:pt x="231419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782812" y="1933956"/>
              <a:ext cx="2729865" cy="830580"/>
            </a:xfrm>
            <a:custGeom>
              <a:avLst/>
              <a:gdLst/>
              <a:ahLst/>
              <a:cxnLst/>
              <a:rect l="l" t="t" r="r" b="b"/>
              <a:pathLst>
                <a:path w="2729865" h="830580">
                  <a:moveTo>
                    <a:pt x="0" y="0"/>
                  </a:moveTo>
                  <a:lnTo>
                    <a:pt x="2314194" y="0"/>
                  </a:lnTo>
                  <a:lnTo>
                    <a:pt x="2729484" y="415290"/>
                  </a:lnTo>
                  <a:lnTo>
                    <a:pt x="2314194" y="830580"/>
                  </a:lnTo>
                  <a:lnTo>
                    <a:pt x="0" y="830580"/>
                  </a:lnTo>
                  <a:lnTo>
                    <a:pt x="415290" y="41529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9278239" y="1910334"/>
            <a:ext cx="13093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pi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al,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Asset 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Mgt.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Compliance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968" y="3153155"/>
            <a:ext cx="5196840" cy="3383279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6523" y="3153155"/>
            <a:ext cx="5196839" cy="3383279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0" y="0"/>
            <a:ext cx="12192000" cy="820419"/>
            <a:chOff x="0" y="0"/>
            <a:chExt cx="12192000" cy="820419"/>
          </a:xfrm>
        </p:grpSpPr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28890"/>
              <a:ext cx="12191999" cy="6264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7045452" cy="81991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59435"/>
              <a:ext cx="12192000" cy="522732"/>
            </a:xfrm>
            <a:prstGeom prst="rect">
              <a:avLst/>
            </a:prstGeom>
          </p:spPr>
        </p:pic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78739" y="69849"/>
            <a:ext cx="6711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</a:t>
            </a:r>
            <a:r>
              <a:rPr dirty="0"/>
              <a:t> </a:t>
            </a:r>
            <a:r>
              <a:rPr spc="-10" dirty="0"/>
              <a:t>Responsibilities</a:t>
            </a:r>
            <a:r>
              <a:rPr spc="25" dirty="0"/>
              <a:t> </a:t>
            </a:r>
            <a:r>
              <a:rPr spc="-5" dirty="0"/>
              <a:t>of the</a:t>
            </a:r>
            <a:r>
              <a:rPr spc="10" dirty="0"/>
              <a:t> </a:t>
            </a:r>
            <a:r>
              <a:rPr spc="-10" dirty="0"/>
              <a:t>Insurance</a:t>
            </a:r>
            <a:r>
              <a:rPr spc="20" dirty="0"/>
              <a:t> </a:t>
            </a:r>
            <a:r>
              <a:rPr spc="-20" dirty="0"/>
              <a:t>Operators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BC7929A-48FE-941E-B878-58ED95A5D8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147" y="725805"/>
            <a:ext cx="11312525" cy="599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Ticking</a:t>
            </a:r>
            <a:r>
              <a:rPr sz="20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0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Boxes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7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spc="-10" dirty="0">
                <a:latin typeface="Calibri"/>
                <a:cs typeface="Calibri"/>
              </a:rPr>
              <a:t>Reserve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requirements,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 </a:t>
            </a:r>
            <a:r>
              <a:rPr sz="2000" b="1" spc="-5" dirty="0">
                <a:latin typeface="Calibri"/>
                <a:cs typeface="Calibri"/>
              </a:rPr>
              <a:t>solvency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monitoring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–</a:t>
            </a:r>
            <a:r>
              <a:rPr sz="2000" b="1" spc="-5" dirty="0">
                <a:solidFill>
                  <a:srgbClr val="6FAC46"/>
                </a:solidFill>
                <a:latin typeface="Calibri"/>
                <a:cs typeface="Calibri"/>
              </a:rPr>
              <a:t>very</a:t>
            </a:r>
            <a:r>
              <a:rPr sz="2000" b="1" spc="2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6FAC46"/>
                </a:solidFill>
                <a:latin typeface="Calibri"/>
                <a:cs typeface="Calibri"/>
              </a:rPr>
              <a:t>good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9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dirty="0">
                <a:latin typeface="Calibri"/>
                <a:cs typeface="Calibri"/>
              </a:rPr>
              <a:t>Use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20" dirty="0">
                <a:latin typeface="Calibri"/>
                <a:cs typeface="Calibri"/>
              </a:rPr>
              <a:t>Technology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to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by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regulator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 </a:t>
            </a:r>
            <a:r>
              <a:rPr sz="2000" b="1" spc="-5" dirty="0">
                <a:latin typeface="Calibri"/>
                <a:cs typeface="Calibri"/>
              </a:rPr>
              <a:t>industry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FAC46"/>
                </a:solidFill>
                <a:latin typeface="Calibri"/>
                <a:cs typeface="Calibri"/>
              </a:rPr>
              <a:t>–</a:t>
            </a:r>
            <a:r>
              <a:rPr sz="2000" b="1" spc="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FAC46"/>
                </a:solidFill>
                <a:latin typeface="Calibri"/>
                <a:cs typeface="Calibri"/>
              </a:rPr>
              <a:t>significant</a:t>
            </a:r>
            <a:r>
              <a:rPr sz="2000" b="1" spc="-20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6FAC46"/>
                </a:solidFill>
                <a:latin typeface="Calibri"/>
                <a:cs typeface="Calibri"/>
              </a:rPr>
              <a:t>improvement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7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spc="-5" dirty="0">
                <a:latin typeface="Calibri"/>
                <a:cs typeface="Calibri"/>
              </a:rPr>
              <a:t>Relationship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between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regulator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 the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industry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FAC46"/>
                </a:solidFill>
                <a:latin typeface="Calibri"/>
                <a:cs typeface="Calibri"/>
              </a:rPr>
              <a:t>-</a:t>
            </a:r>
            <a:r>
              <a:rPr sz="2000" b="1" spc="-1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FAC46"/>
                </a:solidFill>
                <a:latin typeface="Calibri"/>
                <a:cs typeface="Calibri"/>
              </a:rPr>
              <a:t>mutual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8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i="1" spc="-5" dirty="0">
                <a:latin typeface="Calibri"/>
                <a:cs typeface="Calibri"/>
              </a:rPr>
              <a:t>The</a:t>
            </a:r>
            <a:r>
              <a:rPr sz="2000" b="1" i="1" spc="-10" dirty="0">
                <a:latin typeface="Calibri"/>
                <a:cs typeface="Calibri"/>
              </a:rPr>
              <a:t> regulator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and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industry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self-regulatory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bodies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6FAC46"/>
                </a:solidFill>
                <a:latin typeface="Calibri"/>
                <a:cs typeface="Calibri"/>
              </a:rPr>
              <a:t>–</a:t>
            </a:r>
            <a:r>
              <a:rPr sz="2000" b="1" i="1" spc="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6FAC46"/>
                </a:solidFill>
                <a:latin typeface="Calibri"/>
                <a:cs typeface="Calibri"/>
              </a:rPr>
              <a:t>very</a:t>
            </a:r>
            <a:r>
              <a:rPr sz="2000" b="1" i="1" spc="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6FAC46"/>
                </a:solidFill>
                <a:latin typeface="Calibri"/>
                <a:cs typeface="Calibri"/>
              </a:rPr>
              <a:t>cordial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8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spc="-10" dirty="0">
                <a:latin typeface="Calibri"/>
                <a:cs typeface="Calibri"/>
              </a:rPr>
              <a:t>Regulator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5" dirty="0">
                <a:latin typeface="Calibri"/>
                <a:cs typeface="Calibri"/>
              </a:rPr>
              <a:t> industry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collaboration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cooperation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on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innovations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FAC46"/>
                </a:solidFill>
                <a:latin typeface="Calibri"/>
                <a:cs typeface="Calibri"/>
              </a:rPr>
              <a:t>–</a:t>
            </a:r>
            <a:r>
              <a:rPr sz="2000" b="1" spc="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FAC46"/>
                </a:solidFill>
                <a:latin typeface="Calibri"/>
                <a:cs typeface="Calibri"/>
              </a:rPr>
              <a:t>very</a:t>
            </a:r>
            <a:r>
              <a:rPr sz="2000" b="1" spc="1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6FAC46"/>
                </a:solidFill>
                <a:latin typeface="Calibri"/>
                <a:cs typeface="Calibri"/>
              </a:rPr>
              <a:t>good</a:t>
            </a:r>
            <a:endParaRPr sz="2000">
              <a:latin typeface="Calibri"/>
              <a:cs typeface="Calibri"/>
            </a:endParaRPr>
          </a:p>
          <a:p>
            <a:pPr marL="527685" marR="5080" indent="-515620">
              <a:lnSpc>
                <a:spcPct val="120000"/>
              </a:lnSpc>
              <a:spcBef>
                <a:spcPts val="100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spc="-15" dirty="0">
                <a:latin typeface="Calibri"/>
                <a:cs typeface="Calibri"/>
              </a:rPr>
              <a:t>Effective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supervision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capacity </a:t>
            </a:r>
            <a:r>
              <a:rPr sz="2000" b="1" dirty="0">
                <a:latin typeface="Calibri"/>
                <a:cs typeface="Calibri"/>
              </a:rPr>
              <a:t>of the </a:t>
            </a:r>
            <a:r>
              <a:rPr sz="2000" b="1" spc="-15" dirty="0">
                <a:latin typeface="Calibri"/>
                <a:cs typeface="Calibri"/>
              </a:rPr>
              <a:t>regulator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industry </a:t>
            </a:r>
            <a:r>
              <a:rPr sz="2000" b="1" dirty="0">
                <a:latin typeface="Calibri"/>
                <a:cs typeface="Calibri"/>
              </a:rPr>
              <a:t>– </a:t>
            </a:r>
            <a:r>
              <a:rPr sz="2000" b="1" dirty="0">
                <a:solidFill>
                  <a:srgbClr val="6FAC46"/>
                </a:solidFill>
                <a:latin typeface="Calibri"/>
                <a:cs typeface="Calibri"/>
              </a:rPr>
              <a:t>needs </a:t>
            </a:r>
            <a:r>
              <a:rPr sz="2000" b="1" spc="-5" dirty="0">
                <a:solidFill>
                  <a:srgbClr val="6FAC46"/>
                </a:solidFill>
                <a:latin typeface="Calibri"/>
                <a:cs typeface="Calibri"/>
              </a:rPr>
              <a:t>financial </a:t>
            </a:r>
            <a:r>
              <a:rPr sz="2000" b="1" spc="-10" dirty="0">
                <a:solidFill>
                  <a:srgbClr val="6FAC46"/>
                </a:solidFill>
                <a:latin typeface="Calibri"/>
                <a:cs typeface="Calibri"/>
              </a:rPr>
              <a:t>resources</a:t>
            </a:r>
            <a:r>
              <a:rPr sz="2000" b="1" spc="-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6FAC46"/>
                </a:solidFill>
                <a:latin typeface="Calibri"/>
                <a:cs typeface="Calibri"/>
              </a:rPr>
              <a:t>to</a:t>
            </a:r>
            <a:r>
              <a:rPr sz="2000" b="1" spc="-1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FAC46"/>
                </a:solidFill>
                <a:latin typeface="Calibri"/>
                <a:cs typeface="Calibri"/>
              </a:rPr>
              <a:t>fund identified </a:t>
            </a:r>
            <a:r>
              <a:rPr sz="2000" b="1" spc="-440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6FAC46"/>
                </a:solidFill>
                <a:latin typeface="Calibri"/>
                <a:cs typeface="Calibri"/>
              </a:rPr>
              <a:t>gaps</a:t>
            </a:r>
            <a:r>
              <a:rPr sz="2000" b="1" dirty="0">
                <a:solidFill>
                  <a:srgbClr val="6FAC46"/>
                </a:solidFill>
                <a:latin typeface="Calibri"/>
                <a:cs typeface="Calibri"/>
              </a:rPr>
              <a:t> and</a:t>
            </a:r>
            <a:r>
              <a:rPr sz="2000" b="1" spc="-20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6FAC46"/>
                </a:solidFill>
                <a:latin typeface="Calibri"/>
                <a:cs typeface="Calibri"/>
              </a:rPr>
              <a:t>improvement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7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i="1" spc="-5" dirty="0">
                <a:latin typeface="Calibri"/>
                <a:cs typeface="Calibri"/>
              </a:rPr>
              <a:t>Local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content </a:t>
            </a:r>
            <a:r>
              <a:rPr sz="2000" b="1" i="1" spc="-5" dirty="0">
                <a:latin typeface="Calibri"/>
                <a:cs typeface="Calibri"/>
              </a:rPr>
              <a:t>emphasis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in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the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industry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6FAC46"/>
                </a:solidFill>
                <a:latin typeface="Calibri"/>
                <a:cs typeface="Calibri"/>
              </a:rPr>
              <a:t>–</a:t>
            </a:r>
            <a:r>
              <a:rPr sz="2000" b="1" i="1" spc="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6FAC46"/>
                </a:solidFill>
                <a:latin typeface="Calibri"/>
                <a:cs typeface="Calibri"/>
              </a:rPr>
              <a:t>Significant</a:t>
            </a:r>
            <a:r>
              <a:rPr sz="2000" b="1" i="1" spc="-4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6FAC46"/>
                </a:solidFill>
                <a:latin typeface="Calibri"/>
                <a:cs typeface="Calibri"/>
              </a:rPr>
              <a:t>improvement</a:t>
            </a:r>
            <a:r>
              <a:rPr sz="2000" b="1" i="1" spc="-1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6FAC46"/>
                </a:solidFill>
                <a:latin typeface="Calibri"/>
                <a:cs typeface="Calibri"/>
              </a:rPr>
              <a:t>has</a:t>
            </a:r>
            <a:r>
              <a:rPr sz="2000" b="1" i="1" spc="-15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6FAC46"/>
                </a:solidFill>
                <a:latin typeface="Calibri"/>
                <a:cs typeface="Calibri"/>
              </a:rPr>
              <a:t>been</a:t>
            </a:r>
            <a:r>
              <a:rPr sz="2000" b="1" i="1" spc="-10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6FAC46"/>
                </a:solidFill>
                <a:latin typeface="Calibri"/>
                <a:cs typeface="Calibri"/>
              </a:rPr>
              <a:t>recorded</a:t>
            </a:r>
            <a:endParaRPr sz="2000">
              <a:latin typeface="Calibri"/>
              <a:cs typeface="Calibri"/>
            </a:endParaRPr>
          </a:p>
          <a:p>
            <a:pPr marL="527685" marR="5080" indent="-515620">
              <a:lnSpc>
                <a:spcPct val="120000"/>
              </a:lnSpc>
              <a:spcBef>
                <a:spcPts val="101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i="1" spc="-10" dirty="0">
                <a:latin typeface="Calibri"/>
                <a:cs typeface="Calibri"/>
              </a:rPr>
              <a:t>compliance</a:t>
            </a:r>
            <a:r>
              <a:rPr sz="2000" b="1" i="1" spc="45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of</a:t>
            </a:r>
            <a:r>
              <a:rPr sz="2000" b="1" i="1" spc="3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industry</a:t>
            </a:r>
            <a:r>
              <a:rPr sz="2000" b="1" i="1" spc="4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players</a:t>
            </a:r>
            <a:r>
              <a:rPr sz="2000" b="1" i="1" spc="5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with</a:t>
            </a:r>
            <a:r>
              <a:rPr sz="2000" b="1" i="1" spc="4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ethical</a:t>
            </a:r>
            <a:r>
              <a:rPr sz="2000" b="1" i="1" spc="25" dirty="0">
                <a:latin typeface="Calibri"/>
                <a:cs typeface="Calibri"/>
              </a:rPr>
              <a:t> </a:t>
            </a:r>
            <a:r>
              <a:rPr sz="2000" b="1" i="1" spc="-15" dirty="0">
                <a:latin typeface="Calibri"/>
                <a:cs typeface="Calibri"/>
              </a:rPr>
              <a:t>standards</a:t>
            </a:r>
            <a:r>
              <a:rPr sz="2000" b="1" i="1" spc="5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of</a:t>
            </a:r>
            <a:r>
              <a:rPr sz="2000" b="1" i="1" spc="35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the</a:t>
            </a:r>
            <a:r>
              <a:rPr sz="2000" b="1" i="1" spc="5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industry</a:t>
            </a:r>
            <a:r>
              <a:rPr sz="2000" b="1" i="1" spc="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-</a:t>
            </a:r>
            <a:r>
              <a:rPr sz="2000" b="1" i="1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Unethical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practice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bane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industry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particularly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Africa.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Some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few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bad 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eggs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exists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nearly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all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markets.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7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dirty="0">
                <a:latin typeface="Calibri"/>
                <a:cs typeface="Calibri"/>
              </a:rPr>
              <a:t>Quality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supervisory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returns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other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information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FAC46"/>
                </a:solidFill>
                <a:latin typeface="Calibri"/>
                <a:cs typeface="Calibri"/>
              </a:rPr>
              <a:t>–</a:t>
            </a:r>
            <a:r>
              <a:rPr sz="2000" b="1" spc="10" dirty="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FAC46"/>
                </a:solidFill>
                <a:latin typeface="Calibri"/>
                <a:cs typeface="Calibri"/>
              </a:rPr>
              <a:t>needs </a:t>
            </a:r>
            <a:r>
              <a:rPr sz="2000" b="1" spc="-10" dirty="0">
                <a:solidFill>
                  <a:srgbClr val="6FAC46"/>
                </a:solidFill>
                <a:latin typeface="Calibri"/>
                <a:cs typeface="Calibri"/>
              </a:rPr>
              <a:t>improvement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8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b="1" i="1" spc="-5" dirty="0">
                <a:latin typeface="Calibri"/>
                <a:cs typeface="Calibri"/>
              </a:rPr>
              <a:t>Capitalisation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00AFEF"/>
                </a:solidFill>
                <a:latin typeface="Calibri"/>
                <a:cs typeface="Calibri"/>
              </a:rPr>
              <a:t>–</a:t>
            </a:r>
            <a:r>
              <a:rPr sz="2000" b="1" i="1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00AFEF"/>
                </a:solidFill>
                <a:latin typeface="Calibri"/>
                <a:cs typeface="Calibri"/>
              </a:rPr>
              <a:t>moderate,</a:t>
            </a:r>
            <a:r>
              <a:rPr sz="2000" b="1" i="1" spc="-4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00AFEF"/>
                </a:solidFill>
                <a:latin typeface="Calibri"/>
                <a:cs typeface="Calibri"/>
              </a:rPr>
              <a:t>not</a:t>
            </a:r>
            <a:r>
              <a:rPr sz="2000" b="1" i="1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00AFEF"/>
                </a:solidFill>
                <a:latin typeface="Calibri"/>
                <a:cs typeface="Calibri"/>
              </a:rPr>
              <a:t>yet</a:t>
            </a:r>
            <a:r>
              <a:rPr sz="2000" b="1" i="1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00AFEF"/>
                </a:solidFill>
                <a:latin typeface="Calibri"/>
                <a:cs typeface="Calibri"/>
              </a:rPr>
              <a:t>risk-based</a:t>
            </a:r>
            <a:r>
              <a:rPr sz="2000" b="1" i="1" spc="-5" dirty="0">
                <a:latin typeface="Calibri"/>
                <a:cs typeface="Calibri"/>
              </a:rPr>
              <a:t>,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requires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improvement,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affected</a:t>
            </a:r>
            <a:r>
              <a:rPr sz="2000" b="1" i="1" spc="-10" dirty="0">
                <a:latin typeface="Calibri"/>
                <a:cs typeface="Calibri"/>
              </a:rPr>
              <a:t> by</a:t>
            </a:r>
            <a:r>
              <a:rPr sz="2000" b="1" i="1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several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factors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820419"/>
            <a:chOff x="0" y="0"/>
            <a:chExt cx="12192000" cy="82041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8890"/>
              <a:ext cx="12191999" cy="6264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921252" cy="81991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9435"/>
              <a:ext cx="12192000" cy="52273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69849"/>
            <a:ext cx="3587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 Lessons</a:t>
            </a:r>
            <a:r>
              <a:rPr spc="-10" dirty="0"/>
              <a:t> </a:t>
            </a:r>
            <a:r>
              <a:rPr spc="-15" dirty="0"/>
              <a:t>from</a:t>
            </a:r>
            <a:r>
              <a:rPr spc="-5" dirty="0"/>
              <a:t> the</a:t>
            </a:r>
            <a:r>
              <a:rPr spc="10" dirty="0"/>
              <a:t> </a:t>
            </a:r>
            <a:r>
              <a:rPr spc="-30" dirty="0"/>
              <a:t>Past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61E746-8F04-961E-A774-F62D284529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110" y="508863"/>
            <a:ext cx="11597640" cy="6107430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Significant</a:t>
            </a:r>
            <a:r>
              <a:rPr sz="20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FF0000"/>
                </a:solidFill>
                <a:latin typeface="Calibri"/>
                <a:cs typeface="Calibri"/>
              </a:rPr>
              <a:t>Trends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and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Implications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2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insurance</a:t>
            </a:r>
            <a:r>
              <a:rPr sz="2000" spc="3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industry’s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increasing</a:t>
            </a:r>
            <a:r>
              <a:rPr sz="2000" spc="3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complexity,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risk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geographic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scope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place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additional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demands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on</a:t>
            </a:r>
            <a:endParaRPr sz="20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480"/>
              </a:spcBef>
            </a:pPr>
            <a:r>
              <a:rPr sz="2000" spc="-15" dirty="0">
                <a:latin typeface="Calibri"/>
                <a:cs typeface="Calibri"/>
              </a:rPr>
              <a:t>regulators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industry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alike.</a:t>
            </a:r>
            <a:endParaRPr sz="2000">
              <a:latin typeface="Calibri"/>
              <a:cs typeface="Calibri"/>
            </a:endParaRPr>
          </a:p>
          <a:p>
            <a:pPr marL="527685" marR="5080" indent="-515620">
              <a:lnSpc>
                <a:spcPct val="120000"/>
              </a:lnSpc>
              <a:spcBef>
                <a:spcPts val="101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greater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complexity</a:t>
            </a:r>
            <a:r>
              <a:rPr sz="2000" spc="4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insurance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products</a:t>
            </a:r>
            <a:r>
              <a:rPr sz="2000" spc="4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investment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strategies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increases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opportunity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for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mismanagement,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excessive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risk-taking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fraud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</a:t>
            </a:r>
            <a:r>
              <a:rPr sz="2000" dirty="0">
                <a:latin typeface="Calibri"/>
                <a:cs typeface="Calibri"/>
              </a:rPr>
              <a:t> lead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costly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insolvencies.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47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Industry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growth,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consolidation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financial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risk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wide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variety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insurance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services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have</a:t>
            </a:r>
            <a:endParaRPr sz="20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latin typeface="Calibri"/>
                <a:cs typeface="Calibri"/>
              </a:rPr>
              <a:t>appeared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market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respond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rapidly</a:t>
            </a:r>
            <a:r>
              <a:rPr sz="2000" spc="-10" dirty="0">
                <a:latin typeface="Calibri"/>
                <a:cs typeface="Calibri"/>
              </a:rPr>
              <a:t> growing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5" dirty="0">
                <a:latin typeface="Calibri"/>
                <a:cs typeface="Calibri"/>
              </a:rPr>
              <a:t>diverse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economy.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Industry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consolidation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driven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number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factors,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including</a:t>
            </a:r>
            <a:endParaRPr sz="200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spcBef>
                <a:spcPts val="270"/>
              </a:spcBef>
              <a:buAutoNum type="arabicParenR"/>
              <a:tabLst>
                <a:tab pos="984885" algn="l"/>
                <a:tab pos="985519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need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reduce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expenses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improve</a:t>
            </a:r>
            <a:r>
              <a:rPr sz="20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profit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margins;</a:t>
            </a:r>
            <a:endParaRPr sz="200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spcBef>
                <a:spcPts val="260"/>
              </a:spcBef>
              <a:buAutoNum type="arabicParenR"/>
              <a:tabLst>
                <a:tab pos="984885" algn="l"/>
                <a:tab pos="985519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need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divest</a:t>
            </a:r>
            <a:r>
              <a:rPr sz="20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low-return,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non-core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businesses;</a:t>
            </a:r>
            <a:endParaRPr sz="200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spcBef>
                <a:spcPts val="254"/>
              </a:spcBef>
              <a:buAutoNum type="arabicParenR"/>
              <a:tabLst>
                <a:tab pos="984885" algn="l"/>
                <a:tab pos="985519" algn="l"/>
              </a:tabLst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capital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needs;</a:t>
            </a:r>
            <a:endParaRPr sz="200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spcBef>
                <a:spcPts val="265"/>
              </a:spcBef>
              <a:buAutoNum type="arabicParenR"/>
              <a:tabLst>
                <a:tab pos="984885" algn="l"/>
                <a:tab pos="985519" algn="l"/>
              </a:tabLst>
            </a:pP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excess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capacity;</a:t>
            </a:r>
            <a:endParaRPr sz="200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spcBef>
                <a:spcPts val="265"/>
              </a:spcBef>
              <a:buAutoNum type="arabicParenR"/>
              <a:tabLst>
                <a:tab pos="984885" algn="l"/>
                <a:tab pos="985519" algn="l"/>
              </a:tabLst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increased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liquidity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0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fund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mergers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and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acquisitions;</a:t>
            </a:r>
            <a:endParaRPr sz="200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spcBef>
                <a:spcPts val="250"/>
              </a:spcBef>
              <a:buAutoNum type="arabicParenR"/>
              <a:tabLst>
                <a:tab pos="984885" algn="l"/>
                <a:tab pos="985519" algn="l"/>
              </a:tabLst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globalization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insurance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markets;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spcBef>
                <a:spcPts val="265"/>
              </a:spcBef>
              <a:buAutoNum type="arabicParenR"/>
              <a:tabLst>
                <a:tab pos="984885" algn="l"/>
                <a:tab pos="985519" algn="l"/>
              </a:tabLst>
            </a:pP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management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strategies</a:t>
            </a:r>
            <a:r>
              <a:rPr sz="20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aimed</a:t>
            </a:r>
            <a:r>
              <a:rPr sz="20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improving</a:t>
            </a:r>
            <a:r>
              <a:rPr sz="20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returns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owners.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820419"/>
            <a:chOff x="0" y="0"/>
            <a:chExt cx="12192000" cy="82041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8890"/>
              <a:ext cx="12191999" cy="6264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921252" cy="81991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9435"/>
              <a:ext cx="12192000" cy="52273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 Lessons</a:t>
            </a:r>
            <a:r>
              <a:rPr spc="-10" dirty="0"/>
              <a:t> </a:t>
            </a:r>
            <a:r>
              <a:rPr spc="-15" dirty="0"/>
              <a:t>from</a:t>
            </a:r>
            <a:r>
              <a:rPr spc="-5" dirty="0"/>
              <a:t> the</a:t>
            </a:r>
            <a:r>
              <a:rPr spc="10" dirty="0"/>
              <a:t> </a:t>
            </a:r>
            <a:r>
              <a:rPr spc="-30" dirty="0"/>
              <a:t>Past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7F3C5B-2D50-8BFA-6055-48852DB091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547" y="534162"/>
            <a:ext cx="11696700" cy="592645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Significant</a:t>
            </a:r>
            <a:r>
              <a:rPr sz="2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Trends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Implications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(cont’d)</a:t>
            </a:r>
            <a:endParaRPr sz="2400">
              <a:latin typeface="Calibri"/>
              <a:cs typeface="Calibri"/>
            </a:endParaRPr>
          </a:p>
          <a:p>
            <a:pPr marL="527685" marR="6350" indent="-515620">
              <a:lnSpc>
                <a:spcPct val="100000"/>
              </a:lnSpc>
              <a:spcBef>
                <a:spcPts val="1010"/>
              </a:spcBef>
              <a:buAutoNum type="alphaUcPeriod"/>
              <a:tabLst>
                <a:tab pos="527685" algn="l"/>
                <a:tab pos="528320" algn="l"/>
                <a:tab pos="1143635" algn="l"/>
                <a:tab pos="2686050" algn="l"/>
                <a:tab pos="3094355" algn="l"/>
                <a:tab pos="4011929" algn="l"/>
                <a:tab pos="4885055" algn="l"/>
                <a:tab pos="6025515" algn="l"/>
                <a:tab pos="7246620" algn="l"/>
                <a:tab pos="8802370" algn="l"/>
                <a:tab pos="9424035" algn="l"/>
                <a:tab pos="11327765" algn="l"/>
              </a:tabLst>
            </a:pPr>
            <a:r>
              <a:rPr sz="2400" spc="-5" dirty="0">
                <a:latin typeface="Calibri"/>
                <a:cs typeface="Calibri"/>
              </a:rPr>
              <a:t>Th</a:t>
            </a:r>
            <a:r>
              <a:rPr sz="2400" dirty="0">
                <a:latin typeface="Calibri"/>
                <a:cs typeface="Calibri"/>
              </a:rPr>
              <a:t>e	em</a:t>
            </a:r>
            <a:r>
              <a:rPr sz="2400" spc="1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	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,	la</a:t>
            </a:r>
            <a:r>
              <a:rPr sz="2400" spc="-30" dirty="0">
                <a:latin typeface="Calibri"/>
                <a:cs typeface="Calibri"/>
              </a:rPr>
              <a:t>rg</a:t>
            </a:r>
            <a:r>
              <a:rPr sz="2400" dirty="0">
                <a:latin typeface="Calibri"/>
                <a:cs typeface="Calibri"/>
              </a:rPr>
              <a:t>er	insu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	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	ad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es	and	</a:t>
            </a:r>
            <a:r>
              <a:rPr sz="2400" spc="-5" dirty="0">
                <a:latin typeface="Calibri"/>
                <a:cs typeface="Calibri"/>
              </a:rPr>
              <a:t>dis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es	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or  </a:t>
            </a:r>
            <a:r>
              <a:rPr sz="2400" spc="-10" dirty="0">
                <a:latin typeface="Calibri"/>
                <a:cs typeface="Calibri"/>
              </a:rPr>
              <a:t>regulation. </a:t>
            </a:r>
            <a:r>
              <a:rPr sz="2400" spc="-80" dirty="0">
                <a:latin typeface="Calibri"/>
                <a:cs typeface="Calibri"/>
              </a:rPr>
              <a:t>Too</a:t>
            </a:r>
            <a:r>
              <a:rPr sz="2400" spc="-5" dirty="0">
                <a:latin typeface="Calibri"/>
                <a:cs typeface="Calibri"/>
              </a:rPr>
              <a:t> big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fail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syndrome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may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in.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994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400" spc="-15" dirty="0">
                <a:latin typeface="Calibri"/>
                <a:cs typeface="Calibri"/>
              </a:rPr>
              <a:t>Integration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financial</a:t>
            </a:r>
            <a:r>
              <a:rPr sz="2400" dirty="0">
                <a:latin typeface="Calibri"/>
                <a:cs typeface="Calibri"/>
              </a:rPr>
              <a:t> services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markets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00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400" spc="-10" dirty="0">
                <a:latin typeface="Calibri"/>
                <a:cs typeface="Calibri"/>
              </a:rPr>
              <a:t>Globalization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markets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101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400" spc="-10" dirty="0">
                <a:latin typeface="Calibri"/>
                <a:cs typeface="Calibri"/>
              </a:rPr>
              <a:t>Improving regulatory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efficiency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has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been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embarked</a:t>
            </a:r>
            <a:r>
              <a:rPr sz="2400" spc="-5" dirty="0">
                <a:latin typeface="Calibri"/>
                <a:cs typeface="Calibri"/>
              </a:rPr>
              <a:t> upon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insurance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regulators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994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400" spc="-10" dirty="0">
                <a:latin typeface="Calibri"/>
                <a:cs typeface="Calibri"/>
              </a:rPr>
              <a:t>Information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technology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(IT)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electronic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commerce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994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400" spc="-10" dirty="0">
                <a:latin typeface="Calibri"/>
                <a:cs typeface="Calibri"/>
              </a:rPr>
              <a:t>Demographic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trends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public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opinion</a:t>
            </a:r>
            <a:endParaRPr sz="2400">
              <a:latin typeface="Calibri"/>
              <a:cs typeface="Calibri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1010"/>
              </a:spcBef>
              <a:buAutoNum type="alphaUcPeriod"/>
              <a:tabLst>
                <a:tab pos="52832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general </a:t>
            </a:r>
            <a:r>
              <a:rPr sz="2400" dirty="0">
                <a:latin typeface="Calibri"/>
                <a:cs typeface="Calibri"/>
              </a:rPr>
              <a:t>“aging”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population, </a:t>
            </a:r>
            <a:r>
              <a:rPr sz="2400" spc="-10" dirty="0">
                <a:latin typeface="Calibri"/>
                <a:cs typeface="Calibri"/>
              </a:rPr>
              <a:t>combined </a:t>
            </a:r>
            <a:r>
              <a:rPr sz="2400" dirty="0">
                <a:latin typeface="Calibri"/>
                <a:cs typeface="Calibri"/>
              </a:rPr>
              <a:t>with the </a:t>
            </a:r>
            <a:r>
              <a:rPr sz="2400" spc="-10" dirty="0">
                <a:latin typeface="Calibri"/>
                <a:cs typeface="Calibri"/>
              </a:rPr>
              <a:t>shift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greater </a:t>
            </a:r>
            <a:r>
              <a:rPr sz="2400" spc="-5" dirty="0">
                <a:latin typeface="Calibri"/>
                <a:cs typeface="Calibri"/>
              </a:rPr>
              <a:t>choice and </a:t>
            </a:r>
            <a:r>
              <a:rPr sz="2400" dirty="0">
                <a:latin typeface="Calibri"/>
                <a:cs typeface="Calibri"/>
              </a:rPr>
              <a:t>risk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individuals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households</a:t>
            </a:r>
            <a:endParaRPr sz="2400">
              <a:latin typeface="Calibri"/>
              <a:cs typeface="Calibri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994"/>
              </a:spcBef>
              <a:buAutoNum type="alphaUcPeriod"/>
              <a:tabLst>
                <a:tab pos="528320" algn="l"/>
              </a:tabLst>
            </a:pPr>
            <a:r>
              <a:rPr sz="2400" spc="-10" dirty="0">
                <a:latin typeface="Calibri"/>
                <a:cs typeface="Calibri"/>
              </a:rPr>
              <a:t>Consumers’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difficulty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evaluating</a:t>
            </a:r>
            <a:r>
              <a:rPr sz="2400" spc="-5" dirty="0">
                <a:latin typeface="Calibri"/>
                <a:cs typeface="Calibri"/>
              </a:rPr>
              <a:t> 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risk-and-return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characteristics</a:t>
            </a:r>
            <a:r>
              <a:rPr sz="2400" spc="-5" dirty="0">
                <a:latin typeface="Calibri"/>
                <a:cs typeface="Calibri"/>
              </a:rPr>
              <a:t> of</a:t>
            </a:r>
            <a:r>
              <a:rPr sz="2400" spc="5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different 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insurance products </a:t>
            </a:r>
            <a:r>
              <a:rPr sz="2400" dirty="0">
                <a:latin typeface="Calibri"/>
                <a:cs typeface="Calibri"/>
              </a:rPr>
              <a:t>and their </a:t>
            </a:r>
            <a:r>
              <a:rPr sz="2400" spc="-5" dirty="0">
                <a:latin typeface="Calibri"/>
                <a:cs typeface="Calibri"/>
              </a:rPr>
              <a:t>vulnerability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abusive </a:t>
            </a:r>
            <a:r>
              <a:rPr sz="2400" spc="-5" dirty="0">
                <a:latin typeface="Calibri"/>
                <a:cs typeface="Calibri"/>
              </a:rPr>
              <a:t>sales </a:t>
            </a:r>
            <a:r>
              <a:rPr sz="2400" spc="-10" dirty="0">
                <a:latin typeface="Calibri"/>
                <a:cs typeface="Calibri"/>
              </a:rPr>
              <a:t>practices </a:t>
            </a:r>
            <a:r>
              <a:rPr sz="2400" spc="-25" dirty="0">
                <a:latin typeface="Calibri"/>
                <a:cs typeface="Calibri"/>
              </a:rPr>
              <a:t>have </a:t>
            </a:r>
            <a:r>
              <a:rPr sz="2400" spc="-5" dirty="0">
                <a:latin typeface="Calibri"/>
                <a:cs typeface="Calibri"/>
              </a:rPr>
              <a:t>increased </a:t>
            </a:r>
            <a:r>
              <a:rPr sz="2400" dirty="0">
                <a:latin typeface="Calibri"/>
                <a:cs typeface="Calibri"/>
              </a:rPr>
              <a:t>their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demand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regulatory protections.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820419"/>
            <a:chOff x="0" y="0"/>
            <a:chExt cx="12192000" cy="82041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8890"/>
              <a:ext cx="12191999" cy="6264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921252" cy="81991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9435"/>
              <a:ext cx="12192000" cy="52273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69849"/>
            <a:ext cx="3587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 Lessons</a:t>
            </a:r>
            <a:r>
              <a:rPr spc="-10" dirty="0"/>
              <a:t> </a:t>
            </a:r>
            <a:r>
              <a:rPr spc="-15" dirty="0"/>
              <a:t>from</a:t>
            </a:r>
            <a:r>
              <a:rPr spc="-5" dirty="0"/>
              <a:t> the</a:t>
            </a:r>
            <a:r>
              <a:rPr spc="10" dirty="0"/>
              <a:t> </a:t>
            </a:r>
            <a:r>
              <a:rPr spc="-30" dirty="0"/>
              <a:t>Past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F045D3-4038-9988-54D6-7FC4151FF3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485" y="601217"/>
            <a:ext cx="11517630" cy="6061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715" indent="-51562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8320" algn="l"/>
              </a:tabLst>
            </a:pPr>
            <a:r>
              <a:rPr sz="2200" spc="-10" dirty="0">
                <a:latin typeface="Calibri"/>
                <a:cs typeface="Calibri"/>
              </a:rPr>
              <a:t>Insurance </a:t>
            </a:r>
            <a:r>
              <a:rPr sz="2200" spc="-15" dirty="0">
                <a:latin typeface="Calibri"/>
                <a:cs typeface="Calibri"/>
              </a:rPr>
              <a:t>regulators </a:t>
            </a:r>
            <a:r>
              <a:rPr sz="2200" spc="-5" dirty="0">
                <a:latin typeface="Calibri"/>
                <a:cs typeface="Calibri"/>
              </a:rPr>
              <a:t>and industry should </a:t>
            </a:r>
            <a:r>
              <a:rPr sz="2200" spc="-10" dirty="0">
                <a:latin typeface="Calibri"/>
                <a:cs typeface="Calibri"/>
              </a:rPr>
              <a:t>embrace change </a:t>
            </a:r>
            <a:r>
              <a:rPr sz="2200" spc="-5" dirty="0">
                <a:latin typeface="Calibri"/>
                <a:cs typeface="Calibri"/>
              </a:rPr>
              <a:t>even as </a:t>
            </a:r>
            <a:r>
              <a:rPr sz="2200" spc="-10" dirty="0">
                <a:latin typeface="Calibri"/>
                <a:cs typeface="Calibri"/>
              </a:rPr>
              <a:t>solvency considerations are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foremost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financial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regulators’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minds,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 resulting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more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disclosure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0" dirty="0">
                <a:latin typeface="Calibri"/>
                <a:cs typeface="Calibri"/>
              </a:rPr>
              <a:t>restrictions.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527685" marR="5080" indent="-515620" algn="just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insurance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industry’s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increasing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complexity,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risk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geographic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scope</a:t>
            </a:r>
            <a:r>
              <a:rPr sz="2200" spc="-5" dirty="0">
                <a:latin typeface="Calibri"/>
                <a:cs typeface="Calibri"/>
              </a:rPr>
              <a:t> place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additional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demands</a:t>
            </a:r>
            <a:r>
              <a:rPr sz="2200" dirty="0">
                <a:latin typeface="Calibri"/>
                <a:cs typeface="Calibri"/>
              </a:rPr>
              <a:t> on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regulators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industry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alike.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527685" marR="10160" indent="-515620" algn="just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200" spc="-15" dirty="0">
                <a:latin typeface="Calibri"/>
                <a:cs typeface="Calibri"/>
              </a:rPr>
              <a:t>Regulators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spc="-5" dirty="0">
                <a:latin typeface="Calibri"/>
                <a:cs typeface="Calibri"/>
              </a:rPr>
              <a:t>allow </a:t>
            </a:r>
            <a:r>
              <a:rPr sz="2200" spc="-10" dirty="0">
                <a:latin typeface="Calibri"/>
                <a:cs typeface="Calibri"/>
              </a:rPr>
              <a:t>insurance </a:t>
            </a:r>
            <a:r>
              <a:rPr sz="2200" spc="-15" dirty="0">
                <a:latin typeface="Calibri"/>
                <a:cs typeface="Calibri"/>
              </a:rPr>
              <a:t>markets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operate </a:t>
            </a:r>
            <a:r>
              <a:rPr sz="2200" spc="-10" dirty="0">
                <a:latin typeface="Calibri"/>
                <a:cs typeface="Calibri"/>
              </a:rPr>
              <a:t>relatively freely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meet </a:t>
            </a:r>
            <a:r>
              <a:rPr sz="2200" spc="-15" dirty="0">
                <a:latin typeface="Calibri"/>
                <a:cs typeface="Calibri"/>
              </a:rPr>
              <a:t>consumers’ </a:t>
            </a:r>
            <a:r>
              <a:rPr sz="2200" spc="-10" dirty="0">
                <a:latin typeface="Calibri"/>
                <a:cs typeface="Calibri"/>
              </a:rPr>
              <a:t>needs </a:t>
            </a:r>
            <a:r>
              <a:rPr sz="2200" spc="-5" dirty="0">
                <a:latin typeface="Calibri"/>
                <a:cs typeface="Calibri"/>
              </a:rPr>
              <a:t> but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prevent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abuses and</a:t>
            </a:r>
            <a:r>
              <a:rPr sz="2200" spc="-10" dirty="0">
                <a:latin typeface="Calibri"/>
                <a:cs typeface="Calibri"/>
              </a:rPr>
              <a:t> correct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market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failures.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527685" marR="7620" indent="-51562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8320" algn="l"/>
              </a:tabLst>
            </a:pP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greater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complexity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products</a:t>
            </a:r>
            <a:r>
              <a:rPr sz="2200" spc="-5" dirty="0">
                <a:latin typeface="Calibri"/>
                <a:cs typeface="Calibri"/>
              </a:rPr>
              <a:t> and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investment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strategies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increases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opportunity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mismanagement,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excessive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risk-taking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-15" dirty="0">
                <a:latin typeface="Calibri"/>
                <a:cs typeface="Calibri"/>
              </a:rPr>
              <a:t> fraud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that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can</a:t>
            </a:r>
            <a:r>
              <a:rPr sz="2200" spc="-5" dirty="0">
                <a:latin typeface="Calibri"/>
                <a:cs typeface="Calibri"/>
              </a:rPr>
              <a:t> lead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costly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insolvencies.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527685" marR="5715" indent="-515620" algn="just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200" spc="-5" dirty="0">
                <a:latin typeface="Calibri"/>
                <a:cs typeface="Calibri"/>
              </a:rPr>
              <a:t>All of these </a:t>
            </a:r>
            <a:r>
              <a:rPr sz="2200" spc="-10" dirty="0">
                <a:latin typeface="Calibri"/>
                <a:cs typeface="Calibri"/>
              </a:rPr>
              <a:t>developments </a:t>
            </a:r>
            <a:r>
              <a:rPr sz="2200" spc="-20" dirty="0">
                <a:latin typeface="Calibri"/>
                <a:cs typeface="Calibri"/>
              </a:rPr>
              <a:t>have </a:t>
            </a:r>
            <a:r>
              <a:rPr sz="2200" spc="-15" dirty="0">
                <a:latin typeface="Calibri"/>
                <a:cs typeface="Calibri"/>
              </a:rPr>
              <a:t>required regulators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become more </a:t>
            </a:r>
            <a:r>
              <a:rPr sz="2200" spc="-15" dirty="0">
                <a:latin typeface="Calibri"/>
                <a:cs typeface="Calibri"/>
              </a:rPr>
              <a:t>sophisticated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policing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insurers’ financial structure </a:t>
            </a:r>
            <a:r>
              <a:rPr sz="2200" spc="-5" dirty="0">
                <a:latin typeface="Calibri"/>
                <a:cs typeface="Calibri"/>
              </a:rPr>
              <a:t>and activities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continue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achieve</a:t>
            </a:r>
            <a:r>
              <a:rPr sz="2200" spc="4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established public policy </a:t>
            </a:r>
            <a:r>
              <a:rPr sz="2200" spc="-5" dirty="0">
                <a:latin typeface="Calibri"/>
                <a:cs typeface="Calibri"/>
              </a:rPr>
              <a:t>goals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safety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consumer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protection.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latin typeface="Calibri"/>
                <a:cs typeface="Calibri"/>
              </a:rPr>
              <a:t>Mutual</a:t>
            </a:r>
            <a:r>
              <a:rPr sz="2200" spc="2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suspicion</a:t>
            </a:r>
            <a:r>
              <a:rPr sz="2200" spc="3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by</a:t>
            </a:r>
            <a:r>
              <a:rPr sz="2200" spc="3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both</a:t>
            </a:r>
            <a:r>
              <a:rPr sz="2200" spc="30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parties</a:t>
            </a:r>
            <a:r>
              <a:rPr sz="2200" spc="3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exists</a:t>
            </a:r>
            <a:r>
              <a:rPr sz="2200" spc="30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but</a:t>
            </a:r>
            <a:r>
              <a:rPr sz="2200" spc="30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issues</a:t>
            </a:r>
            <a:r>
              <a:rPr sz="2200" spc="3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should</a:t>
            </a:r>
            <a:r>
              <a:rPr sz="2200" spc="2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</a:t>
            </a:r>
            <a:r>
              <a:rPr sz="2200" spc="3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resolved</a:t>
            </a:r>
            <a:r>
              <a:rPr sz="2200" spc="2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through</a:t>
            </a:r>
            <a:r>
              <a:rPr sz="2200" spc="3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discussion</a:t>
            </a:r>
            <a:r>
              <a:rPr sz="2200" spc="3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5"/>
              </a:spcBef>
            </a:pPr>
            <a:r>
              <a:rPr sz="2200" spc="-15" dirty="0">
                <a:latin typeface="Calibri"/>
                <a:cs typeface="Calibri"/>
              </a:rPr>
              <a:t>understanding.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820419"/>
            <a:chOff x="0" y="0"/>
            <a:chExt cx="12192000" cy="82041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8890"/>
              <a:ext cx="12191999" cy="6264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321052" cy="81991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9435"/>
              <a:ext cx="12192000" cy="52273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69849"/>
            <a:ext cx="19856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5.</a:t>
            </a:r>
            <a:r>
              <a:rPr spc="-50" dirty="0"/>
              <a:t> </a:t>
            </a:r>
            <a:r>
              <a:rPr spc="-10" dirty="0"/>
              <a:t>Conclusion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064529-97DE-E04E-0EDF-A82D642935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1315" y="2967227"/>
            <a:ext cx="3134867" cy="225094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9788" y="1199753"/>
            <a:ext cx="4216400" cy="7969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110230" algn="l"/>
              </a:tabLst>
            </a:pPr>
            <a:r>
              <a:rPr sz="5050" b="0" i="1" spc="-40" dirty="0">
                <a:solidFill>
                  <a:srgbClr val="000000"/>
                </a:solidFill>
                <a:latin typeface="Verdana"/>
                <a:cs typeface="Verdana"/>
              </a:rPr>
              <a:t>T</a:t>
            </a:r>
            <a:r>
              <a:rPr sz="5050" b="0" i="1" spc="-30" dirty="0">
                <a:solidFill>
                  <a:srgbClr val="000000"/>
                </a:solidFill>
                <a:latin typeface="Verdana"/>
                <a:cs typeface="Verdana"/>
              </a:rPr>
              <a:t>H</a:t>
            </a:r>
            <a:r>
              <a:rPr sz="5050" b="0" i="1" spc="610" dirty="0">
                <a:solidFill>
                  <a:srgbClr val="000000"/>
                </a:solidFill>
                <a:latin typeface="Verdana"/>
                <a:cs typeface="Verdana"/>
              </a:rPr>
              <a:t>A</a:t>
            </a:r>
            <a:r>
              <a:rPr sz="5050" b="0" i="1" spc="885" dirty="0">
                <a:solidFill>
                  <a:srgbClr val="000000"/>
                </a:solidFill>
                <a:latin typeface="Verdana"/>
                <a:cs typeface="Verdana"/>
              </a:rPr>
              <a:t>NK</a:t>
            </a:r>
            <a:r>
              <a:rPr sz="5050" b="0" i="1" dirty="0">
                <a:solidFill>
                  <a:srgbClr val="000000"/>
                </a:solidFill>
                <a:latin typeface="Verdana"/>
                <a:cs typeface="Verdana"/>
              </a:rPr>
              <a:t>	</a:t>
            </a:r>
            <a:r>
              <a:rPr sz="5050" b="0" i="1" spc="459" dirty="0">
                <a:solidFill>
                  <a:srgbClr val="000000"/>
                </a:solidFill>
                <a:latin typeface="Verdana"/>
                <a:cs typeface="Verdana"/>
              </a:rPr>
              <a:t>OU</a:t>
            </a:r>
            <a:endParaRPr sz="505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3638" y="1460757"/>
            <a:ext cx="771960" cy="62049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40118" y="5710224"/>
            <a:ext cx="4921250" cy="1090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1600" i="1" spc="-5" dirty="0">
                <a:latin typeface="Calibri"/>
                <a:cs typeface="Calibri"/>
              </a:rPr>
              <a:t>BARINEKA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THOMPSON</a:t>
            </a:r>
            <a:r>
              <a:rPr sz="1600" b="1" i="1" spc="-5" dirty="0">
                <a:latin typeface="Calibri"/>
                <a:cs typeface="Calibri"/>
              </a:rPr>
              <a:t>,</a:t>
            </a:r>
            <a:r>
              <a:rPr sz="1600" b="1" i="1" spc="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FCA,</a:t>
            </a:r>
            <a:r>
              <a:rPr sz="1600" b="1" i="1" spc="-25" dirty="0">
                <a:latin typeface="Calibri"/>
                <a:cs typeface="Calibri"/>
              </a:rPr>
              <a:t> </a:t>
            </a:r>
            <a:r>
              <a:rPr sz="1600" b="1" i="1" spc="-20" dirty="0">
                <a:latin typeface="Calibri"/>
                <a:cs typeface="Calibri"/>
              </a:rPr>
              <a:t>CAMS-AUDIT.</a:t>
            </a:r>
            <a:endParaRPr sz="1600">
              <a:latin typeface="Calibri"/>
              <a:cs typeface="Calibri"/>
            </a:endParaRPr>
          </a:p>
          <a:p>
            <a:pPr marL="12700" marR="5080" indent="691515">
              <a:lnSpc>
                <a:spcPts val="2160"/>
              </a:lnSpc>
              <a:spcBef>
                <a:spcPts val="65"/>
              </a:spcBef>
            </a:pPr>
            <a:r>
              <a:rPr sz="1800" b="1" spc="-25" dirty="0">
                <a:latin typeface="Calibri"/>
                <a:cs typeface="Calibri"/>
              </a:rPr>
              <a:t>CEO, </a:t>
            </a:r>
            <a:r>
              <a:rPr sz="1800" b="1" spc="-5" dirty="0">
                <a:latin typeface="Calibri"/>
                <a:cs typeface="Calibri"/>
              </a:rPr>
              <a:t>Mettlehouse Consulting Limited 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Contact: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+234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803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322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3553, </a:t>
            </a:r>
            <a:r>
              <a:rPr sz="18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tbarineka@yahoo.com</a:t>
            </a:r>
            <a:endParaRPr sz="1800">
              <a:latin typeface="Calibri"/>
              <a:cs typeface="Calibri"/>
            </a:endParaRPr>
          </a:p>
          <a:p>
            <a:pPr marL="1512570">
              <a:lnSpc>
                <a:spcPts val="2090"/>
              </a:lnSpc>
            </a:pPr>
            <a:r>
              <a:rPr sz="1800" b="1" spc="-5" dirty="0">
                <a:latin typeface="Calibri"/>
                <a:cs typeface="Calibri"/>
              </a:rPr>
              <a:t>September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21,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2023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AAF6BF-6D08-EFAC-1458-FFF7D29F14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67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819" y="95250"/>
            <a:ext cx="6758940" cy="2678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5" dirty="0">
                <a:latin typeface="Calibri"/>
                <a:cs typeface="Calibri"/>
              </a:rPr>
              <a:t>Outline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900" spc="-10" dirty="0">
                <a:latin typeface="Calibri"/>
                <a:cs typeface="Calibri"/>
              </a:rPr>
              <a:t>Introduction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235" algn="l"/>
              </a:tabLst>
            </a:pPr>
            <a:r>
              <a:rPr sz="2900" spc="-5" dirty="0">
                <a:latin typeface="Calibri"/>
                <a:cs typeface="Calibri"/>
              </a:rPr>
              <a:t>Responsibilities</a:t>
            </a:r>
            <a:r>
              <a:rPr sz="2900" spc="-50" dirty="0">
                <a:latin typeface="Calibri"/>
                <a:cs typeface="Calibri"/>
              </a:rPr>
              <a:t> </a:t>
            </a:r>
            <a:r>
              <a:rPr sz="2900" dirty="0">
                <a:latin typeface="Calibri"/>
                <a:cs typeface="Calibri"/>
              </a:rPr>
              <a:t>of</a:t>
            </a:r>
            <a:r>
              <a:rPr sz="2900" spc="-25" dirty="0">
                <a:latin typeface="Calibri"/>
                <a:cs typeface="Calibri"/>
              </a:rPr>
              <a:t> </a:t>
            </a:r>
            <a:r>
              <a:rPr sz="2900" spc="-5" dirty="0">
                <a:latin typeface="Calibri"/>
                <a:cs typeface="Calibri"/>
              </a:rPr>
              <a:t>the</a:t>
            </a:r>
            <a:r>
              <a:rPr sz="2900" spc="-20" dirty="0">
                <a:latin typeface="Calibri"/>
                <a:cs typeface="Calibri"/>
              </a:rPr>
              <a:t> </a:t>
            </a:r>
            <a:r>
              <a:rPr sz="2900" spc="-5" dirty="0">
                <a:latin typeface="Calibri"/>
                <a:cs typeface="Calibri"/>
              </a:rPr>
              <a:t>insurance</a:t>
            </a:r>
            <a:r>
              <a:rPr sz="2900" spc="-30" dirty="0">
                <a:latin typeface="Calibri"/>
                <a:cs typeface="Calibri"/>
              </a:rPr>
              <a:t> </a:t>
            </a:r>
            <a:r>
              <a:rPr sz="2900" spc="-15" dirty="0">
                <a:latin typeface="Calibri"/>
                <a:cs typeface="Calibri"/>
              </a:rPr>
              <a:t>Regulator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900" spc="-5" dirty="0">
                <a:latin typeface="Calibri"/>
                <a:cs typeface="Calibri"/>
              </a:rPr>
              <a:t>Responsibilities</a:t>
            </a:r>
            <a:r>
              <a:rPr sz="2900" spc="-45" dirty="0">
                <a:latin typeface="Calibri"/>
                <a:cs typeface="Calibri"/>
              </a:rPr>
              <a:t> </a:t>
            </a:r>
            <a:r>
              <a:rPr sz="2900" dirty="0">
                <a:latin typeface="Calibri"/>
                <a:cs typeface="Calibri"/>
              </a:rPr>
              <a:t>of</a:t>
            </a:r>
            <a:r>
              <a:rPr sz="2900" spc="-25" dirty="0">
                <a:latin typeface="Calibri"/>
                <a:cs typeface="Calibri"/>
              </a:rPr>
              <a:t> </a:t>
            </a:r>
            <a:r>
              <a:rPr sz="2900" spc="-5" dirty="0">
                <a:latin typeface="Calibri"/>
                <a:cs typeface="Calibri"/>
              </a:rPr>
              <a:t>the</a:t>
            </a:r>
            <a:r>
              <a:rPr sz="2900" spc="-20" dirty="0">
                <a:latin typeface="Calibri"/>
                <a:cs typeface="Calibri"/>
              </a:rPr>
              <a:t> </a:t>
            </a:r>
            <a:r>
              <a:rPr sz="2900" spc="-5" dirty="0">
                <a:latin typeface="Calibri"/>
                <a:cs typeface="Calibri"/>
              </a:rPr>
              <a:t>insurance</a:t>
            </a:r>
            <a:r>
              <a:rPr sz="2900" spc="-30" dirty="0">
                <a:latin typeface="Calibri"/>
                <a:cs typeface="Calibri"/>
              </a:rPr>
              <a:t> </a:t>
            </a:r>
            <a:r>
              <a:rPr sz="2900" spc="-25" dirty="0">
                <a:latin typeface="Calibri"/>
                <a:cs typeface="Calibri"/>
              </a:rPr>
              <a:t>Operators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900" spc="-5" dirty="0">
                <a:latin typeface="Calibri"/>
                <a:cs typeface="Calibri"/>
              </a:rPr>
              <a:t>Lessons</a:t>
            </a:r>
            <a:r>
              <a:rPr sz="2900" spc="-20" dirty="0">
                <a:latin typeface="Calibri"/>
                <a:cs typeface="Calibri"/>
              </a:rPr>
              <a:t> </a:t>
            </a:r>
            <a:r>
              <a:rPr sz="2900" spc="-15" dirty="0">
                <a:latin typeface="Calibri"/>
                <a:cs typeface="Calibri"/>
              </a:rPr>
              <a:t>from</a:t>
            </a:r>
            <a:r>
              <a:rPr sz="2900" spc="-30" dirty="0">
                <a:latin typeface="Calibri"/>
                <a:cs typeface="Calibri"/>
              </a:rPr>
              <a:t> </a:t>
            </a:r>
            <a:r>
              <a:rPr sz="2900" spc="-5" dirty="0">
                <a:latin typeface="Calibri"/>
                <a:cs typeface="Calibri"/>
              </a:rPr>
              <a:t>the</a:t>
            </a:r>
            <a:r>
              <a:rPr sz="2900" spc="-25" dirty="0">
                <a:latin typeface="Calibri"/>
                <a:cs typeface="Calibri"/>
              </a:rPr>
              <a:t> Past</a:t>
            </a:r>
            <a:endParaRPr sz="2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900" spc="-5" dirty="0">
                <a:latin typeface="Calibri"/>
                <a:cs typeface="Calibri"/>
              </a:rPr>
              <a:t>Conclusion</a:t>
            </a:r>
            <a:endParaRPr sz="2900">
              <a:latin typeface="Calibri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B412FA-F8E0-D177-254D-9976932C2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0" y="0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5208" y="6458822"/>
            <a:ext cx="48133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dirty="0">
                <a:solidFill>
                  <a:srgbClr val="97B6DC"/>
                </a:solidFill>
                <a:latin typeface="Arial MT"/>
                <a:cs typeface="Arial MT"/>
              </a:rPr>
              <a:t>P</a:t>
            </a:r>
            <a:r>
              <a:rPr sz="1200" spc="-5" dirty="0">
                <a:solidFill>
                  <a:srgbClr val="97B6DC"/>
                </a:solidFill>
                <a:latin typeface="Arial MT"/>
                <a:cs typeface="Arial MT"/>
              </a:rPr>
              <a:t>a</a:t>
            </a:r>
            <a:r>
              <a:rPr sz="1200" spc="-15" dirty="0">
                <a:solidFill>
                  <a:srgbClr val="97B6DC"/>
                </a:solidFill>
                <a:latin typeface="Arial MT"/>
                <a:cs typeface="Arial MT"/>
              </a:rPr>
              <a:t>g</a:t>
            </a:r>
            <a:r>
              <a:rPr sz="1200" spc="-5" dirty="0">
                <a:solidFill>
                  <a:srgbClr val="97B6DC"/>
                </a:solidFill>
                <a:latin typeface="Arial MT"/>
                <a:cs typeface="Arial MT"/>
              </a:rPr>
              <a:t>e</a:t>
            </a:r>
            <a:r>
              <a:rPr sz="1200" spc="-15" dirty="0">
                <a:solidFill>
                  <a:srgbClr val="97B6DC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97B6DC"/>
                </a:solidFill>
                <a:latin typeface="Arial MT"/>
                <a:cs typeface="Arial MT"/>
              </a:rPr>
              <a:t>3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6591" y="2580132"/>
            <a:ext cx="2390140" cy="576580"/>
          </a:xfrm>
          <a:prstGeom prst="rect">
            <a:avLst/>
          </a:prstGeom>
          <a:solidFill>
            <a:srgbClr val="3673D5"/>
          </a:solidFill>
        </p:spPr>
        <p:txBody>
          <a:bodyPr vert="horz" wrap="square" lIns="0" tIns="143510" rIns="0" bIns="0" rtlCol="0">
            <a:spAutoFit/>
          </a:bodyPr>
          <a:lstStyle/>
          <a:p>
            <a:pPr marL="208915">
              <a:lnSpc>
                <a:spcPct val="100000"/>
              </a:lnSpc>
              <a:spcBef>
                <a:spcPts val="1130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Insurance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regulator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26591" y="5292852"/>
          <a:ext cx="10806430" cy="14279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6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513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Insurance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industry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73355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83819">
                      <a:solidFill>
                        <a:srgbClr val="FFFFFF"/>
                      </a:solidFill>
                      <a:prstDash val="solid"/>
                    </a:lnB>
                    <a:solidFill>
                      <a:srgbClr val="3673D5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2155"/>
                        </a:lnSpc>
                        <a:spcBef>
                          <a:spcPts val="35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Consists</a:t>
                      </a:r>
                      <a:r>
                        <a:rPr sz="18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of</a:t>
                      </a:r>
                      <a:r>
                        <a:rPr sz="1800" spc="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all</a:t>
                      </a:r>
                      <a:r>
                        <a:rPr sz="180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the</a:t>
                      </a:r>
                      <a:r>
                        <a:rPr sz="180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people</a:t>
                      </a:r>
                      <a:r>
                        <a:rPr sz="180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180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activities</a:t>
                      </a:r>
                      <a:r>
                        <a:rPr sz="180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involved</a:t>
                      </a:r>
                      <a:r>
                        <a:rPr sz="180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in</a:t>
                      </a:r>
                      <a:r>
                        <a:rPr sz="180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providing</a:t>
                      </a:r>
                      <a:r>
                        <a:rPr sz="180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insurance</a:t>
                      </a:r>
                      <a:r>
                        <a:rPr sz="180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services.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46990">
                        <a:lnSpc>
                          <a:spcPts val="2155"/>
                        </a:lnSpc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Regulators,</a:t>
                      </a:r>
                      <a:r>
                        <a:rPr sz="18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underwriters,</a:t>
                      </a:r>
                      <a:r>
                        <a:rPr sz="180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reinsurers,</a:t>
                      </a:r>
                      <a:r>
                        <a:rPr sz="1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brokers,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agents,</a:t>
                      </a:r>
                      <a:r>
                        <a:rPr sz="18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loss</a:t>
                      </a:r>
                      <a:r>
                        <a:rPr sz="1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adjusters.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83819">
                      <a:solidFill>
                        <a:srgbClr val="FFFFFF"/>
                      </a:solidFill>
                      <a:prstDash val="solid"/>
                    </a:lnB>
                    <a:solidFill>
                      <a:srgbClr val="B6C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4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Independence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83819">
                      <a:solidFill>
                        <a:srgbClr val="FFFFFF"/>
                      </a:solidFill>
                      <a:prstDash val="solid"/>
                    </a:lnT>
                    <a:solidFill>
                      <a:srgbClr val="3673D5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800" b="1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Being</a:t>
                      </a:r>
                      <a:r>
                        <a:rPr sz="1800" b="1" spc="3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sz="1800" spc="3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3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take</a:t>
                      </a:r>
                      <a:r>
                        <a:rPr sz="1800" spc="4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regulatory</a:t>
                      </a:r>
                      <a:r>
                        <a:rPr sz="1800" spc="5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800" spc="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supervisory</a:t>
                      </a:r>
                      <a:r>
                        <a:rPr sz="1800" spc="5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action</a:t>
                      </a:r>
                      <a:r>
                        <a:rPr sz="1800" spc="4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devoid</a:t>
                      </a:r>
                      <a:r>
                        <a:rPr sz="1800" spc="3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conflict</a:t>
                      </a:r>
                      <a:r>
                        <a:rPr sz="1800" spc="3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3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interest,</a:t>
                      </a:r>
                      <a:r>
                        <a:rPr sz="1800" spc="3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without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being</a:t>
                      </a:r>
                      <a:r>
                        <a:rPr sz="18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subject</a:t>
                      </a:r>
                      <a:r>
                        <a:rPr sz="1800" spc="-2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undue</a:t>
                      </a:r>
                      <a:r>
                        <a:rPr sz="1800" spc="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8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inappropriate</a:t>
                      </a:r>
                      <a:r>
                        <a:rPr sz="1800" spc="-1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influence</a:t>
                      </a:r>
                      <a:r>
                        <a:rPr sz="1800" spc="-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1800" spc="-1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stakeholders.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3030" marB="0">
                    <a:lnL w="28575">
                      <a:solidFill>
                        <a:srgbClr val="FFFFFF"/>
                      </a:solidFill>
                      <a:prstDash val="solid"/>
                    </a:lnL>
                    <a:lnT w="83819">
                      <a:solidFill>
                        <a:srgbClr val="FFFFFF"/>
                      </a:solidFill>
                      <a:prstDash val="solid"/>
                    </a:lnT>
                    <a:solidFill>
                      <a:srgbClr val="B6C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14400" y="4094988"/>
            <a:ext cx="2390140" cy="1065530"/>
          </a:xfrm>
          <a:prstGeom prst="rect">
            <a:avLst/>
          </a:prstGeom>
          <a:solidFill>
            <a:srgbClr val="3673D5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Times New Roman"/>
              <a:cs typeface="Times New Roman"/>
            </a:endParaRPr>
          </a:p>
          <a:p>
            <a:pPr marL="117475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Insurance supervision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6591" y="3211067"/>
            <a:ext cx="2390140" cy="767080"/>
          </a:xfrm>
          <a:prstGeom prst="rect">
            <a:avLst/>
          </a:prstGeom>
          <a:solidFill>
            <a:srgbClr val="3673D5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6192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Insurance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supervisor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6328" y="2529839"/>
            <a:ext cx="8399145" cy="574675"/>
          </a:xfrm>
          <a:prstGeom prst="rect">
            <a:avLst/>
          </a:prstGeom>
          <a:solidFill>
            <a:srgbClr val="B6CCEF"/>
          </a:solidFill>
        </p:spPr>
        <p:txBody>
          <a:bodyPr vert="horz" wrap="square" lIns="0" tIns="635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50"/>
              </a:spcBef>
            </a:pPr>
            <a:r>
              <a:rPr sz="1800" b="1" spc="-10" dirty="0">
                <a:solidFill>
                  <a:srgbClr val="1F1F1F"/>
                </a:solidFill>
                <a:latin typeface="Times New Roman"/>
                <a:cs typeface="Times New Roman"/>
              </a:rPr>
              <a:t>Any</a:t>
            </a:r>
            <a:r>
              <a:rPr sz="1800" b="1" spc="16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authority</a:t>
            </a:r>
            <a:r>
              <a:rPr sz="1800" spc="15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that</a:t>
            </a:r>
            <a:r>
              <a:rPr sz="1800" spc="14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initiates</a:t>
            </a:r>
            <a:r>
              <a:rPr sz="1800" spc="1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sz="1800" spc="15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develops</a:t>
            </a:r>
            <a:r>
              <a:rPr sz="1800" spc="1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legislation</a:t>
            </a:r>
            <a:r>
              <a:rPr sz="1800" spc="15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to</a:t>
            </a:r>
            <a:r>
              <a:rPr sz="1800" spc="1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address</a:t>
            </a:r>
            <a:r>
              <a:rPr sz="1800" spc="14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the</a:t>
            </a:r>
            <a:r>
              <a:rPr sz="1800" spc="15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objective</a:t>
            </a:r>
            <a:r>
              <a:rPr sz="1800" spc="15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of</a:t>
            </a:r>
            <a:r>
              <a:rPr sz="1800" spc="1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insurance</a:t>
            </a:r>
            <a:endParaRPr sz="18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regulation.</a:t>
            </a:r>
            <a:r>
              <a:rPr sz="1800" spc="-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It</a:t>
            </a:r>
            <a:r>
              <a:rPr sz="1800" spc="-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may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also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be</a:t>
            </a:r>
            <a:r>
              <a:rPr sz="1800" spc="-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the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supervisor</a:t>
            </a:r>
            <a:r>
              <a:rPr sz="1700" dirty="0">
                <a:solidFill>
                  <a:srgbClr val="1F1F1F"/>
                </a:solidFill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9376" y="952500"/>
            <a:ext cx="8397240" cy="838200"/>
          </a:xfrm>
          <a:prstGeom prst="rect">
            <a:avLst/>
          </a:prstGeom>
          <a:solidFill>
            <a:srgbClr val="B6CCEF"/>
          </a:solidFill>
        </p:spPr>
        <p:txBody>
          <a:bodyPr vert="horz" wrap="square" lIns="0" tIns="635" rIns="0" bIns="0" rtlCol="0">
            <a:spAutoFit/>
          </a:bodyPr>
          <a:lstStyle/>
          <a:p>
            <a:pPr marL="35560" marR="26034" algn="just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1F1F1F"/>
                </a:solidFill>
                <a:latin typeface="Times New Roman"/>
                <a:cs typeface="Times New Roman"/>
              </a:rPr>
              <a:t>An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imposition 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rules 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by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government, 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be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it 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by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the legislative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or executive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branch that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are 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intended to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specifically modify the economic behaviour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individuals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firms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in the 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private</a:t>
            </a:r>
            <a:r>
              <a:rPr sz="1800" spc="-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sector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are often enforced</a:t>
            </a:r>
            <a:r>
              <a:rPr sz="1800" spc="-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by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the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 use of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penalties.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6328" y="3206495"/>
            <a:ext cx="8430895" cy="771525"/>
          </a:xfrm>
          <a:prstGeom prst="rect">
            <a:avLst/>
          </a:prstGeom>
          <a:solidFill>
            <a:srgbClr val="B6CCEF"/>
          </a:solidFill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ts val="1900"/>
              </a:lnSpc>
            </a:pP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Any</a:t>
            </a:r>
            <a:r>
              <a:rPr sz="1800" spc="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authority</a:t>
            </a:r>
            <a:r>
              <a:rPr sz="1800" spc="3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that</a:t>
            </a:r>
            <a:r>
              <a:rPr sz="1800" spc="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carries</a:t>
            </a:r>
            <a:r>
              <a:rPr sz="1800" spc="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out</a:t>
            </a:r>
            <a:r>
              <a:rPr sz="1800" spc="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insurance</a:t>
            </a:r>
            <a:r>
              <a:rPr sz="1800" spc="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supervision,</a:t>
            </a:r>
            <a:r>
              <a:rPr sz="1800" spc="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which</a:t>
            </a:r>
            <a:r>
              <a:rPr sz="1800" spc="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includes</a:t>
            </a:r>
            <a:r>
              <a:rPr sz="1800" spc="3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licencing,</a:t>
            </a:r>
            <a:r>
              <a:rPr sz="1800" spc="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monitoring,</a:t>
            </a:r>
            <a:endParaRPr sz="1800">
              <a:latin typeface="Times New Roman"/>
              <a:cs typeface="Times New Roman"/>
            </a:endParaRPr>
          </a:p>
          <a:p>
            <a:pPr marL="36830" marR="60960">
              <a:lnSpc>
                <a:spcPct val="100000"/>
              </a:lnSpc>
            </a:pP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issuing</a:t>
            </a:r>
            <a:r>
              <a:rPr sz="1800" spc="204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administrative</a:t>
            </a:r>
            <a:r>
              <a:rPr sz="1800" spc="21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sz="1800" spc="204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enforcement</a:t>
            </a:r>
            <a:r>
              <a:rPr sz="1800" spc="2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action</a:t>
            </a:r>
            <a:r>
              <a:rPr sz="1800" spc="204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to</a:t>
            </a:r>
            <a:r>
              <a:rPr sz="1800" spc="21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ensure</a:t>
            </a:r>
            <a:r>
              <a:rPr sz="1800" spc="2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compliance</a:t>
            </a:r>
            <a:r>
              <a:rPr sz="1800" spc="2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with</a:t>
            </a:r>
            <a:r>
              <a:rPr sz="1800" spc="2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legislation</a:t>
            </a:r>
            <a:r>
              <a:rPr sz="1800" spc="204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and </a:t>
            </a:r>
            <a:r>
              <a:rPr sz="1800" spc="-434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regulation.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208" y="957072"/>
            <a:ext cx="2414270" cy="838200"/>
          </a:xfrm>
          <a:prstGeom prst="rect">
            <a:avLst/>
          </a:prstGeom>
          <a:solidFill>
            <a:srgbClr val="3673D5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67373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Regulation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86328" y="4059935"/>
            <a:ext cx="8430895" cy="1146175"/>
          </a:xfrm>
          <a:prstGeom prst="rect">
            <a:avLst/>
          </a:prstGeom>
          <a:solidFill>
            <a:srgbClr val="B6CCEF"/>
          </a:solidFill>
        </p:spPr>
        <p:txBody>
          <a:bodyPr vert="horz" wrap="square" lIns="0" tIns="17780" rIns="0" bIns="0" rtlCol="0">
            <a:spAutoFit/>
          </a:bodyPr>
          <a:lstStyle/>
          <a:p>
            <a:pPr marL="36830" marR="25400" algn="just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solidFill>
                  <a:srgbClr val="1F1F1F"/>
                </a:solidFill>
                <a:latin typeface="Times New Roman"/>
                <a:cs typeface="Times New Roman"/>
              </a:rPr>
              <a:t>when</a:t>
            </a:r>
            <a:r>
              <a:rPr sz="1800" b="1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the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insurance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supervisor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monitors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(re)insurer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intermediary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behaviour,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 and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implements insurance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rules through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on-site and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off-site supervision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to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verify compliance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with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the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requirements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for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engaging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in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financial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activities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using</a:t>
            </a:r>
            <a:r>
              <a:rPr sz="1800" spc="45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administrative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measures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 and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enforcement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actions</a:t>
            </a:r>
            <a:r>
              <a:rPr sz="1800" spc="-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based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on</a:t>
            </a:r>
            <a:r>
              <a:rPr sz="1800" spc="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relevant</a:t>
            </a:r>
            <a:r>
              <a:rPr sz="1800" spc="-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legislation</a:t>
            </a:r>
            <a:r>
              <a:rPr sz="1800" spc="-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regulation.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7260" y="1909572"/>
            <a:ext cx="2367280" cy="574675"/>
          </a:xfrm>
          <a:prstGeom prst="rect">
            <a:avLst/>
          </a:prstGeom>
          <a:solidFill>
            <a:srgbClr val="3673D5"/>
          </a:solidFill>
        </p:spPr>
        <p:txBody>
          <a:bodyPr vert="horz" wrap="square" lIns="0" tIns="142875" rIns="0" bIns="0" rtlCol="0">
            <a:spAutoFit/>
          </a:bodyPr>
          <a:lstStyle/>
          <a:p>
            <a:pPr marL="164465">
              <a:lnSpc>
                <a:spcPct val="100000"/>
              </a:lnSpc>
              <a:spcBef>
                <a:spcPts val="1125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Insurance regulation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86328" y="1897379"/>
            <a:ext cx="8399145" cy="574675"/>
          </a:xfrm>
          <a:prstGeom prst="rect">
            <a:avLst/>
          </a:prstGeom>
          <a:solidFill>
            <a:srgbClr val="B6CCEF"/>
          </a:solidFill>
        </p:spPr>
        <p:txBody>
          <a:bodyPr vert="horz" wrap="square" lIns="0" tIns="5080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An</a:t>
            </a:r>
            <a:r>
              <a:rPr sz="1800" spc="3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imposition</a:t>
            </a:r>
            <a:r>
              <a:rPr sz="1800" spc="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of</a:t>
            </a:r>
            <a:r>
              <a:rPr sz="1800" spc="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rules</a:t>
            </a:r>
            <a:r>
              <a:rPr sz="1800" spc="3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by</a:t>
            </a:r>
            <a:r>
              <a:rPr sz="1800" spc="5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government,</a:t>
            </a:r>
            <a:r>
              <a:rPr sz="1800" spc="2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be</a:t>
            </a:r>
            <a:r>
              <a:rPr sz="1800" spc="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it</a:t>
            </a:r>
            <a:r>
              <a:rPr sz="1800" spc="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by</a:t>
            </a:r>
            <a:r>
              <a:rPr sz="1800" spc="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the</a:t>
            </a:r>
            <a:r>
              <a:rPr sz="1800" spc="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1F1F"/>
                </a:solidFill>
                <a:latin typeface="Times New Roman"/>
                <a:cs typeface="Times New Roman"/>
              </a:rPr>
              <a:t>legislative</a:t>
            </a:r>
            <a:r>
              <a:rPr sz="1800" spc="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or</a:t>
            </a:r>
            <a:r>
              <a:rPr sz="1800" spc="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executive</a:t>
            </a:r>
            <a:r>
              <a:rPr sz="1800" spc="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branch</a:t>
            </a:r>
            <a:r>
              <a:rPr sz="1800" spc="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or</a:t>
            </a:r>
            <a:r>
              <a:rPr sz="1800" spc="3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other</a:t>
            </a:r>
            <a:endParaRPr sz="18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</a:pPr>
            <a:r>
              <a:rPr sz="1800" spc="-15" dirty="0">
                <a:solidFill>
                  <a:srgbClr val="1F1F1F"/>
                </a:solidFill>
                <a:latin typeface="Times New Roman"/>
                <a:cs typeface="Times New Roman"/>
              </a:rPr>
              <a:t>agency,</a:t>
            </a:r>
            <a:r>
              <a:rPr sz="1800" spc="-4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that</a:t>
            </a:r>
            <a:r>
              <a:rPr sz="1800" spc="-1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apply</a:t>
            </a:r>
            <a:r>
              <a:rPr sz="1800" spc="-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to</a:t>
            </a:r>
            <a:r>
              <a:rPr sz="1800" spc="-15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insurance</a:t>
            </a:r>
            <a:r>
              <a:rPr sz="1800" spc="-20" dirty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1F1F"/>
                </a:solidFill>
                <a:latin typeface="Times New Roman"/>
                <a:cs typeface="Times New Roman"/>
              </a:rPr>
              <a:t>activities.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0"/>
            <a:ext cx="12192000" cy="962025"/>
            <a:chOff x="0" y="0"/>
            <a:chExt cx="12192000" cy="962025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73913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6211824" cy="96164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9811"/>
              <a:ext cx="12192000" cy="646176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8739" y="23240"/>
            <a:ext cx="5816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1.</a:t>
            </a:r>
            <a:r>
              <a:rPr sz="3600" spc="-20" dirty="0"/>
              <a:t> </a:t>
            </a:r>
            <a:r>
              <a:rPr sz="3600" spc="-10" dirty="0"/>
              <a:t>Introduction</a:t>
            </a:r>
            <a:r>
              <a:rPr sz="3600" dirty="0"/>
              <a:t> –</a:t>
            </a:r>
            <a:r>
              <a:rPr sz="3600" spc="-30" dirty="0"/>
              <a:t> </a:t>
            </a:r>
            <a:r>
              <a:rPr sz="3600" spc="-35" dirty="0"/>
              <a:t>Key</a:t>
            </a:r>
            <a:r>
              <a:rPr sz="3600" spc="-15" dirty="0"/>
              <a:t> </a:t>
            </a:r>
            <a:r>
              <a:rPr sz="3600" spc="-5" dirty="0"/>
              <a:t>Concepts</a:t>
            </a:r>
            <a:endParaRPr sz="36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936A019-6C56-A6C1-A27D-652A6F9468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" y="6296598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468" y="595630"/>
            <a:ext cx="91998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Overview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IAIS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Framework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for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Insurance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Supervision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68361" y="4346257"/>
            <a:ext cx="2992120" cy="1945005"/>
            <a:chOff x="1368361" y="4346257"/>
            <a:chExt cx="2992120" cy="1945005"/>
          </a:xfrm>
        </p:grpSpPr>
        <p:sp>
          <p:nvSpPr>
            <p:cNvPr id="4" name="object 4"/>
            <p:cNvSpPr/>
            <p:nvPr/>
          </p:nvSpPr>
          <p:spPr>
            <a:xfrm>
              <a:off x="1373124" y="4351020"/>
              <a:ext cx="2982595" cy="1935480"/>
            </a:xfrm>
            <a:custGeom>
              <a:avLst/>
              <a:gdLst/>
              <a:ahLst/>
              <a:cxnLst/>
              <a:rect l="l" t="t" r="r" b="b"/>
              <a:pathLst>
                <a:path w="2982595" h="1935479">
                  <a:moveTo>
                    <a:pt x="1491233" y="0"/>
                  </a:moveTo>
                  <a:lnTo>
                    <a:pt x="0" y="483869"/>
                  </a:lnTo>
                  <a:lnTo>
                    <a:pt x="0" y="1935479"/>
                  </a:lnTo>
                  <a:lnTo>
                    <a:pt x="2982467" y="1935479"/>
                  </a:lnTo>
                  <a:lnTo>
                    <a:pt x="2982467" y="483869"/>
                  </a:lnTo>
                  <a:lnTo>
                    <a:pt x="1491233" y="0"/>
                  </a:lnTo>
                  <a:close/>
                </a:path>
              </a:pathLst>
            </a:custGeom>
            <a:solidFill>
              <a:srgbClr val="00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73124" y="4351020"/>
              <a:ext cx="2982595" cy="1935480"/>
            </a:xfrm>
            <a:custGeom>
              <a:avLst/>
              <a:gdLst/>
              <a:ahLst/>
              <a:cxnLst/>
              <a:rect l="l" t="t" r="r" b="b"/>
              <a:pathLst>
                <a:path w="2982595" h="1935479">
                  <a:moveTo>
                    <a:pt x="0" y="1935479"/>
                  </a:moveTo>
                  <a:lnTo>
                    <a:pt x="0" y="483869"/>
                  </a:lnTo>
                  <a:lnTo>
                    <a:pt x="1491233" y="0"/>
                  </a:lnTo>
                  <a:lnTo>
                    <a:pt x="2982467" y="483869"/>
                  </a:lnTo>
                  <a:lnTo>
                    <a:pt x="2982467" y="1935479"/>
                  </a:lnTo>
                  <a:lnTo>
                    <a:pt x="0" y="19354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91105" y="5176520"/>
            <a:ext cx="15684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Pre</a:t>
            </a:r>
            <a:r>
              <a:rPr sz="2000" spc="5" dirty="0">
                <a:latin typeface="Arial MT"/>
                <a:cs typeface="Arial MT"/>
              </a:rPr>
              <a:t>c</a:t>
            </a:r>
            <a:r>
              <a:rPr sz="2000" dirty="0">
                <a:latin typeface="Arial MT"/>
                <a:cs typeface="Arial MT"/>
              </a:rPr>
              <a:t>onditions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371409" y="2715577"/>
            <a:ext cx="2992120" cy="2027555"/>
            <a:chOff x="1371409" y="2715577"/>
            <a:chExt cx="2992120" cy="2027555"/>
          </a:xfrm>
        </p:grpSpPr>
        <p:sp>
          <p:nvSpPr>
            <p:cNvPr id="8" name="object 8"/>
            <p:cNvSpPr/>
            <p:nvPr/>
          </p:nvSpPr>
          <p:spPr>
            <a:xfrm>
              <a:off x="1376172" y="2720339"/>
              <a:ext cx="2982595" cy="2018030"/>
            </a:xfrm>
            <a:custGeom>
              <a:avLst/>
              <a:gdLst/>
              <a:ahLst/>
              <a:cxnLst/>
              <a:rect l="l" t="t" r="r" b="b"/>
              <a:pathLst>
                <a:path w="2982595" h="2018029">
                  <a:moveTo>
                    <a:pt x="1491234" y="0"/>
                  </a:moveTo>
                  <a:lnTo>
                    <a:pt x="0" y="504444"/>
                  </a:lnTo>
                  <a:lnTo>
                    <a:pt x="0" y="2017776"/>
                  </a:lnTo>
                  <a:lnTo>
                    <a:pt x="1491234" y="1513332"/>
                  </a:lnTo>
                  <a:lnTo>
                    <a:pt x="2982467" y="2017776"/>
                  </a:lnTo>
                  <a:lnTo>
                    <a:pt x="2982467" y="504444"/>
                  </a:lnTo>
                  <a:lnTo>
                    <a:pt x="1491234" y="0"/>
                  </a:lnTo>
                  <a:close/>
                </a:path>
              </a:pathLst>
            </a:custGeom>
            <a:solidFill>
              <a:srgbClr val="00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76172" y="2720339"/>
              <a:ext cx="2982595" cy="2018030"/>
            </a:xfrm>
            <a:custGeom>
              <a:avLst/>
              <a:gdLst/>
              <a:ahLst/>
              <a:cxnLst/>
              <a:rect l="l" t="t" r="r" b="b"/>
              <a:pathLst>
                <a:path w="2982595" h="2018029">
                  <a:moveTo>
                    <a:pt x="0" y="2017776"/>
                  </a:moveTo>
                  <a:lnTo>
                    <a:pt x="0" y="504444"/>
                  </a:lnTo>
                  <a:lnTo>
                    <a:pt x="1491234" y="0"/>
                  </a:lnTo>
                  <a:lnTo>
                    <a:pt x="2982467" y="504444"/>
                  </a:lnTo>
                  <a:lnTo>
                    <a:pt x="2982467" y="2017776"/>
                  </a:lnTo>
                  <a:lnTo>
                    <a:pt x="1491234" y="1513332"/>
                  </a:lnTo>
                  <a:lnTo>
                    <a:pt x="0" y="201777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05584" y="3342131"/>
              <a:ext cx="1987550" cy="620395"/>
            </a:xfrm>
            <a:custGeom>
              <a:avLst/>
              <a:gdLst/>
              <a:ahLst/>
              <a:cxnLst/>
              <a:rect l="l" t="t" r="r" b="b"/>
              <a:pathLst>
                <a:path w="1987550" h="620395">
                  <a:moveTo>
                    <a:pt x="1987295" y="0"/>
                  </a:moveTo>
                  <a:lnTo>
                    <a:pt x="0" y="0"/>
                  </a:lnTo>
                  <a:lnTo>
                    <a:pt x="0" y="620268"/>
                  </a:lnTo>
                  <a:lnTo>
                    <a:pt x="1987295" y="620268"/>
                  </a:lnTo>
                  <a:lnTo>
                    <a:pt x="1987295" y="0"/>
                  </a:lnTo>
                  <a:close/>
                </a:path>
              </a:pathLst>
            </a:custGeom>
            <a:solidFill>
              <a:srgbClr val="00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085213" y="3368421"/>
            <a:ext cx="151257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Regulatory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requirements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70075" y="1091183"/>
            <a:ext cx="2992120" cy="2025650"/>
            <a:chOff x="1370075" y="1091183"/>
            <a:chExt cx="2992120" cy="2025650"/>
          </a:xfrm>
        </p:grpSpPr>
        <p:sp>
          <p:nvSpPr>
            <p:cNvPr id="13" name="object 13"/>
            <p:cNvSpPr/>
            <p:nvPr/>
          </p:nvSpPr>
          <p:spPr>
            <a:xfrm>
              <a:off x="1374647" y="1095755"/>
              <a:ext cx="2982595" cy="2016760"/>
            </a:xfrm>
            <a:custGeom>
              <a:avLst/>
              <a:gdLst/>
              <a:ahLst/>
              <a:cxnLst/>
              <a:rect l="l" t="t" r="r" b="b"/>
              <a:pathLst>
                <a:path w="2982595" h="2016760">
                  <a:moveTo>
                    <a:pt x="1491234" y="0"/>
                  </a:moveTo>
                  <a:lnTo>
                    <a:pt x="0" y="504063"/>
                  </a:lnTo>
                  <a:lnTo>
                    <a:pt x="0" y="2016252"/>
                  </a:lnTo>
                  <a:lnTo>
                    <a:pt x="1491234" y="1512189"/>
                  </a:lnTo>
                  <a:lnTo>
                    <a:pt x="2982467" y="2016252"/>
                  </a:lnTo>
                  <a:lnTo>
                    <a:pt x="2982467" y="504063"/>
                  </a:lnTo>
                  <a:lnTo>
                    <a:pt x="1491234" y="0"/>
                  </a:lnTo>
                  <a:close/>
                </a:path>
              </a:pathLst>
            </a:custGeom>
            <a:solidFill>
              <a:srgbClr val="00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4647" y="1095755"/>
              <a:ext cx="2982595" cy="2016760"/>
            </a:xfrm>
            <a:custGeom>
              <a:avLst/>
              <a:gdLst/>
              <a:ahLst/>
              <a:cxnLst/>
              <a:rect l="l" t="t" r="r" b="b"/>
              <a:pathLst>
                <a:path w="2982595" h="2016760">
                  <a:moveTo>
                    <a:pt x="0" y="2016252"/>
                  </a:moveTo>
                  <a:lnTo>
                    <a:pt x="0" y="504063"/>
                  </a:lnTo>
                  <a:lnTo>
                    <a:pt x="1491234" y="0"/>
                  </a:lnTo>
                  <a:lnTo>
                    <a:pt x="2982467" y="504063"/>
                  </a:lnTo>
                  <a:lnTo>
                    <a:pt x="2982467" y="2016252"/>
                  </a:lnTo>
                  <a:lnTo>
                    <a:pt x="1491234" y="1512189"/>
                  </a:lnTo>
                  <a:lnTo>
                    <a:pt x="0" y="201625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084958" y="1739645"/>
            <a:ext cx="138493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Supervisory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as</a:t>
            </a:r>
            <a:r>
              <a:rPr sz="2000" spc="5" dirty="0">
                <a:latin typeface="Arial MT"/>
                <a:cs typeface="Arial MT"/>
              </a:rPr>
              <a:t>s</a:t>
            </a:r>
            <a:r>
              <a:rPr sz="2000" dirty="0">
                <a:latin typeface="Arial MT"/>
                <a:cs typeface="Arial MT"/>
              </a:rPr>
              <a:t>es</a:t>
            </a:r>
            <a:r>
              <a:rPr sz="2000" spc="5" dirty="0">
                <a:latin typeface="Arial MT"/>
                <a:cs typeface="Arial MT"/>
              </a:rPr>
              <a:t>s</a:t>
            </a:r>
            <a:r>
              <a:rPr sz="2000" spc="-15" dirty="0">
                <a:latin typeface="Arial MT"/>
                <a:cs typeface="Arial MT"/>
              </a:rPr>
              <a:t>m</a:t>
            </a:r>
            <a:r>
              <a:rPr sz="2000" dirty="0">
                <a:latin typeface="Arial MT"/>
                <a:cs typeface="Arial MT"/>
              </a:rPr>
              <a:t>ent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5620" y="5352033"/>
            <a:ext cx="843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LEVEL</a:t>
            </a:r>
            <a:r>
              <a:rPr sz="1600" b="1" spc="-10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739" y="3712845"/>
            <a:ext cx="843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LEVEL</a:t>
            </a:r>
            <a:r>
              <a:rPr sz="1600" b="1" spc="-10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620" y="1987042"/>
            <a:ext cx="843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LEVEL</a:t>
            </a:r>
            <a:r>
              <a:rPr sz="1600" b="1" spc="-10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442269" y="1632013"/>
            <a:ext cx="6790055" cy="1559560"/>
            <a:chOff x="4442269" y="1632013"/>
            <a:chExt cx="6790055" cy="1559560"/>
          </a:xfrm>
        </p:grpSpPr>
        <p:sp>
          <p:nvSpPr>
            <p:cNvPr id="20" name="object 20"/>
            <p:cNvSpPr/>
            <p:nvPr/>
          </p:nvSpPr>
          <p:spPr>
            <a:xfrm>
              <a:off x="4447032" y="1636775"/>
              <a:ext cx="6780530" cy="1550035"/>
            </a:xfrm>
            <a:custGeom>
              <a:avLst/>
              <a:gdLst/>
              <a:ahLst/>
              <a:cxnLst/>
              <a:rect l="l" t="t" r="r" b="b"/>
              <a:pathLst>
                <a:path w="6780530" h="1550035">
                  <a:moveTo>
                    <a:pt x="6780276" y="0"/>
                  </a:moveTo>
                  <a:lnTo>
                    <a:pt x="0" y="0"/>
                  </a:lnTo>
                  <a:lnTo>
                    <a:pt x="0" y="1085088"/>
                  </a:lnTo>
                  <a:lnTo>
                    <a:pt x="0" y="1549908"/>
                  </a:lnTo>
                  <a:lnTo>
                    <a:pt x="6780276" y="1549908"/>
                  </a:lnTo>
                  <a:lnTo>
                    <a:pt x="6780276" y="1085088"/>
                  </a:lnTo>
                  <a:lnTo>
                    <a:pt x="678027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47032" y="1636776"/>
              <a:ext cx="6780530" cy="1550035"/>
            </a:xfrm>
            <a:custGeom>
              <a:avLst/>
              <a:gdLst/>
              <a:ahLst/>
              <a:cxnLst/>
              <a:rect l="l" t="t" r="r" b="b"/>
              <a:pathLst>
                <a:path w="6780530" h="1550035">
                  <a:moveTo>
                    <a:pt x="0" y="1549908"/>
                  </a:moveTo>
                  <a:lnTo>
                    <a:pt x="6780275" y="1549908"/>
                  </a:lnTo>
                  <a:lnTo>
                    <a:pt x="6780275" y="0"/>
                  </a:lnTo>
                  <a:lnTo>
                    <a:pt x="0" y="0"/>
                  </a:lnTo>
                  <a:lnTo>
                    <a:pt x="0" y="1549908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031104" y="1983689"/>
            <a:ext cx="424561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Supervisory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assessment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Arial"/>
                <a:cs typeface="Arial"/>
              </a:rPr>
              <a:t>intervention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442269" y="4731829"/>
            <a:ext cx="6790055" cy="1561465"/>
            <a:chOff x="4442269" y="4731829"/>
            <a:chExt cx="6790055" cy="1561465"/>
          </a:xfrm>
        </p:grpSpPr>
        <p:sp>
          <p:nvSpPr>
            <p:cNvPr id="24" name="object 24"/>
            <p:cNvSpPr/>
            <p:nvPr/>
          </p:nvSpPr>
          <p:spPr>
            <a:xfrm>
              <a:off x="4447032" y="4736591"/>
              <a:ext cx="6780530" cy="1551940"/>
            </a:xfrm>
            <a:custGeom>
              <a:avLst/>
              <a:gdLst/>
              <a:ahLst/>
              <a:cxnLst/>
              <a:rect l="l" t="t" r="r" b="b"/>
              <a:pathLst>
                <a:path w="6780530" h="1551939">
                  <a:moveTo>
                    <a:pt x="6780275" y="0"/>
                  </a:moveTo>
                  <a:lnTo>
                    <a:pt x="0" y="0"/>
                  </a:lnTo>
                  <a:lnTo>
                    <a:pt x="0" y="1551431"/>
                  </a:lnTo>
                  <a:lnTo>
                    <a:pt x="6780275" y="1551431"/>
                  </a:lnTo>
                  <a:lnTo>
                    <a:pt x="6780275" y="0"/>
                  </a:lnTo>
                  <a:close/>
                </a:path>
              </a:pathLst>
            </a:custGeom>
            <a:solidFill>
              <a:srgbClr val="00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447032" y="4736591"/>
              <a:ext cx="6780530" cy="1551940"/>
            </a:xfrm>
            <a:custGeom>
              <a:avLst/>
              <a:gdLst/>
              <a:ahLst/>
              <a:cxnLst/>
              <a:rect l="l" t="t" r="r" b="b"/>
              <a:pathLst>
                <a:path w="6780530" h="1551939">
                  <a:moveTo>
                    <a:pt x="0" y="1551431"/>
                  </a:moveTo>
                  <a:lnTo>
                    <a:pt x="6780275" y="1551431"/>
                  </a:lnTo>
                  <a:lnTo>
                    <a:pt x="6780275" y="0"/>
                  </a:lnTo>
                  <a:lnTo>
                    <a:pt x="0" y="0"/>
                  </a:lnTo>
                  <a:lnTo>
                    <a:pt x="0" y="155143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615941" y="5154295"/>
            <a:ext cx="2388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Basic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conditions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effective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functioning</a:t>
            </a:r>
            <a:r>
              <a:rPr sz="1800" dirty="0">
                <a:latin typeface="Arial MT"/>
                <a:cs typeface="Arial MT"/>
              </a:rPr>
              <a:t> of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442269" y="3181921"/>
            <a:ext cx="2628265" cy="2844165"/>
            <a:chOff x="4442269" y="3181921"/>
            <a:chExt cx="2628265" cy="2844165"/>
          </a:xfrm>
        </p:grpSpPr>
        <p:sp>
          <p:nvSpPr>
            <p:cNvPr id="28" name="object 28"/>
            <p:cNvSpPr/>
            <p:nvPr/>
          </p:nvSpPr>
          <p:spPr>
            <a:xfrm>
              <a:off x="4447032" y="3186683"/>
              <a:ext cx="2261870" cy="464820"/>
            </a:xfrm>
            <a:custGeom>
              <a:avLst/>
              <a:gdLst/>
              <a:ahLst/>
              <a:cxnLst/>
              <a:rect l="l" t="t" r="r" b="b"/>
              <a:pathLst>
                <a:path w="2261870" h="464820">
                  <a:moveTo>
                    <a:pt x="0" y="464819"/>
                  </a:moveTo>
                  <a:lnTo>
                    <a:pt x="2261616" y="464819"/>
                  </a:lnTo>
                  <a:lnTo>
                    <a:pt x="2261616" y="0"/>
                  </a:lnTo>
                  <a:lnTo>
                    <a:pt x="0" y="0"/>
                  </a:lnTo>
                  <a:lnTo>
                    <a:pt x="0" y="464819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78396" y="4968239"/>
              <a:ext cx="86995" cy="1053465"/>
            </a:xfrm>
            <a:custGeom>
              <a:avLst/>
              <a:gdLst/>
              <a:ahLst/>
              <a:cxnLst/>
              <a:rect l="l" t="t" r="r" b="b"/>
              <a:pathLst>
                <a:path w="86995" h="1053464">
                  <a:moveTo>
                    <a:pt x="86868" y="1053084"/>
                  </a:moveTo>
                  <a:lnTo>
                    <a:pt x="69955" y="1051401"/>
                  </a:lnTo>
                  <a:lnTo>
                    <a:pt x="56149" y="1046813"/>
                  </a:lnTo>
                  <a:lnTo>
                    <a:pt x="46845" y="1040010"/>
                  </a:lnTo>
                  <a:lnTo>
                    <a:pt x="43433" y="1031684"/>
                  </a:lnTo>
                  <a:lnTo>
                    <a:pt x="43433" y="548005"/>
                  </a:lnTo>
                  <a:lnTo>
                    <a:pt x="40022" y="539615"/>
                  </a:lnTo>
                  <a:lnTo>
                    <a:pt x="30718" y="532796"/>
                  </a:lnTo>
                  <a:lnTo>
                    <a:pt x="16912" y="528216"/>
                  </a:lnTo>
                  <a:lnTo>
                    <a:pt x="0" y="526542"/>
                  </a:lnTo>
                  <a:lnTo>
                    <a:pt x="16912" y="524867"/>
                  </a:lnTo>
                  <a:lnTo>
                    <a:pt x="30718" y="520287"/>
                  </a:lnTo>
                  <a:lnTo>
                    <a:pt x="40022" y="513468"/>
                  </a:lnTo>
                  <a:lnTo>
                    <a:pt x="43433" y="505079"/>
                  </a:lnTo>
                  <a:lnTo>
                    <a:pt x="43433" y="21462"/>
                  </a:lnTo>
                  <a:lnTo>
                    <a:pt x="46845" y="13073"/>
                  </a:lnTo>
                  <a:lnTo>
                    <a:pt x="56149" y="6254"/>
                  </a:lnTo>
                  <a:lnTo>
                    <a:pt x="69955" y="1674"/>
                  </a:lnTo>
                  <a:lnTo>
                    <a:pt x="86868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447032" y="3651503"/>
              <a:ext cx="2261870" cy="1087120"/>
            </a:xfrm>
            <a:custGeom>
              <a:avLst/>
              <a:gdLst/>
              <a:ahLst/>
              <a:cxnLst/>
              <a:rect l="l" t="t" r="r" b="b"/>
              <a:pathLst>
                <a:path w="2261870" h="1087120">
                  <a:moveTo>
                    <a:pt x="0" y="1086612"/>
                  </a:moveTo>
                  <a:lnTo>
                    <a:pt x="2261616" y="1086612"/>
                  </a:lnTo>
                  <a:lnTo>
                    <a:pt x="2261616" y="0"/>
                  </a:lnTo>
                  <a:lnTo>
                    <a:pt x="0" y="0"/>
                  </a:lnTo>
                  <a:lnTo>
                    <a:pt x="0" y="1086612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447032" y="3186683"/>
              <a:ext cx="2261870" cy="1551940"/>
            </a:xfrm>
            <a:custGeom>
              <a:avLst/>
              <a:gdLst/>
              <a:ahLst/>
              <a:cxnLst/>
              <a:rect l="l" t="t" r="r" b="b"/>
              <a:pathLst>
                <a:path w="2261870" h="1551939">
                  <a:moveTo>
                    <a:pt x="0" y="1551432"/>
                  </a:moveTo>
                  <a:lnTo>
                    <a:pt x="2261616" y="1551432"/>
                  </a:lnTo>
                  <a:lnTo>
                    <a:pt x="2261616" y="0"/>
                  </a:lnTo>
                  <a:lnTo>
                    <a:pt x="0" y="0"/>
                  </a:lnTo>
                  <a:lnTo>
                    <a:pt x="0" y="15514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263130" y="4827778"/>
            <a:ext cx="356742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the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insurance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supervisory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authority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01921" y="3990543"/>
            <a:ext cx="13462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Financial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703885" y="3181921"/>
            <a:ext cx="2522855" cy="1561465"/>
            <a:chOff x="6703885" y="3181921"/>
            <a:chExt cx="2522855" cy="1561465"/>
          </a:xfrm>
        </p:grpSpPr>
        <p:sp>
          <p:nvSpPr>
            <p:cNvPr id="35" name="object 35"/>
            <p:cNvSpPr/>
            <p:nvPr/>
          </p:nvSpPr>
          <p:spPr>
            <a:xfrm>
              <a:off x="6708647" y="3651503"/>
              <a:ext cx="2513330" cy="1087120"/>
            </a:xfrm>
            <a:custGeom>
              <a:avLst/>
              <a:gdLst/>
              <a:ahLst/>
              <a:cxnLst/>
              <a:rect l="l" t="t" r="r" b="b"/>
              <a:pathLst>
                <a:path w="2513329" h="1087120">
                  <a:moveTo>
                    <a:pt x="0" y="1086612"/>
                  </a:moveTo>
                  <a:lnTo>
                    <a:pt x="2513076" y="1086612"/>
                  </a:lnTo>
                  <a:lnTo>
                    <a:pt x="2513076" y="0"/>
                  </a:lnTo>
                  <a:lnTo>
                    <a:pt x="0" y="0"/>
                  </a:lnTo>
                  <a:lnTo>
                    <a:pt x="0" y="1086612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708647" y="3186683"/>
              <a:ext cx="2513330" cy="1551940"/>
            </a:xfrm>
            <a:custGeom>
              <a:avLst/>
              <a:gdLst/>
              <a:ahLst/>
              <a:cxnLst/>
              <a:rect l="l" t="t" r="r" b="b"/>
              <a:pathLst>
                <a:path w="2513329" h="1551939">
                  <a:moveTo>
                    <a:pt x="0" y="1551432"/>
                  </a:moveTo>
                  <a:lnTo>
                    <a:pt x="2513076" y="1551432"/>
                  </a:lnTo>
                  <a:lnTo>
                    <a:pt x="2513076" y="0"/>
                  </a:lnTo>
                  <a:lnTo>
                    <a:pt x="0" y="0"/>
                  </a:lnTo>
                  <a:lnTo>
                    <a:pt x="0" y="15514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6712457" y="3970401"/>
            <a:ext cx="1786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Governance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8962453" y="3181921"/>
            <a:ext cx="2270125" cy="1561465"/>
            <a:chOff x="8962453" y="3181921"/>
            <a:chExt cx="2270125" cy="1561465"/>
          </a:xfrm>
        </p:grpSpPr>
        <p:sp>
          <p:nvSpPr>
            <p:cNvPr id="39" name="object 39"/>
            <p:cNvSpPr/>
            <p:nvPr/>
          </p:nvSpPr>
          <p:spPr>
            <a:xfrm>
              <a:off x="8967216" y="3186683"/>
              <a:ext cx="2260600" cy="1551940"/>
            </a:xfrm>
            <a:custGeom>
              <a:avLst/>
              <a:gdLst/>
              <a:ahLst/>
              <a:cxnLst/>
              <a:rect l="l" t="t" r="r" b="b"/>
              <a:pathLst>
                <a:path w="2260600" h="1551939">
                  <a:moveTo>
                    <a:pt x="2260092" y="0"/>
                  </a:moveTo>
                  <a:lnTo>
                    <a:pt x="0" y="0"/>
                  </a:lnTo>
                  <a:lnTo>
                    <a:pt x="0" y="464820"/>
                  </a:lnTo>
                  <a:lnTo>
                    <a:pt x="0" y="1551432"/>
                  </a:lnTo>
                  <a:lnTo>
                    <a:pt x="2260092" y="1551432"/>
                  </a:lnTo>
                  <a:lnTo>
                    <a:pt x="2260092" y="464820"/>
                  </a:lnTo>
                  <a:lnTo>
                    <a:pt x="2260092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967216" y="3186683"/>
              <a:ext cx="2260600" cy="1551940"/>
            </a:xfrm>
            <a:custGeom>
              <a:avLst/>
              <a:gdLst/>
              <a:ahLst/>
              <a:cxnLst/>
              <a:rect l="l" t="t" r="r" b="b"/>
              <a:pathLst>
                <a:path w="2260600" h="1551939">
                  <a:moveTo>
                    <a:pt x="0" y="1551432"/>
                  </a:moveTo>
                  <a:lnTo>
                    <a:pt x="2260092" y="1551432"/>
                  </a:lnTo>
                  <a:lnTo>
                    <a:pt x="2260092" y="0"/>
                  </a:lnTo>
                  <a:lnTo>
                    <a:pt x="0" y="0"/>
                  </a:lnTo>
                  <a:lnTo>
                    <a:pt x="0" y="15514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9149842" y="3968622"/>
            <a:ext cx="12090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Market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conduct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5618988" y="2717292"/>
            <a:ext cx="4528185" cy="939165"/>
            <a:chOff x="5618988" y="2717292"/>
            <a:chExt cx="4528185" cy="939165"/>
          </a:xfrm>
        </p:grpSpPr>
        <p:sp>
          <p:nvSpPr>
            <p:cNvPr id="43" name="object 43"/>
            <p:cNvSpPr/>
            <p:nvPr/>
          </p:nvSpPr>
          <p:spPr>
            <a:xfrm>
              <a:off x="5623560" y="2721864"/>
              <a:ext cx="4518660" cy="929640"/>
            </a:xfrm>
            <a:custGeom>
              <a:avLst/>
              <a:gdLst/>
              <a:ahLst/>
              <a:cxnLst/>
              <a:rect l="l" t="t" r="r" b="b"/>
              <a:pathLst>
                <a:path w="4518659" h="929639">
                  <a:moveTo>
                    <a:pt x="4518660" y="0"/>
                  </a:moveTo>
                  <a:lnTo>
                    <a:pt x="0" y="0"/>
                  </a:lnTo>
                  <a:lnTo>
                    <a:pt x="0" y="929640"/>
                  </a:lnTo>
                  <a:lnTo>
                    <a:pt x="4518660" y="929640"/>
                  </a:lnTo>
                  <a:lnTo>
                    <a:pt x="451866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623560" y="2721864"/>
              <a:ext cx="4518660" cy="929640"/>
            </a:xfrm>
            <a:custGeom>
              <a:avLst/>
              <a:gdLst/>
              <a:ahLst/>
              <a:cxnLst/>
              <a:rect l="l" t="t" r="r" b="b"/>
              <a:pathLst>
                <a:path w="4518659" h="929639">
                  <a:moveTo>
                    <a:pt x="0" y="929640"/>
                  </a:moveTo>
                  <a:lnTo>
                    <a:pt x="4518660" y="929640"/>
                  </a:lnTo>
                  <a:lnTo>
                    <a:pt x="4518660" y="0"/>
                  </a:lnTo>
                  <a:lnTo>
                    <a:pt x="0" y="0"/>
                  </a:lnTo>
                  <a:lnTo>
                    <a:pt x="0" y="92964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6153403" y="2901823"/>
            <a:ext cx="23139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Common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Solvency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53403" y="3206623"/>
            <a:ext cx="29946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r>
              <a:rPr sz="2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Standards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36722" y="5638901"/>
            <a:ext cx="7444105" cy="109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731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insurance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sector</a:t>
            </a:r>
            <a:r>
              <a:rPr sz="1800" spc="-10" dirty="0">
                <a:latin typeface="Arial MT"/>
                <a:cs typeface="Arial MT"/>
              </a:rPr>
              <a:t> and </a:t>
            </a:r>
            <a:r>
              <a:rPr sz="1800" spc="-5" dirty="0">
                <a:latin typeface="Arial MT"/>
                <a:cs typeface="Arial MT"/>
              </a:rPr>
              <a:t>insurance</a:t>
            </a:r>
            <a:endParaRPr sz="1800">
              <a:latin typeface="Arial MT"/>
              <a:cs typeface="Arial MT"/>
            </a:endParaRPr>
          </a:p>
          <a:p>
            <a:pPr marL="38773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 MT"/>
                <a:cs typeface="Arial MT"/>
              </a:rPr>
              <a:t>supervision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888888"/>
                </a:solidFill>
                <a:latin typeface="Calibri"/>
                <a:cs typeface="Calibri"/>
              </a:rPr>
              <a:t>IAIS </a:t>
            </a:r>
            <a:r>
              <a:rPr sz="1400" b="1" spc="-10" dirty="0">
                <a:solidFill>
                  <a:srgbClr val="888888"/>
                </a:solidFill>
                <a:latin typeface="Calibri"/>
                <a:cs typeface="Calibri"/>
              </a:rPr>
              <a:t>Framework</a:t>
            </a:r>
            <a:r>
              <a:rPr sz="1400" b="1" spc="-3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888888"/>
                </a:solidFill>
                <a:latin typeface="Calibri"/>
                <a:cs typeface="Calibri"/>
              </a:rPr>
              <a:t>for</a:t>
            </a:r>
            <a:r>
              <a:rPr sz="1400" b="1" spc="-2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888888"/>
                </a:solidFill>
                <a:latin typeface="Calibri"/>
                <a:cs typeface="Calibri"/>
              </a:rPr>
              <a:t>Prudential</a:t>
            </a:r>
            <a:r>
              <a:rPr sz="1400" b="1" spc="-2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888888"/>
                </a:solidFill>
                <a:latin typeface="Calibri"/>
                <a:cs typeface="Calibri"/>
              </a:rPr>
              <a:t>Regulation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0" y="0"/>
            <a:ext cx="12192000" cy="962025"/>
            <a:chOff x="0" y="0"/>
            <a:chExt cx="12192000" cy="962025"/>
          </a:xfrm>
        </p:grpSpPr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73913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246120" cy="961644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9811"/>
              <a:ext cx="12192000" cy="646176"/>
            </a:xfrm>
            <a:prstGeom prst="rect">
              <a:avLst/>
            </a:prstGeom>
          </p:spPr>
        </p:pic>
      </p:grp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78739" y="23240"/>
            <a:ext cx="2853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1.</a:t>
            </a:r>
            <a:r>
              <a:rPr sz="3600" spc="-60" dirty="0"/>
              <a:t> </a:t>
            </a:r>
            <a:r>
              <a:rPr sz="3600" spc="-10" dirty="0"/>
              <a:t>Introduction</a:t>
            </a:r>
            <a:endParaRPr sz="3600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473F1E77-A349-9CDF-1DFA-86789A0DC2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577" y="830960"/>
            <a:ext cx="11050905" cy="161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Pre-conditions</a:t>
            </a:r>
            <a:r>
              <a:rPr sz="2400" b="1" spc="-15" dirty="0">
                <a:latin typeface="Calibri"/>
                <a:cs typeface="Calibri"/>
              </a:rPr>
              <a:t> for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effective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resolution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regimes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endParaRPr sz="2400">
              <a:latin typeface="Calibri"/>
              <a:cs typeface="Calibri"/>
            </a:endParaRPr>
          </a:p>
          <a:p>
            <a:pPr marL="255270" indent="-243204">
              <a:lnSpc>
                <a:spcPct val="100000"/>
              </a:lnSpc>
              <a:spcBef>
                <a:spcPts val="1714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well-established </a:t>
            </a:r>
            <a:r>
              <a:rPr sz="2400" spc="-10" dirty="0">
                <a:latin typeface="Calibri"/>
                <a:cs typeface="Calibri"/>
              </a:rPr>
              <a:t>framework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financial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stability,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surveillance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policy </a:t>
            </a:r>
            <a:r>
              <a:rPr sz="2400" spc="-10" dirty="0">
                <a:latin typeface="Calibri"/>
                <a:cs typeface="Calibri"/>
              </a:rPr>
              <a:t>formulation;</a:t>
            </a:r>
            <a:endParaRPr sz="2400">
              <a:latin typeface="Calibri"/>
              <a:cs typeface="Calibri"/>
            </a:endParaRPr>
          </a:p>
          <a:p>
            <a:pPr marL="255270" indent="-243204">
              <a:lnSpc>
                <a:spcPct val="100000"/>
              </a:lnSpc>
              <a:spcBef>
                <a:spcPts val="216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effective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system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supervision,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regulation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oversight</a:t>
            </a:r>
            <a:r>
              <a:rPr sz="2400" spc="-5" dirty="0">
                <a:latin typeface="Calibri"/>
                <a:cs typeface="Calibri"/>
              </a:rPr>
              <a:t> 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insurers;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577" y="2693670"/>
            <a:ext cx="7936865" cy="2821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270" indent="-243204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effective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mechanisms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protection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policyholders;</a:t>
            </a:r>
            <a:endParaRPr sz="2400">
              <a:latin typeface="Calibri"/>
              <a:cs typeface="Calibri"/>
            </a:endParaRPr>
          </a:p>
          <a:p>
            <a:pPr marL="255270" indent="-243204">
              <a:lnSpc>
                <a:spcPct val="100000"/>
              </a:lnSpc>
              <a:spcBef>
                <a:spcPts val="215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well </a:t>
            </a:r>
            <a:r>
              <a:rPr sz="2400" spc="-5" dirty="0">
                <a:latin typeface="Calibri"/>
                <a:cs typeface="Calibri"/>
              </a:rPr>
              <a:t>developed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effective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financial</a:t>
            </a:r>
            <a:r>
              <a:rPr sz="2400" spc="-15" dirty="0">
                <a:latin typeface="Calibri"/>
                <a:cs typeface="Calibri"/>
              </a:rPr>
              <a:t> market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infrastructure;</a:t>
            </a:r>
            <a:endParaRPr sz="2400">
              <a:latin typeface="Calibri"/>
              <a:cs typeface="Calibri"/>
            </a:endParaRPr>
          </a:p>
          <a:p>
            <a:pPr marL="255270" indent="-243204">
              <a:lnSpc>
                <a:spcPct val="100000"/>
              </a:lnSpc>
              <a:spcBef>
                <a:spcPts val="216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robust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accounting,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auditing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disclosure </a:t>
            </a:r>
            <a:r>
              <a:rPr sz="2400" spc="-5" dirty="0">
                <a:latin typeface="Calibri"/>
                <a:cs typeface="Calibri"/>
              </a:rPr>
              <a:t>regime;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240665" marR="163195" indent="-228600">
              <a:lnSpc>
                <a:spcPct val="140000"/>
              </a:lnSpc>
              <a:spcBef>
                <a:spcPts val="994"/>
              </a:spcBef>
              <a:buSzPct val="95833"/>
              <a:buFont typeface="Wingdings"/>
              <a:buChar char=""/>
              <a:tabLst>
                <a:tab pos="255904" algn="l"/>
                <a:tab pos="862965" algn="l"/>
                <a:tab pos="3194685" algn="l"/>
                <a:tab pos="4203700" algn="l"/>
                <a:tab pos="5988685" algn="l"/>
                <a:tab pos="6886575" algn="l"/>
              </a:tabLst>
            </a:pPr>
            <a:r>
              <a:rPr sz="2400" dirty="0">
                <a:latin typeface="Calibri"/>
                <a:cs typeface="Calibri"/>
              </a:rPr>
              <a:t>A	</a:t>
            </a:r>
            <a:r>
              <a:rPr sz="2400" spc="-2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5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-d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eloped	</a:t>
            </a:r>
            <a:r>
              <a:rPr sz="2400" spc="10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al	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k	and	</a:t>
            </a:r>
            <a:r>
              <a:rPr sz="2400" spc="-5" dirty="0">
                <a:latin typeface="Calibri"/>
                <a:cs typeface="Calibri"/>
              </a:rPr>
              <a:t>judi</a:t>
            </a:r>
            <a:r>
              <a:rPr sz="2400" dirty="0">
                <a:latin typeface="Calibri"/>
                <a:cs typeface="Calibri"/>
              </a:rPr>
              <a:t>cial  </a:t>
            </a:r>
            <a:r>
              <a:rPr sz="2400" spc="-5" dirty="0">
                <a:latin typeface="Calibri"/>
                <a:cs typeface="Calibri"/>
              </a:rPr>
              <a:t>liquidation/bankruptcy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regime.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62847" y="4611370"/>
            <a:ext cx="3248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7950" algn="l"/>
                <a:tab pos="2039620" algn="l"/>
              </a:tabLst>
            </a:pPr>
            <a:r>
              <a:rPr sz="2400" spc="-20" dirty="0">
                <a:latin typeface="Calibri"/>
                <a:cs typeface="Calibri"/>
              </a:rPr>
              <a:t>system,	</a:t>
            </a:r>
            <a:r>
              <a:rPr sz="2400" dirty="0">
                <a:latin typeface="Calibri"/>
                <a:cs typeface="Calibri"/>
              </a:rPr>
              <a:t>in	</a:t>
            </a:r>
            <a:r>
              <a:rPr sz="2400" spc="-5" dirty="0">
                <a:latin typeface="Calibri"/>
                <a:cs typeface="Calibri"/>
              </a:rPr>
              <a:t>particular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577" y="5616041"/>
            <a:ext cx="1143063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These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conditions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large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extent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outside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direct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control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influence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insurance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supervisor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insurer;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affects</a:t>
            </a:r>
            <a:r>
              <a:rPr sz="2400" dirty="0">
                <a:latin typeface="Calibri"/>
                <a:cs typeface="Calibri"/>
              </a:rPr>
              <a:t> 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effectiveness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Regulator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20" dirty="0">
                <a:latin typeface="Calibri"/>
                <a:cs typeface="Calibri"/>
              </a:rPr>
              <a:t>Operators.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12192000" cy="962025"/>
            <a:chOff x="0" y="0"/>
            <a:chExt cx="12192000" cy="96202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7391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246120" cy="96164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9811"/>
              <a:ext cx="12192000" cy="646176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8739" y="23240"/>
            <a:ext cx="2853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1.</a:t>
            </a:r>
            <a:r>
              <a:rPr sz="3600" spc="-60" dirty="0"/>
              <a:t> </a:t>
            </a:r>
            <a:r>
              <a:rPr sz="3600" spc="-10" dirty="0"/>
              <a:t>Introduction</a:t>
            </a:r>
            <a:endParaRPr sz="36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C1E5AA-313D-B8EF-3D53-4FAA454463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4050" y="689864"/>
            <a:ext cx="8637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3685" algn="l"/>
                <a:tab pos="3292475" algn="l"/>
                <a:tab pos="4432300" algn="l"/>
                <a:tab pos="5112385" algn="l"/>
                <a:tab pos="6816725" algn="l"/>
                <a:tab pos="7316470" algn="l"/>
              </a:tabLst>
            </a:pPr>
            <a:r>
              <a:rPr sz="2400" spc="-5" dirty="0">
                <a:latin typeface="Trebuchet MS"/>
                <a:cs typeface="Trebuchet MS"/>
              </a:rPr>
              <a:t>insurance	</a:t>
            </a:r>
            <a:r>
              <a:rPr sz="2400" dirty="0">
                <a:latin typeface="Trebuchet MS"/>
                <a:cs typeface="Trebuchet MS"/>
              </a:rPr>
              <a:t>supervision	</a:t>
            </a:r>
            <a:r>
              <a:rPr sz="2400" spc="-5" dirty="0">
                <a:latin typeface="Trebuchet MS"/>
                <a:cs typeface="Trebuchet MS"/>
              </a:rPr>
              <a:t>entails	</a:t>
            </a:r>
            <a:r>
              <a:rPr sz="2400" dirty="0">
                <a:latin typeface="Trebuchet MS"/>
                <a:cs typeface="Trebuchet MS"/>
              </a:rPr>
              <a:t>the	</a:t>
            </a:r>
            <a:r>
              <a:rPr sz="2400" spc="-5" dirty="0">
                <a:latin typeface="Trebuchet MS"/>
                <a:cs typeface="Trebuchet MS"/>
              </a:rPr>
              <a:t>monitoring	of	insurance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899" y="635359"/>
            <a:ext cx="2632710" cy="8667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87020" marR="5080" indent="-287020" algn="r">
              <a:lnSpc>
                <a:spcPct val="100000"/>
              </a:lnSpc>
              <a:spcBef>
                <a:spcPts val="530"/>
              </a:spcBef>
              <a:buFont typeface="Wingdings"/>
              <a:buChar char=""/>
              <a:tabLst>
                <a:tab pos="287020" algn="l"/>
                <a:tab pos="1019175" algn="l"/>
                <a:tab pos="2331720" algn="l"/>
              </a:tabLst>
            </a:pP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	</a:t>
            </a:r>
            <a:r>
              <a:rPr sz="2400" spc="-5" dirty="0">
                <a:latin typeface="Trebuchet MS"/>
                <a:cs typeface="Trebuchet MS"/>
              </a:rPr>
              <a:t>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c</a:t>
            </a:r>
            <a:r>
              <a:rPr sz="2400" spc="5" dirty="0">
                <a:latin typeface="Trebuchet MS"/>
                <a:cs typeface="Trebuchet MS"/>
              </a:rPr>
              <a:t>e</a:t>
            </a:r>
            <a:r>
              <a:rPr sz="2400" spc="-5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t	</a:t>
            </a:r>
            <a:r>
              <a:rPr sz="2400" spc="-5" dirty="0">
                <a:latin typeface="Trebuchet MS"/>
                <a:cs typeface="Trebuchet MS"/>
              </a:rPr>
              <a:t>of</a:t>
            </a:r>
            <a:endParaRPr sz="2400">
              <a:latin typeface="Trebuchet MS"/>
              <a:cs typeface="Trebuchet MS"/>
            </a:endParaRPr>
          </a:p>
          <a:p>
            <a:pPr marR="51435" algn="r">
              <a:lnSpc>
                <a:spcPct val="100000"/>
              </a:lnSpc>
              <a:spcBef>
                <a:spcPts val="430"/>
              </a:spcBef>
              <a:tabLst>
                <a:tab pos="1776730" algn="l"/>
              </a:tabLst>
            </a:pPr>
            <a:r>
              <a:rPr sz="2400" spc="-5" dirty="0">
                <a:latin typeface="Trebuchet MS"/>
                <a:cs typeface="Trebuchet MS"/>
              </a:rPr>
              <a:t>companies’	and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7220" y="1110183"/>
            <a:ext cx="86753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2185" algn="l"/>
                <a:tab pos="3894454" algn="l"/>
                <a:tab pos="5370195" algn="l"/>
                <a:tab pos="6264910" algn="l"/>
                <a:tab pos="8060055" algn="l"/>
              </a:tabLst>
            </a:pPr>
            <a:r>
              <a:rPr sz="2400" spc="-5" dirty="0">
                <a:latin typeface="Trebuchet MS"/>
                <a:cs typeface="Trebuchet MS"/>
              </a:rPr>
              <a:t>in</a:t>
            </a:r>
            <a:r>
              <a:rPr sz="2400" spc="5" dirty="0">
                <a:latin typeface="Trebuchet MS"/>
                <a:cs typeface="Trebuchet MS"/>
              </a:rPr>
              <a:t>te</a:t>
            </a:r>
            <a:r>
              <a:rPr sz="2400" dirty="0">
                <a:latin typeface="Trebuchet MS"/>
                <a:cs typeface="Trebuchet MS"/>
              </a:rPr>
              <a:t>rmedia</a:t>
            </a:r>
            <a:r>
              <a:rPr sz="2400" spc="5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i</a:t>
            </a:r>
            <a:r>
              <a:rPr sz="2400" spc="-5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s	</a:t>
            </a:r>
            <a:r>
              <a:rPr sz="2400" spc="-5" dirty="0">
                <a:latin typeface="Trebuchet MS"/>
                <a:cs typeface="Trebuchet MS"/>
              </a:rPr>
              <a:t>be</a:t>
            </a:r>
            <a:r>
              <a:rPr sz="2400" dirty="0">
                <a:latin typeface="Trebuchet MS"/>
                <a:cs typeface="Trebuchet MS"/>
              </a:rPr>
              <a:t>h</a:t>
            </a:r>
            <a:r>
              <a:rPr sz="2400" spc="-5" dirty="0">
                <a:latin typeface="Trebuchet MS"/>
                <a:cs typeface="Trebuchet MS"/>
              </a:rPr>
              <a:t>avi</a:t>
            </a:r>
            <a:r>
              <a:rPr sz="2400" spc="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u</a:t>
            </a:r>
            <a:r>
              <a:rPr sz="2400" spc="-345" dirty="0">
                <a:latin typeface="Trebuchet MS"/>
                <a:cs typeface="Trebuchet MS"/>
              </a:rPr>
              <a:t>r</a:t>
            </a:r>
            <a:r>
              <a:rPr sz="2400" dirty="0">
                <a:latin typeface="Trebuchet MS"/>
                <a:cs typeface="Trebuchet MS"/>
              </a:rPr>
              <a:t>,	</a:t>
            </a:r>
            <a:r>
              <a:rPr sz="2400" spc="5" dirty="0">
                <a:latin typeface="Trebuchet MS"/>
                <a:cs typeface="Trebuchet MS"/>
              </a:rPr>
              <a:t>i</a:t>
            </a:r>
            <a:r>
              <a:rPr sz="2400" spc="-5" dirty="0">
                <a:latin typeface="Trebuchet MS"/>
                <a:cs typeface="Trebuchet MS"/>
              </a:rPr>
              <a:t>nclud</a:t>
            </a:r>
            <a:r>
              <a:rPr sz="2400" dirty="0">
                <a:latin typeface="Trebuchet MS"/>
                <a:cs typeface="Trebuchet MS"/>
              </a:rPr>
              <a:t>ing	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r	</a:t>
            </a:r>
            <a:r>
              <a:rPr sz="2400" spc="5" dirty="0">
                <a:latin typeface="Trebuchet MS"/>
                <a:cs typeface="Trebuchet MS"/>
              </a:rPr>
              <a:t>c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m</a:t>
            </a:r>
            <a:r>
              <a:rPr sz="2400" spc="-5" dirty="0">
                <a:latin typeface="Trebuchet MS"/>
                <a:cs typeface="Trebuchet MS"/>
              </a:rPr>
              <a:t>pl</a:t>
            </a:r>
            <a:r>
              <a:rPr sz="2400" spc="-10" dirty="0">
                <a:latin typeface="Trebuchet MS"/>
                <a:cs typeface="Trebuchet MS"/>
              </a:rPr>
              <a:t>i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nc</a:t>
            </a:r>
            <a:r>
              <a:rPr sz="2400" dirty="0">
                <a:latin typeface="Trebuchet MS"/>
                <a:cs typeface="Trebuchet MS"/>
              </a:rPr>
              <a:t>e	</a:t>
            </a:r>
            <a:r>
              <a:rPr sz="2400" spc="-5" dirty="0">
                <a:latin typeface="Trebuchet MS"/>
                <a:cs typeface="Trebuchet MS"/>
              </a:rPr>
              <a:t>with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899" y="1476501"/>
            <a:ext cx="11470005" cy="524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>
              <a:lnSpc>
                <a:spcPct val="114999"/>
              </a:lnSpc>
              <a:spcBef>
                <a:spcPts val="100"/>
              </a:spcBef>
              <a:tabLst>
                <a:tab pos="1755775" algn="l"/>
                <a:tab pos="2569845" algn="l"/>
                <a:tab pos="3217545" algn="l"/>
                <a:tab pos="4883785" algn="l"/>
                <a:tab pos="5314950" algn="l"/>
                <a:tab pos="6038850" algn="l"/>
                <a:tab pos="6471920" algn="l"/>
                <a:tab pos="7462520" algn="l"/>
                <a:tab pos="9363075" algn="l"/>
                <a:tab pos="10485120" algn="l"/>
              </a:tabLst>
            </a:pPr>
            <a:r>
              <a:rPr sz="2400" spc="-5" dirty="0">
                <a:latin typeface="Trebuchet MS"/>
                <a:cs typeface="Trebuchet MS"/>
              </a:rPr>
              <a:t>insu</a:t>
            </a:r>
            <a:r>
              <a:rPr sz="2400" spc="5" dirty="0">
                <a:latin typeface="Trebuchet MS"/>
                <a:cs typeface="Trebuchet MS"/>
              </a:rPr>
              <a:t>r</a:t>
            </a:r>
            <a:r>
              <a:rPr sz="2400" spc="-5" dirty="0">
                <a:latin typeface="Trebuchet MS"/>
                <a:cs typeface="Trebuchet MS"/>
              </a:rPr>
              <a:t>anc</a:t>
            </a:r>
            <a:r>
              <a:rPr sz="2400" dirty="0">
                <a:latin typeface="Trebuchet MS"/>
                <a:cs typeface="Trebuchet MS"/>
              </a:rPr>
              <a:t>e	rules	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d	regul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tion</a:t>
            </a:r>
            <a:r>
              <a:rPr sz="2400" dirty="0">
                <a:latin typeface="Trebuchet MS"/>
                <a:cs typeface="Trebuchet MS"/>
              </a:rPr>
              <a:t>s	</a:t>
            </a:r>
            <a:r>
              <a:rPr sz="2400" spc="-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s	</a:t>
            </a:r>
            <a:r>
              <a:rPr sz="2400" spc="10" dirty="0">
                <a:latin typeface="Trebuchet MS"/>
                <a:cs typeface="Trebuchet MS"/>
              </a:rPr>
              <a:t>w</a:t>
            </a:r>
            <a:r>
              <a:rPr sz="2400" spc="-5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l</a:t>
            </a:r>
            <a:r>
              <a:rPr sz="2400" dirty="0">
                <a:latin typeface="Trebuchet MS"/>
                <a:cs typeface="Trebuchet MS"/>
              </a:rPr>
              <a:t>l	</a:t>
            </a:r>
            <a:r>
              <a:rPr sz="2400" spc="10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s	</a:t>
            </a:r>
            <a:r>
              <a:rPr sz="2400" spc="-5" dirty="0">
                <a:latin typeface="Trebuchet MS"/>
                <a:cs typeface="Trebuchet MS"/>
              </a:rPr>
              <a:t>tak</a:t>
            </a:r>
            <a:r>
              <a:rPr sz="2400" spc="5" dirty="0">
                <a:latin typeface="Trebuchet MS"/>
                <a:cs typeface="Trebuchet MS"/>
              </a:rPr>
              <a:t>i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g	</a:t>
            </a:r>
            <a:r>
              <a:rPr sz="2400" spc="5" dirty="0">
                <a:latin typeface="Trebuchet MS"/>
                <a:cs typeface="Trebuchet MS"/>
              </a:rPr>
              <a:t>e</a:t>
            </a:r>
            <a:r>
              <a:rPr sz="2400" spc="-5" dirty="0">
                <a:latin typeface="Trebuchet MS"/>
                <a:cs typeface="Trebuchet MS"/>
              </a:rPr>
              <a:t>nf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rceme</a:t>
            </a:r>
            <a:r>
              <a:rPr sz="2400" spc="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t	</a:t>
            </a:r>
            <a:r>
              <a:rPr sz="2400" spc="-5" dirty="0">
                <a:latin typeface="Trebuchet MS"/>
                <a:cs typeface="Trebuchet MS"/>
              </a:rPr>
              <a:t>act</a:t>
            </a:r>
            <a:r>
              <a:rPr sz="2400" spc="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s	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gain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dirty="0">
                <a:latin typeface="Trebuchet MS"/>
                <a:cs typeface="Trebuchet MS"/>
              </a:rPr>
              <a:t>t  </a:t>
            </a:r>
            <a:r>
              <a:rPr sz="2400" spc="-5" dirty="0">
                <a:latin typeface="Trebuchet MS"/>
                <a:cs typeface="Trebuchet MS"/>
              </a:rPr>
              <a:t>identified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violations.</a:t>
            </a:r>
            <a:endParaRPr sz="2400">
              <a:latin typeface="Trebuchet MS"/>
              <a:cs typeface="Trebuchet MS"/>
            </a:endParaRPr>
          </a:p>
          <a:p>
            <a:pPr marL="355600" marR="542290" indent="-342900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Role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supervisory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authority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promote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safe,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stable,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efficient,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fair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insurance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markets,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economic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development.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25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Objective(s) </a:t>
            </a:r>
            <a:r>
              <a:rPr sz="2400" spc="-5" dirty="0">
                <a:latin typeface="Arial MT"/>
                <a:cs typeface="Arial MT"/>
              </a:rPr>
              <a:t>need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defined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often,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protection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benefit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endParaRPr sz="2400">
              <a:latin typeface="Arial MT"/>
              <a:cs typeface="Arial MT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 MT"/>
                <a:cs typeface="Arial MT"/>
              </a:rPr>
              <a:t>policyholders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5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Supervisory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agencies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may</a:t>
            </a:r>
            <a:r>
              <a:rPr sz="2400" spc="-5" dirty="0">
                <a:latin typeface="Arial MT"/>
                <a:cs typeface="Arial MT"/>
              </a:rPr>
              <a:t> have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somewhat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different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objectives:</a:t>
            </a:r>
            <a:endParaRPr sz="2400">
              <a:latin typeface="Arial MT"/>
              <a:cs typeface="Arial MT"/>
            </a:endParaRPr>
          </a:p>
          <a:p>
            <a:pPr marL="1099185" lvl="1" indent="-343535">
              <a:lnSpc>
                <a:spcPct val="100000"/>
              </a:lnSpc>
              <a:buFont typeface="Wingdings"/>
              <a:buChar char=""/>
              <a:tabLst>
                <a:tab pos="1099820" algn="l"/>
              </a:tabLst>
            </a:pPr>
            <a:r>
              <a:rPr sz="2400" spc="-5" dirty="0">
                <a:latin typeface="Arial MT"/>
                <a:cs typeface="Arial MT"/>
              </a:rPr>
              <a:t>Canada: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135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safeguard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depositors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policyholders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from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loss</a:t>
            </a:r>
            <a:endParaRPr sz="2400">
              <a:latin typeface="Arial MT"/>
              <a:cs typeface="Arial MT"/>
            </a:endParaRPr>
          </a:p>
          <a:p>
            <a:pPr marL="1099185" lvl="1" indent="-343535">
              <a:lnSpc>
                <a:spcPct val="100000"/>
              </a:lnSpc>
              <a:spcBef>
                <a:spcPts val="2400"/>
              </a:spcBef>
              <a:buFont typeface="Wingdings"/>
              <a:buChar char=""/>
              <a:tabLst>
                <a:tab pos="1099820" algn="l"/>
              </a:tabLst>
            </a:pPr>
            <a:r>
              <a:rPr sz="2400" spc="-5" dirty="0">
                <a:latin typeface="Arial MT"/>
                <a:cs typeface="Arial MT"/>
              </a:rPr>
              <a:t>UK: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135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promote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safety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soundness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regulated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firms</a:t>
            </a:r>
            <a:endParaRPr sz="2400">
              <a:latin typeface="Arial MT"/>
              <a:cs typeface="Arial MT"/>
            </a:endParaRPr>
          </a:p>
          <a:p>
            <a:pPr marL="1099185" lvl="1" indent="-343535">
              <a:lnSpc>
                <a:spcPct val="100000"/>
              </a:lnSpc>
              <a:spcBef>
                <a:spcPts val="2405"/>
              </a:spcBef>
              <a:buFont typeface="Wingdings"/>
              <a:buChar char=""/>
              <a:tabLst>
                <a:tab pos="1099820" algn="l"/>
              </a:tabLst>
            </a:pPr>
            <a:r>
              <a:rPr sz="2400" spc="-15" dirty="0">
                <a:latin typeface="Arial MT"/>
                <a:cs typeface="Arial MT"/>
              </a:rPr>
              <a:t>West</a:t>
            </a:r>
            <a:r>
              <a:rPr sz="2400" spc="-1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Africa: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protection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-5" dirty="0">
                <a:latin typeface="Arial MT"/>
                <a:cs typeface="Arial MT"/>
              </a:rPr>
              <a:t>policyholders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12192000" cy="962025"/>
            <a:chOff x="0" y="0"/>
            <a:chExt cx="12192000" cy="96202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7391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3246120" cy="96164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9811"/>
              <a:ext cx="12192000" cy="646176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8739" y="23240"/>
            <a:ext cx="2853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1.</a:t>
            </a:r>
            <a:r>
              <a:rPr sz="3600" spc="-60" dirty="0"/>
              <a:t> </a:t>
            </a:r>
            <a:r>
              <a:rPr sz="3600" spc="-10" dirty="0"/>
              <a:t>Introduction</a:t>
            </a:r>
            <a:endParaRPr sz="36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D4CEB7-397A-F517-7189-CBF7ABE33B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206" y="688990"/>
            <a:ext cx="11583670" cy="583374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2400" spc="-10" dirty="0">
                <a:latin typeface="Calibri"/>
                <a:cs typeface="Calibri"/>
              </a:rPr>
              <a:t>Insurance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regulatory</a:t>
            </a:r>
            <a:r>
              <a:rPr sz="2400" spc="-5" dirty="0">
                <a:latin typeface="Calibri"/>
                <a:cs typeface="Calibri"/>
              </a:rPr>
              <a:t> responsibilities</a:t>
            </a:r>
            <a:r>
              <a:rPr sz="2400" spc="-15" dirty="0">
                <a:latin typeface="Calibri"/>
                <a:cs typeface="Calibri"/>
              </a:rPr>
              <a:t> are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divided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into</a:t>
            </a:r>
            <a:r>
              <a:rPr sz="2400" spc="-10" dirty="0">
                <a:latin typeface="Calibri"/>
                <a:cs typeface="Calibri"/>
              </a:rPr>
              <a:t> two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primary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categories: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2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Prudential</a:t>
            </a:r>
            <a:r>
              <a:rPr sz="24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(Financial)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 regulation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endParaRPr sz="2400">
              <a:latin typeface="Calibri"/>
              <a:cs typeface="Calibri"/>
            </a:endParaRPr>
          </a:p>
          <a:p>
            <a:pPr marL="698500" marR="5715" lvl="1" indent="-228600">
              <a:lnSpc>
                <a:spcPts val="2590"/>
              </a:lnSpc>
              <a:spcBef>
                <a:spcPts val="535"/>
              </a:spcBef>
              <a:buSzPct val="95833"/>
              <a:buFont typeface="Wingdings"/>
              <a:buChar char=""/>
              <a:tabLst>
                <a:tab pos="713105" algn="l"/>
              </a:tabLst>
            </a:pPr>
            <a:r>
              <a:rPr sz="2400" spc="-10" dirty="0">
                <a:latin typeface="Calibri"/>
                <a:cs typeface="Calibri"/>
              </a:rPr>
              <a:t>seeks</a:t>
            </a:r>
            <a:r>
              <a:rPr sz="2400" spc="3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3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protect</a:t>
            </a:r>
            <a:r>
              <a:rPr sz="2400" spc="3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policyholders</a:t>
            </a:r>
            <a:r>
              <a:rPr sz="2400" spc="3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against</a:t>
            </a:r>
            <a:r>
              <a:rPr sz="2400" spc="3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3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risk</a:t>
            </a:r>
            <a:r>
              <a:rPr sz="2400" spc="3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that</a:t>
            </a:r>
            <a:r>
              <a:rPr sz="2400" spc="3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insurers</a:t>
            </a:r>
            <a:r>
              <a:rPr sz="2400" spc="3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3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not</a:t>
            </a:r>
            <a:r>
              <a:rPr sz="2400" spc="3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</a:t>
            </a:r>
            <a:r>
              <a:rPr sz="2400" spc="3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able</a:t>
            </a:r>
            <a:r>
              <a:rPr sz="2400" spc="3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3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meet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financial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obligations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har char=""/>
            </a:pPr>
            <a:endParaRPr sz="3050">
              <a:latin typeface="Calibri"/>
              <a:cs typeface="Calibri"/>
            </a:endParaRPr>
          </a:p>
          <a:p>
            <a:pPr marL="698500" marR="6985" lvl="1" indent="-228600">
              <a:lnSpc>
                <a:spcPts val="2530"/>
              </a:lnSpc>
              <a:spcBef>
                <a:spcPts val="5"/>
              </a:spcBef>
              <a:buSzPct val="95833"/>
              <a:buFont typeface="Wingdings"/>
              <a:buChar char=""/>
              <a:tabLst>
                <a:tab pos="713105" algn="l"/>
                <a:tab pos="1403985" algn="l"/>
                <a:tab pos="2837180" algn="l"/>
                <a:tab pos="3296920" algn="l"/>
                <a:tab pos="4817110" algn="l"/>
                <a:tab pos="6442710" algn="l"/>
                <a:tab pos="7767955" algn="l"/>
                <a:tab pos="9486900" algn="l"/>
                <a:tab pos="9947275" algn="l"/>
                <a:tab pos="11070590" algn="l"/>
              </a:tabLst>
            </a:pP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	ove</a:t>
            </a:r>
            <a:r>
              <a:rPr sz="2400" spc="5" dirty="0">
                <a:latin typeface="Trebuchet MS"/>
                <a:cs typeface="Trebuchet MS"/>
              </a:rPr>
              <a:t>r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ght	</a:t>
            </a:r>
            <a:r>
              <a:rPr sz="2400" spc="-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f	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spc="5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ividua</a:t>
            </a:r>
            <a:r>
              <a:rPr sz="2400" dirty="0">
                <a:latin typeface="Trebuchet MS"/>
                <a:cs typeface="Trebuchet MS"/>
              </a:rPr>
              <a:t>l	supe</a:t>
            </a:r>
            <a:r>
              <a:rPr sz="2400" spc="5" dirty="0">
                <a:latin typeface="Trebuchet MS"/>
                <a:cs typeface="Trebuchet MS"/>
              </a:rPr>
              <a:t>r</a:t>
            </a:r>
            <a:r>
              <a:rPr sz="2400" dirty="0">
                <a:latin typeface="Trebuchet MS"/>
                <a:cs typeface="Trebuchet MS"/>
              </a:rPr>
              <a:t>vis</a:t>
            </a:r>
            <a:r>
              <a:rPr sz="2400" spc="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d	</a:t>
            </a:r>
            <a:r>
              <a:rPr sz="2400" spc="-5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tities</a:t>
            </a:r>
            <a:r>
              <a:rPr sz="2400" dirty="0">
                <a:latin typeface="Trebuchet MS"/>
                <a:cs typeface="Trebuchet MS"/>
              </a:rPr>
              <a:t>’	o</a:t>
            </a:r>
            <a:r>
              <a:rPr sz="2400" spc="-10" dirty="0">
                <a:latin typeface="Trebuchet MS"/>
                <a:cs typeface="Trebuchet MS"/>
              </a:rPr>
              <a:t>b</a:t>
            </a:r>
            <a:r>
              <a:rPr sz="2400" spc="10" dirty="0">
                <a:latin typeface="Trebuchet MS"/>
                <a:cs typeface="Trebuchet MS"/>
              </a:rPr>
              <a:t>s</a:t>
            </a:r>
            <a:r>
              <a:rPr sz="2400" spc="-5" dirty="0">
                <a:latin typeface="Trebuchet MS"/>
                <a:cs typeface="Trebuchet MS"/>
              </a:rPr>
              <a:t>ervanc</a:t>
            </a:r>
            <a:r>
              <a:rPr sz="2400" dirty="0">
                <a:latin typeface="Trebuchet MS"/>
                <a:cs typeface="Trebuchet MS"/>
              </a:rPr>
              <a:t>e	</a:t>
            </a:r>
            <a:r>
              <a:rPr sz="2400" spc="-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f	</a:t>
            </a:r>
            <a:r>
              <a:rPr sz="2400" spc="-5" dirty="0">
                <a:latin typeface="Trebuchet MS"/>
                <a:cs typeface="Trebuchet MS"/>
              </a:rPr>
              <a:t>capita</a:t>
            </a:r>
            <a:r>
              <a:rPr sz="2400" dirty="0">
                <a:latin typeface="Trebuchet MS"/>
                <a:cs typeface="Trebuchet MS"/>
              </a:rPr>
              <a:t>l	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nd  technical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provisions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to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ensure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their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financial</a:t>
            </a:r>
            <a:r>
              <a:rPr sz="2400" b="1" spc="-2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safety</a:t>
            </a:r>
            <a:r>
              <a:rPr sz="2400" b="1" spc="-20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and</a:t>
            </a:r>
            <a:r>
              <a:rPr sz="2400" b="1" spc="-1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soundness.</a:t>
            </a:r>
            <a:endParaRPr sz="2400">
              <a:latin typeface="Trebuchet MS"/>
              <a:cs typeface="Trebuchet MS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Market</a:t>
            </a:r>
            <a:r>
              <a:rPr sz="2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conduct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regulation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endParaRPr sz="24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280"/>
              </a:spcBef>
              <a:buFont typeface="Wingdings"/>
              <a:buChar char=""/>
              <a:tabLst>
                <a:tab pos="755650" algn="l"/>
              </a:tabLst>
            </a:pPr>
            <a:r>
              <a:rPr sz="2000" spc="-10" dirty="0">
                <a:latin typeface="Calibri"/>
                <a:cs typeface="Calibri"/>
              </a:rPr>
              <a:t>attempts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ensure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fair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reasonable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insurance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prices,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products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trade</a:t>
            </a:r>
            <a:r>
              <a:rPr sz="2000" spc="-5" dirty="0">
                <a:latin typeface="Calibri"/>
                <a:cs typeface="Calibri"/>
              </a:rPr>
              <a:t> practices.</a:t>
            </a:r>
            <a:endParaRPr sz="2000">
              <a:latin typeface="Calibri"/>
              <a:cs typeface="Calibri"/>
            </a:endParaRPr>
          </a:p>
          <a:p>
            <a:pPr marL="1155700" marR="6350" lvl="2" indent="-229235">
              <a:lnSpc>
                <a:spcPts val="2160"/>
              </a:lnSpc>
              <a:spcBef>
                <a:spcPts val="540"/>
              </a:spcBef>
              <a:buFont typeface="Wingdings"/>
              <a:buChar char=""/>
              <a:tabLst>
                <a:tab pos="1156335" algn="l"/>
                <a:tab pos="1798955" algn="l"/>
                <a:tab pos="3106420" algn="l"/>
                <a:tab pos="3592829" algn="l"/>
                <a:tab pos="4939030" algn="l"/>
                <a:tab pos="5825490" algn="l"/>
                <a:tab pos="6366510" algn="l"/>
                <a:tab pos="7036434" algn="l"/>
                <a:tab pos="7449184" algn="l"/>
                <a:tab pos="8848090" algn="l"/>
                <a:tab pos="9217025" algn="l"/>
                <a:tab pos="10154285" algn="l"/>
                <a:tab pos="10799445" algn="l"/>
              </a:tabLst>
            </a:pPr>
            <a:r>
              <a:rPr sz="2000" dirty="0">
                <a:latin typeface="Calibri"/>
                <a:cs typeface="Calibri"/>
              </a:rPr>
              <a:t>Both	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egul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dirty="0">
                <a:latin typeface="Calibri"/>
                <a:cs typeface="Calibri"/>
              </a:rPr>
              <a:t>s	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	in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</a:t>
            </a:r>
            <a:r>
              <a:rPr sz="2000" spc="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dirty="0">
                <a:latin typeface="Calibri"/>
                <a:cs typeface="Calibri"/>
              </a:rPr>
              <a:t>ably	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	a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	mu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	be	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oo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din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	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	achi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	their	</a:t>
            </a:r>
            <a:r>
              <a:rPr sz="2000" spc="-5" dirty="0">
                <a:latin typeface="Calibri"/>
                <a:cs typeface="Calibri"/>
              </a:rPr>
              <a:t>specific  objectives.</a:t>
            </a:r>
            <a:endParaRPr sz="20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buFont typeface="Wingdings"/>
              <a:buChar char=""/>
            </a:pPr>
            <a:endParaRPr sz="1750">
              <a:latin typeface="Calibri"/>
              <a:cs typeface="Calibri"/>
            </a:endParaRPr>
          </a:p>
          <a:p>
            <a:pPr marL="1155700" marR="7620" lvl="2" indent="-229235">
              <a:lnSpc>
                <a:spcPts val="2160"/>
              </a:lnSpc>
              <a:buFont typeface="Wingdings"/>
              <a:buChar char=""/>
              <a:tabLst>
                <a:tab pos="1156335" algn="l"/>
              </a:tabLst>
            </a:pPr>
            <a:r>
              <a:rPr sz="2000" spc="-5" dirty="0">
                <a:latin typeface="Calibri"/>
                <a:cs typeface="Calibri"/>
              </a:rPr>
              <a:t>Regulation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rates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market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practices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affects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insurers’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financial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performance;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financial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regulation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constrains</a:t>
            </a:r>
            <a:r>
              <a:rPr sz="2000" dirty="0">
                <a:latin typeface="Calibri"/>
                <a:cs typeface="Calibri"/>
              </a:rPr>
              <a:t> the</a:t>
            </a:r>
            <a:r>
              <a:rPr sz="2000" spc="-5" dirty="0">
                <a:latin typeface="Calibri"/>
                <a:cs typeface="Calibri"/>
              </a:rPr>
              <a:t> prices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products </a:t>
            </a:r>
            <a:r>
              <a:rPr sz="2000" spc="-10" dirty="0">
                <a:latin typeface="Calibri"/>
                <a:cs typeface="Calibri"/>
              </a:rPr>
              <a:t>insurers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 reasonably </a:t>
            </a:r>
            <a:r>
              <a:rPr sz="2000" spc="-50" dirty="0">
                <a:latin typeface="Calibri"/>
                <a:cs typeface="Calibri"/>
              </a:rPr>
              <a:t>offer.</a:t>
            </a:r>
            <a:endParaRPr sz="20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buFont typeface="Wingdings"/>
              <a:buChar char=""/>
            </a:pPr>
            <a:endParaRPr sz="1800">
              <a:latin typeface="Calibri"/>
              <a:cs typeface="Calibri"/>
            </a:endParaRPr>
          </a:p>
          <a:p>
            <a:pPr marL="1155700" marR="5080" lvl="2" indent="-229235">
              <a:lnSpc>
                <a:spcPts val="2160"/>
              </a:lnSpc>
              <a:buFont typeface="Wingdings"/>
              <a:buChar char=""/>
              <a:tabLst>
                <a:tab pos="1156335" algn="l"/>
              </a:tabLst>
            </a:pPr>
            <a:r>
              <a:rPr sz="2000" dirty="0">
                <a:latin typeface="Trebuchet MS"/>
                <a:cs typeface="Trebuchet MS"/>
              </a:rPr>
              <a:t>Both</a:t>
            </a:r>
            <a:r>
              <a:rPr sz="2000" spc="33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prudential</a:t>
            </a:r>
            <a:r>
              <a:rPr sz="2000" spc="3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and</a:t>
            </a:r>
            <a:r>
              <a:rPr sz="2000" spc="3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market</a:t>
            </a:r>
            <a:r>
              <a:rPr sz="2000" spc="3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conduct</a:t>
            </a:r>
            <a:r>
              <a:rPr sz="2000" spc="3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supervision</a:t>
            </a:r>
            <a:r>
              <a:rPr sz="2000" spc="3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are</a:t>
            </a:r>
            <a:r>
              <a:rPr sz="2000" spc="3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carried</a:t>
            </a:r>
            <a:r>
              <a:rPr sz="2000" spc="3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out</a:t>
            </a:r>
            <a:r>
              <a:rPr sz="2000" spc="3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simultaneously</a:t>
            </a:r>
            <a:r>
              <a:rPr sz="2000" spc="3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3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most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jurisdictions.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850900"/>
            <a:chOff x="0" y="0"/>
            <a:chExt cx="12192000" cy="8509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9404"/>
              <a:ext cx="12191999" cy="62791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6998208" cy="8503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89915"/>
              <a:ext cx="12192000" cy="5242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100711"/>
            <a:ext cx="6664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</a:t>
            </a:r>
            <a:r>
              <a:rPr dirty="0"/>
              <a:t> </a:t>
            </a:r>
            <a:r>
              <a:rPr spc="-10" dirty="0"/>
              <a:t>Responsibilities</a:t>
            </a:r>
            <a:r>
              <a:rPr spc="25" dirty="0"/>
              <a:t> </a:t>
            </a:r>
            <a:r>
              <a:rPr spc="-5" dirty="0"/>
              <a:t>of the</a:t>
            </a:r>
            <a:r>
              <a:rPr spc="10" dirty="0"/>
              <a:t> </a:t>
            </a:r>
            <a:r>
              <a:rPr spc="-10" dirty="0"/>
              <a:t>Insurance</a:t>
            </a:r>
            <a:r>
              <a:rPr spc="20" dirty="0"/>
              <a:t> </a:t>
            </a:r>
            <a:r>
              <a:rPr spc="-15" dirty="0"/>
              <a:t>Regulator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698CBC-2DD5-D69F-C95C-CDCB076832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807" y="760323"/>
            <a:ext cx="11448415" cy="593979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55"/>
              </a:spcBef>
            </a:pP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Financial</a:t>
            </a:r>
            <a:r>
              <a:rPr sz="20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Regulatory</a:t>
            </a:r>
            <a:r>
              <a:rPr sz="20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Functions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90000"/>
              </a:lnSpc>
              <a:spcBef>
                <a:spcPts val="994"/>
              </a:spcBef>
            </a:pPr>
            <a:r>
              <a:rPr sz="2000" spc="-5" dirty="0">
                <a:latin typeface="Calibri"/>
                <a:cs typeface="Calibri"/>
              </a:rPr>
              <a:t>Protecting policyholders </a:t>
            </a:r>
            <a:r>
              <a:rPr sz="2000" dirty="0">
                <a:latin typeface="Calibri"/>
                <a:cs typeface="Calibri"/>
              </a:rPr>
              <a:t>and the </a:t>
            </a:r>
            <a:r>
              <a:rPr sz="2000" spc="-10" dirty="0">
                <a:latin typeface="Calibri"/>
                <a:cs typeface="Calibri"/>
              </a:rPr>
              <a:t>general </a:t>
            </a:r>
            <a:r>
              <a:rPr sz="2000" spc="-5" dirty="0">
                <a:latin typeface="Calibri"/>
                <a:cs typeface="Calibri"/>
              </a:rPr>
              <a:t>public </a:t>
            </a:r>
            <a:r>
              <a:rPr sz="2000" spc="-10" dirty="0">
                <a:latin typeface="Calibri"/>
                <a:cs typeface="Calibri"/>
              </a:rPr>
              <a:t>against excessive </a:t>
            </a:r>
            <a:r>
              <a:rPr sz="2000" spc="-5" dirty="0">
                <a:latin typeface="Calibri"/>
                <a:cs typeface="Calibri"/>
              </a:rPr>
              <a:t>insurer insolvency </a:t>
            </a:r>
            <a:r>
              <a:rPr sz="2000" dirty="0">
                <a:latin typeface="Calibri"/>
                <a:cs typeface="Calibri"/>
              </a:rPr>
              <a:t>risk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the primary </a:t>
            </a:r>
            <a:r>
              <a:rPr sz="2000" spc="-10" dirty="0">
                <a:latin typeface="Calibri"/>
                <a:cs typeface="Calibri"/>
              </a:rPr>
              <a:t>goal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insurance </a:t>
            </a:r>
            <a:r>
              <a:rPr sz="2000" spc="-10" dirty="0">
                <a:latin typeface="Calibri"/>
                <a:cs typeface="Calibri"/>
              </a:rPr>
              <a:t>regulation. </a:t>
            </a:r>
            <a:r>
              <a:rPr sz="2000" spc="-15" dirty="0">
                <a:latin typeface="Calibri"/>
                <a:cs typeface="Calibri"/>
              </a:rPr>
              <a:t>Regulators </a:t>
            </a:r>
            <a:r>
              <a:rPr sz="2000" spc="-10" dirty="0">
                <a:latin typeface="Calibri"/>
                <a:cs typeface="Calibri"/>
              </a:rPr>
              <a:t>protect policyholders’ interests </a:t>
            </a:r>
            <a:r>
              <a:rPr sz="2000" spc="-5" dirty="0">
                <a:latin typeface="Calibri"/>
                <a:cs typeface="Calibri"/>
              </a:rPr>
              <a:t>by requiring </a:t>
            </a:r>
            <a:r>
              <a:rPr sz="2000" spc="-10" dirty="0">
                <a:latin typeface="Calibri"/>
                <a:cs typeface="Calibri"/>
              </a:rPr>
              <a:t>insurers </a:t>
            </a:r>
            <a:r>
              <a:rPr sz="2000" spc="-5" dirty="0">
                <a:latin typeface="Calibri"/>
                <a:cs typeface="Calibri"/>
              </a:rPr>
              <a:t>to meet certain financial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standards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take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corrective</a:t>
            </a:r>
            <a:r>
              <a:rPr sz="2000" dirty="0">
                <a:latin typeface="Calibri"/>
                <a:cs typeface="Calibri"/>
              </a:rPr>
              <a:t> action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necessary.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ts val="2160"/>
              </a:lnSpc>
              <a:spcBef>
                <a:spcPts val="1040"/>
              </a:spcBef>
            </a:pPr>
            <a:r>
              <a:rPr sz="2000" spc="-5" dirty="0">
                <a:latin typeface="Calibri"/>
                <a:cs typeface="Calibri"/>
              </a:rPr>
              <a:t>These </a:t>
            </a:r>
            <a:r>
              <a:rPr sz="2000" spc="-10" dirty="0">
                <a:latin typeface="Calibri"/>
                <a:cs typeface="Calibri"/>
              </a:rPr>
              <a:t>statutes require insurers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meet certain minimum capital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surplus </a:t>
            </a:r>
            <a:r>
              <a:rPr sz="2000" spc="-10" dirty="0">
                <a:latin typeface="Calibri"/>
                <a:cs typeface="Calibri"/>
              </a:rPr>
              <a:t>standards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financial reporting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requirements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authorize </a:t>
            </a:r>
            <a:r>
              <a:rPr sz="2000" spc="-15" dirty="0">
                <a:latin typeface="Calibri"/>
                <a:cs typeface="Calibri"/>
              </a:rPr>
              <a:t>regulators to examine </a:t>
            </a:r>
            <a:r>
              <a:rPr sz="2000" spc="-10" dirty="0">
                <a:latin typeface="Calibri"/>
                <a:cs typeface="Calibri"/>
              </a:rPr>
              <a:t>insurers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25" dirty="0">
                <a:latin typeface="Calibri"/>
                <a:cs typeface="Calibri"/>
              </a:rPr>
              <a:t>take </a:t>
            </a:r>
            <a:r>
              <a:rPr sz="2000" spc="-5" dirty="0">
                <a:latin typeface="Calibri"/>
                <a:cs typeface="Calibri"/>
              </a:rPr>
              <a:t>other </a:t>
            </a:r>
            <a:r>
              <a:rPr sz="2000" dirty="0">
                <a:latin typeface="Calibri"/>
                <a:cs typeface="Calibri"/>
              </a:rPr>
              <a:t>actions </a:t>
            </a:r>
            <a:r>
              <a:rPr sz="2000" spc="-10" dirty="0">
                <a:latin typeface="Calibri"/>
                <a:cs typeface="Calibri"/>
              </a:rPr>
              <a:t>to protect </a:t>
            </a:r>
            <a:r>
              <a:rPr sz="2000" spc="-5" dirty="0">
                <a:latin typeface="Calibri"/>
                <a:cs typeface="Calibri"/>
              </a:rPr>
              <a:t>policyholders’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interests.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A.</a:t>
            </a:r>
            <a:r>
              <a:rPr sz="20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Solvency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regulation</a:t>
            </a:r>
            <a:r>
              <a:rPr sz="20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polices</a:t>
            </a:r>
            <a:r>
              <a:rPr sz="20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0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affect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-5" dirty="0">
                <a:latin typeface="Calibri"/>
                <a:cs typeface="Calibri"/>
              </a:rPr>
              <a:t> of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aspects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insurers’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operations,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including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requirements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for: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5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10" dirty="0">
                <a:latin typeface="Calibri"/>
                <a:cs typeface="Calibri"/>
              </a:rPr>
              <a:t>Capitalization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Fixed</a:t>
            </a:r>
            <a:r>
              <a:rPr sz="2000" dirty="0">
                <a:latin typeface="Calibri"/>
                <a:cs typeface="Calibri"/>
              </a:rPr>
              <a:t> Minimum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Capital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Surplus </a:t>
            </a:r>
            <a:r>
              <a:rPr sz="2000" spc="-10" dirty="0">
                <a:latin typeface="Calibri"/>
                <a:cs typeface="Calibri"/>
              </a:rPr>
              <a:t>Requirements;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Risk-Based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Capital;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pricing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products;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6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10" dirty="0">
                <a:latin typeface="Calibri"/>
                <a:cs typeface="Calibri"/>
              </a:rPr>
              <a:t>reinsurance;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5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reserves;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15" dirty="0">
                <a:latin typeface="Calibri"/>
                <a:cs typeface="Calibri"/>
              </a:rPr>
              <a:t>investments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restrictions;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5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asset-liability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matching;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5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transactions with </a:t>
            </a:r>
            <a:r>
              <a:rPr sz="2000" spc="-10" dirty="0">
                <a:latin typeface="Calibri"/>
                <a:cs typeface="Calibri"/>
              </a:rPr>
              <a:t>affiliates;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5" dirty="0">
                <a:latin typeface="Calibri"/>
                <a:cs typeface="Calibri"/>
              </a:rPr>
              <a:t>Management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Other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financial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requirements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850900"/>
            <a:chOff x="0" y="0"/>
            <a:chExt cx="12192000" cy="8509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9404"/>
              <a:ext cx="12191999" cy="62791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6998208" cy="8503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89915"/>
              <a:ext cx="12192000" cy="5242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100711"/>
            <a:ext cx="6664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</a:t>
            </a:r>
            <a:r>
              <a:rPr dirty="0"/>
              <a:t> </a:t>
            </a:r>
            <a:r>
              <a:rPr spc="-10" dirty="0"/>
              <a:t>Responsibilities</a:t>
            </a:r>
            <a:r>
              <a:rPr spc="25" dirty="0"/>
              <a:t> </a:t>
            </a:r>
            <a:r>
              <a:rPr spc="-5" dirty="0"/>
              <a:t>of the</a:t>
            </a:r>
            <a:r>
              <a:rPr spc="10" dirty="0"/>
              <a:t> </a:t>
            </a:r>
            <a:r>
              <a:rPr spc="-10" dirty="0"/>
              <a:t>Insurance</a:t>
            </a:r>
            <a:r>
              <a:rPr spc="20" dirty="0"/>
              <a:t> </a:t>
            </a:r>
            <a:r>
              <a:rPr spc="-15" dirty="0"/>
              <a:t>Regulator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615DFE-02D2-F4D8-50AC-DEA3AFA549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8807" y="864489"/>
            <a:ext cx="4922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Financial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Regulatory</a:t>
            </a:r>
            <a:r>
              <a:rPr sz="2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Functions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(cont’d)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8807" y="1358265"/>
            <a:ext cx="1583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5930" algn="l"/>
              </a:tabLst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.	S</a:t>
            </a:r>
            <a:r>
              <a:rPr sz="2400" b="1" spc="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400" b="1" spc="-2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ency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8664" y="1358265"/>
            <a:ext cx="9016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1914525" algn="l"/>
                <a:tab pos="3190240" algn="l"/>
                <a:tab pos="4754245" algn="l"/>
                <a:tab pos="6602730" algn="l"/>
                <a:tab pos="6941184" algn="l"/>
                <a:tab pos="7860030" algn="l"/>
                <a:tab pos="8750935" algn="l"/>
              </a:tabLst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ori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g	</a:t>
            </a:r>
            <a:r>
              <a:rPr sz="2400" dirty="0">
                <a:latin typeface="Calibri"/>
                <a:cs typeface="Calibri"/>
              </a:rPr>
              <a:t>-	</a:t>
            </a:r>
            <a:r>
              <a:rPr sz="2400" spc="-5" dirty="0">
                <a:latin typeface="Calibri"/>
                <a:cs typeface="Calibri"/>
              </a:rPr>
              <a:t>Sol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y	moni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2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	en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om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asses	a	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oa</a:t>
            </a:r>
            <a:r>
              <a:rPr sz="2400" dirty="0">
                <a:latin typeface="Calibri"/>
                <a:cs typeface="Calibri"/>
              </a:rPr>
              <a:t>d	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10" dirty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pc="-10" dirty="0"/>
              <a:t>regulatory</a:t>
            </a:r>
            <a:r>
              <a:rPr spc="-35" dirty="0"/>
              <a:t> </a:t>
            </a:r>
            <a:r>
              <a:rPr dirty="0"/>
              <a:t>activities,</a:t>
            </a:r>
            <a:r>
              <a:rPr spc="-35" dirty="0"/>
              <a:t> </a:t>
            </a:r>
            <a:r>
              <a:rPr dirty="0"/>
              <a:t>including</a:t>
            </a: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355600" algn="l"/>
              </a:tabLst>
            </a:pPr>
            <a:r>
              <a:rPr spc="-5" dirty="0"/>
              <a:t>financial</a:t>
            </a:r>
            <a:r>
              <a:rPr spc="-40" dirty="0"/>
              <a:t> </a:t>
            </a:r>
            <a:r>
              <a:rPr spc="-5" dirty="0"/>
              <a:t>reporting</a:t>
            </a: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355600" algn="l"/>
              </a:tabLst>
            </a:pPr>
            <a:r>
              <a:rPr spc="-5" dirty="0"/>
              <a:t>financial</a:t>
            </a:r>
            <a:r>
              <a:rPr spc="-15" dirty="0"/>
              <a:t> </a:t>
            </a:r>
            <a:r>
              <a:rPr spc="-5" dirty="0"/>
              <a:t>analysis </a:t>
            </a:r>
            <a:r>
              <a:rPr dirty="0"/>
              <a:t>and</a:t>
            </a:r>
            <a:r>
              <a:rPr spc="-5" dirty="0"/>
              <a:t> early-warning</a:t>
            </a:r>
            <a:r>
              <a:rPr spc="-25" dirty="0"/>
              <a:t> </a:t>
            </a:r>
            <a:r>
              <a:rPr spc="-20" dirty="0"/>
              <a:t>systems</a:t>
            </a: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355600" algn="l"/>
              </a:tabLst>
            </a:pPr>
            <a:r>
              <a:rPr spc="-10" dirty="0"/>
              <a:t>Examinations;</a:t>
            </a:r>
            <a:r>
              <a:rPr spc="-45" dirty="0"/>
              <a:t> </a:t>
            </a:r>
            <a:r>
              <a:rPr dirty="0"/>
              <a:t>and</a:t>
            </a: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355600" algn="l"/>
              </a:tabLst>
            </a:pPr>
            <a:r>
              <a:rPr spc="-5" dirty="0"/>
              <a:t>other </a:t>
            </a:r>
            <a:r>
              <a:rPr spc="-10" dirty="0"/>
              <a:t>information</a:t>
            </a:r>
            <a:r>
              <a:rPr spc="-20" dirty="0"/>
              <a:t> </a:t>
            </a:r>
            <a:r>
              <a:rPr dirty="0"/>
              <a:t>as</a:t>
            </a:r>
            <a:r>
              <a:rPr spc="-5" dirty="0"/>
              <a:t> necessary</a:t>
            </a:r>
            <a:r>
              <a:rPr spc="-2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dirty="0"/>
              <a:t>assess</a:t>
            </a:r>
            <a:r>
              <a:rPr spc="-5" dirty="0"/>
              <a:t> </a:t>
            </a:r>
            <a:r>
              <a:rPr spc="-10" dirty="0"/>
              <a:t>(re)insurer’s</a:t>
            </a:r>
            <a:r>
              <a:rPr spc="-20" dirty="0"/>
              <a:t> </a:t>
            </a:r>
            <a:r>
              <a:rPr spc="-5" dirty="0"/>
              <a:t>financial</a:t>
            </a:r>
            <a:r>
              <a:rPr spc="-10" dirty="0"/>
              <a:t> condition.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8807" y="4425441"/>
            <a:ext cx="10768965" cy="174498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5"/>
              </a:spcBef>
            </a:pP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C.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Intervention</a:t>
            </a:r>
            <a:r>
              <a:rPr sz="24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Intervention</a:t>
            </a:r>
            <a:r>
              <a:rPr sz="2400" dirty="0">
                <a:latin typeface="Calibri"/>
                <a:cs typeface="Calibri"/>
              </a:rPr>
              <a:t> and</a:t>
            </a:r>
            <a:r>
              <a:rPr sz="2400" spc="-10" dirty="0">
                <a:latin typeface="Calibri"/>
                <a:cs typeface="Calibri"/>
              </a:rPr>
              <a:t> Receivership</a:t>
            </a:r>
            <a:endParaRPr sz="24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1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nature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appropriate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regulatory</a:t>
            </a:r>
            <a:r>
              <a:rPr sz="2400" spc="-5" dirty="0">
                <a:latin typeface="Calibri"/>
                <a:cs typeface="Calibri"/>
              </a:rPr>
              <a:t> action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troubled</a:t>
            </a:r>
            <a:r>
              <a:rPr sz="2400" spc="-5" dirty="0">
                <a:latin typeface="Calibri"/>
                <a:cs typeface="Calibri"/>
              </a:rPr>
              <a:t> insurer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varies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depending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dirty="0">
                <a:latin typeface="Calibri"/>
                <a:cs typeface="Calibri"/>
              </a:rPr>
              <a:t> 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circumstances,</a:t>
            </a:r>
            <a:r>
              <a:rPr sz="2400" spc="-5" dirty="0">
                <a:latin typeface="Calibri"/>
                <a:cs typeface="Calibri"/>
              </a:rPr>
              <a:t> but</a:t>
            </a:r>
            <a:r>
              <a:rPr sz="2400" dirty="0">
                <a:latin typeface="Calibri"/>
                <a:cs typeface="Calibri"/>
              </a:rPr>
              <a:t> 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essential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objective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prevent</a:t>
            </a:r>
            <a:r>
              <a:rPr sz="2400" spc="509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or 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minimize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losses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provide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protection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0" dirty="0">
                <a:latin typeface="Calibri"/>
                <a:cs typeface="Calibri"/>
              </a:rPr>
              <a:t> policyholders.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0"/>
            <a:ext cx="12192000" cy="850900"/>
            <a:chOff x="0" y="0"/>
            <a:chExt cx="12192000" cy="85090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9404"/>
              <a:ext cx="12191999" cy="62791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6998208" cy="85039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89915"/>
              <a:ext cx="12192000" cy="524255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8739" y="100711"/>
            <a:ext cx="6664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</a:t>
            </a:r>
            <a:r>
              <a:rPr dirty="0"/>
              <a:t> </a:t>
            </a:r>
            <a:r>
              <a:rPr spc="-10" dirty="0"/>
              <a:t>Responsibilities</a:t>
            </a:r>
            <a:r>
              <a:rPr spc="25" dirty="0"/>
              <a:t> </a:t>
            </a:r>
            <a:r>
              <a:rPr spc="-5" dirty="0"/>
              <a:t>of the</a:t>
            </a:r>
            <a:r>
              <a:rPr spc="10" dirty="0"/>
              <a:t> </a:t>
            </a:r>
            <a:r>
              <a:rPr spc="-10" dirty="0"/>
              <a:t>Insurance</a:t>
            </a:r>
            <a:r>
              <a:rPr spc="20" dirty="0"/>
              <a:t> </a:t>
            </a:r>
            <a:r>
              <a:rPr spc="-15" dirty="0"/>
              <a:t>Regulator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7A9C57-F925-BB33-036E-8DD2962C10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693" y="6285971"/>
            <a:ext cx="878306" cy="5381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1628</Words>
  <Application>Microsoft Office PowerPoint</Application>
  <PresentationFormat>Widescreen</PresentationFormat>
  <Paragraphs>207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MT</vt:lpstr>
      <vt:lpstr>Calibri</vt:lpstr>
      <vt:lpstr>Times New Roman</vt:lpstr>
      <vt:lpstr>Trebuchet MS</vt:lpstr>
      <vt:lpstr>Verdana</vt:lpstr>
      <vt:lpstr>Wingdings</vt:lpstr>
      <vt:lpstr>Office Theme</vt:lpstr>
      <vt:lpstr>REGULATOR AND INDUSTRY: LESSONS FROM THE PAST</vt:lpstr>
      <vt:lpstr>PowerPoint Presentation</vt:lpstr>
      <vt:lpstr>1. Introduction – Key Concepts</vt:lpstr>
      <vt:lpstr>1. Introduction</vt:lpstr>
      <vt:lpstr>1. Introduction</vt:lpstr>
      <vt:lpstr>1. Introduction</vt:lpstr>
      <vt:lpstr>2. Responsibilities of the Insurance Regulator</vt:lpstr>
      <vt:lpstr>2. Responsibilities of the Insurance Regulator</vt:lpstr>
      <vt:lpstr>2. Responsibilities of the Insurance Regulator</vt:lpstr>
      <vt:lpstr>3. Responsibilities of the Insurance Operators</vt:lpstr>
      <vt:lpstr>3. Responsibilities of the Insurance Operators</vt:lpstr>
      <vt:lpstr>4. Lessons from the Past</vt:lpstr>
      <vt:lpstr>4. Lessons from the Past</vt:lpstr>
      <vt:lpstr>4. Lessons from the Past</vt:lpstr>
      <vt:lpstr>5. Conclusion</vt:lpstr>
      <vt:lpstr>THANK 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Barineka Thompson</dc:creator>
  <cp:lastModifiedBy>NAS Computer</cp:lastModifiedBy>
  <cp:revision>1</cp:revision>
  <dcterms:created xsi:type="dcterms:W3CDTF">2023-09-21T07:31:35Z</dcterms:created>
  <dcterms:modified xsi:type="dcterms:W3CDTF">2023-09-21T07:35:41Z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2023-09-21T00:00:00Z</vt:filetime>
  </property>
</Properties>
</file>