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74" r:id="rId2"/>
    <p:sldId id="275" r:id="rId3"/>
    <p:sldId id="257" r:id="rId4"/>
    <p:sldId id="262" r:id="rId5"/>
    <p:sldId id="258" r:id="rId6"/>
    <p:sldId id="261" r:id="rId7"/>
    <p:sldId id="263" r:id="rId8"/>
    <p:sldId id="279" r:id="rId9"/>
    <p:sldId id="266" r:id="rId10"/>
    <p:sldId id="268" r:id="rId11"/>
    <p:sldId id="276" r:id="rId12"/>
    <p:sldId id="278" r:id="rId13"/>
    <p:sldId id="260"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44C"/>
    <a:srgbClr val="BFBEBE"/>
    <a:srgbClr val="6F878C"/>
    <a:srgbClr val="19627F"/>
    <a:srgbClr val="D80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2" autoAdjust="0"/>
    <p:restoredTop sz="94660"/>
  </p:normalViewPr>
  <p:slideViewPr>
    <p:cSldViewPr snapToGrid="0" showGuides="1">
      <p:cViewPr varScale="1">
        <p:scale>
          <a:sx n="90" d="100"/>
          <a:sy n="90" d="100"/>
        </p:scale>
        <p:origin x="446" y="82"/>
      </p:cViewPr>
      <p:guideLst>
        <p:guide orient="horz" pos="2183"/>
        <p:guide pos="3863"/>
      </p:guideLst>
    </p:cSldViewPr>
  </p:slideViewPr>
  <p:notesTextViewPr>
    <p:cViewPr>
      <p:scale>
        <a:sx n="1" d="1"/>
        <a:sy n="1" d="1"/>
      </p:scale>
      <p:origin x="0" y="0"/>
    </p:cViewPr>
  </p:notesTextViewPr>
  <p:notesViewPr>
    <p:cSldViewPr snapToGrid="0" showGuides="1">
      <p:cViewPr>
        <p:scale>
          <a:sx n="40" d="100"/>
          <a:sy n="40" d="100"/>
        </p:scale>
        <p:origin x="2076" y="2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CA06D0-291E-B4FA-7D88-09E8E3D1C3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a:extLst>
              <a:ext uri="{FF2B5EF4-FFF2-40B4-BE49-F238E27FC236}">
                <a16:creationId xmlns:a16="http://schemas.microsoft.com/office/drawing/2014/main" id="{4CCF8A77-693F-697D-8E82-D9C955A056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6FFDA-77D6-4DA7-96BC-4F2CD534A343}" type="datetime1">
              <a:rPr lang="en-US" smtClean="0"/>
              <a:t>9/19/2023</a:t>
            </a:fld>
            <a:endParaRPr lang="en-NG"/>
          </a:p>
        </p:txBody>
      </p:sp>
      <p:sp>
        <p:nvSpPr>
          <p:cNvPr id="4" name="Footer Placeholder 3">
            <a:extLst>
              <a:ext uri="{FF2B5EF4-FFF2-40B4-BE49-F238E27FC236}">
                <a16:creationId xmlns:a16="http://schemas.microsoft.com/office/drawing/2014/main" id="{F2E68902-9B5D-7555-820F-D912FBB638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The Innovative Actuary-Joshua Aizebeokhai</a:t>
            </a:r>
            <a:endParaRPr lang="en-NG"/>
          </a:p>
        </p:txBody>
      </p:sp>
      <p:sp>
        <p:nvSpPr>
          <p:cNvPr id="5" name="Slide Number Placeholder 4">
            <a:extLst>
              <a:ext uri="{FF2B5EF4-FFF2-40B4-BE49-F238E27FC236}">
                <a16:creationId xmlns:a16="http://schemas.microsoft.com/office/drawing/2014/main" id="{C85551AC-CBF7-6790-1248-059174F8C4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9A3CE0-7212-4835-8907-47F60C336F21}" type="slidenum">
              <a:rPr lang="en-NG" smtClean="0"/>
              <a:t>‹#›</a:t>
            </a:fld>
            <a:endParaRPr lang="en-NG"/>
          </a:p>
        </p:txBody>
      </p:sp>
    </p:spTree>
    <p:extLst>
      <p:ext uri="{BB962C8B-B14F-4D97-AF65-F5344CB8AC3E}">
        <p14:creationId xmlns:p14="http://schemas.microsoft.com/office/powerpoint/2010/main" val="181290447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537B7-AEB2-4C74-84CC-48EBAF3FDD0A}" type="datetime1">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The Innovative Actuary-Joshua Aizebeokhai</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62295-C31D-4FF8-8426-D07586DC7C66}" type="slidenum">
              <a:rPr lang="en-US" smtClean="0"/>
              <a:t>‹#›</a:t>
            </a:fld>
            <a:endParaRPr lang="en-US"/>
          </a:p>
        </p:txBody>
      </p:sp>
    </p:spTree>
    <p:extLst>
      <p:ext uri="{BB962C8B-B14F-4D97-AF65-F5344CB8AC3E}">
        <p14:creationId xmlns:p14="http://schemas.microsoft.com/office/powerpoint/2010/main" val="115969005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Actuaries have played a vital role in assessing and managing risk for centuries.</a:t>
            </a:r>
          </a:p>
          <a:p>
            <a:r>
              <a:rPr lang="en-US" dirty="0"/>
              <a:t>Early actuaries were instrumental in supporting emerging insurance markets and ensuring their stability.</a:t>
            </a:r>
          </a:p>
          <a:p>
            <a:r>
              <a:rPr lang="en-US" dirty="0"/>
              <a:t>Their work laid the foundation for modern risk management practices.</a:t>
            </a:r>
            <a:endParaRPr lang="en-NG" dirty="0"/>
          </a:p>
        </p:txBody>
      </p:sp>
      <p:sp>
        <p:nvSpPr>
          <p:cNvPr id="4" name="Date Placeholder 3"/>
          <p:cNvSpPr>
            <a:spLocks noGrp="1"/>
          </p:cNvSpPr>
          <p:nvPr>
            <p:ph type="dt" idx="1"/>
          </p:nvPr>
        </p:nvSpPr>
        <p:spPr/>
        <p:txBody>
          <a:bodyPr/>
          <a:lstStyle/>
          <a:p>
            <a:fld id="{0AC537B7-AEB2-4C74-84CC-48EBAF3FDD0A}" type="datetime1">
              <a:rPr lang="en-US" smtClean="0"/>
              <a:t>9/19/2023</a:t>
            </a:fld>
            <a:endParaRPr lang="en-US"/>
          </a:p>
        </p:txBody>
      </p:sp>
      <p:sp>
        <p:nvSpPr>
          <p:cNvPr id="5" name="Footer Placeholder 4"/>
          <p:cNvSpPr>
            <a:spLocks noGrp="1"/>
          </p:cNvSpPr>
          <p:nvPr>
            <p:ph type="ftr" sz="quarter" idx="4"/>
          </p:nvPr>
        </p:nvSpPr>
        <p:spPr/>
        <p:txBody>
          <a:bodyPr/>
          <a:lstStyle/>
          <a:p>
            <a:r>
              <a:rPr lang="en-US"/>
              <a:t>The Innovative Actuary-Joshua Aizebeokhai</a:t>
            </a:r>
          </a:p>
        </p:txBody>
      </p:sp>
      <p:sp>
        <p:nvSpPr>
          <p:cNvPr id="6" name="Slide Number Placeholder 5"/>
          <p:cNvSpPr>
            <a:spLocks noGrp="1"/>
          </p:cNvSpPr>
          <p:nvPr>
            <p:ph type="sldNum" sz="quarter" idx="5"/>
          </p:nvPr>
        </p:nvSpPr>
        <p:spPr/>
        <p:txBody>
          <a:bodyPr/>
          <a:lstStyle/>
          <a:p>
            <a:fld id="{11D62295-C31D-4FF8-8426-D07586DC7C66}" type="slidenum">
              <a:rPr lang="en-US" smtClean="0"/>
              <a:t>4</a:t>
            </a:fld>
            <a:endParaRPr lang="en-US"/>
          </a:p>
        </p:txBody>
      </p:sp>
    </p:spTree>
    <p:extLst>
      <p:ext uri="{BB962C8B-B14F-4D97-AF65-F5344CB8AC3E}">
        <p14:creationId xmlns:p14="http://schemas.microsoft.com/office/powerpoint/2010/main" val="208693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D1D5DB"/>
                </a:solidFill>
                <a:effectLst/>
                <a:latin typeface="Söhne"/>
              </a:rPr>
              <a:t>Key Points</a:t>
            </a:r>
            <a:r>
              <a:rPr lang="en-US" b="0" i="0" dirty="0">
                <a:solidFill>
                  <a:srgbClr val="D1D5DB"/>
                </a:solidFill>
                <a:effectLst/>
                <a:latin typeface="Söhne"/>
              </a:rPr>
              <a:t>:</a:t>
            </a:r>
          </a:p>
          <a:p>
            <a:pPr algn="l">
              <a:buFont typeface="Arial" panose="020B0604020202020204" pitchFamily="34" charset="0"/>
              <a:buChar char="•"/>
            </a:pPr>
            <a:r>
              <a:rPr lang="en-US" b="1" i="0" dirty="0">
                <a:solidFill>
                  <a:srgbClr val="D1D5DB"/>
                </a:solidFill>
                <a:effectLst/>
                <a:latin typeface="Söhne"/>
              </a:rPr>
              <a:t>Breaking Traditional Boundaries</a:t>
            </a:r>
            <a:r>
              <a:rPr lang="en-US" b="0" i="0" dirty="0">
                <a:solidFill>
                  <a:srgbClr val="D1D5DB"/>
                </a:solidFill>
                <a:effectLst/>
                <a:latin typeface="Söhne"/>
              </a:rPr>
              <a:t>: Technology transcends the constraints of traditional actuarial methodologies, unlocking innovative possibilities previously unimaginable.</a:t>
            </a:r>
          </a:p>
          <a:p>
            <a:pPr algn="l">
              <a:buFont typeface="Arial" panose="020B0604020202020204" pitchFamily="34" charset="0"/>
              <a:buChar char="•"/>
            </a:pPr>
            <a:r>
              <a:rPr lang="en-US" b="1" i="0" dirty="0">
                <a:solidFill>
                  <a:srgbClr val="D1D5DB"/>
                </a:solidFill>
                <a:effectLst/>
                <a:latin typeface="Söhne"/>
              </a:rPr>
              <a:t>Data-Driven Insights</a:t>
            </a:r>
            <a:r>
              <a:rPr lang="en-US" b="0" i="0" dirty="0">
                <a:solidFill>
                  <a:srgbClr val="D1D5DB"/>
                </a:solidFill>
                <a:effectLst/>
                <a:latin typeface="Söhne"/>
              </a:rPr>
              <a:t>: The integration of technology equips actuaries with access to vast and diverse datasets, enabling comprehensive data-driven analyses and informed decision-making.</a:t>
            </a:r>
          </a:p>
          <a:p>
            <a:pPr algn="l">
              <a:buFont typeface="Arial" panose="020B0604020202020204" pitchFamily="34" charset="0"/>
              <a:buChar char="•"/>
            </a:pPr>
            <a:r>
              <a:rPr lang="en-US" b="1" i="0" dirty="0">
                <a:solidFill>
                  <a:srgbClr val="D1D5DB"/>
                </a:solidFill>
                <a:effectLst/>
                <a:latin typeface="Söhne"/>
              </a:rPr>
              <a:t>Tech-Enhanced Decision-Making</a:t>
            </a:r>
            <a:r>
              <a:rPr lang="en-US" b="0" i="0" dirty="0">
                <a:solidFill>
                  <a:srgbClr val="D1D5DB"/>
                </a:solidFill>
                <a:effectLst/>
                <a:latin typeface="Söhne"/>
              </a:rPr>
              <a:t>: Actuaries can now make decisions with a higher degree of precision and accuracy, leveraging advanced algorithms and modeling techniques.</a:t>
            </a:r>
          </a:p>
          <a:p>
            <a:pPr algn="l">
              <a:buFont typeface="Arial" panose="020B0604020202020204" pitchFamily="34" charset="0"/>
              <a:buChar char="•"/>
            </a:pPr>
            <a:r>
              <a:rPr lang="en-US" b="1" i="0" dirty="0">
                <a:solidFill>
                  <a:srgbClr val="D1D5DB"/>
                </a:solidFill>
                <a:effectLst/>
                <a:latin typeface="Söhne"/>
              </a:rPr>
              <a:t>Timely Responses</a:t>
            </a:r>
            <a:r>
              <a:rPr lang="en-US" b="0" i="0" dirty="0">
                <a:solidFill>
                  <a:srgbClr val="D1D5DB"/>
                </a:solidFill>
                <a:effectLst/>
                <a:latin typeface="Söhne"/>
              </a:rPr>
              <a:t>: Technology empowers actuaries to respond swiftly to emerging risks and market fluctuations, reducing exposure to unforeseen threats.</a:t>
            </a:r>
          </a:p>
          <a:p>
            <a:pPr algn="l">
              <a:buFont typeface="Arial" panose="020B0604020202020204" pitchFamily="34" charset="0"/>
              <a:buChar char="•"/>
            </a:pPr>
            <a:r>
              <a:rPr lang="en-US" b="1" i="0" dirty="0">
                <a:solidFill>
                  <a:srgbClr val="D1D5DB"/>
                </a:solidFill>
                <a:effectLst/>
                <a:latin typeface="Söhne"/>
              </a:rPr>
              <a:t>Enabling Innovation</a:t>
            </a:r>
            <a:r>
              <a:rPr lang="en-US" b="0" i="0" dirty="0">
                <a:solidFill>
                  <a:srgbClr val="D1D5DB"/>
                </a:solidFill>
                <a:effectLst/>
                <a:latin typeface="Söhne"/>
              </a:rPr>
              <a:t>: Beyond enhancing existing processes, technology drives innovation in risk assessment. Actuaries explore novel approaches and collaborate with experts from diverse fields.</a:t>
            </a:r>
          </a:p>
          <a:p>
            <a:pPr algn="l">
              <a:buFont typeface="Arial" panose="020B0604020202020204" pitchFamily="34" charset="0"/>
              <a:buChar char="•"/>
            </a:pPr>
            <a:r>
              <a:rPr lang="en-US" b="1" i="0" dirty="0">
                <a:solidFill>
                  <a:srgbClr val="D1D5DB"/>
                </a:solidFill>
                <a:effectLst/>
                <a:latin typeface="Söhne"/>
              </a:rPr>
              <a:t>Continuous Improvement</a:t>
            </a:r>
            <a:r>
              <a:rPr lang="en-US" b="0" i="0" dirty="0">
                <a:solidFill>
                  <a:srgbClr val="D1D5DB"/>
                </a:solidFill>
                <a:effectLst/>
                <a:latin typeface="Söhne"/>
              </a:rPr>
              <a:t>: Technology facilitates ongoing refinement of actuarial methodologies based on real-time data and feedback.</a:t>
            </a:r>
          </a:p>
          <a:p>
            <a:pPr algn="l">
              <a:buFont typeface="Arial" panose="020B0604020202020204" pitchFamily="34" charset="0"/>
              <a:buChar char="•"/>
            </a:pPr>
            <a:r>
              <a:rPr lang="en-US" b="1" i="0" dirty="0">
                <a:solidFill>
                  <a:srgbClr val="D1D5DB"/>
                </a:solidFill>
                <a:effectLst/>
                <a:latin typeface="Söhne"/>
              </a:rPr>
              <a:t>Embracing the Future</a:t>
            </a:r>
            <a:r>
              <a:rPr lang="en-US" b="0" i="0" dirty="0">
                <a:solidFill>
                  <a:srgbClr val="D1D5DB"/>
                </a:solidFill>
                <a:effectLst/>
                <a:latin typeface="Söhne"/>
              </a:rPr>
              <a:t>: To remain at the forefront of their profession, actuaries must proactively adapt to evolving technologies, continuously learn, and uphold ethical standards in data handling and modeling.</a:t>
            </a:r>
          </a:p>
          <a:p>
            <a:pPr algn="l">
              <a:buFont typeface="Arial" panose="020B0604020202020204" pitchFamily="34" charset="0"/>
              <a:buChar char="•"/>
            </a:pPr>
            <a:r>
              <a:rPr lang="en-US" b="1" i="0" dirty="0">
                <a:solidFill>
                  <a:srgbClr val="D1D5DB"/>
                </a:solidFill>
                <a:effectLst/>
                <a:latin typeface="Söhne"/>
              </a:rPr>
              <a:t>Shaping the Future</a:t>
            </a:r>
            <a:r>
              <a:rPr lang="en-US" b="0" i="0" dirty="0">
                <a:solidFill>
                  <a:srgbClr val="D1D5DB"/>
                </a:solidFill>
                <a:effectLst/>
                <a:latin typeface="Söhne"/>
              </a:rPr>
              <a:t>: Actuaries, armed with technology, are pioneers in shaping the future of risk assessment. They are navigating the intersection of tradition and innovation to achieve enhanced decision-making and risk management.</a:t>
            </a:r>
          </a:p>
          <a:p>
            <a:endParaRPr lang="en-NG" dirty="0"/>
          </a:p>
        </p:txBody>
      </p:sp>
      <p:sp>
        <p:nvSpPr>
          <p:cNvPr id="4" name="Date Placeholder 3"/>
          <p:cNvSpPr>
            <a:spLocks noGrp="1"/>
          </p:cNvSpPr>
          <p:nvPr>
            <p:ph type="dt" idx="1"/>
          </p:nvPr>
        </p:nvSpPr>
        <p:spPr/>
        <p:txBody>
          <a:bodyPr/>
          <a:lstStyle/>
          <a:p>
            <a:fld id="{0AC537B7-AEB2-4C74-84CC-48EBAF3FDD0A}" type="datetime1">
              <a:rPr lang="en-US" smtClean="0"/>
              <a:t>9/19/2023</a:t>
            </a:fld>
            <a:endParaRPr lang="en-US"/>
          </a:p>
        </p:txBody>
      </p:sp>
      <p:sp>
        <p:nvSpPr>
          <p:cNvPr id="5" name="Footer Placeholder 4"/>
          <p:cNvSpPr>
            <a:spLocks noGrp="1"/>
          </p:cNvSpPr>
          <p:nvPr>
            <p:ph type="ftr" sz="quarter" idx="4"/>
          </p:nvPr>
        </p:nvSpPr>
        <p:spPr/>
        <p:txBody>
          <a:bodyPr/>
          <a:lstStyle/>
          <a:p>
            <a:r>
              <a:rPr lang="en-US"/>
              <a:t>The Innovative Actuary-Joshua Aizebeokhai</a:t>
            </a:r>
          </a:p>
        </p:txBody>
      </p:sp>
      <p:sp>
        <p:nvSpPr>
          <p:cNvPr id="6" name="Slide Number Placeholder 5"/>
          <p:cNvSpPr>
            <a:spLocks noGrp="1"/>
          </p:cNvSpPr>
          <p:nvPr>
            <p:ph type="sldNum" sz="quarter" idx="5"/>
          </p:nvPr>
        </p:nvSpPr>
        <p:spPr/>
        <p:txBody>
          <a:bodyPr/>
          <a:lstStyle/>
          <a:p>
            <a:fld id="{11D62295-C31D-4FF8-8426-D07586DC7C66}" type="slidenum">
              <a:rPr lang="en-US" smtClean="0"/>
              <a:t>5</a:t>
            </a:fld>
            <a:endParaRPr lang="en-US"/>
          </a:p>
        </p:txBody>
      </p:sp>
    </p:spTree>
    <p:extLst>
      <p:ext uri="{BB962C8B-B14F-4D97-AF65-F5344CB8AC3E}">
        <p14:creationId xmlns:p14="http://schemas.microsoft.com/office/powerpoint/2010/main" val="210807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D1D5DB"/>
                </a:solidFill>
                <a:effectLst/>
                <a:latin typeface="Söhne"/>
              </a:rPr>
              <a:t>Key Points</a:t>
            </a:r>
            <a:r>
              <a:rPr lang="en-US" b="0" i="0" dirty="0">
                <a:solidFill>
                  <a:srgbClr val="D1D5DB"/>
                </a:solidFill>
                <a:effectLst/>
                <a:latin typeface="Söhne"/>
              </a:rPr>
              <a:t>:</a:t>
            </a:r>
          </a:p>
          <a:p>
            <a:pPr algn="l">
              <a:buFont typeface="Arial" panose="020B0604020202020204" pitchFamily="34" charset="0"/>
              <a:buChar char="•"/>
            </a:pPr>
            <a:r>
              <a:rPr lang="en-US" b="1" i="0" dirty="0">
                <a:solidFill>
                  <a:srgbClr val="D1D5DB"/>
                </a:solidFill>
                <a:effectLst/>
                <a:latin typeface="Söhne"/>
              </a:rPr>
              <a:t>Breaking Traditional Boundaries</a:t>
            </a:r>
            <a:r>
              <a:rPr lang="en-US" b="0" i="0" dirty="0">
                <a:solidFill>
                  <a:srgbClr val="D1D5DB"/>
                </a:solidFill>
                <a:effectLst/>
                <a:latin typeface="Söhne"/>
              </a:rPr>
              <a:t>: Technology transcends the constraints of traditional actuarial methodologies, unlocking innovative possibilities previously unimaginable.</a:t>
            </a:r>
          </a:p>
          <a:p>
            <a:pPr algn="l">
              <a:buFont typeface="Arial" panose="020B0604020202020204" pitchFamily="34" charset="0"/>
              <a:buChar char="•"/>
            </a:pPr>
            <a:r>
              <a:rPr lang="en-US" b="1" i="0" dirty="0">
                <a:solidFill>
                  <a:srgbClr val="D1D5DB"/>
                </a:solidFill>
                <a:effectLst/>
                <a:latin typeface="Söhne"/>
              </a:rPr>
              <a:t>Data-Driven Insights</a:t>
            </a:r>
            <a:r>
              <a:rPr lang="en-US" b="0" i="0" dirty="0">
                <a:solidFill>
                  <a:srgbClr val="D1D5DB"/>
                </a:solidFill>
                <a:effectLst/>
                <a:latin typeface="Söhne"/>
              </a:rPr>
              <a:t>: The integration of technology equips actuaries with access to vast and diverse datasets, enabling comprehensive data-driven analyses and informed decision-making.</a:t>
            </a:r>
          </a:p>
          <a:p>
            <a:pPr algn="l">
              <a:buFont typeface="Arial" panose="020B0604020202020204" pitchFamily="34" charset="0"/>
              <a:buChar char="•"/>
            </a:pPr>
            <a:r>
              <a:rPr lang="en-US" b="1" i="0" dirty="0">
                <a:solidFill>
                  <a:srgbClr val="D1D5DB"/>
                </a:solidFill>
                <a:effectLst/>
                <a:latin typeface="Söhne"/>
              </a:rPr>
              <a:t>Tech-Enhanced Decision-Making</a:t>
            </a:r>
            <a:r>
              <a:rPr lang="en-US" b="0" i="0" dirty="0">
                <a:solidFill>
                  <a:srgbClr val="D1D5DB"/>
                </a:solidFill>
                <a:effectLst/>
                <a:latin typeface="Söhne"/>
              </a:rPr>
              <a:t>: Actuaries can now make decisions with a higher degree of precision and accuracy, leveraging advanced algorithms and modeling techniques.</a:t>
            </a:r>
          </a:p>
          <a:p>
            <a:pPr algn="l">
              <a:buFont typeface="Arial" panose="020B0604020202020204" pitchFamily="34" charset="0"/>
              <a:buChar char="•"/>
            </a:pPr>
            <a:r>
              <a:rPr lang="en-US" b="1" i="0" dirty="0">
                <a:solidFill>
                  <a:srgbClr val="D1D5DB"/>
                </a:solidFill>
                <a:effectLst/>
                <a:latin typeface="Söhne"/>
              </a:rPr>
              <a:t>Timely Responses</a:t>
            </a:r>
            <a:r>
              <a:rPr lang="en-US" b="0" i="0" dirty="0">
                <a:solidFill>
                  <a:srgbClr val="D1D5DB"/>
                </a:solidFill>
                <a:effectLst/>
                <a:latin typeface="Söhne"/>
              </a:rPr>
              <a:t>: Technology empowers actuaries to respond swiftly to emerging risks and market fluctuations, reducing exposure to unforeseen threats.</a:t>
            </a:r>
          </a:p>
          <a:p>
            <a:pPr algn="l">
              <a:buFont typeface="Arial" panose="020B0604020202020204" pitchFamily="34" charset="0"/>
              <a:buChar char="•"/>
            </a:pPr>
            <a:r>
              <a:rPr lang="en-US" b="1" i="0" dirty="0">
                <a:solidFill>
                  <a:srgbClr val="D1D5DB"/>
                </a:solidFill>
                <a:effectLst/>
                <a:latin typeface="Söhne"/>
              </a:rPr>
              <a:t>Enabling Innovation</a:t>
            </a:r>
            <a:r>
              <a:rPr lang="en-US" b="0" i="0" dirty="0">
                <a:solidFill>
                  <a:srgbClr val="D1D5DB"/>
                </a:solidFill>
                <a:effectLst/>
                <a:latin typeface="Söhne"/>
              </a:rPr>
              <a:t>: Beyond enhancing existing processes, technology drives innovation in risk assessment. Actuaries explore novel approaches and collaborate with experts from diverse fields.</a:t>
            </a:r>
          </a:p>
          <a:p>
            <a:pPr algn="l">
              <a:buFont typeface="Arial" panose="020B0604020202020204" pitchFamily="34" charset="0"/>
              <a:buChar char="•"/>
            </a:pPr>
            <a:r>
              <a:rPr lang="en-US" b="1" i="0" dirty="0">
                <a:solidFill>
                  <a:srgbClr val="D1D5DB"/>
                </a:solidFill>
                <a:effectLst/>
                <a:latin typeface="Söhne"/>
              </a:rPr>
              <a:t>Continuous Improvement</a:t>
            </a:r>
            <a:r>
              <a:rPr lang="en-US" b="0" i="0" dirty="0">
                <a:solidFill>
                  <a:srgbClr val="D1D5DB"/>
                </a:solidFill>
                <a:effectLst/>
                <a:latin typeface="Söhne"/>
              </a:rPr>
              <a:t>: Technology facilitates ongoing refinement of actuarial methodologies based on real-time data and feedback.</a:t>
            </a:r>
          </a:p>
          <a:p>
            <a:pPr algn="l">
              <a:buFont typeface="Arial" panose="020B0604020202020204" pitchFamily="34" charset="0"/>
              <a:buChar char="•"/>
            </a:pPr>
            <a:r>
              <a:rPr lang="en-US" b="1" i="0" dirty="0">
                <a:solidFill>
                  <a:srgbClr val="D1D5DB"/>
                </a:solidFill>
                <a:effectLst/>
                <a:latin typeface="Söhne"/>
              </a:rPr>
              <a:t>Embracing the Future</a:t>
            </a:r>
            <a:r>
              <a:rPr lang="en-US" b="0" i="0" dirty="0">
                <a:solidFill>
                  <a:srgbClr val="D1D5DB"/>
                </a:solidFill>
                <a:effectLst/>
                <a:latin typeface="Söhne"/>
              </a:rPr>
              <a:t>: To remain at the forefront of their profession, actuaries must proactively adapt to evolving technologies, continuously learn, and uphold ethical standards in data handling and modeling.</a:t>
            </a:r>
          </a:p>
          <a:p>
            <a:pPr algn="l">
              <a:buFont typeface="Arial" panose="020B0604020202020204" pitchFamily="34" charset="0"/>
              <a:buChar char="•"/>
            </a:pPr>
            <a:r>
              <a:rPr lang="en-US" b="1" i="0" dirty="0">
                <a:solidFill>
                  <a:srgbClr val="D1D5DB"/>
                </a:solidFill>
                <a:effectLst/>
                <a:latin typeface="Söhne"/>
              </a:rPr>
              <a:t>Shaping the Future</a:t>
            </a:r>
            <a:r>
              <a:rPr lang="en-US" b="0" i="0" dirty="0">
                <a:solidFill>
                  <a:srgbClr val="D1D5DB"/>
                </a:solidFill>
                <a:effectLst/>
                <a:latin typeface="Söhne"/>
              </a:rPr>
              <a:t>: Actuaries, armed with technology, are pioneers in shaping the future of risk assessment. They are navigating the intersection of tradition and innovation to achieve enhanced decision-making and risk management.</a:t>
            </a:r>
          </a:p>
          <a:p>
            <a:endParaRPr lang="en-NG" dirty="0"/>
          </a:p>
        </p:txBody>
      </p:sp>
      <p:sp>
        <p:nvSpPr>
          <p:cNvPr id="4" name="Date Placeholder 3"/>
          <p:cNvSpPr>
            <a:spLocks noGrp="1"/>
          </p:cNvSpPr>
          <p:nvPr>
            <p:ph type="dt" idx="1"/>
          </p:nvPr>
        </p:nvSpPr>
        <p:spPr/>
        <p:txBody>
          <a:bodyPr/>
          <a:lstStyle/>
          <a:p>
            <a:fld id="{0AC537B7-AEB2-4C74-84CC-48EBAF3FDD0A}" type="datetime1">
              <a:rPr lang="en-US" smtClean="0"/>
              <a:t>9/19/2023</a:t>
            </a:fld>
            <a:endParaRPr lang="en-US" dirty="0"/>
          </a:p>
        </p:txBody>
      </p:sp>
      <p:sp>
        <p:nvSpPr>
          <p:cNvPr id="5" name="Footer Placeholder 4"/>
          <p:cNvSpPr>
            <a:spLocks noGrp="1"/>
          </p:cNvSpPr>
          <p:nvPr>
            <p:ph type="ftr" sz="quarter" idx="4"/>
          </p:nvPr>
        </p:nvSpPr>
        <p:spPr/>
        <p:txBody>
          <a:bodyPr/>
          <a:lstStyle/>
          <a:p>
            <a:r>
              <a:rPr lang="en-US" dirty="0"/>
              <a:t>The Innovative Actuary-Joshua </a:t>
            </a:r>
            <a:r>
              <a:rPr lang="en-US" dirty="0" err="1"/>
              <a:t>Aizebeokhai</a:t>
            </a:r>
            <a:endParaRPr lang="en-US" dirty="0"/>
          </a:p>
        </p:txBody>
      </p:sp>
      <p:sp>
        <p:nvSpPr>
          <p:cNvPr id="6" name="Slide Number Placeholder 5"/>
          <p:cNvSpPr>
            <a:spLocks noGrp="1"/>
          </p:cNvSpPr>
          <p:nvPr>
            <p:ph type="sldNum" sz="quarter" idx="5"/>
          </p:nvPr>
        </p:nvSpPr>
        <p:spPr/>
        <p:txBody>
          <a:bodyPr/>
          <a:lstStyle/>
          <a:p>
            <a:fld id="{11D62295-C31D-4FF8-8426-D07586DC7C66}" type="slidenum">
              <a:rPr lang="en-US" smtClean="0"/>
              <a:t>8</a:t>
            </a:fld>
            <a:endParaRPr lang="en-US"/>
          </a:p>
        </p:txBody>
      </p:sp>
    </p:spTree>
    <p:extLst>
      <p:ext uri="{BB962C8B-B14F-4D97-AF65-F5344CB8AC3E}">
        <p14:creationId xmlns:p14="http://schemas.microsoft.com/office/powerpoint/2010/main" val="2375214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3" name="Picture 42"/>
          <p:cNvPicPr>
            <a:picLocks noChangeAspect="1"/>
          </p:cNvPicPr>
          <p:nvPr userDrawn="1"/>
        </p:nvPicPr>
        <p:blipFill rotWithShape="1">
          <a:blip r:embed="rId2">
            <a:extLst>
              <a:ext uri="{28A0092B-C50C-407E-A947-70E740481C1C}">
                <a14:useLocalDpi xmlns:a14="http://schemas.microsoft.com/office/drawing/2010/main" val="0"/>
              </a:ext>
            </a:extLst>
          </a:blip>
          <a:srcRect t="7834" b="7834"/>
          <a:stretch/>
        </p:blipFill>
        <p:spPr>
          <a:xfrm>
            <a:off x="0" y="-2"/>
            <a:ext cx="12192000" cy="6858004"/>
          </a:xfrm>
          <a:prstGeom prst="rect">
            <a:avLst/>
          </a:prstGeom>
        </p:spPr>
      </p:pic>
      <p:sp>
        <p:nvSpPr>
          <p:cNvPr id="27" name="Rectangle 26"/>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39788" y="731962"/>
            <a:ext cx="7237412" cy="2209799"/>
          </a:xfrm>
        </p:spPr>
        <p:txBody>
          <a:bodyPr lIns="0" tIns="0" rIns="0" bIns="0" anchor="b">
            <a:normAutofit/>
          </a:bodyPr>
          <a:lstStyle>
            <a:lvl1pPr algn="l">
              <a:defRPr sz="4800">
                <a:solidFill>
                  <a:srgbClr val="0C344C"/>
                </a:solidFill>
              </a:defRPr>
            </a:lvl1pPr>
          </a:lstStyle>
          <a:p>
            <a:r>
              <a:rPr lang="en-US" dirty="0"/>
              <a:t>Click to edit</a:t>
            </a:r>
            <a:br>
              <a:rPr lang="en-US" dirty="0"/>
            </a:br>
            <a:r>
              <a:rPr lang="en-US" dirty="0"/>
              <a:t>Master title style</a:t>
            </a:r>
          </a:p>
        </p:txBody>
      </p:sp>
      <p:sp>
        <p:nvSpPr>
          <p:cNvPr id="3" name="Subtitle 2"/>
          <p:cNvSpPr>
            <a:spLocks noGrp="1"/>
          </p:cNvSpPr>
          <p:nvPr>
            <p:ph type="subTitle" idx="1"/>
          </p:nvPr>
        </p:nvSpPr>
        <p:spPr>
          <a:xfrm>
            <a:off x="839788" y="3216167"/>
            <a:ext cx="7237412" cy="1007925"/>
          </a:xfrm>
        </p:spPr>
        <p:txBody>
          <a:bodyPr lIns="0" tIns="0" rIns="0" bIns="0">
            <a:normAutofit/>
          </a:bodyPr>
          <a:lstStyle>
            <a:lvl1pPr marL="0" indent="0" algn="l">
              <a:buNone/>
              <a:defRPr sz="2000">
                <a:solidFill>
                  <a:srgbClr val="0C34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Freeform 13"/>
          <p:cNvSpPr>
            <a:spLocks/>
          </p:cNvSpPr>
          <p:nvPr userDrawn="1"/>
        </p:nvSpPr>
        <p:spPr bwMode="auto">
          <a:xfrm flipH="1">
            <a:off x="8620125" y="0"/>
            <a:ext cx="3571875" cy="3567112"/>
          </a:xfrm>
          <a:custGeom>
            <a:avLst/>
            <a:gdLst>
              <a:gd name="T0" fmla="*/ 0 w 2250"/>
              <a:gd name="T1" fmla="*/ 0 h 2247"/>
              <a:gd name="T2" fmla="*/ 2250 w 2250"/>
              <a:gd name="T3" fmla="*/ 0 h 2247"/>
              <a:gd name="T4" fmla="*/ 0 w 2250"/>
              <a:gd name="T5" fmla="*/ 2247 h 2247"/>
              <a:gd name="T6" fmla="*/ 0 w 2250"/>
              <a:gd name="T7" fmla="*/ 0 h 2247"/>
            </a:gdLst>
            <a:ahLst/>
            <a:cxnLst>
              <a:cxn ang="0">
                <a:pos x="T0" y="T1"/>
              </a:cxn>
              <a:cxn ang="0">
                <a:pos x="T2" y="T3"/>
              </a:cxn>
              <a:cxn ang="0">
                <a:pos x="T4" y="T5"/>
              </a:cxn>
              <a:cxn ang="0">
                <a:pos x="T6" y="T7"/>
              </a:cxn>
            </a:cxnLst>
            <a:rect l="0" t="0" r="r" b="b"/>
            <a:pathLst>
              <a:path w="2250" h="2247">
                <a:moveTo>
                  <a:pt x="0" y="0"/>
                </a:moveTo>
                <a:lnTo>
                  <a:pt x="2250" y="0"/>
                </a:lnTo>
                <a:lnTo>
                  <a:pt x="0" y="2247"/>
                </a:lnTo>
                <a:lnTo>
                  <a:pt x="0" y="0"/>
                </a:lnTo>
                <a:close/>
              </a:path>
            </a:pathLst>
          </a:custGeom>
          <a:gradFill>
            <a:gsLst>
              <a:gs pos="0">
                <a:srgbClr val="BFBEBE"/>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userDrawn="1"/>
        </p:nvSpPr>
        <p:spPr bwMode="auto">
          <a:xfrm flipH="1">
            <a:off x="7964488" y="273051"/>
            <a:ext cx="4227512" cy="4213225"/>
          </a:xfrm>
          <a:custGeom>
            <a:avLst/>
            <a:gdLst>
              <a:gd name="T0" fmla="*/ 0 w 3264"/>
              <a:gd name="T1" fmla="*/ 2218 h 3253"/>
              <a:gd name="T2" fmla="*/ 2220 w 3264"/>
              <a:gd name="T3" fmla="*/ 0 h 3253"/>
              <a:gd name="T4" fmla="*/ 3264 w 3264"/>
              <a:gd name="T5" fmla="*/ 0 h 3253"/>
              <a:gd name="T6" fmla="*/ 5 w 3264"/>
              <a:gd name="T7" fmla="*/ 3253 h 3253"/>
              <a:gd name="T8" fmla="*/ 0 w 3264"/>
              <a:gd name="T9" fmla="*/ 2218 h 3253"/>
            </a:gdLst>
            <a:ahLst/>
            <a:cxnLst>
              <a:cxn ang="0">
                <a:pos x="T0" y="T1"/>
              </a:cxn>
              <a:cxn ang="0">
                <a:pos x="T2" y="T3"/>
              </a:cxn>
              <a:cxn ang="0">
                <a:pos x="T4" y="T5"/>
              </a:cxn>
              <a:cxn ang="0">
                <a:pos x="T6" y="T7"/>
              </a:cxn>
              <a:cxn ang="0">
                <a:pos x="T8" y="T9"/>
              </a:cxn>
            </a:cxnLst>
            <a:rect l="0" t="0" r="r" b="b"/>
            <a:pathLst>
              <a:path w="3264" h="3253">
                <a:moveTo>
                  <a:pt x="0" y="2218"/>
                </a:moveTo>
                <a:lnTo>
                  <a:pt x="2220" y="0"/>
                </a:lnTo>
                <a:lnTo>
                  <a:pt x="3264" y="0"/>
                </a:lnTo>
                <a:lnTo>
                  <a:pt x="5" y="3253"/>
                </a:lnTo>
                <a:lnTo>
                  <a:pt x="0" y="2218"/>
                </a:lnTo>
                <a:close/>
              </a:path>
            </a:pathLst>
          </a:custGeom>
          <a:gradFill>
            <a:gsLst>
              <a:gs pos="0">
                <a:srgbClr val="0C344C"/>
              </a:gs>
              <a:gs pos="100000">
                <a:srgbClr val="D80F79"/>
              </a:gs>
            </a:gsLst>
            <a:lin ang="189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1422063" y="1474788"/>
            <a:ext cx="769937" cy="1249363"/>
          </a:xfrm>
          <a:custGeom>
            <a:avLst/>
            <a:gdLst>
              <a:gd name="T0" fmla="*/ 0 w 485"/>
              <a:gd name="T1" fmla="*/ 484 h 787"/>
              <a:gd name="T2" fmla="*/ 485 w 485"/>
              <a:gd name="T3" fmla="*/ 0 h 787"/>
              <a:gd name="T4" fmla="*/ 485 w 485"/>
              <a:gd name="T5" fmla="*/ 304 h 787"/>
              <a:gd name="T6" fmla="*/ 2 w 485"/>
              <a:gd name="T7" fmla="*/ 787 h 787"/>
              <a:gd name="T8" fmla="*/ 0 w 485"/>
              <a:gd name="T9" fmla="*/ 484 h 787"/>
            </a:gdLst>
            <a:ahLst/>
            <a:cxnLst>
              <a:cxn ang="0">
                <a:pos x="T0" y="T1"/>
              </a:cxn>
              <a:cxn ang="0">
                <a:pos x="T2" y="T3"/>
              </a:cxn>
              <a:cxn ang="0">
                <a:pos x="T4" y="T5"/>
              </a:cxn>
              <a:cxn ang="0">
                <a:pos x="T6" y="T7"/>
              </a:cxn>
              <a:cxn ang="0">
                <a:pos x="T8" y="T9"/>
              </a:cxn>
            </a:cxnLst>
            <a:rect l="0" t="0" r="r" b="b"/>
            <a:pathLst>
              <a:path w="485" h="787">
                <a:moveTo>
                  <a:pt x="0" y="484"/>
                </a:moveTo>
                <a:lnTo>
                  <a:pt x="485" y="0"/>
                </a:lnTo>
                <a:lnTo>
                  <a:pt x="485" y="304"/>
                </a:lnTo>
                <a:lnTo>
                  <a:pt x="2" y="787"/>
                </a:lnTo>
                <a:lnTo>
                  <a:pt x="0" y="484"/>
                </a:lnTo>
                <a:close/>
              </a:path>
            </a:pathLst>
          </a:custGeom>
          <a:solidFill>
            <a:srgbClr val="19627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userDrawn="1"/>
        </p:nvSpPr>
        <p:spPr bwMode="auto">
          <a:xfrm flipH="1">
            <a:off x="7288212" y="-1"/>
            <a:ext cx="3290748" cy="2581275"/>
          </a:xfrm>
          <a:custGeom>
            <a:avLst/>
            <a:gdLst>
              <a:gd name="T0" fmla="*/ 0 w 1744"/>
              <a:gd name="T1" fmla="*/ 1368 h 1368"/>
              <a:gd name="T2" fmla="*/ 1369 w 1744"/>
              <a:gd name="T3" fmla="*/ 0 h 1368"/>
              <a:gd name="T4" fmla="*/ 1744 w 1744"/>
              <a:gd name="T5" fmla="*/ 0 h 1368"/>
              <a:gd name="T6" fmla="*/ 375 w 1744"/>
              <a:gd name="T7" fmla="*/ 1368 h 1368"/>
              <a:gd name="T8" fmla="*/ 0 w 1744"/>
              <a:gd name="T9" fmla="*/ 1368 h 1368"/>
            </a:gdLst>
            <a:ahLst/>
            <a:cxnLst>
              <a:cxn ang="0">
                <a:pos x="T0" y="T1"/>
              </a:cxn>
              <a:cxn ang="0">
                <a:pos x="T2" y="T3"/>
              </a:cxn>
              <a:cxn ang="0">
                <a:pos x="T4" y="T5"/>
              </a:cxn>
              <a:cxn ang="0">
                <a:pos x="T6" y="T7"/>
              </a:cxn>
              <a:cxn ang="0">
                <a:pos x="T8" y="T9"/>
              </a:cxn>
            </a:cxnLst>
            <a:rect l="0" t="0" r="r" b="b"/>
            <a:pathLst>
              <a:path w="1744" h="1368">
                <a:moveTo>
                  <a:pt x="0" y="1368"/>
                </a:moveTo>
                <a:lnTo>
                  <a:pt x="1369" y="0"/>
                </a:lnTo>
                <a:lnTo>
                  <a:pt x="1744" y="0"/>
                </a:lnTo>
                <a:lnTo>
                  <a:pt x="375" y="1368"/>
                </a:lnTo>
                <a:lnTo>
                  <a:pt x="0" y="1368"/>
                </a:lnTo>
                <a:close/>
              </a:path>
            </a:pathLst>
          </a:custGeom>
          <a:solidFill>
            <a:srgbClr val="19627F">
              <a:alpha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userDrawn="1"/>
        </p:nvSpPr>
        <p:spPr bwMode="auto">
          <a:xfrm flipH="1">
            <a:off x="11422063" y="4283075"/>
            <a:ext cx="769937" cy="1249363"/>
          </a:xfrm>
          <a:custGeom>
            <a:avLst/>
            <a:gdLst>
              <a:gd name="T0" fmla="*/ 0 w 485"/>
              <a:gd name="T1" fmla="*/ 484 h 787"/>
              <a:gd name="T2" fmla="*/ 485 w 485"/>
              <a:gd name="T3" fmla="*/ 0 h 787"/>
              <a:gd name="T4" fmla="*/ 485 w 485"/>
              <a:gd name="T5" fmla="*/ 304 h 787"/>
              <a:gd name="T6" fmla="*/ 2 w 485"/>
              <a:gd name="T7" fmla="*/ 787 h 787"/>
              <a:gd name="T8" fmla="*/ 0 w 485"/>
              <a:gd name="T9" fmla="*/ 484 h 787"/>
            </a:gdLst>
            <a:ahLst/>
            <a:cxnLst>
              <a:cxn ang="0">
                <a:pos x="T0" y="T1"/>
              </a:cxn>
              <a:cxn ang="0">
                <a:pos x="T2" y="T3"/>
              </a:cxn>
              <a:cxn ang="0">
                <a:pos x="T4" y="T5"/>
              </a:cxn>
              <a:cxn ang="0">
                <a:pos x="T6" y="T7"/>
              </a:cxn>
              <a:cxn ang="0">
                <a:pos x="T8" y="T9"/>
              </a:cxn>
            </a:cxnLst>
            <a:rect l="0" t="0" r="r" b="b"/>
            <a:pathLst>
              <a:path w="485" h="787">
                <a:moveTo>
                  <a:pt x="0" y="484"/>
                </a:moveTo>
                <a:lnTo>
                  <a:pt x="485" y="0"/>
                </a:lnTo>
                <a:lnTo>
                  <a:pt x="485" y="304"/>
                </a:lnTo>
                <a:lnTo>
                  <a:pt x="2" y="787"/>
                </a:lnTo>
                <a:lnTo>
                  <a:pt x="0" y="484"/>
                </a:lnTo>
                <a:close/>
              </a:path>
            </a:pathLst>
          </a:custGeom>
          <a:solidFill>
            <a:schemeClr val="bg1">
              <a:alpha val="4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userDrawn="1"/>
        </p:nvSpPr>
        <p:spPr bwMode="auto">
          <a:xfrm flipH="1">
            <a:off x="10839451" y="0"/>
            <a:ext cx="1352549" cy="1350748"/>
          </a:xfrm>
          <a:custGeom>
            <a:avLst/>
            <a:gdLst>
              <a:gd name="T0" fmla="*/ 6 w 2253"/>
              <a:gd name="T1" fmla="*/ 0 h 2250"/>
              <a:gd name="T2" fmla="*/ 2253 w 2253"/>
              <a:gd name="T3" fmla="*/ 0 h 2250"/>
              <a:gd name="T4" fmla="*/ 0 w 2253"/>
              <a:gd name="T5" fmla="*/ 2250 h 2250"/>
              <a:gd name="T6" fmla="*/ 6 w 2253"/>
              <a:gd name="T7" fmla="*/ 0 h 2250"/>
            </a:gdLst>
            <a:ahLst/>
            <a:cxnLst>
              <a:cxn ang="0">
                <a:pos x="T0" y="T1"/>
              </a:cxn>
              <a:cxn ang="0">
                <a:pos x="T2" y="T3"/>
              </a:cxn>
              <a:cxn ang="0">
                <a:pos x="T4" y="T5"/>
              </a:cxn>
              <a:cxn ang="0">
                <a:pos x="T6" y="T7"/>
              </a:cxn>
            </a:cxnLst>
            <a:rect l="0" t="0" r="r" b="b"/>
            <a:pathLst>
              <a:path w="2253" h="2250">
                <a:moveTo>
                  <a:pt x="6" y="0"/>
                </a:moveTo>
                <a:lnTo>
                  <a:pt x="2253" y="0"/>
                </a:lnTo>
                <a:lnTo>
                  <a:pt x="0" y="2250"/>
                </a:lnTo>
                <a:lnTo>
                  <a:pt x="6" y="0"/>
                </a:lnTo>
                <a:close/>
              </a:path>
            </a:pathLst>
          </a:custGeom>
          <a:gradFill>
            <a:gsLst>
              <a:gs pos="0">
                <a:srgbClr val="BFBEBE"/>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userDrawn="1"/>
        </p:nvSpPr>
        <p:spPr bwMode="auto">
          <a:xfrm flipH="1">
            <a:off x="6566932" y="1588"/>
            <a:ext cx="2582386" cy="2579687"/>
          </a:xfrm>
          <a:custGeom>
            <a:avLst/>
            <a:gdLst>
              <a:gd name="T0" fmla="*/ 2568 w 2871"/>
              <a:gd name="T1" fmla="*/ 0 h 2868"/>
              <a:gd name="T2" fmla="*/ 0 w 2871"/>
              <a:gd name="T3" fmla="*/ 2566 h 2868"/>
              <a:gd name="T4" fmla="*/ 0 w 2871"/>
              <a:gd name="T5" fmla="*/ 2868 h 2868"/>
              <a:gd name="T6" fmla="*/ 2871 w 2871"/>
              <a:gd name="T7" fmla="*/ 0 h 2868"/>
              <a:gd name="T8" fmla="*/ 2568 w 2871"/>
              <a:gd name="T9" fmla="*/ 0 h 2868"/>
            </a:gdLst>
            <a:ahLst/>
            <a:cxnLst>
              <a:cxn ang="0">
                <a:pos x="T0" y="T1"/>
              </a:cxn>
              <a:cxn ang="0">
                <a:pos x="T2" y="T3"/>
              </a:cxn>
              <a:cxn ang="0">
                <a:pos x="T4" y="T5"/>
              </a:cxn>
              <a:cxn ang="0">
                <a:pos x="T6" y="T7"/>
              </a:cxn>
              <a:cxn ang="0">
                <a:pos x="T8" y="T9"/>
              </a:cxn>
            </a:cxnLst>
            <a:rect l="0" t="0" r="r" b="b"/>
            <a:pathLst>
              <a:path w="2871" h="2868">
                <a:moveTo>
                  <a:pt x="2568" y="0"/>
                </a:moveTo>
                <a:lnTo>
                  <a:pt x="0" y="2566"/>
                </a:lnTo>
                <a:lnTo>
                  <a:pt x="0" y="2868"/>
                </a:lnTo>
                <a:lnTo>
                  <a:pt x="2871" y="0"/>
                </a:lnTo>
                <a:lnTo>
                  <a:pt x="2568" y="0"/>
                </a:lnTo>
                <a:close/>
              </a:path>
            </a:pathLst>
          </a:custGeom>
          <a:gradFill>
            <a:gsLst>
              <a:gs pos="0">
                <a:srgbClr val="BFBEBE"/>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p:cNvSpPr>
          <p:nvPr userDrawn="1"/>
        </p:nvSpPr>
        <p:spPr bwMode="auto">
          <a:xfrm flipV="1">
            <a:off x="0" y="4635812"/>
            <a:ext cx="2225154" cy="2222187"/>
          </a:xfrm>
          <a:custGeom>
            <a:avLst/>
            <a:gdLst>
              <a:gd name="T0" fmla="*/ 0 w 2250"/>
              <a:gd name="T1" fmla="*/ 0 h 2247"/>
              <a:gd name="T2" fmla="*/ 2250 w 2250"/>
              <a:gd name="T3" fmla="*/ 0 h 2247"/>
              <a:gd name="T4" fmla="*/ 0 w 2250"/>
              <a:gd name="T5" fmla="*/ 2247 h 2247"/>
              <a:gd name="T6" fmla="*/ 0 w 2250"/>
              <a:gd name="T7" fmla="*/ 0 h 2247"/>
            </a:gdLst>
            <a:ahLst/>
            <a:cxnLst>
              <a:cxn ang="0">
                <a:pos x="T0" y="T1"/>
              </a:cxn>
              <a:cxn ang="0">
                <a:pos x="T2" y="T3"/>
              </a:cxn>
              <a:cxn ang="0">
                <a:pos x="T4" y="T5"/>
              </a:cxn>
              <a:cxn ang="0">
                <a:pos x="T6" y="T7"/>
              </a:cxn>
            </a:cxnLst>
            <a:rect l="0" t="0" r="r" b="b"/>
            <a:pathLst>
              <a:path w="2250" h="2247">
                <a:moveTo>
                  <a:pt x="0" y="0"/>
                </a:moveTo>
                <a:lnTo>
                  <a:pt x="2250" y="0"/>
                </a:lnTo>
                <a:lnTo>
                  <a:pt x="0" y="2247"/>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userDrawn="1"/>
        </p:nvSpPr>
        <p:spPr bwMode="auto">
          <a:xfrm flipV="1">
            <a:off x="0" y="3327632"/>
            <a:ext cx="2633593" cy="2624693"/>
          </a:xfrm>
          <a:custGeom>
            <a:avLst/>
            <a:gdLst>
              <a:gd name="T0" fmla="*/ 0 w 3264"/>
              <a:gd name="T1" fmla="*/ 2218 h 3253"/>
              <a:gd name="T2" fmla="*/ 2220 w 3264"/>
              <a:gd name="T3" fmla="*/ 0 h 3253"/>
              <a:gd name="T4" fmla="*/ 3264 w 3264"/>
              <a:gd name="T5" fmla="*/ 0 h 3253"/>
              <a:gd name="T6" fmla="*/ 5 w 3264"/>
              <a:gd name="T7" fmla="*/ 3253 h 3253"/>
              <a:gd name="T8" fmla="*/ 0 w 3264"/>
              <a:gd name="T9" fmla="*/ 2218 h 3253"/>
            </a:gdLst>
            <a:ahLst/>
            <a:cxnLst>
              <a:cxn ang="0">
                <a:pos x="T0" y="T1"/>
              </a:cxn>
              <a:cxn ang="0">
                <a:pos x="T2" y="T3"/>
              </a:cxn>
              <a:cxn ang="0">
                <a:pos x="T4" y="T5"/>
              </a:cxn>
              <a:cxn ang="0">
                <a:pos x="T6" y="T7"/>
              </a:cxn>
              <a:cxn ang="0">
                <a:pos x="T8" y="T9"/>
              </a:cxn>
            </a:cxnLst>
            <a:rect l="0" t="0" r="r" b="b"/>
            <a:pathLst>
              <a:path w="3264" h="3253">
                <a:moveTo>
                  <a:pt x="0" y="2218"/>
                </a:moveTo>
                <a:lnTo>
                  <a:pt x="2220" y="0"/>
                </a:lnTo>
                <a:lnTo>
                  <a:pt x="3264" y="0"/>
                </a:lnTo>
                <a:lnTo>
                  <a:pt x="5" y="3253"/>
                </a:lnTo>
                <a:lnTo>
                  <a:pt x="0" y="2218"/>
                </a:lnTo>
                <a:close/>
              </a:path>
            </a:pathLst>
          </a:custGeom>
          <a:gradFill flip="none" rotWithShape="1">
            <a:gsLst>
              <a:gs pos="0">
                <a:srgbClr val="0C344C"/>
              </a:gs>
              <a:gs pos="100000">
                <a:srgbClr val="D80F79"/>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
          <p:cNvSpPr>
            <a:spLocks/>
          </p:cNvSpPr>
          <p:nvPr userDrawn="1"/>
        </p:nvSpPr>
        <p:spPr bwMode="auto">
          <a:xfrm flipV="1">
            <a:off x="498989" y="5249955"/>
            <a:ext cx="2050022" cy="1608045"/>
          </a:xfrm>
          <a:custGeom>
            <a:avLst/>
            <a:gdLst>
              <a:gd name="T0" fmla="*/ 0 w 1744"/>
              <a:gd name="T1" fmla="*/ 1368 h 1368"/>
              <a:gd name="T2" fmla="*/ 1369 w 1744"/>
              <a:gd name="T3" fmla="*/ 0 h 1368"/>
              <a:gd name="T4" fmla="*/ 1744 w 1744"/>
              <a:gd name="T5" fmla="*/ 0 h 1368"/>
              <a:gd name="T6" fmla="*/ 375 w 1744"/>
              <a:gd name="T7" fmla="*/ 1368 h 1368"/>
              <a:gd name="T8" fmla="*/ 0 w 1744"/>
              <a:gd name="T9" fmla="*/ 1368 h 1368"/>
            </a:gdLst>
            <a:ahLst/>
            <a:cxnLst>
              <a:cxn ang="0">
                <a:pos x="T0" y="T1"/>
              </a:cxn>
              <a:cxn ang="0">
                <a:pos x="T2" y="T3"/>
              </a:cxn>
              <a:cxn ang="0">
                <a:pos x="T4" y="T5"/>
              </a:cxn>
              <a:cxn ang="0">
                <a:pos x="T6" y="T7"/>
              </a:cxn>
              <a:cxn ang="0">
                <a:pos x="T8" y="T9"/>
              </a:cxn>
            </a:cxnLst>
            <a:rect l="0" t="0" r="r" b="b"/>
            <a:pathLst>
              <a:path w="1744" h="1368">
                <a:moveTo>
                  <a:pt x="0" y="1368"/>
                </a:moveTo>
                <a:lnTo>
                  <a:pt x="1369" y="0"/>
                </a:lnTo>
                <a:lnTo>
                  <a:pt x="1744" y="0"/>
                </a:lnTo>
                <a:lnTo>
                  <a:pt x="375" y="1368"/>
                </a:lnTo>
                <a:lnTo>
                  <a:pt x="0" y="1368"/>
                </a:lnTo>
                <a:close/>
              </a:path>
            </a:pathLst>
          </a:custGeom>
          <a:solidFill>
            <a:srgbClr val="19627F">
              <a:alpha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p:cNvSpPr>
          <p:nvPr userDrawn="1"/>
        </p:nvSpPr>
        <p:spPr bwMode="auto">
          <a:xfrm flipV="1">
            <a:off x="1354395" y="5046650"/>
            <a:ext cx="1813245" cy="1811350"/>
          </a:xfrm>
          <a:custGeom>
            <a:avLst/>
            <a:gdLst>
              <a:gd name="T0" fmla="*/ 2568 w 2871"/>
              <a:gd name="T1" fmla="*/ 0 h 2868"/>
              <a:gd name="T2" fmla="*/ 0 w 2871"/>
              <a:gd name="T3" fmla="*/ 2566 h 2868"/>
              <a:gd name="T4" fmla="*/ 0 w 2871"/>
              <a:gd name="T5" fmla="*/ 2868 h 2868"/>
              <a:gd name="T6" fmla="*/ 2871 w 2871"/>
              <a:gd name="T7" fmla="*/ 0 h 2868"/>
              <a:gd name="T8" fmla="*/ 2568 w 2871"/>
              <a:gd name="T9" fmla="*/ 0 h 2868"/>
            </a:gdLst>
            <a:ahLst/>
            <a:cxnLst>
              <a:cxn ang="0">
                <a:pos x="T0" y="T1"/>
              </a:cxn>
              <a:cxn ang="0">
                <a:pos x="T2" y="T3"/>
              </a:cxn>
              <a:cxn ang="0">
                <a:pos x="T4" y="T5"/>
              </a:cxn>
              <a:cxn ang="0">
                <a:pos x="T6" y="T7"/>
              </a:cxn>
              <a:cxn ang="0">
                <a:pos x="T8" y="T9"/>
              </a:cxn>
            </a:cxnLst>
            <a:rect l="0" t="0" r="r" b="b"/>
            <a:pathLst>
              <a:path w="2871" h="2868">
                <a:moveTo>
                  <a:pt x="2568" y="0"/>
                </a:moveTo>
                <a:lnTo>
                  <a:pt x="0" y="2566"/>
                </a:lnTo>
                <a:lnTo>
                  <a:pt x="0" y="2868"/>
                </a:lnTo>
                <a:lnTo>
                  <a:pt x="2871" y="0"/>
                </a:lnTo>
                <a:lnTo>
                  <a:pt x="256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a:xfrm>
            <a:off x="3080560" y="6134163"/>
            <a:ext cx="2743200" cy="365125"/>
          </a:xfrm>
        </p:spPr>
        <p:txBody>
          <a:bodyPr/>
          <a:lstStyle/>
          <a:p>
            <a:fld id="{7D0D1DE2-8BE3-43FF-A156-EDC170FBC561}" type="datetime4">
              <a:rPr lang="en-US" smtClean="0"/>
              <a:t>September 19, 2023</a:t>
            </a:fld>
            <a:endParaRPr lang="en-US"/>
          </a:p>
        </p:txBody>
      </p:sp>
      <p:sp>
        <p:nvSpPr>
          <p:cNvPr id="5" name="Footer Placeholder 4"/>
          <p:cNvSpPr>
            <a:spLocks noGrp="1"/>
          </p:cNvSpPr>
          <p:nvPr>
            <p:ph type="ftr" sz="quarter" idx="11"/>
          </p:nvPr>
        </p:nvSpPr>
        <p:spPr>
          <a:xfrm>
            <a:off x="5954951" y="6134163"/>
            <a:ext cx="3128518" cy="365125"/>
          </a:xfrm>
        </p:spPr>
        <p:txBody>
          <a:bodyPr/>
          <a:lstStyle/>
          <a:p>
            <a:r>
              <a:rPr lang="en-US"/>
              <a:t>The Innovative Actuary</a:t>
            </a:r>
            <a:endParaRPr lang="en-US" dirty="0"/>
          </a:p>
        </p:txBody>
      </p:sp>
      <p:sp>
        <p:nvSpPr>
          <p:cNvPr id="6" name="Slide Number Placeholder 5"/>
          <p:cNvSpPr>
            <a:spLocks noGrp="1"/>
          </p:cNvSpPr>
          <p:nvPr>
            <p:ph type="sldNum" sz="quarter" idx="12"/>
          </p:nvPr>
        </p:nvSpPr>
        <p:spPr>
          <a:xfrm>
            <a:off x="9214660" y="6134163"/>
            <a:ext cx="2139140" cy="365125"/>
          </a:xfrm>
        </p:spPr>
        <p:txBody>
          <a:bodyPr/>
          <a:lstStyle/>
          <a:p>
            <a:fld id="{1F0D9605-A831-4471-A4C4-EBFA8615ADCD}" type="slidenum">
              <a:rPr lang="en-US" smtClean="0"/>
              <a:t>‹#›</a:t>
            </a:fld>
            <a:endParaRPr lang="en-US"/>
          </a:p>
        </p:txBody>
      </p:sp>
      <p:grpSp>
        <p:nvGrpSpPr>
          <p:cNvPr id="36" name="Group 20"/>
          <p:cNvGrpSpPr>
            <a:grpSpLocks noChangeAspect="1"/>
          </p:cNvGrpSpPr>
          <p:nvPr userDrawn="1"/>
        </p:nvGrpSpPr>
        <p:grpSpPr bwMode="auto">
          <a:xfrm flipV="1">
            <a:off x="1" y="-599232"/>
            <a:ext cx="2407278" cy="396032"/>
            <a:chOff x="0" y="0"/>
            <a:chExt cx="5963" cy="981"/>
          </a:xfrm>
        </p:grpSpPr>
        <p:sp>
          <p:nvSpPr>
            <p:cNvPr id="37" name="Oval 21"/>
            <p:cNvSpPr>
              <a:spLocks noChangeArrowheads="1"/>
            </p:cNvSpPr>
            <p:nvPr/>
          </p:nvSpPr>
          <p:spPr bwMode="auto">
            <a:xfrm>
              <a:off x="1246" y="0"/>
              <a:ext cx="978" cy="981"/>
            </a:xfrm>
            <a:prstGeom prst="ellipse">
              <a:avLst/>
            </a:prstGeom>
            <a:solidFill>
              <a:srgbClr val="0C3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22"/>
            <p:cNvSpPr>
              <a:spLocks noChangeArrowheads="1"/>
            </p:cNvSpPr>
            <p:nvPr/>
          </p:nvSpPr>
          <p:spPr bwMode="auto">
            <a:xfrm>
              <a:off x="0" y="0"/>
              <a:ext cx="978" cy="981"/>
            </a:xfrm>
            <a:prstGeom prst="ellipse">
              <a:avLst/>
            </a:prstGeom>
            <a:solidFill>
              <a:srgbClr val="D80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23"/>
            <p:cNvSpPr>
              <a:spLocks noChangeArrowheads="1"/>
            </p:cNvSpPr>
            <p:nvPr/>
          </p:nvSpPr>
          <p:spPr bwMode="auto">
            <a:xfrm>
              <a:off x="2493" y="0"/>
              <a:ext cx="977" cy="981"/>
            </a:xfrm>
            <a:prstGeom prst="ellipse">
              <a:avLst/>
            </a:prstGeom>
            <a:solidFill>
              <a:srgbClr val="196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24"/>
            <p:cNvSpPr>
              <a:spLocks noChangeArrowheads="1"/>
            </p:cNvSpPr>
            <p:nvPr/>
          </p:nvSpPr>
          <p:spPr bwMode="auto">
            <a:xfrm>
              <a:off x="3739" y="0"/>
              <a:ext cx="978" cy="981"/>
            </a:xfrm>
            <a:prstGeom prst="ellipse">
              <a:avLst/>
            </a:prstGeom>
            <a:solidFill>
              <a:srgbClr val="6F8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25"/>
            <p:cNvSpPr>
              <a:spLocks noChangeArrowheads="1"/>
            </p:cNvSpPr>
            <p:nvPr/>
          </p:nvSpPr>
          <p:spPr bwMode="auto">
            <a:xfrm>
              <a:off x="4986" y="0"/>
              <a:ext cx="977" cy="981"/>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8838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B4DA6-49FC-42F8-93C8-CA547029A18C}" type="datetime4">
              <a:rPr lang="en-US" smtClean="0"/>
              <a:t>September 19, 2023</a:t>
            </a:fld>
            <a:endParaRPr lang="en-US"/>
          </a:p>
        </p:txBody>
      </p:sp>
      <p:sp>
        <p:nvSpPr>
          <p:cNvPr id="5" name="Footer Placeholder 4"/>
          <p:cNvSpPr>
            <a:spLocks noGrp="1"/>
          </p:cNvSpPr>
          <p:nvPr>
            <p:ph type="ftr" sz="quarter" idx="11"/>
          </p:nvPr>
        </p:nvSpPr>
        <p:spPr/>
        <p:txBody>
          <a:bodyPr/>
          <a:lstStyle/>
          <a:p>
            <a:r>
              <a:rPr lang="en-US"/>
              <a:t>The Innovative Actuary</a:t>
            </a:r>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114032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8FDD7-0959-4AEF-B0A5-1CD755047182}" type="datetime4">
              <a:rPr lang="en-US" smtClean="0"/>
              <a:t>September 19, 2023</a:t>
            </a:fld>
            <a:endParaRPr lang="en-US"/>
          </a:p>
        </p:txBody>
      </p:sp>
      <p:sp>
        <p:nvSpPr>
          <p:cNvPr id="5" name="Footer Placeholder 4"/>
          <p:cNvSpPr>
            <a:spLocks noGrp="1"/>
          </p:cNvSpPr>
          <p:nvPr>
            <p:ph type="ftr" sz="quarter" idx="11"/>
          </p:nvPr>
        </p:nvSpPr>
        <p:spPr/>
        <p:txBody>
          <a:bodyPr/>
          <a:lstStyle/>
          <a:p>
            <a:r>
              <a:rPr lang="en-US"/>
              <a:t>The Innovative Actuary</a:t>
            </a:r>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201870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F325C-9B6D-40DA-A5ED-1160C2E45F5E}" type="datetime4">
              <a:rPr lang="en-US" smtClean="0"/>
              <a:t>September 19, 2023</a:t>
            </a:fld>
            <a:endParaRPr lang="en-US"/>
          </a:p>
        </p:txBody>
      </p:sp>
      <p:sp>
        <p:nvSpPr>
          <p:cNvPr id="5" name="Footer Placeholder 4"/>
          <p:cNvSpPr>
            <a:spLocks noGrp="1"/>
          </p:cNvSpPr>
          <p:nvPr>
            <p:ph type="ftr" sz="quarter" idx="11"/>
          </p:nvPr>
        </p:nvSpPr>
        <p:spPr/>
        <p:txBody>
          <a:bodyPr/>
          <a:lstStyle/>
          <a:p>
            <a:r>
              <a:rPr lang="en-US"/>
              <a:t>The Innovative Actuary</a:t>
            </a:r>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212412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0C6606-9270-4304-991C-B262A1F2C2AA}" type="datetime4">
              <a:rPr lang="en-US" smtClean="0"/>
              <a:t>September 19, 2023</a:t>
            </a:fld>
            <a:endParaRPr lang="en-US"/>
          </a:p>
        </p:txBody>
      </p:sp>
      <p:sp>
        <p:nvSpPr>
          <p:cNvPr id="5" name="Footer Placeholder 4"/>
          <p:cNvSpPr>
            <a:spLocks noGrp="1"/>
          </p:cNvSpPr>
          <p:nvPr>
            <p:ph type="ftr" sz="quarter" idx="11"/>
          </p:nvPr>
        </p:nvSpPr>
        <p:spPr/>
        <p:txBody>
          <a:bodyPr/>
          <a:lstStyle/>
          <a:p>
            <a:r>
              <a:rPr lang="en-US"/>
              <a:t>The Innovative Actuary</a:t>
            </a:r>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339782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273021-C23A-4D6D-833B-F8752FD11FE4}" type="datetime4">
              <a:rPr lang="en-US" smtClean="0"/>
              <a:t>September 19, 2023</a:t>
            </a:fld>
            <a:endParaRPr lang="en-US"/>
          </a:p>
        </p:txBody>
      </p:sp>
      <p:sp>
        <p:nvSpPr>
          <p:cNvPr id="6" name="Footer Placeholder 5"/>
          <p:cNvSpPr>
            <a:spLocks noGrp="1"/>
          </p:cNvSpPr>
          <p:nvPr>
            <p:ph type="ftr" sz="quarter" idx="11"/>
          </p:nvPr>
        </p:nvSpPr>
        <p:spPr/>
        <p:txBody>
          <a:bodyPr/>
          <a:lstStyle/>
          <a:p>
            <a:r>
              <a:rPr lang="en-US"/>
              <a:t>The Innovative Actuary</a:t>
            </a:r>
          </a:p>
        </p:txBody>
      </p:sp>
      <p:sp>
        <p:nvSpPr>
          <p:cNvPr id="7" name="Slide Number Placeholder 6"/>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246331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4AB5B-9D6A-4C00-9B9F-12F2E3D4FB78}" type="datetime4">
              <a:rPr lang="en-US" smtClean="0"/>
              <a:t>September 19, 2023</a:t>
            </a:fld>
            <a:endParaRPr lang="en-US"/>
          </a:p>
        </p:txBody>
      </p:sp>
      <p:sp>
        <p:nvSpPr>
          <p:cNvPr id="8" name="Footer Placeholder 7"/>
          <p:cNvSpPr>
            <a:spLocks noGrp="1"/>
          </p:cNvSpPr>
          <p:nvPr>
            <p:ph type="ftr" sz="quarter" idx="11"/>
          </p:nvPr>
        </p:nvSpPr>
        <p:spPr/>
        <p:txBody>
          <a:bodyPr/>
          <a:lstStyle/>
          <a:p>
            <a:r>
              <a:rPr lang="en-US"/>
              <a:t>The Innovative Actuary</a:t>
            </a:r>
          </a:p>
        </p:txBody>
      </p:sp>
      <p:sp>
        <p:nvSpPr>
          <p:cNvPr id="9" name="Slide Number Placeholder 8"/>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179062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318ECC-A35D-42C7-AA32-B59DDCA421D5}" type="datetime4">
              <a:rPr lang="en-US" smtClean="0"/>
              <a:t>September 19, 2023</a:t>
            </a:fld>
            <a:endParaRPr lang="en-US"/>
          </a:p>
        </p:txBody>
      </p:sp>
      <p:sp>
        <p:nvSpPr>
          <p:cNvPr id="4" name="Footer Placeholder 3"/>
          <p:cNvSpPr>
            <a:spLocks noGrp="1"/>
          </p:cNvSpPr>
          <p:nvPr>
            <p:ph type="ftr" sz="quarter" idx="11"/>
          </p:nvPr>
        </p:nvSpPr>
        <p:spPr/>
        <p:txBody>
          <a:bodyPr/>
          <a:lstStyle/>
          <a:p>
            <a:r>
              <a:rPr lang="en-US"/>
              <a:t>The Innovative Actuary</a:t>
            </a:r>
          </a:p>
        </p:txBody>
      </p:sp>
      <p:sp>
        <p:nvSpPr>
          <p:cNvPr id="5" name="Slide Number Placeholder 4"/>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296599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238874"/>
            <a:ext cx="12192000" cy="619125"/>
          </a:xfrm>
          <a:prstGeom prst="rect">
            <a:avLst/>
          </a:prstGeom>
          <a:gradFill>
            <a:gsLst>
              <a:gs pos="0">
                <a:srgbClr val="BFBEBE"/>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rgbClr val="0C344C"/>
                </a:solidFill>
              </a:defRPr>
            </a:lvl1pPr>
          </a:lstStyle>
          <a:p>
            <a:fld id="{8236C9BB-D910-41E0-8DA2-49B3EB58F3A0}" type="datetime4">
              <a:rPr lang="en-US" smtClean="0"/>
              <a:pPr/>
              <a:t>September 19, 2023</a:t>
            </a:fld>
            <a:endParaRPr lang="en-US" dirty="0"/>
          </a:p>
        </p:txBody>
      </p:sp>
      <p:sp>
        <p:nvSpPr>
          <p:cNvPr id="3" name="Footer Placeholder 2"/>
          <p:cNvSpPr>
            <a:spLocks noGrp="1"/>
          </p:cNvSpPr>
          <p:nvPr>
            <p:ph type="ftr" sz="quarter" idx="11"/>
          </p:nvPr>
        </p:nvSpPr>
        <p:spPr/>
        <p:txBody>
          <a:bodyPr/>
          <a:lstStyle>
            <a:lvl1pPr>
              <a:defRPr>
                <a:solidFill>
                  <a:srgbClr val="0C344C"/>
                </a:solidFill>
              </a:defRPr>
            </a:lvl1pPr>
          </a:lstStyle>
          <a:p>
            <a:r>
              <a:rPr lang="en-US" dirty="0"/>
              <a:t>The Innovative Actuary</a:t>
            </a:r>
          </a:p>
        </p:txBody>
      </p:sp>
      <p:sp>
        <p:nvSpPr>
          <p:cNvPr id="4" name="Slide Number Placeholder 3"/>
          <p:cNvSpPr>
            <a:spLocks noGrp="1"/>
          </p:cNvSpPr>
          <p:nvPr>
            <p:ph type="sldNum" sz="quarter" idx="12"/>
          </p:nvPr>
        </p:nvSpPr>
        <p:spPr/>
        <p:txBody>
          <a:bodyPr/>
          <a:lstStyle>
            <a:lvl1pPr>
              <a:defRPr>
                <a:solidFill>
                  <a:srgbClr val="0C344C"/>
                </a:solidFill>
              </a:defRPr>
            </a:lvl1pPr>
          </a:lstStyle>
          <a:p>
            <a:fld id="{1F0D9605-A831-4471-A4C4-EBFA8615ADCD}" type="slidenum">
              <a:rPr lang="en-US" smtClean="0"/>
              <a:pPr/>
              <a:t>‹#›</a:t>
            </a:fld>
            <a:endParaRPr lang="en-US" dirty="0"/>
          </a:p>
        </p:txBody>
      </p:sp>
      <p:grpSp>
        <p:nvGrpSpPr>
          <p:cNvPr id="6" name="Group 20"/>
          <p:cNvGrpSpPr>
            <a:grpSpLocks noChangeAspect="1"/>
          </p:cNvGrpSpPr>
          <p:nvPr userDrawn="1"/>
        </p:nvGrpSpPr>
        <p:grpSpPr bwMode="auto">
          <a:xfrm flipV="1">
            <a:off x="1" y="-599232"/>
            <a:ext cx="2407278" cy="396032"/>
            <a:chOff x="0" y="0"/>
            <a:chExt cx="5963" cy="981"/>
          </a:xfrm>
        </p:grpSpPr>
        <p:sp>
          <p:nvSpPr>
            <p:cNvPr id="7" name="Oval 21"/>
            <p:cNvSpPr>
              <a:spLocks noChangeArrowheads="1"/>
            </p:cNvSpPr>
            <p:nvPr/>
          </p:nvSpPr>
          <p:spPr bwMode="auto">
            <a:xfrm>
              <a:off x="1246" y="0"/>
              <a:ext cx="978" cy="981"/>
            </a:xfrm>
            <a:prstGeom prst="ellipse">
              <a:avLst/>
            </a:prstGeom>
            <a:solidFill>
              <a:srgbClr val="0C3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22"/>
            <p:cNvSpPr>
              <a:spLocks noChangeArrowheads="1"/>
            </p:cNvSpPr>
            <p:nvPr/>
          </p:nvSpPr>
          <p:spPr bwMode="auto">
            <a:xfrm>
              <a:off x="0" y="0"/>
              <a:ext cx="978" cy="981"/>
            </a:xfrm>
            <a:prstGeom prst="ellipse">
              <a:avLst/>
            </a:prstGeom>
            <a:solidFill>
              <a:srgbClr val="D80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23"/>
            <p:cNvSpPr>
              <a:spLocks noChangeArrowheads="1"/>
            </p:cNvSpPr>
            <p:nvPr/>
          </p:nvSpPr>
          <p:spPr bwMode="auto">
            <a:xfrm>
              <a:off x="2493" y="0"/>
              <a:ext cx="977" cy="981"/>
            </a:xfrm>
            <a:prstGeom prst="ellipse">
              <a:avLst/>
            </a:prstGeom>
            <a:solidFill>
              <a:srgbClr val="196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24"/>
            <p:cNvSpPr>
              <a:spLocks noChangeArrowheads="1"/>
            </p:cNvSpPr>
            <p:nvPr/>
          </p:nvSpPr>
          <p:spPr bwMode="auto">
            <a:xfrm>
              <a:off x="3739" y="0"/>
              <a:ext cx="978" cy="981"/>
            </a:xfrm>
            <a:prstGeom prst="ellipse">
              <a:avLst/>
            </a:prstGeom>
            <a:solidFill>
              <a:srgbClr val="6F8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25"/>
            <p:cNvSpPr>
              <a:spLocks noChangeArrowheads="1"/>
            </p:cNvSpPr>
            <p:nvPr/>
          </p:nvSpPr>
          <p:spPr bwMode="auto">
            <a:xfrm>
              <a:off x="4986" y="0"/>
              <a:ext cx="977" cy="981"/>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13"/>
          <p:cNvSpPr>
            <a:spLocks/>
          </p:cNvSpPr>
          <p:nvPr userDrawn="1"/>
        </p:nvSpPr>
        <p:spPr bwMode="auto">
          <a:xfrm flipH="1">
            <a:off x="8620125" y="0"/>
            <a:ext cx="3571875" cy="3567112"/>
          </a:xfrm>
          <a:custGeom>
            <a:avLst/>
            <a:gdLst>
              <a:gd name="T0" fmla="*/ 0 w 2250"/>
              <a:gd name="T1" fmla="*/ 0 h 2247"/>
              <a:gd name="T2" fmla="*/ 2250 w 2250"/>
              <a:gd name="T3" fmla="*/ 0 h 2247"/>
              <a:gd name="T4" fmla="*/ 0 w 2250"/>
              <a:gd name="T5" fmla="*/ 2247 h 2247"/>
              <a:gd name="T6" fmla="*/ 0 w 2250"/>
              <a:gd name="T7" fmla="*/ 0 h 2247"/>
            </a:gdLst>
            <a:ahLst/>
            <a:cxnLst>
              <a:cxn ang="0">
                <a:pos x="T0" y="T1"/>
              </a:cxn>
              <a:cxn ang="0">
                <a:pos x="T2" y="T3"/>
              </a:cxn>
              <a:cxn ang="0">
                <a:pos x="T4" y="T5"/>
              </a:cxn>
              <a:cxn ang="0">
                <a:pos x="T6" y="T7"/>
              </a:cxn>
            </a:cxnLst>
            <a:rect l="0" t="0" r="r" b="b"/>
            <a:pathLst>
              <a:path w="2250" h="2247">
                <a:moveTo>
                  <a:pt x="0" y="0"/>
                </a:moveTo>
                <a:lnTo>
                  <a:pt x="2250" y="0"/>
                </a:lnTo>
                <a:lnTo>
                  <a:pt x="0" y="2247"/>
                </a:lnTo>
                <a:lnTo>
                  <a:pt x="0" y="0"/>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7"/>
          <p:cNvSpPr>
            <a:spLocks/>
          </p:cNvSpPr>
          <p:nvPr userDrawn="1"/>
        </p:nvSpPr>
        <p:spPr bwMode="auto">
          <a:xfrm flipH="1">
            <a:off x="7964488" y="273051"/>
            <a:ext cx="4227512" cy="4213225"/>
          </a:xfrm>
          <a:custGeom>
            <a:avLst/>
            <a:gdLst>
              <a:gd name="T0" fmla="*/ 0 w 3264"/>
              <a:gd name="T1" fmla="*/ 2218 h 3253"/>
              <a:gd name="T2" fmla="*/ 2220 w 3264"/>
              <a:gd name="T3" fmla="*/ 0 h 3253"/>
              <a:gd name="T4" fmla="*/ 3264 w 3264"/>
              <a:gd name="T5" fmla="*/ 0 h 3253"/>
              <a:gd name="T6" fmla="*/ 5 w 3264"/>
              <a:gd name="T7" fmla="*/ 3253 h 3253"/>
              <a:gd name="T8" fmla="*/ 0 w 3264"/>
              <a:gd name="T9" fmla="*/ 2218 h 3253"/>
            </a:gdLst>
            <a:ahLst/>
            <a:cxnLst>
              <a:cxn ang="0">
                <a:pos x="T0" y="T1"/>
              </a:cxn>
              <a:cxn ang="0">
                <a:pos x="T2" y="T3"/>
              </a:cxn>
              <a:cxn ang="0">
                <a:pos x="T4" y="T5"/>
              </a:cxn>
              <a:cxn ang="0">
                <a:pos x="T6" y="T7"/>
              </a:cxn>
              <a:cxn ang="0">
                <a:pos x="T8" y="T9"/>
              </a:cxn>
            </a:cxnLst>
            <a:rect l="0" t="0" r="r" b="b"/>
            <a:pathLst>
              <a:path w="3264" h="3253">
                <a:moveTo>
                  <a:pt x="0" y="2218"/>
                </a:moveTo>
                <a:lnTo>
                  <a:pt x="2220" y="0"/>
                </a:lnTo>
                <a:lnTo>
                  <a:pt x="3264" y="0"/>
                </a:lnTo>
                <a:lnTo>
                  <a:pt x="5" y="3253"/>
                </a:lnTo>
                <a:lnTo>
                  <a:pt x="0" y="2218"/>
                </a:lnTo>
                <a:close/>
              </a:path>
            </a:pathLst>
          </a:custGeom>
          <a:gradFill>
            <a:gsLst>
              <a:gs pos="0">
                <a:schemeClr val="bg1">
                  <a:lumMod val="95000"/>
                </a:schemeClr>
              </a:gs>
              <a:gs pos="100000">
                <a:schemeClr val="bg1">
                  <a:lumMod val="85000"/>
                  <a:alpha val="26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4" name="Freeform 8"/>
          <p:cNvSpPr>
            <a:spLocks/>
          </p:cNvSpPr>
          <p:nvPr userDrawn="1"/>
        </p:nvSpPr>
        <p:spPr bwMode="auto">
          <a:xfrm flipH="1">
            <a:off x="11422063" y="1474788"/>
            <a:ext cx="769937" cy="1249363"/>
          </a:xfrm>
          <a:custGeom>
            <a:avLst/>
            <a:gdLst>
              <a:gd name="T0" fmla="*/ 0 w 485"/>
              <a:gd name="T1" fmla="*/ 484 h 787"/>
              <a:gd name="T2" fmla="*/ 485 w 485"/>
              <a:gd name="T3" fmla="*/ 0 h 787"/>
              <a:gd name="T4" fmla="*/ 485 w 485"/>
              <a:gd name="T5" fmla="*/ 304 h 787"/>
              <a:gd name="T6" fmla="*/ 2 w 485"/>
              <a:gd name="T7" fmla="*/ 787 h 787"/>
              <a:gd name="T8" fmla="*/ 0 w 485"/>
              <a:gd name="T9" fmla="*/ 484 h 787"/>
            </a:gdLst>
            <a:ahLst/>
            <a:cxnLst>
              <a:cxn ang="0">
                <a:pos x="T0" y="T1"/>
              </a:cxn>
              <a:cxn ang="0">
                <a:pos x="T2" y="T3"/>
              </a:cxn>
              <a:cxn ang="0">
                <a:pos x="T4" y="T5"/>
              </a:cxn>
              <a:cxn ang="0">
                <a:pos x="T6" y="T7"/>
              </a:cxn>
              <a:cxn ang="0">
                <a:pos x="T8" y="T9"/>
              </a:cxn>
            </a:cxnLst>
            <a:rect l="0" t="0" r="r" b="b"/>
            <a:pathLst>
              <a:path w="485" h="787">
                <a:moveTo>
                  <a:pt x="0" y="484"/>
                </a:moveTo>
                <a:lnTo>
                  <a:pt x="485" y="0"/>
                </a:lnTo>
                <a:lnTo>
                  <a:pt x="485" y="304"/>
                </a:lnTo>
                <a:lnTo>
                  <a:pt x="2" y="787"/>
                </a:lnTo>
                <a:lnTo>
                  <a:pt x="0" y="484"/>
                </a:lnTo>
                <a:close/>
              </a:path>
            </a:pathLst>
          </a:custGeom>
          <a:gradFill flip="none" rotWithShape="1">
            <a:gsLst>
              <a:gs pos="0">
                <a:schemeClr val="bg1"/>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auto">
          <a:xfrm flipH="1">
            <a:off x="7288212" y="-1"/>
            <a:ext cx="3290748" cy="2581275"/>
          </a:xfrm>
          <a:custGeom>
            <a:avLst/>
            <a:gdLst>
              <a:gd name="T0" fmla="*/ 0 w 1744"/>
              <a:gd name="T1" fmla="*/ 1368 h 1368"/>
              <a:gd name="T2" fmla="*/ 1369 w 1744"/>
              <a:gd name="T3" fmla="*/ 0 h 1368"/>
              <a:gd name="T4" fmla="*/ 1744 w 1744"/>
              <a:gd name="T5" fmla="*/ 0 h 1368"/>
              <a:gd name="T6" fmla="*/ 375 w 1744"/>
              <a:gd name="T7" fmla="*/ 1368 h 1368"/>
              <a:gd name="T8" fmla="*/ 0 w 1744"/>
              <a:gd name="T9" fmla="*/ 1368 h 1368"/>
            </a:gdLst>
            <a:ahLst/>
            <a:cxnLst>
              <a:cxn ang="0">
                <a:pos x="T0" y="T1"/>
              </a:cxn>
              <a:cxn ang="0">
                <a:pos x="T2" y="T3"/>
              </a:cxn>
              <a:cxn ang="0">
                <a:pos x="T4" y="T5"/>
              </a:cxn>
              <a:cxn ang="0">
                <a:pos x="T6" y="T7"/>
              </a:cxn>
              <a:cxn ang="0">
                <a:pos x="T8" y="T9"/>
              </a:cxn>
            </a:cxnLst>
            <a:rect l="0" t="0" r="r" b="b"/>
            <a:pathLst>
              <a:path w="1744" h="1368">
                <a:moveTo>
                  <a:pt x="0" y="1368"/>
                </a:moveTo>
                <a:lnTo>
                  <a:pt x="1369" y="0"/>
                </a:lnTo>
                <a:lnTo>
                  <a:pt x="1744" y="0"/>
                </a:lnTo>
                <a:lnTo>
                  <a:pt x="375" y="1368"/>
                </a:lnTo>
                <a:lnTo>
                  <a:pt x="0" y="1368"/>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6" name="Freeform 5"/>
          <p:cNvSpPr>
            <a:spLocks/>
          </p:cNvSpPr>
          <p:nvPr userDrawn="1"/>
        </p:nvSpPr>
        <p:spPr bwMode="auto">
          <a:xfrm flipH="1">
            <a:off x="10839451" y="0"/>
            <a:ext cx="1352549" cy="1350748"/>
          </a:xfrm>
          <a:custGeom>
            <a:avLst/>
            <a:gdLst>
              <a:gd name="T0" fmla="*/ 6 w 2253"/>
              <a:gd name="T1" fmla="*/ 0 h 2250"/>
              <a:gd name="T2" fmla="*/ 2253 w 2253"/>
              <a:gd name="T3" fmla="*/ 0 h 2250"/>
              <a:gd name="T4" fmla="*/ 0 w 2253"/>
              <a:gd name="T5" fmla="*/ 2250 h 2250"/>
              <a:gd name="T6" fmla="*/ 6 w 2253"/>
              <a:gd name="T7" fmla="*/ 0 h 2250"/>
            </a:gdLst>
            <a:ahLst/>
            <a:cxnLst>
              <a:cxn ang="0">
                <a:pos x="T0" y="T1"/>
              </a:cxn>
              <a:cxn ang="0">
                <a:pos x="T2" y="T3"/>
              </a:cxn>
              <a:cxn ang="0">
                <a:pos x="T4" y="T5"/>
              </a:cxn>
              <a:cxn ang="0">
                <a:pos x="T6" y="T7"/>
              </a:cxn>
            </a:cxnLst>
            <a:rect l="0" t="0" r="r" b="b"/>
            <a:pathLst>
              <a:path w="2253" h="2250">
                <a:moveTo>
                  <a:pt x="6" y="0"/>
                </a:moveTo>
                <a:lnTo>
                  <a:pt x="2253" y="0"/>
                </a:lnTo>
                <a:lnTo>
                  <a:pt x="0" y="2250"/>
                </a:lnTo>
                <a:lnTo>
                  <a:pt x="6" y="0"/>
                </a:lnTo>
                <a:close/>
              </a:path>
            </a:pathLst>
          </a:custGeom>
          <a:gradFill>
            <a:gsLst>
              <a:gs pos="0">
                <a:schemeClr val="bg1"/>
              </a:gs>
              <a:gs pos="100000">
                <a:schemeClr val="bg1">
                  <a:lumMod val="85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7" name="Freeform 17"/>
          <p:cNvSpPr>
            <a:spLocks/>
          </p:cNvSpPr>
          <p:nvPr userDrawn="1"/>
        </p:nvSpPr>
        <p:spPr bwMode="auto">
          <a:xfrm flipH="1">
            <a:off x="6566932" y="1588"/>
            <a:ext cx="2582386" cy="2579687"/>
          </a:xfrm>
          <a:custGeom>
            <a:avLst/>
            <a:gdLst>
              <a:gd name="T0" fmla="*/ 2568 w 2871"/>
              <a:gd name="T1" fmla="*/ 0 h 2868"/>
              <a:gd name="T2" fmla="*/ 0 w 2871"/>
              <a:gd name="T3" fmla="*/ 2566 h 2868"/>
              <a:gd name="T4" fmla="*/ 0 w 2871"/>
              <a:gd name="T5" fmla="*/ 2868 h 2868"/>
              <a:gd name="T6" fmla="*/ 2871 w 2871"/>
              <a:gd name="T7" fmla="*/ 0 h 2868"/>
              <a:gd name="T8" fmla="*/ 2568 w 2871"/>
              <a:gd name="T9" fmla="*/ 0 h 2868"/>
            </a:gdLst>
            <a:ahLst/>
            <a:cxnLst>
              <a:cxn ang="0">
                <a:pos x="T0" y="T1"/>
              </a:cxn>
              <a:cxn ang="0">
                <a:pos x="T2" y="T3"/>
              </a:cxn>
              <a:cxn ang="0">
                <a:pos x="T4" y="T5"/>
              </a:cxn>
              <a:cxn ang="0">
                <a:pos x="T6" y="T7"/>
              </a:cxn>
              <a:cxn ang="0">
                <a:pos x="T8" y="T9"/>
              </a:cxn>
            </a:cxnLst>
            <a:rect l="0" t="0" r="r" b="b"/>
            <a:pathLst>
              <a:path w="2871" h="2868">
                <a:moveTo>
                  <a:pt x="2568" y="0"/>
                </a:moveTo>
                <a:lnTo>
                  <a:pt x="0" y="2566"/>
                </a:lnTo>
                <a:lnTo>
                  <a:pt x="0" y="2868"/>
                </a:lnTo>
                <a:lnTo>
                  <a:pt x="2871" y="0"/>
                </a:lnTo>
                <a:lnTo>
                  <a:pt x="2568" y="0"/>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848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3C673B-BB16-4AAE-B0BB-A5AACACFFAB8}" type="datetime4">
              <a:rPr lang="en-US" smtClean="0"/>
              <a:t>September 19, 2023</a:t>
            </a:fld>
            <a:endParaRPr lang="en-US"/>
          </a:p>
        </p:txBody>
      </p:sp>
      <p:sp>
        <p:nvSpPr>
          <p:cNvPr id="6" name="Footer Placeholder 5"/>
          <p:cNvSpPr>
            <a:spLocks noGrp="1"/>
          </p:cNvSpPr>
          <p:nvPr>
            <p:ph type="ftr" sz="quarter" idx="11"/>
          </p:nvPr>
        </p:nvSpPr>
        <p:spPr/>
        <p:txBody>
          <a:bodyPr/>
          <a:lstStyle/>
          <a:p>
            <a:r>
              <a:rPr lang="en-US"/>
              <a:t>The Innovative Actuary</a:t>
            </a:r>
          </a:p>
        </p:txBody>
      </p:sp>
      <p:sp>
        <p:nvSpPr>
          <p:cNvPr id="7" name="Slide Number Placeholder 6"/>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81036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4FA9E6-35CF-45BC-808D-71589E4D57D3}" type="datetime4">
              <a:rPr lang="en-US" smtClean="0"/>
              <a:t>September 19, 2023</a:t>
            </a:fld>
            <a:endParaRPr lang="en-US"/>
          </a:p>
        </p:txBody>
      </p:sp>
      <p:sp>
        <p:nvSpPr>
          <p:cNvPr id="6" name="Footer Placeholder 5"/>
          <p:cNvSpPr>
            <a:spLocks noGrp="1"/>
          </p:cNvSpPr>
          <p:nvPr>
            <p:ph type="ftr" sz="quarter" idx="11"/>
          </p:nvPr>
        </p:nvSpPr>
        <p:spPr/>
        <p:txBody>
          <a:bodyPr/>
          <a:lstStyle/>
          <a:p>
            <a:r>
              <a:rPr lang="en-US"/>
              <a:t>The Innovative Actuary</a:t>
            </a:r>
          </a:p>
        </p:txBody>
      </p:sp>
      <p:sp>
        <p:nvSpPr>
          <p:cNvPr id="7" name="Slide Number Placeholder 6"/>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95496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7EF0A-B335-4FB0-A4B6-072BC9CF9D37}" type="datetime4">
              <a:rPr lang="en-US" smtClean="0"/>
              <a:t>September 19, 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Innovative Actuary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D9605-A831-4471-A4C4-EBFA8615ADCD}" type="slidenum">
              <a:rPr lang="en-US" smtClean="0"/>
              <a:t>‹#›</a:t>
            </a:fld>
            <a:endParaRPr lang="en-US"/>
          </a:p>
        </p:txBody>
      </p:sp>
    </p:spTree>
    <p:extLst>
      <p:ext uri="{BB962C8B-B14F-4D97-AF65-F5344CB8AC3E}">
        <p14:creationId xmlns:p14="http://schemas.microsoft.com/office/powerpoint/2010/main" val="332918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guide id="5" orient="horz" pos="346"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0509" y="1659013"/>
            <a:ext cx="10239263" cy="1601020"/>
          </a:xfrm>
        </p:spPr>
        <p:txBody>
          <a:bodyPr>
            <a:normAutofit fontScale="90000"/>
          </a:bodyPr>
          <a:lstStyle/>
          <a:p>
            <a:pPr algn="ctr"/>
            <a:r>
              <a:rPr lang="cy-GB" sz="6000" dirty="0"/>
              <a:t>The Innovative Actuary</a:t>
            </a:r>
            <a:br>
              <a:rPr lang="cy-GB" sz="6000" dirty="0"/>
            </a:br>
            <a:endParaRPr lang="en-US" sz="6000" dirty="0"/>
          </a:p>
        </p:txBody>
      </p:sp>
      <p:sp>
        <p:nvSpPr>
          <p:cNvPr id="3" name="Subtitle 2"/>
          <p:cNvSpPr>
            <a:spLocks noGrp="1"/>
          </p:cNvSpPr>
          <p:nvPr>
            <p:ph type="subTitle" idx="1"/>
          </p:nvPr>
        </p:nvSpPr>
        <p:spPr>
          <a:xfrm>
            <a:off x="1862631" y="2872188"/>
            <a:ext cx="7415017" cy="725780"/>
          </a:xfrm>
        </p:spPr>
        <p:txBody>
          <a:bodyPr>
            <a:noAutofit/>
          </a:bodyPr>
          <a:lstStyle/>
          <a:p>
            <a:pPr algn="ctr"/>
            <a:r>
              <a:rPr lang="cy-GB" sz="2800" dirty="0"/>
              <a:t>Embracing Next-Gen Technologies</a:t>
            </a:r>
            <a:endParaRPr lang="en-US" sz="2800" dirty="0"/>
          </a:p>
        </p:txBody>
      </p:sp>
      <p:sp>
        <p:nvSpPr>
          <p:cNvPr id="8" name="TextBox 25">
            <a:extLst>
              <a:ext uri="{FF2B5EF4-FFF2-40B4-BE49-F238E27FC236}">
                <a16:creationId xmlns:a16="http://schemas.microsoft.com/office/drawing/2014/main" id="{378194D6-C9DC-8BEB-F5BE-CC56252631A7}"/>
              </a:ext>
            </a:extLst>
          </p:cNvPr>
          <p:cNvSpPr txBox="1"/>
          <p:nvPr/>
        </p:nvSpPr>
        <p:spPr>
          <a:xfrm>
            <a:off x="8731790" y="6225571"/>
            <a:ext cx="3460210" cy="492443"/>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Presented by: Joshua </a:t>
            </a:r>
            <a:r>
              <a:rPr lang="en-US" sz="1600" dirty="0" err="1">
                <a:solidFill>
                  <a:srgbClr val="0C344C"/>
                </a:solidFill>
                <a:cs typeface="Calibri Light" panose="020F0302020204030204" pitchFamily="34" charset="0"/>
              </a:rPr>
              <a:t>Aizebeokhai</a:t>
            </a:r>
            <a:endParaRPr lang="en-US" sz="1600" dirty="0">
              <a:solidFill>
                <a:srgbClr val="0C344C"/>
              </a:solidFill>
              <a:cs typeface="Calibri Light" panose="020F0302020204030204" pitchFamily="34" charset="0"/>
            </a:endParaRPr>
          </a:p>
          <a:p>
            <a:pPr algn="ctr"/>
            <a:r>
              <a:rPr lang="en-US" sz="1600" dirty="0">
                <a:solidFill>
                  <a:srgbClr val="0C344C"/>
                </a:solidFill>
                <a:cs typeface="Calibri Light" panose="020F0302020204030204" pitchFamily="34" charset="0"/>
              </a:rPr>
              <a:t>September 2023</a:t>
            </a:r>
          </a:p>
        </p:txBody>
      </p:sp>
      <p:pic>
        <p:nvPicPr>
          <p:cNvPr id="5" name="Picture 4">
            <a:extLst>
              <a:ext uri="{FF2B5EF4-FFF2-40B4-BE49-F238E27FC236}">
                <a16:creationId xmlns:a16="http://schemas.microsoft.com/office/drawing/2014/main" id="{A7C34A84-7232-7046-5AF2-713C4D7A4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0"/>
            <a:ext cx="1295401" cy="684448"/>
          </a:xfrm>
          <a:prstGeom prst="rect">
            <a:avLst/>
          </a:prstGeom>
        </p:spPr>
      </p:pic>
    </p:spTree>
    <p:extLst>
      <p:ext uri="{BB962C8B-B14F-4D97-AF65-F5344CB8AC3E}">
        <p14:creationId xmlns:p14="http://schemas.microsoft.com/office/powerpoint/2010/main" val="283259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6513" y="2956254"/>
            <a:ext cx="12192000" cy="41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p:nvSpPr>
        <p:spPr>
          <a:xfrm>
            <a:off x="2553054" y="406548"/>
            <a:ext cx="8551687" cy="430887"/>
          </a:xfrm>
          <a:prstGeom prst="rect">
            <a:avLst/>
          </a:prstGeom>
          <a:noFill/>
        </p:spPr>
        <p:txBody>
          <a:bodyPr wrap="square" lIns="0" tIns="0" rIns="0" bIns="0" rtlCol="0">
            <a:spAutoFit/>
          </a:bodyPr>
          <a:lstStyle/>
          <a:p>
            <a:r>
              <a:rPr lang="en-US" sz="2800" b="1" i="0" dirty="0">
                <a:effectLst/>
                <a:latin typeface="Söhne"/>
              </a:rPr>
              <a:t>Case Study: Innovative Actuary Embracing Technology</a:t>
            </a:r>
            <a:endParaRPr lang="en-US" sz="2800" dirty="0">
              <a:solidFill>
                <a:srgbClr val="0C344C"/>
              </a:solidFill>
              <a:latin typeface="+mj-lt"/>
            </a:endParaRPr>
          </a:p>
        </p:txBody>
      </p:sp>
      <p:sp>
        <p:nvSpPr>
          <p:cNvPr id="10" name="Freeform 6"/>
          <p:cNvSpPr>
            <a:spLocks/>
          </p:cNvSpPr>
          <p:nvPr/>
        </p:nvSpPr>
        <p:spPr bwMode="auto">
          <a:xfrm>
            <a:off x="7629780" y="2849290"/>
            <a:ext cx="475663" cy="1202397"/>
          </a:xfrm>
          <a:custGeom>
            <a:avLst/>
            <a:gdLst>
              <a:gd name="T0" fmla="*/ 623 w 1160"/>
              <a:gd name="T1" fmla="*/ 0 h 2554"/>
              <a:gd name="T2" fmla="*/ 1160 w 1160"/>
              <a:gd name="T3" fmla="*/ 808 h 2554"/>
              <a:gd name="T4" fmla="*/ 0 w 1160"/>
              <a:gd name="T5" fmla="*/ 2554 h 2554"/>
            </a:gdLst>
            <a:ahLst/>
            <a:cxnLst>
              <a:cxn ang="0">
                <a:pos x="T0" y="T1"/>
              </a:cxn>
              <a:cxn ang="0">
                <a:pos x="T2" y="T3"/>
              </a:cxn>
              <a:cxn ang="0">
                <a:pos x="T4" y="T5"/>
              </a:cxn>
            </a:cxnLst>
            <a:rect l="0" t="0" r="r" b="b"/>
            <a:pathLst>
              <a:path w="1160" h="2554">
                <a:moveTo>
                  <a:pt x="623" y="0"/>
                </a:moveTo>
                <a:lnTo>
                  <a:pt x="1160" y="808"/>
                </a:lnTo>
                <a:lnTo>
                  <a:pt x="0" y="2554"/>
                </a:lnTo>
              </a:path>
            </a:pathLst>
          </a:custGeom>
          <a:noFill/>
          <a:ln w="12700" cap="flat">
            <a:solidFill>
              <a:srgbClr val="19627F"/>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p:nvSpPr>
        <p:spPr bwMode="auto">
          <a:xfrm>
            <a:off x="2960665" y="2874365"/>
            <a:ext cx="441796" cy="1020857"/>
          </a:xfrm>
          <a:custGeom>
            <a:avLst/>
            <a:gdLst>
              <a:gd name="T0" fmla="*/ 623 w 1160"/>
              <a:gd name="T1" fmla="*/ 0 h 2554"/>
              <a:gd name="T2" fmla="*/ 1160 w 1160"/>
              <a:gd name="T3" fmla="*/ 808 h 2554"/>
              <a:gd name="T4" fmla="*/ 0 w 1160"/>
              <a:gd name="T5" fmla="*/ 2554 h 2554"/>
            </a:gdLst>
            <a:ahLst/>
            <a:cxnLst>
              <a:cxn ang="0">
                <a:pos x="T0" y="T1"/>
              </a:cxn>
              <a:cxn ang="0">
                <a:pos x="T2" y="T3"/>
              </a:cxn>
              <a:cxn ang="0">
                <a:pos x="T4" y="T5"/>
              </a:cxn>
            </a:cxnLst>
            <a:rect l="0" t="0" r="r" b="b"/>
            <a:pathLst>
              <a:path w="1160" h="2554">
                <a:moveTo>
                  <a:pt x="623" y="0"/>
                </a:moveTo>
                <a:lnTo>
                  <a:pt x="1160" y="808"/>
                </a:lnTo>
                <a:lnTo>
                  <a:pt x="0" y="2554"/>
                </a:lnTo>
              </a:path>
            </a:pathLst>
          </a:custGeom>
          <a:noFill/>
          <a:ln w="12700" cap="flat">
            <a:solidFill>
              <a:srgbClr val="D80F79"/>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TextBox 31"/>
          <p:cNvSpPr txBox="1"/>
          <p:nvPr/>
        </p:nvSpPr>
        <p:spPr>
          <a:xfrm>
            <a:off x="857681" y="4415091"/>
            <a:ext cx="2357701" cy="1015663"/>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0" i="0" dirty="0">
                <a:solidFill>
                  <a:srgbClr val="0C344C"/>
                </a:solidFill>
                <a:effectLst/>
                <a:latin typeface="Söhne"/>
              </a:rPr>
              <a:t>Sarah submits her driving history, vehicle details, and other relevant data to the insurance company's online platform. AI algorithms analyze this data, considering her driving habits, location, and vehicle type to create a personalized risk profile</a:t>
            </a:r>
            <a:r>
              <a:rPr lang="en-US" sz="1050" b="0" i="0" dirty="0">
                <a:solidFill>
                  <a:srgbClr val="D1D5DB"/>
                </a:solidFill>
                <a:effectLst/>
                <a:latin typeface="Söhne"/>
              </a:rPr>
              <a:t>.</a:t>
            </a:r>
            <a:r>
              <a:rPr lang="en-US" sz="1050" dirty="0">
                <a:solidFill>
                  <a:schemeClr val="tx1">
                    <a:lumMod val="85000"/>
                    <a:lumOff val="15000"/>
                  </a:schemeClr>
                </a:solidFill>
                <a:cs typeface="Calibri Light" panose="020F0302020204030204" pitchFamily="34" charset="0"/>
              </a:rPr>
              <a:t>.</a:t>
            </a:r>
          </a:p>
        </p:txBody>
      </p:sp>
      <p:sp>
        <p:nvSpPr>
          <p:cNvPr id="38" name="TextBox 25"/>
          <p:cNvSpPr txBox="1"/>
          <p:nvPr/>
        </p:nvSpPr>
        <p:spPr>
          <a:xfrm>
            <a:off x="1049407" y="3857042"/>
            <a:ext cx="1679860" cy="43088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0" dirty="0">
                <a:solidFill>
                  <a:srgbClr val="0C344C"/>
                </a:solidFill>
                <a:effectLst/>
                <a:latin typeface="Söhne"/>
              </a:rPr>
              <a:t>Personalized Risk Assessment:</a:t>
            </a:r>
            <a:endParaRPr lang="en-US" sz="1400" dirty="0">
              <a:solidFill>
                <a:srgbClr val="0C344C"/>
              </a:solidFill>
              <a:latin typeface="+mj-lt"/>
              <a:cs typeface="Calibri Light" panose="020F0302020204030204" pitchFamily="34" charset="0"/>
            </a:endParaRPr>
          </a:p>
        </p:txBody>
      </p:sp>
      <p:sp>
        <p:nvSpPr>
          <p:cNvPr id="39" name="TextBox 38"/>
          <p:cNvSpPr txBox="1"/>
          <p:nvPr/>
        </p:nvSpPr>
        <p:spPr>
          <a:xfrm>
            <a:off x="3508693" y="4411042"/>
            <a:ext cx="2118932" cy="1354217"/>
          </a:xfrm>
          <a:prstGeom prst="rect">
            <a:avLst/>
          </a:prstGeom>
          <a:noFill/>
        </p:spPr>
        <p:txBody>
          <a:bodyPr wrap="square" lIns="0" tIns="0" rIns="0" bIns="0" rtlCol="0" anchor="t">
            <a:spAutoFit/>
          </a:bodyPr>
          <a:lstStyle>
            <a:defPPr>
              <a:defRPr lang="en-US"/>
            </a:defPPr>
            <a:lvl1pPr algn="ctr">
              <a:defRPr sz="1100" b="0" i="0">
                <a:solidFill>
                  <a:srgbClr val="0C344C"/>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Based on Sarah's risk profile, the AI system generates policy recommendations that align with her preferences. It suggests options that prioritize safety and eco-friendliness, such as discounts for using eco-friendly vehicles or participating in safe driving programs..</a:t>
            </a:r>
          </a:p>
        </p:txBody>
      </p:sp>
      <p:sp>
        <p:nvSpPr>
          <p:cNvPr id="40" name="TextBox 25"/>
          <p:cNvSpPr txBox="1"/>
          <p:nvPr/>
        </p:nvSpPr>
        <p:spPr>
          <a:xfrm>
            <a:off x="3848855" y="3855746"/>
            <a:ext cx="1586051" cy="430887"/>
          </a:xfrm>
          <a:prstGeom prst="rect">
            <a:avLst/>
          </a:prstGeom>
          <a:noFill/>
        </p:spPr>
        <p:txBody>
          <a:bodyPr wrap="square" lIns="0" tIns="0" rIns="0" bIns="0" rtlCol="0" anchor="t">
            <a:spAutoFit/>
          </a:bodyPr>
          <a:lstStyle>
            <a:defPPr>
              <a:defRPr lang="en-US"/>
            </a:defPPr>
            <a:lvl1pPr algn="ctr">
              <a:defRPr sz="1400" b="1" i="0">
                <a:solidFill>
                  <a:srgbClr val="0C344C"/>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Tailored Policy Recommendations:</a:t>
            </a:r>
          </a:p>
        </p:txBody>
      </p:sp>
      <p:sp>
        <p:nvSpPr>
          <p:cNvPr id="41" name="TextBox 40"/>
          <p:cNvSpPr txBox="1"/>
          <p:nvPr/>
        </p:nvSpPr>
        <p:spPr>
          <a:xfrm>
            <a:off x="6096000" y="4408428"/>
            <a:ext cx="2645229" cy="1354217"/>
          </a:xfrm>
          <a:prstGeom prst="rect">
            <a:avLst/>
          </a:prstGeom>
          <a:noFill/>
        </p:spPr>
        <p:txBody>
          <a:bodyPr wrap="square" lIns="0" tIns="0" rIns="0" bIns="0" rtlCol="0" anchor="t">
            <a:spAutoFit/>
          </a:bodyPr>
          <a:lstStyle>
            <a:defPPr>
              <a:defRPr lang="en-US"/>
            </a:defPPr>
            <a:lvl1pPr algn="ctr">
              <a:defRPr sz="1100" b="0" i="0">
                <a:solidFill>
                  <a:srgbClr val="0C344C"/>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If Sarah opts for a usage-based insurance policy, the insurance company provides her with a telematics device that tracks her driving behavior. ML algorithms process real-time data, assessing her driving habits like speed, braking, and acceleration. This data is used to adjust her premium dynamically, rewarding safe driving behavior..</a:t>
            </a:r>
          </a:p>
        </p:txBody>
      </p:sp>
      <p:sp>
        <p:nvSpPr>
          <p:cNvPr id="42" name="TextBox 25"/>
          <p:cNvSpPr txBox="1"/>
          <p:nvPr/>
        </p:nvSpPr>
        <p:spPr>
          <a:xfrm>
            <a:off x="6776442" y="3788542"/>
            <a:ext cx="1237299" cy="430887"/>
          </a:xfrm>
          <a:prstGeom prst="rect">
            <a:avLst/>
          </a:prstGeom>
          <a:noFill/>
        </p:spPr>
        <p:txBody>
          <a:bodyPr wrap="square" lIns="0" tIns="0" rIns="0" bIns="0" rtlCol="0" anchor="t">
            <a:spAutoFit/>
          </a:bodyPr>
          <a:lstStyle>
            <a:defPPr>
              <a:defRPr lang="en-US"/>
            </a:defPPr>
            <a:lvl1pPr algn="ctr">
              <a:defRPr sz="1400" b="1" i="0">
                <a:solidFill>
                  <a:srgbClr val="0C344C"/>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Real Time Telematics</a:t>
            </a:r>
          </a:p>
        </p:txBody>
      </p:sp>
      <p:sp>
        <p:nvSpPr>
          <p:cNvPr id="43" name="TextBox 42"/>
          <p:cNvSpPr txBox="1"/>
          <p:nvPr/>
        </p:nvSpPr>
        <p:spPr>
          <a:xfrm>
            <a:off x="9201645" y="4415091"/>
            <a:ext cx="1851861" cy="1184940"/>
          </a:xfrm>
          <a:prstGeom prst="rect">
            <a:avLst/>
          </a:prstGeom>
          <a:noFill/>
        </p:spPr>
        <p:txBody>
          <a:bodyPr wrap="square" lIns="0" tIns="0" rIns="0" bIns="0" rtlCol="0" anchor="t">
            <a:spAutoFit/>
          </a:bodyPr>
          <a:lstStyle>
            <a:defPPr>
              <a:defRPr lang="en-US"/>
            </a:defPPr>
            <a:lvl1pPr algn="ctr">
              <a:defRPr sz="1100" b="0" i="0">
                <a:solidFill>
                  <a:srgbClr val="0C344C"/>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 the event of a claim, AI-powered chatbots assist Sarah in filing the claim promptly. ML models assess the claim's validity and flag potential fraud, ensuring swift and accurate claims processing.</a:t>
            </a:r>
          </a:p>
        </p:txBody>
      </p:sp>
      <p:sp>
        <p:nvSpPr>
          <p:cNvPr id="44" name="TextBox 25"/>
          <p:cNvSpPr txBox="1"/>
          <p:nvPr/>
        </p:nvSpPr>
        <p:spPr>
          <a:xfrm>
            <a:off x="9074885" y="3787387"/>
            <a:ext cx="1978621" cy="215444"/>
          </a:xfrm>
          <a:prstGeom prst="rect">
            <a:avLst/>
          </a:prstGeom>
          <a:noFill/>
        </p:spPr>
        <p:txBody>
          <a:bodyPr wrap="square" lIns="0" tIns="0" rIns="0" bIns="0" rtlCol="0" anchor="t">
            <a:spAutoFit/>
          </a:bodyPr>
          <a:lstStyle>
            <a:defPPr>
              <a:defRPr lang="en-US"/>
            </a:defPPr>
            <a:lvl1pPr algn="ctr">
              <a:defRPr sz="1400" b="1" i="0">
                <a:solidFill>
                  <a:srgbClr val="0C344C"/>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Claims Processing</a:t>
            </a:r>
          </a:p>
        </p:txBody>
      </p:sp>
      <p:sp>
        <p:nvSpPr>
          <p:cNvPr id="45" name="TextBox 44"/>
          <p:cNvSpPr txBox="1"/>
          <p:nvPr/>
        </p:nvSpPr>
        <p:spPr>
          <a:xfrm>
            <a:off x="814813" y="1455649"/>
            <a:ext cx="9380112" cy="73866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0" i="0" dirty="0">
                <a:solidFill>
                  <a:srgbClr val="0C344C"/>
                </a:solidFill>
                <a:effectLst/>
                <a:latin typeface="Söhne"/>
              </a:rPr>
              <a:t>Sarah, a 30-year-old urban dweller, is shopping for auto insurance. She primarily uses her car for commuting to work and occasional weekend trips. She values safe driving and prefers environmentally friendly practices. Sarah's goal is to find an insurance policy that aligns with her specific needs and budget</a:t>
            </a:r>
            <a:r>
              <a:rPr lang="en-US" sz="1050" b="0" i="0" dirty="0">
                <a:solidFill>
                  <a:srgbClr val="D1D5DB"/>
                </a:solidFill>
                <a:effectLst/>
                <a:latin typeface="Söhne"/>
              </a:rPr>
              <a:t>.</a:t>
            </a:r>
            <a:endParaRPr lang="en-US" sz="1050" dirty="0">
              <a:solidFill>
                <a:schemeClr val="tx1">
                  <a:lumMod val="85000"/>
                  <a:lumOff val="15000"/>
                </a:schemeClr>
              </a:solidFill>
              <a:cs typeface="Calibri Light" panose="020F0302020204030204" pitchFamily="34" charset="0"/>
            </a:endParaRPr>
          </a:p>
        </p:txBody>
      </p:sp>
      <p:sp>
        <p:nvSpPr>
          <p:cNvPr id="46" name="TextBox 25"/>
          <p:cNvSpPr txBox="1"/>
          <p:nvPr/>
        </p:nvSpPr>
        <p:spPr>
          <a:xfrm>
            <a:off x="814813" y="977591"/>
            <a:ext cx="1237299" cy="3077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a:solidFill>
                  <a:srgbClr val="0C344C"/>
                </a:solidFill>
                <a:latin typeface="+mj-lt"/>
                <a:cs typeface="Calibri Light" panose="020F0302020204030204" pitchFamily="34" charset="0"/>
              </a:rPr>
              <a:t>Challenges</a:t>
            </a:r>
          </a:p>
        </p:txBody>
      </p:sp>
      <p:sp>
        <p:nvSpPr>
          <p:cNvPr id="9" name="Freeform 5"/>
          <p:cNvSpPr>
            <a:spLocks/>
          </p:cNvSpPr>
          <p:nvPr/>
        </p:nvSpPr>
        <p:spPr bwMode="auto">
          <a:xfrm>
            <a:off x="6822527" y="2821152"/>
            <a:ext cx="1172267" cy="760796"/>
          </a:xfrm>
          <a:custGeom>
            <a:avLst/>
            <a:gdLst>
              <a:gd name="T0" fmla="*/ 1952 w 2490"/>
              <a:gd name="T1" fmla="*/ 0 h 1616"/>
              <a:gd name="T2" fmla="*/ 0 w 2490"/>
              <a:gd name="T3" fmla="*/ 0 h 1616"/>
              <a:gd name="T4" fmla="*/ 538 w 2490"/>
              <a:gd name="T5" fmla="*/ 808 h 1616"/>
              <a:gd name="T6" fmla="*/ 0 w 2490"/>
              <a:gd name="T7" fmla="*/ 1616 h 1616"/>
              <a:gd name="T8" fmla="*/ 1952 w 2490"/>
              <a:gd name="T9" fmla="*/ 1616 h 1616"/>
              <a:gd name="T10" fmla="*/ 2490 w 2490"/>
              <a:gd name="T11" fmla="*/ 808 h 1616"/>
              <a:gd name="T12" fmla="*/ 1952 w 2490"/>
              <a:gd name="T13" fmla="*/ 0 h 1616"/>
            </a:gdLst>
            <a:ahLst/>
            <a:cxnLst>
              <a:cxn ang="0">
                <a:pos x="T0" y="T1"/>
              </a:cxn>
              <a:cxn ang="0">
                <a:pos x="T2" y="T3"/>
              </a:cxn>
              <a:cxn ang="0">
                <a:pos x="T4" y="T5"/>
              </a:cxn>
              <a:cxn ang="0">
                <a:pos x="T6" y="T7"/>
              </a:cxn>
              <a:cxn ang="0">
                <a:pos x="T8" y="T9"/>
              </a:cxn>
              <a:cxn ang="0">
                <a:pos x="T10" y="T11"/>
              </a:cxn>
              <a:cxn ang="0">
                <a:pos x="T12" y="T13"/>
              </a:cxn>
            </a:cxnLst>
            <a:rect l="0" t="0" r="r" b="b"/>
            <a:pathLst>
              <a:path w="2490" h="1616">
                <a:moveTo>
                  <a:pt x="1952" y="0"/>
                </a:moveTo>
                <a:lnTo>
                  <a:pt x="0" y="0"/>
                </a:lnTo>
                <a:lnTo>
                  <a:pt x="538" y="808"/>
                </a:lnTo>
                <a:lnTo>
                  <a:pt x="0" y="1616"/>
                </a:lnTo>
                <a:lnTo>
                  <a:pt x="1952" y="1616"/>
                </a:lnTo>
                <a:lnTo>
                  <a:pt x="2490" y="808"/>
                </a:lnTo>
                <a:lnTo>
                  <a:pt x="1952" y="0"/>
                </a:lnTo>
                <a:close/>
              </a:path>
            </a:pathLst>
          </a:custGeom>
          <a:solidFill>
            <a:srgbClr val="196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auto">
          <a:xfrm flipV="1">
            <a:off x="5161609" y="2363302"/>
            <a:ext cx="546116" cy="1202397"/>
          </a:xfrm>
          <a:custGeom>
            <a:avLst/>
            <a:gdLst>
              <a:gd name="T0" fmla="*/ 623 w 1160"/>
              <a:gd name="T1" fmla="*/ 0 h 2554"/>
              <a:gd name="T2" fmla="*/ 1160 w 1160"/>
              <a:gd name="T3" fmla="*/ 808 h 2554"/>
              <a:gd name="T4" fmla="*/ 0 w 1160"/>
              <a:gd name="T5" fmla="*/ 2554 h 2554"/>
            </a:gdLst>
            <a:ahLst/>
            <a:cxnLst>
              <a:cxn ang="0">
                <a:pos x="T0" y="T1"/>
              </a:cxn>
              <a:cxn ang="0">
                <a:pos x="T2" y="T3"/>
              </a:cxn>
              <a:cxn ang="0">
                <a:pos x="T4" y="T5"/>
              </a:cxn>
            </a:cxnLst>
            <a:rect l="0" t="0" r="r" b="b"/>
            <a:pathLst>
              <a:path w="1160" h="2554">
                <a:moveTo>
                  <a:pt x="623" y="0"/>
                </a:moveTo>
                <a:lnTo>
                  <a:pt x="1160" y="808"/>
                </a:lnTo>
                <a:lnTo>
                  <a:pt x="0" y="2554"/>
                </a:lnTo>
              </a:path>
            </a:pathLst>
          </a:custGeom>
          <a:noFill/>
          <a:ln w="12700" cap="flat">
            <a:solidFill>
              <a:srgbClr val="0C344C"/>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flipV="1">
            <a:off x="10081914" y="2453368"/>
            <a:ext cx="546116" cy="1112331"/>
          </a:xfrm>
          <a:custGeom>
            <a:avLst/>
            <a:gdLst>
              <a:gd name="T0" fmla="*/ 623 w 1160"/>
              <a:gd name="T1" fmla="*/ 0 h 2554"/>
              <a:gd name="T2" fmla="*/ 1160 w 1160"/>
              <a:gd name="T3" fmla="*/ 808 h 2554"/>
              <a:gd name="T4" fmla="*/ 0 w 1160"/>
              <a:gd name="T5" fmla="*/ 2554 h 2554"/>
            </a:gdLst>
            <a:ahLst/>
            <a:cxnLst>
              <a:cxn ang="0">
                <a:pos x="T0" y="T1"/>
              </a:cxn>
              <a:cxn ang="0">
                <a:pos x="T2" y="T3"/>
              </a:cxn>
              <a:cxn ang="0">
                <a:pos x="T4" y="T5"/>
              </a:cxn>
            </a:cxnLst>
            <a:rect l="0" t="0" r="r" b="b"/>
            <a:pathLst>
              <a:path w="1160" h="2554">
                <a:moveTo>
                  <a:pt x="623" y="0"/>
                </a:moveTo>
                <a:lnTo>
                  <a:pt x="1160" y="808"/>
                </a:lnTo>
                <a:lnTo>
                  <a:pt x="0" y="2554"/>
                </a:lnTo>
              </a:path>
            </a:pathLst>
          </a:custGeom>
          <a:noFill/>
          <a:ln w="12700" cap="flat">
            <a:solidFill>
              <a:srgbClr val="6F878C"/>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AD9C5D35-817F-FE3B-746B-7238BDB6E8CE}"/>
              </a:ext>
            </a:extLst>
          </p:cNvPr>
          <p:cNvGrpSpPr/>
          <p:nvPr/>
        </p:nvGrpSpPr>
        <p:grpSpPr>
          <a:xfrm>
            <a:off x="2083443" y="2849290"/>
            <a:ext cx="1172267" cy="760796"/>
            <a:chOff x="1450813" y="2912160"/>
            <a:chExt cx="1172267" cy="760796"/>
          </a:xfrm>
        </p:grpSpPr>
        <p:sp>
          <p:nvSpPr>
            <p:cNvPr id="12" name="Freeform 5"/>
            <p:cNvSpPr>
              <a:spLocks/>
            </p:cNvSpPr>
            <p:nvPr/>
          </p:nvSpPr>
          <p:spPr bwMode="auto">
            <a:xfrm>
              <a:off x="1450813" y="2912160"/>
              <a:ext cx="1172267" cy="760796"/>
            </a:xfrm>
            <a:custGeom>
              <a:avLst/>
              <a:gdLst>
                <a:gd name="T0" fmla="*/ 1952 w 2490"/>
                <a:gd name="T1" fmla="*/ 0 h 1616"/>
                <a:gd name="T2" fmla="*/ 0 w 2490"/>
                <a:gd name="T3" fmla="*/ 0 h 1616"/>
                <a:gd name="T4" fmla="*/ 538 w 2490"/>
                <a:gd name="T5" fmla="*/ 808 h 1616"/>
                <a:gd name="T6" fmla="*/ 0 w 2490"/>
                <a:gd name="T7" fmla="*/ 1616 h 1616"/>
                <a:gd name="T8" fmla="*/ 1952 w 2490"/>
                <a:gd name="T9" fmla="*/ 1616 h 1616"/>
                <a:gd name="T10" fmla="*/ 2490 w 2490"/>
                <a:gd name="T11" fmla="*/ 808 h 1616"/>
                <a:gd name="T12" fmla="*/ 1952 w 2490"/>
                <a:gd name="T13" fmla="*/ 0 h 1616"/>
              </a:gdLst>
              <a:ahLst/>
              <a:cxnLst>
                <a:cxn ang="0">
                  <a:pos x="T0" y="T1"/>
                </a:cxn>
                <a:cxn ang="0">
                  <a:pos x="T2" y="T3"/>
                </a:cxn>
                <a:cxn ang="0">
                  <a:pos x="T4" y="T5"/>
                </a:cxn>
                <a:cxn ang="0">
                  <a:pos x="T6" y="T7"/>
                </a:cxn>
                <a:cxn ang="0">
                  <a:pos x="T8" y="T9"/>
                </a:cxn>
                <a:cxn ang="0">
                  <a:pos x="T10" y="T11"/>
                </a:cxn>
                <a:cxn ang="0">
                  <a:pos x="T12" y="T13"/>
                </a:cxn>
              </a:cxnLst>
              <a:rect l="0" t="0" r="r" b="b"/>
              <a:pathLst>
                <a:path w="2490" h="1616">
                  <a:moveTo>
                    <a:pt x="1952" y="0"/>
                  </a:moveTo>
                  <a:lnTo>
                    <a:pt x="0" y="0"/>
                  </a:lnTo>
                  <a:lnTo>
                    <a:pt x="538" y="808"/>
                  </a:lnTo>
                  <a:lnTo>
                    <a:pt x="0" y="1616"/>
                  </a:lnTo>
                  <a:lnTo>
                    <a:pt x="1952" y="1616"/>
                  </a:lnTo>
                  <a:lnTo>
                    <a:pt x="2490" y="808"/>
                  </a:lnTo>
                  <a:lnTo>
                    <a:pt x="1952" y="0"/>
                  </a:lnTo>
                  <a:close/>
                </a:path>
              </a:pathLst>
            </a:custGeom>
            <a:solidFill>
              <a:srgbClr val="D80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802"/>
            <p:cNvSpPr>
              <a:spLocks noEditPoints="1"/>
            </p:cNvSpPr>
            <p:nvPr/>
          </p:nvSpPr>
          <p:spPr bwMode="auto">
            <a:xfrm>
              <a:off x="1944655" y="3185435"/>
              <a:ext cx="276225" cy="201613"/>
            </a:xfrm>
            <a:custGeom>
              <a:avLst/>
              <a:gdLst>
                <a:gd name="T0" fmla="*/ 577 w 697"/>
                <a:gd name="T1" fmla="*/ 360 h 505"/>
                <a:gd name="T2" fmla="*/ 649 w 697"/>
                <a:gd name="T3" fmla="*/ 480 h 505"/>
                <a:gd name="T4" fmla="*/ 649 w 697"/>
                <a:gd name="T5" fmla="*/ 432 h 505"/>
                <a:gd name="T6" fmla="*/ 177 w 697"/>
                <a:gd name="T7" fmla="*/ 24 h 505"/>
                <a:gd name="T8" fmla="*/ 125 w 697"/>
                <a:gd name="T9" fmla="*/ 192 h 505"/>
                <a:gd name="T10" fmla="*/ 337 w 697"/>
                <a:gd name="T11" fmla="*/ 272 h 505"/>
                <a:gd name="T12" fmla="*/ 348 w 697"/>
                <a:gd name="T13" fmla="*/ 264 h 505"/>
                <a:gd name="T14" fmla="*/ 360 w 697"/>
                <a:gd name="T15" fmla="*/ 272 h 505"/>
                <a:gd name="T16" fmla="*/ 360 w 697"/>
                <a:gd name="T17" fmla="*/ 304 h 505"/>
                <a:gd name="T18" fmla="*/ 348 w 697"/>
                <a:gd name="T19" fmla="*/ 312 h 505"/>
                <a:gd name="T20" fmla="*/ 337 w 697"/>
                <a:gd name="T21" fmla="*/ 304 h 505"/>
                <a:gd name="T22" fmla="*/ 264 w 697"/>
                <a:gd name="T23" fmla="*/ 432 h 505"/>
                <a:gd name="T24" fmla="*/ 433 w 697"/>
                <a:gd name="T25" fmla="*/ 432 h 505"/>
                <a:gd name="T26" fmla="*/ 24 w 697"/>
                <a:gd name="T27" fmla="*/ 312 h 505"/>
                <a:gd name="T28" fmla="*/ 121 w 697"/>
                <a:gd name="T29" fmla="*/ 480 h 505"/>
                <a:gd name="T30" fmla="*/ 121 w 697"/>
                <a:gd name="T31" fmla="*/ 432 h 505"/>
                <a:gd name="T32" fmla="*/ 697 w 697"/>
                <a:gd name="T33" fmla="*/ 156 h 505"/>
                <a:gd name="T34" fmla="*/ 690 w 697"/>
                <a:gd name="T35" fmla="*/ 145 h 505"/>
                <a:gd name="T36" fmla="*/ 586 w 697"/>
                <a:gd name="T37" fmla="*/ 145 h 505"/>
                <a:gd name="T38" fmla="*/ 538 w 697"/>
                <a:gd name="T39" fmla="*/ 5 h 505"/>
                <a:gd name="T40" fmla="*/ 528 w 697"/>
                <a:gd name="T41" fmla="*/ 0 h 505"/>
                <a:gd name="T42" fmla="*/ 161 w 697"/>
                <a:gd name="T43" fmla="*/ 3 h 505"/>
                <a:gd name="T44" fmla="*/ 114 w 697"/>
                <a:gd name="T45" fmla="*/ 146 h 505"/>
                <a:gd name="T46" fmla="*/ 12 w 697"/>
                <a:gd name="T47" fmla="*/ 144 h 505"/>
                <a:gd name="T48" fmla="*/ 1 w 697"/>
                <a:gd name="T49" fmla="*/ 151 h 505"/>
                <a:gd name="T50" fmla="*/ 1 w 697"/>
                <a:gd name="T51" fmla="*/ 209 h 505"/>
                <a:gd name="T52" fmla="*/ 12 w 697"/>
                <a:gd name="T53" fmla="*/ 216 h 505"/>
                <a:gd name="T54" fmla="*/ 2 w 697"/>
                <a:gd name="T55" fmla="*/ 293 h 505"/>
                <a:gd name="T56" fmla="*/ 0 w 697"/>
                <a:gd name="T57" fmla="*/ 300 h 505"/>
                <a:gd name="T58" fmla="*/ 1 w 697"/>
                <a:gd name="T59" fmla="*/ 425 h 505"/>
                <a:gd name="T60" fmla="*/ 12 w 697"/>
                <a:gd name="T61" fmla="*/ 432 h 505"/>
                <a:gd name="T62" fmla="*/ 25 w 697"/>
                <a:gd name="T63" fmla="*/ 498 h 505"/>
                <a:gd name="T64" fmla="*/ 36 w 697"/>
                <a:gd name="T65" fmla="*/ 505 h 505"/>
                <a:gd name="T66" fmla="*/ 141 w 697"/>
                <a:gd name="T67" fmla="*/ 501 h 505"/>
                <a:gd name="T68" fmla="*/ 144 w 697"/>
                <a:gd name="T69" fmla="*/ 432 h 505"/>
                <a:gd name="T70" fmla="*/ 242 w 697"/>
                <a:gd name="T71" fmla="*/ 449 h 505"/>
                <a:gd name="T72" fmla="*/ 253 w 697"/>
                <a:gd name="T73" fmla="*/ 456 h 505"/>
                <a:gd name="T74" fmla="*/ 453 w 697"/>
                <a:gd name="T75" fmla="*/ 453 h 505"/>
                <a:gd name="T76" fmla="*/ 456 w 697"/>
                <a:gd name="T77" fmla="*/ 432 h 505"/>
                <a:gd name="T78" fmla="*/ 554 w 697"/>
                <a:gd name="T79" fmla="*/ 498 h 505"/>
                <a:gd name="T80" fmla="*/ 565 w 697"/>
                <a:gd name="T81" fmla="*/ 505 h 505"/>
                <a:gd name="T82" fmla="*/ 669 w 697"/>
                <a:gd name="T83" fmla="*/ 501 h 505"/>
                <a:gd name="T84" fmla="*/ 673 w 697"/>
                <a:gd name="T85" fmla="*/ 432 h 505"/>
                <a:gd name="T86" fmla="*/ 693 w 697"/>
                <a:gd name="T87" fmla="*/ 428 h 505"/>
                <a:gd name="T88" fmla="*/ 697 w 697"/>
                <a:gd name="T89" fmla="*/ 373 h 505"/>
                <a:gd name="T90" fmla="*/ 696 w 697"/>
                <a:gd name="T91" fmla="*/ 296 h 505"/>
                <a:gd name="T92" fmla="*/ 618 w 697"/>
                <a:gd name="T93" fmla="*/ 216 h 505"/>
                <a:gd name="T94" fmla="*/ 693 w 697"/>
                <a:gd name="T95" fmla="*/ 21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7" h="505">
                  <a:moveTo>
                    <a:pt x="673" y="312"/>
                  </a:moveTo>
                  <a:lnTo>
                    <a:pt x="673" y="360"/>
                  </a:lnTo>
                  <a:lnTo>
                    <a:pt x="577" y="360"/>
                  </a:lnTo>
                  <a:lnTo>
                    <a:pt x="577" y="312"/>
                  </a:lnTo>
                  <a:lnTo>
                    <a:pt x="673" y="312"/>
                  </a:lnTo>
                  <a:close/>
                  <a:moveTo>
                    <a:pt x="649" y="480"/>
                  </a:moveTo>
                  <a:lnTo>
                    <a:pt x="577" y="480"/>
                  </a:lnTo>
                  <a:lnTo>
                    <a:pt x="577" y="432"/>
                  </a:lnTo>
                  <a:lnTo>
                    <a:pt x="649" y="432"/>
                  </a:lnTo>
                  <a:lnTo>
                    <a:pt x="649" y="480"/>
                  </a:lnTo>
                  <a:close/>
                  <a:moveTo>
                    <a:pt x="125" y="192"/>
                  </a:moveTo>
                  <a:lnTo>
                    <a:pt x="177" y="24"/>
                  </a:lnTo>
                  <a:lnTo>
                    <a:pt x="520" y="24"/>
                  </a:lnTo>
                  <a:lnTo>
                    <a:pt x="572" y="192"/>
                  </a:lnTo>
                  <a:lnTo>
                    <a:pt x="125" y="192"/>
                  </a:lnTo>
                  <a:close/>
                  <a:moveTo>
                    <a:pt x="336" y="300"/>
                  </a:moveTo>
                  <a:lnTo>
                    <a:pt x="336" y="276"/>
                  </a:lnTo>
                  <a:lnTo>
                    <a:pt x="337" y="272"/>
                  </a:lnTo>
                  <a:lnTo>
                    <a:pt x="340" y="268"/>
                  </a:lnTo>
                  <a:lnTo>
                    <a:pt x="344" y="265"/>
                  </a:lnTo>
                  <a:lnTo>
                    <a:pt x="348" y="264"/>
                  </a:lnTo>
                  <a:lnTo>
                    <a:pt x="353" y="265"/>
                  </a:lnTo>
                  <a:lnTo>
                    <a:pt x="356" y="268"/>
                  </a:lnTo>
                  <a:lnTo>
                    <a:pt x="360" y="272"/>
                  </a:lnTo>
                  <a:lnTo>
                    <a:pt x="361" y="276"/>
                  </a:lnTo>
                  <a:lnTo>
                    <a:pt x="361" y="300"/>
                  </a:lnTo>
                  <a:lnTo>
                    <a:pt x="360" y="304"/>
                  </a:lnTo>
                  <a:lnTo>
                    <a:pt x="356" y="309"/>
                  </a:lnTo>
                  <a:lnTo>
                    <a:pt x="353" y="312"/>
                  </a:lnTo>
                  <a:lnTo>
                    <a:pt x="348" y="312"/>
                  </a:lnTo>
                  <a:lnTo>
                    <a:pt x="344" y="312"/>
                  </a:lnTo>
                  <a:lnTo>
                    <a:pt x="340" y="309"/>
                  </a:lnTo>
                  <a:lnTo>
                    <a:pt x="337" y="304"/>
                  </a:lnTo>
                  <a:lnTo>
                    <a:pt x="336" y="300"/>
                  </a:lnTo>
                  <a:close/>
                  <a:moveTo>
                    <a:pt x="433" y="432"/>
                  </a:moveTo>
                  <a:lnTo>
                    <a:pt x="264" y="432"/>
                  </a:lnTo>
                  <a:lnTo>
                    <a:pt x="264" y="360"/>
                  </a:lnTo>
                  <a:lnTo>
                    <a:pt x="433" y="360"/>
                  </a:lnTo>
                  <a:lnTo>
                    <a:pt x="433" y="432"/>
                  </a:lnTo>
                  <a:close/>
                  <a:moveTo>
                    <a:pt x="121" y="360"/>
                  </a:moveTo>
                  <a:lnTo>
                    <a:pt x="24" y="360"/>
                  </a:lnTo>
                  <a:lnTo>
                    <a:pt x="24" y="312"/>
                  </a:lnTo>
                  <a:lnTo>
                    <a:pt x="121" y="312"/>
                  </a:lnTo>
                  <a:lnTo>
                    <a:pt x="121" y="360"/>
                  </a:lnTo>
                  <a:close/>
                  <a:moveTo>
                    <a:pt x="121" y="480"/>
                  </a:moveTo>
                  <a:lnTo>
                    <a:pt x="49" y="480"/>
                  </a:lnTo>
                  <a:lnTo>
                    <a:pt x="49" y="432"/>
                  </a:lnTo>
                  <a:lnTo>
                    <a:pt x="121" y="432"/>
                  </a:lnTo>
                  <a:lnTo>
                    <a:pt x="121" y="480"/>
                  </a:lnTo>
                  <a:close/>
                  <a:moveTo>
                    <a:pt x="697" y="204"/>
                  </a:moveTo>
                  <a:lnTo>
                    <a:pt x="697" y="156"/>
                  </a:lnTo>
                  <a:lnTo>
                    <a:pt x="696" y="151"/>
                  </a:lnTo>
                  <a:lnTo>
                    <a:pt x="693" y="148"/>
                  </a:lnTo>
                  <a:lnTo>
                    <a:pt x="690" y="145"/>
                  </a:lnTo>
                  <a:lnTo>
                    <a:pt x="685" y="144"/>
                  </a:lnTo>
                  <a:lnTo>
                    <a:pt x="588" y="144"/>
                  </a:lnTo>
                  <a:lnTo>
                    <a:pt x="586" y="145"/>
                  </a:lnTo>
                  <a:lnTo>
                    <a:pt x="583" y="146"/>
                  </a:lnTo>
                  <a:lnTo>
                    <a:pt x="540" y="8"/>
                  </a:lnTo>
                  <a:lnTo>
                    <a:pt x="538" y="5"/>
                  </a:lnTo>
                  <a:lnTo>
                    <a:pt x="535" y="3"/>
                  </a:lnTo>
                  <a:lnTo>
                    <a:pt x="532" y="1"/>
                  </a:lnTo>
                  <a:lnTo>
                    <a:pt x="528" y="0"/>
                  </a:lnTo>
                  <a:lnTo>
                    <a:pt x="169" y="0"/>
                  </a:lnTo>
                  <a:lnTo>
                    <a:pt x="164" y="1"/>
                  </a:lnTo>
                  <a:lnTo>
                    <a:pt x="161" y="3"/>
                  </a:lnTo>
                  <a:lnTo>
                    <a:pt x="158" y="5"/>
                  </a:lnTo>
                  <a:lnTo>
                    <a:pt x="157" y="8"/>
                  </a:lnTo>
                  <a:lnTo>
                    <a:pt x="114" y="146"/>
                  </a:lnTo>
                  <a:lnTo>
                    <a:pt x="112" y="145"/>
                  </a:lnTo>
                  <a:lnTo>
                    <a:pt x="109" y="144"/>
                  </a:lnTo>
                  <a:lnTo>
                    <a:pt x="12" y="144"/>
                  </a:lnTo>
                  <a:lnTo>
                    <a:pt x="8" y="145"/>
                  </a:lnTo>
                  <a:lnTo>
                    <a:pt x="4" y="148"/>
                  </a:lnTo>
                  <a:lnTo>
                    <a:pt x="1" y="151"/>
                  </a:lnTo>
                  <a:lnTo>
                    <a:pt x="0" y="156"/>
                  </a:lnTo>
                  <a:lnTo>
                    <a:pt x="0" y="204"/>
                  </a:lnTo>
                  <a:lnTo>
                    <a:pt x="1" y="209"/>
                  </a:lnTo>
                  <a:lnTo>
                    <a:pt x="4" y="213"/>
                  </a:lnTo>
                  <a:lnTo>
                    <a:pt x="8" y="215"/>
                  </a:lnTo>
                  <a:lnTo>
                    <a:pt x="12" y="216"/>
                  </a:lnTo>
                  <a:lnTo>
                    <a:pt x="79" y="216"/>
                  </a:lnTo>
                  <a:lnTo>
                    <a:pt x="4" y="291"/>
                  </a:lnTo>
                  <a:lnTo>
                    <a:pt x="2" y="293"/>
                  </a:lnTo>
                  <a:lnTo>
                    <a:pt x="1" y="296"/>
                  </a:lnTo>
                  <a:lnTo>
                    <a:pt x="1" y="298"/>
                  </a:lnTo>
                  <a:lnTo>
                    <a:pt x="0" y="300"/>
                  </a:lnTo>
                  <a:lnTo>
                    <a:pt x="0" y="373"/>
                  </a:lnTo>
                  <a:lnTo>
                    <a:pt x="0" y="420"/>
                  </a:lnTo>
                  <a:lnTo>
                    <a:pt x="1" y="425"/>
                  </a:lnTo>
                  <a:lnTo>
                    <a:pt x="4" y="428"/>
                  </a:lnTo>
                  <a:lnTo>
                    <a:pt x="8" y="431"/>
                  </a:lnTo>
                  <a:lnTo>
                    <a:pt x="12" y="432"/>
                  </a:lnTo>
                  <a:lnTo>
                    <a:pt x="24" y="432"/>
                  </a:lnTo>
                  <a:lnTo>
                    <a:pt x="24" y="492"/>
                  </a:lnTo>
                  <a:lnTo>
                    <a:pt x="25" y="498"/>
                  </a:lnTo>
                  <a:lnTo>
                    <a:pt x="27" y="501"/>
                  </a:lnTo>
                  <a:lnTo>
                    <a:pt x="31" y="504"/>
                  </a:lnTo>
                  <a:lnTo>
                    <a:pt x="36" y="505"/>
                  </a:lnTo>
                  <a:lnTo>
                    <a:pt x="132" y="505"/>
                  </a:lnTo>
                  <a:lnTo>
                    <a:pt x="137" y="504"/>
                  </a:lnTo>
                  <a:lnTo>
                    <a:pt x="141" y="501"/>
                  </a:lnTo>
                  <a:lnTo>
                    <a:pt x="143" y="498"/>
                  </a:lnTo>
                  <a:lnTo>
                    <a:pt x="144" y="492"/>
                  </a:lnTo>
                  <a:lnTo>
                    <a:pt x="144" y="432"/>
                  </a:lnTo>
                  <a:lnTo>
                    <a:pt x="241" y="432"/>
                  </a:lnTo>
                  <a:lnTo>
                    <a:pt x="241" y="444"/>
                  </a:lnTo>
                  <a:lnTo>
                    <a:pt x="242" y="449"/>
                  </a:lnTo>
                  <a:lnTo>
                    <a:pt x="244" y="453"/>
                  </a:lnTo>
                  <a:lnTo>
                    <a:pt x="248" y="455"/>
                  </a:lnTo>
                  <a:lnTo>
                    <a:pt x="253" y="456"/>
                  </a:lnTo>
                  <a:lnTo>
                    <a:pt x="445" y="456"/>
                  </a:lnTo>
                  <a:lnTo>
                    <a:pt x="449" y="455"/>
                  </a:lnTo>
                  <a:lnTo>
                    <a:pt x="453" y="453"/>
                  </a:lnTo>
                  <a:lnTo>
                    <a:pt x="456" y="449"/>
                  </a:lnTo>
                  <a:lnTo>
                    <a:pt x="456" y="444"/>
                  </a:lnTo>
                  <a:lnTo>
                    <a:pt x="456" y="432"/>
                  </a:lnTo>
                  <a:lnTo>
                    <a:pt x="553" y="432"/>
                  </a:lnTo>
                  <a:lnTo>
                    <a:pt x="553" y="492"/>
                  </a:lnTo>
                  <a:lnTo>
                    <a:pt x="554" y="498"/>
                  </a:lnTo>
                  <a:lnTo>
                    <a:pt x="556" y="501"/>
                  </a:lnTo>
                  <a:lnTo>
                    <a:pt x="560" y="504"/>
                  </a:lnTo>
                  <a:lnTo>
                    <a:pt x="565" y="505"/>
                  </a:lnTo>
                  <a:lnTo>
                    <a:pt x="660" y="505"/>
                  </a:lnTo>
                  <a:lnTo>
                    <a:pt x="665" y="504"/>
                  </a:lnTo>
                  <a:lnTo>
                    <a:pt x="669" y="501"/>
                  </a:lnTo>
                  <a:lnTo>
                    <a:pt x="671" y="498"/>
                  </a:lnTo>
                  <a:lnTo>
                    <a:pt x="673" y="492"/>
                  </a:lnTo>
                  <a:lnTo>
                    <a:pt x="673" y="432"/>
                  </a:lnTo>
                  <a:lnTo>
                    <a:pt x="685" y="432"/>
                  </a:lnTo>
                  <a:lnTo>
                    <a:pt x="690" y="431"/>
                  </a:lnTo>
                  <a:lnTo>
                    <a:pt x="693" y="428"/>
                  </a:lnTo>
                  <a:lnTo>
                    <a:pt x="696" y="425"/>
                  </a:lnTo>
                  <a:lnTo>
                    <a:pt x="697" y="420"/>
                  </a:lnTo>
                  <a:lnTo>
                    <a:pt x="697" y="373"/>
                  </a:lnTo>
                  <a:lnTo>
                    <a:pt x="697" y="300"/>
                  </a:lnTo>
                  <a:lnTo>
                    <a:pt x="697" y="298"/>
                  </a:lnTo>
                  <a:lnTo>
                    <a:pt x="696" y="296"/>
                  </a:lnTo>
                  <a:lnTo>
                    <a:pt x="695" y="293"/>
                  </a:lnTo>
                  <a:lnTo>
                    <a:pt x="693" y="291"/>
                  </a:lnTo>
                  <a:lnTo>
                    <a:pt x="618" y="216"/>
                  </a:lnTo>
                  <a:lnTo>
                    <a:pt x="685" y="216"/>
                  </a:lnTo>
                  <a:lnTo>
                    <a:pt x="690" y="215"/>
                  </a:lnTo>
                  <a:lnTo>
                    <a:pt x="693" y="213"/>
                  </a:lnTo>
                  <a:lnTo>
                    <a:pt x="696" y="209"/>
                  </a:lnTo>
                  <a:lnTo>
                    <a:pt x="697" y="2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28B94AC1-5529-48EB-6FC3-7B847955500F}"/>
              </a:ext>
            </a:extLst>
          </p:cNvPr>
          <p:cNvGrpSpPr/>
          <p:nvPr/>
        </p:nvGrpSpPr>
        <p:grpSpPr>
          <a:xfrm>
            <a:off x="4257361" y="2827667"/>
            <a:ext cx="1172267" cy="760796"/>
            <a:chOff x="3567881" y="2905843"/>
            <a:chExt cx="1172267" cy="760796"/>
          </a:xfrm>
        </p:grpSpPr>
        <p:sp>
          <p:nvSpPr>
            <p:cNvPr id="14" name="Freeform 5"/>
            <p:cNvSpPr>
              <a:spLocks/>
            </p:cNvSpPr>
            <p:nvPr/>
          </p:nvSpPr>
          <p:spPr bwMode="auto">
            <a:xfrm flipV="1">
              <a:off x="3567881" y="2905843"/>
              <a:ext cx="1172267" cy="760796"/>
            </a:xfrm>
            <a:custGeom>
              <a:avLst/>
              <a:gdLst>
                <a:gd name="T0" fmla="*/ 1952 w 2490"/>
                <a:gd name="T1" fmla="*/ 0 h 1616"/>
                <a:gd name="T2" fmla="*/ 0 w 2490"/>
                <a:gd name="T3" fmla="*/ 0 h 1616"/>
                <a:gd name="T4" fmla="*/ 538 w 2490"/>
                <a:gd name="T5" fmla="*/ 808 h 1616"/>
                <a:gd name="T6" fmla="*/ 0 w 2490"/>
                <a:gd name="T7" fmla="*/ 1616 h 1616"/>
                <a:gd name="T8" fmla="*/ 1952 w 2490"/>
                <a:gd name="T9" fmla="*/ 1616 h 1616"/>
                <a:gd name="T10" fmla="*/ 2490 w 2490"/>
                <a:gd name="T11" fmla="*/ 808 h 1616"/>
                <a:gd name="T12" fmla="*/ 1952 w 2490"/>
                <a:gd name="T13" fmla="*/ 0 h 1616"/>
              </a:gdLst>
              <a:ahLst/>
              <a:cxnLst>
                <a:cxn ang="0">
                  <a:pos x="T0" y="T1"/>
                </a:cxn>
                <a:cxn ang="0">
                  <a:pos x="T2" y="T3"/>
                </a:cxn>
                <a:cxn ang="0">
                  <a:pos x="T4" y="T5"/>
                </a:cxn>
                <a:cxn ang="0">
                  <a:pos x="T6" y="T7"/>
                </a:cxn>
                <a:cxn ang="0">
                  <a:pos x="T8" y="T9"/>
                </a:cxn>
                <a:cxn ang="0">
                  <a:pos x="T10" y="T11"/>
                </a:cxn>
                <a:cxn ang="0">
                  <a:pos x="T12" y="T13"/>
                </a:cxn>
              </a:cxnLst>
              <a:rect l="0" t="0" r="r" b="b"/>
              <a:pathLst>
                <a:path w="2490" h="1616">
                  <a:moveTo>
                    <a:pt x="1952" y="0"/>
                  </a:moveTo>
                  <a:lnTo>
                    <a:pt x="0" y="0"/>
                  </a:lnTo>
                  <a:lnTo>
                    <a:pt x="538" y="808"/>
                  </a:lnTo>
                  <a:lnTo>
                    <a:pt x="0" y="1616"/>
                  </a:lnTo>
                  <a:lnTo>
                    <a:pt x="1952" y="1616"/>
                  </a:lnTo>
                  <a:lnTo>
                    <a:pt x="2490" y="808"/>
                  </a:lnTo>
                  <a:lnTo>
                    <a:pt x="1952" y="0"/>
                  </a:lnTo>
                  <a:close/>
                </a:path>
              </a:pathLst>
            </a:custGeom>
            <a:solidFill>
              <a:srgbClr val="0C3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8" name="Group 47"/>
            <p:cNvGrpSpPr/>
            <p:nvPr/>
          </p:nvGrpSpPr>
          <p:grpSpPr>
            <a:xfrm>
              <a:off x="4087339" y="3209247"/>
              <a:ext cx="285750" cy="153988"/>
              <a:chOff x="4322763" y="5497513"/>
              <a:chExt cx="285750" cy="153988"/>
            </a:xfrm>
            <a:solidFill>
              <a:schemeClr val="bg1"/>
            </a:solidFill>
          </p:grpSpPr>
          <p:sp>
            <p:nvSpPr>
              <p:cNvPr id="49" name="Freeform 2815"/>
              <p:cNvSpPr>
                <a:spLocks noEditPoints="1"/>
              </p:cNvSpPr>
              <p:nvPr/>
            </p:nvSpPr>
            <p:spPr bwMode="auto">
              <a:xfrm>
                <a:off x="4322763" y="5497513"/>
                <a:ext cx="285750" cy="125413"/>
              </a:xfrm>
              <a:custGeom>
                <a:avLst/>
                <a:gdLst>
                  <a:gd name="T0" fmla="*/ 263 w 720"/>
                  <a:gd name="T1" fmla="*/ 138 h 312"/>
                  <a:gd name="T2" fmla="*/ 256 w 720"/>
                  <a:gd name="T3" fmla="*/ 144 h 312"/>
                  <a:gd name="T4" fmla="*/ 247 w 720"/>
                  <a:gd name="T5" fmla="*/ 143 h 312"/>
                  <a:gd name="T6" fmla="*/ 241 w 720"/>
                  <a:gd name="T7" fmla="*/ 132 h 312"/>
                  <a:gd name="T8" fmla="*/ 279 w 720"/>
                  <a:gd name="T9" fmla="*/ 52 h 312"/>
                  <a:gd name="T10" fmla="*/ 288 w 720"/>
                  <a:gd name="T11" fmla="*/ 48 h 312"/>
                  <a:gd name="T12" fmla="*/ 333 w 720"/>
                  <a:gd name="T13" fmla="*/ 51 h 312"/>
                  <a:gd name="T14" fmla="*/ 335 w 720"/>
                  <a:gd name="T15" fmla="*/ 65 h 312"/>
                  <a:gd name="T16" fmla="*/ 324 w 720"/>
                  <a:gd name="T17" fmla="*/ 72 h 312"/>
                  <a:gd name="T18" fmla="*/ 697 w 720"/>
                  <a:gd name="T19" fmla="*/ 132 h 312"/>
                  <a:gd name="T20" fmla="*/ 690 w 720"/>
                  <a:gd name="T21" fmla="*/ 121 h 312"/>
                  <a:gd name="T22" fmla="*/ 673 w 720"/>
                  <a:gd name="T23" fmla="*/ 83 h 312"/>
                  <a:gd name="T24" fmla="*/ 719 w 720"/>
                  <a:gd name="T25" fmla="*/ 66 h 312"/>
                  <a:gd name="T26" fmla="*/ 718 w 720"/>
                  <a:gd name="T27" fmla="*/ 52 h 312"/>
                  <a:gd name="T28" fmla="*/ 710 w 720"/>
                  <a:gd name="T29" fmla="*/ 48 h 312"/>
                  <a:gd name="T30" fmla="*/ 622 w 720"/>
                  <a:gd name="T31" fmla="*/ 73 h 312"/>
                  <a:gd name="T32" fmla="*/ 613 w 720"/>
                  <a:gd name="T33" fmla="*/ 83 h 312"/>
                  <a:gd name="T34" fmla="*/ 618 w 720"/>
                  <a:gd name="T35" fmla="*/ 94 h 312"/>
                  <a:gd name="T36" fmla="*/ 626 w 720"/>
                  <a:gd name="T37" fmla="*/ 96 h 312"/>
                  <a:gd name="T38" fmla="*/ 649 w 720"/>
                  <a:gd name="T39" fmla="*/ 120 h 312"/>
                  <a:gd name="T40" fmla="*/ 399 w 720"/>
                  <a:gd name="T41" fmla="*/ 1 h 312"/>
                  <a:gd name="T42" fmla="*/ 249 w 720"/>
                  <a:gd name="T43" fmla="*/ 1 h 312"/>
                  <a:gd name="T44" fmla="*/ 242 w 720"/>
                  <a:gd name="T45" fmla="*/ 6 h 312"/>
                  <a:gd name="T46" fmla="*/ 55 w 720"/>
                  <a:gd name="T47" fmla="*/ 120 h 312"/>
                  <a:gd name="T48" fmla="*/ 37 w 720"/>
                  <a:gd name="T49" fmla="*/ 125 h 312"/>
                  <a:gd name="T50" fmla="*/ 22 w 720"/>
                  <a:gd name="T51" fmla="*/ 135 h 312"/>
                  <a:gd name="T52" fmla="*/ 11 w 720"/>
                  <a:gd name="T53" fmla="*/ 147 h 312"/>
                  <a:gd name="T54" fmla="*/ 3 w 720"/>
                  <a:gd name="T55" fmla="*/ 163 h 312"/>
                  <a:gd name="T56" fmla="*/ 0 w 720"/>
                  <a:gd name="T57" fmla="*/ 180 h 312"/>
                  <a:gd name="T58" fmla="*/ 4 w 720"/>
                  <a:gd name="T59" fmla="*/ 308 h 312"/>
                  <a:gd name="T60" fmla="*/ 30 w 720"/>
                  <a:gd name="T61" fmla="*/ 312 h 312"/>
                  <a:gd name="T62" fmla="*/ 30 w 720"/>
                  <a:gd name="T63" fmla="*/ 296 h 312"/>
                  <a:gd name="T64" fmla="*/ 38 w 720"/>
                  <a:gd name="T65" fmla="*/ 267 h 312"/>
                  <a:gd name="T66" fmla="*/ 54 w 720"/>
                  <a:gd name="T67" fmla="*/ 241 h 312"/>
                  <a:gd name="T68" fmla="*/ 75 w 720"/>
                  <a:gd name="T69" fmla="*/ 222 h 312"/>
                  <a:gd name="T70" fmla="*/ 101 w 720"/>
                  <a:gd name="T71" fmla="*/ 209 h 312"/>
                  <a:gd name="T72" fmla="*/ 132 w 720"/>
                  <a:gd name="T73" fmla="*/ 204 h 312"/>
                  <a:gd name="T74" fmla="*/ 162 w 720"/>
                  <a:gd name="T75" fmla="*/ 209 h 312"/>
                  <a:gd name="T76" fmla="*/ 189 w 720"/>
                  <a:gd name="T77" fmla="*/ 222 h 312"/>
                  <a:gd name="T78" fmla="*/ 211 w 720"/>
                  <a:gd name="T79" fmla="*/ 241 h 312"/>
                  <a:gd name="T80" fmla="*/ 226 w 720"/>
                  <a:gd name="T81" fmla="*/ 267 h 312"/>
                  <a:gd name="T82" fmla="*/ 234 w 720"/>
                  <a:gd name="T83" fmla="*/ 296 h 312"/>
                  <a:gd name="T84" fmla="*/ 234 w 720"/>
                  <a:gd name="T85" fmla="*/ 312 h 312"/>
                  <a:gd name="T86" fmla="*/ 390 w 720"/>
                  <a:gd name="T87" fmla="*/ 306 h 312"/>
                  <a:gd name="T88" fmla="*/ 395 w 720"/>
                  <a:gd name="T89" fmla="*/ 276 h 312"/>
                  <a:gd name="T90" fmla="*/ 408 w 720"/>
                  <a:gd name="T91" fmla="*/ 249 h 312"/>
                  <a:gd name="T92" fmla="*/ 428 w 720"/>
                  <a:gd name="T93" fmla="*/ 228 h 312"/>
                  <a:gd name="T94" fmla="*/ 453 w 720"/>
                  <a:gd name="T95" fmla="*/ 212 h 312"/>
                  <a:gd name="T96" fmla="*/ 483 w 720"/>
                  <a:gd name="T97" fmla="*/ 205 h 312"/>
                  <a:gd name="T98" fmla="*/ 513 w 720"/>
                  <a:gd name="T99" fmla="*/ 206 h 312"/>
                  <a:gd name="T100" fmla="*/ 541 w 720"/>
                  <a:gd name="T101" fmla="*/ 217 h 312"/>
                  <a:gd name="T102" fmla="*/ 565 w 720"/>
                  <a:gd name="T103" fmla="*/ 234 h 312"/>
                  <a:gd name="T104" fmla="*/ 582 w 720"/>
                  <a:gd name="T105" fmla="*/ 258 h 312"/>
                  <a:gd name="T106" fmla="*/ 592 w 720"/>
                  <a:gd name="T107" fmla="*/ 286 h 312"/>
                  <a:gd name="T108" fmla="*/ 594 w 720"/>
                  <a:gd name="T109" fmla="*/ 309 h 312"/>
                  <a:gd name="T110" fmla="*/ 709 w 720"/>
                  <a:gd name="T111" fmla="*/ 312 h 312"/>
                  <a:gd name="T112" fmla="*/ 720 w 720"/>
                  <a:gd name="T113" fmla="*/ 305 h 312"/>
                  <a:gd name="T114" fmla="*/ 717 w 720"/>
                  <a:gd name="T115" fmla="*/ 29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312">
                    <a:moveTo>
                      <a:pt x="324" y="72"/>
                    </a:moveTo>
                    <a:lnTo>
                      <a:pt x="296" y="72"/>
                    </a:lnTo>
                    <a:lnTo>
                      <a:pt x="263" y="138"/>
                    </a:lnTo>
                    <a:lnTo>
                      <a:pt x="261" y="141"/>
                    </a:lnTo>
                    <a:lnTo>
                      <a:pt x="259" y="143"/>
                    </a:lnTo>
                    <a:lnTo>
                      <a:pt x="256" y="144"/>
                    </a:lnTo>
                    <a:lnTo>
                      <a:pt x="252" y="144"/>
                    </a:lnTo>
                    <a:lnTo>
                      <a:pt x="250" y="144"/>
                    </a:lnTo>
                    <a:lnTo>
                      <a:pt x="247" y="143"/>
                    </a:lnTo>
                    <a:lnTo>
                      <a:pt x="244" y="140"/>
                    </a:lnTo>
                    <a:lnTo>
                      <a:pt x="241" y="137"/>
                    </a:lnTo>
                    <a:lnTo>
                      <a:pt x="241" y="132"/>
                    </a:lnTo>
                    <a:lnTo>
                      <a:pt x="242" y="128"/>
                    </a:lnTo>
                    <a:lnTo>
                      <a:pt x="277" y="55"/>
                    </a:lnTo>
                    <a:lnTo>
                      <a:pt x="279" y="52"/>
                    </a:lnTo>
                    <a:lnTo>
                      <a:pt x="282" y="50"/>
                    </a:lnTo>
                    <a:lnTo>
                      <a:pt x="285" y="48"/>
                    </a:lnTo>
                    <a:lnTo>
                      <a:pt x="288" y="48"/>
                    </a:lnTo>
                    <a:lnTo>
                      <a:pt x="324" y="48"/>
                    </a:lnTo>
                    <a:lnTo>
                      <a:pt x="329" y="49"/>
                    </a:lnTo>
                    <a:lnTo>
                      <a:pt x="333" y="51"/>
                    </a:lnTo>
                    <a:lnTo>
                      <a:pt x="335" y="55"/>
                    </a:lnTo>
                    <a:lnTo>
                      <a:pt x="336" y="60"/>
                    </a:lnTo>
                    <a:lnTo>
                      <a:pt x="335" y="65"/>
                    </a:lnTo>
                    <a:lnTo>
                      <a:pt x="333" y="69"/>
                    </a:lnTo>
                    <a:lnTo>
                      <a:pt x="329" y="71"/>
                    </a:lnTo>
                    <a:lnTo>
                      <a:pt x="324" y="72"/>
                    </a:lnTo>
                    <a:close/>
                    <a:moveTo>
                      <a:pt x="709" y="288"/>
                    </a:moveTo>
                    <a:lnTo>
                      <a:pt x="697" y="288"/>
                    </a:lnTo>
                    <a:lnTo>
                      <a:pt x="697" y="132"/>
                    </a:lnTo>
                    <a:lnTo>
                      <a:pt x="696" y="128"/>
                    </a:lnTo>
                    <a:lnTo>
                      <a:pt x="693" y="124"/>
                    </a:lnTo>
                    <a:lnTo>
                      <a:pt x="690" y="121"/>
                    </a:lnTo>
                    <a:lnTo>
                      <a:pt x="685" y="120"/>
                    </a:lnTo>
                    <a:lnTo>
                      <a:pt x="673" y="120"/>
                    </a:lnTo>
                    <a:lnTo>
                      <a:pt x="673" y="83"/>
                    </a:lnTo>
                    <a:lnTo>
                      <a:pt x="712" y="72"/>
                    </a:lnTo>
                    <a:lnTo>
                      <a:pt x="716" y="70"/>
                    </a:lnTo>
                    <a:lnTo>
                      <a:pt x="719" y="66"/>
                    </a:lnTo>
                    <a:lnTo>
                      <a:pt x="720" y="62"/>
                    </a:lnTo>
                    <a:lnTo>
                      <a:pt x="720" y="57"/>
                    </a:lnTo>
                    <a:lnTo>
                      <a:pt x="718" y="52"/>
                    </a:lnTo>
                    <a:lnTo>
                      <a:pt x="714" y="49"/>
                    </a:lnTo>
                    <a:lnTo>
                      <a:pt x="712" y="49"/>
                    </a:lnTo>
                    <a:lnTo>
                      <a:pt x="710" y="48"/>
                    </a:lnTo>
                    <a:lnTo>
                      <a:pt x="708" y="48"/>
                    </a:lnTo>
                    <a:lnTo>
                      <a:pt x="705" y="49"/>
                    </a:lnTo>
                    <a:lnTo>
                      <a:pt x="622" y="73"/>
                    </a:lnTo>
                    <a:lnTo>
                      <a:pt x="617" y="75"/>
                    </a:lnTo>
                    <a:lnTo>
                      <a:pt x="615" y="79"/>
                    </a:lnTo>
                    <a:lnTo>
                      <a:pt x="613" y="83"/>
                    </a:lnTo>
                    <a:lnTo>
                      <a:pt x="614" y="88"/>
                    </a:lnTo>
                    <a:lnTo>
                      <a:pt x="615" y="91"/>
                    </a:lnTo>
                    <a:lnTo>
                      <a:pt x="618" y="94"/>
                    </a:lnTo>
                    <a:lnTo>
                      <a:pt x="621" y="95"/>
                    </a:lnTo>
                    <a:lnTo>
                      <a:pt x="625" y="96"/>
                    </a:lnTo>
                    <a:lnTo>
                      <a:pt x="626" y="96"/>
                    </a:lnTo>
                    <a:lnTo>
                      <a:pt x="628" y="96"/>
                    </a:lnTo>
                    <a:lnTo>
                      <a:pt x="649" y="90"/>
                    </a:lnTo>
                    <a:lnTo>
                      <a:pt x="649" y="120"/>
                    </a:lnTo>
                    <a:lnTo>
                      <a:pt x="616" y="120"/>
                    </a:lnTo>
                    <a:lnTo>
                      <a:pt x="402" y="3"/>
                    </a:lnTo>
                    <a:lnTo>
                      <a:pt x="399" y="1"/>
                    </a:lnTo>
                    <a:lnTo>
                      <a:pt x="396" y="0"/>
                    </a:lnTo>
                    <a:lnTo>
                      <a:pt x="253" y="0"/>
                    </a:lnTo>
                    <a:lnTo>
                      <a:pt x="249" y="1"/>
                    </a:lnTo>
                    <a:lnTo>
                      <a:pt x="247" y="2"/>
                    </a:lnTo>
                    <a:lnTo>
                      <a:pt x="244" y="4"/>
                    </a:lnTo>
                    <a:lnTo>
                      <a:pt x="242" y="6"/>
                    </a:lnTo>
                    <a:lnTo>
                      <a:pt x="174" y="120"/>
                    </a:lnTo>
                    <a:lnTo>
                      <a:pt x="60" y="120"/>
                    </a:lnTo>
                    <a:lnTo>
                      <a:pt x="55" y="120"/>
                    </a:lnTo>
                    <a:lnTo>
                      <a:pt x="49" y="121"/>
                    </a:lnTo>
                    <a:lnTo>
                      <a:pt x="43" y="122"/>
                    </a:lnTo>
                    <a:lnTo>
                      <a:pt x="37" y="125"/>
                    </a:lnTo>
                    <a:lnTo>
                      <a:pt x="32" y="128"/>
                    </a:lnTo>
                    <a:lnTo>
                      <a:pt x="27" y="131"/>
                    </a:lnTo>
                    <a:lnTo>
                      <a:pt x="22" y="135"/>
                    </a:lnTo>
                    <a:lnTo>
                      <a:pt x="18" y="139"/>
                    </a:lnTo>
                    <a:lnTo>
                      <a:pt x="14" y="143"/>
                    </a:lnTo>
                    <a:lnTo>
                      <a:pt x="11" y="147"/>
                    </a:lnTo>
                    <a:lnTo>
                      <a:pt x="8" y="152"/>
                    </a:lnTo>
                    <a:lnTo>
                      <a:pt x="5" y="157"/>
                    </a:lnTo>
                    <a:lnTo>
                      <a:pt x="3" y="163"/>
                    </a:lnTo>
                    <a:lnTo>
                      <a:pt x="2" y="168"/>
                    </a:lnTo>
                    <a:lnTo>
                      <a:pt x="1" y="174"/>
                    </a:lnTo>
                    <a:lnTo>
                      <a:pt x="0" y="180"/>
                    </a:lnTo>
                    <a:lnTo>
                      <a:pt x="0" y="300"/>
                    </a:lnTo>
                    <a:lnTo>
                      <a:pt x="1" y="305"/>
                    </a:lnTo>
                    <a:lnTo>
                      <a:pt x="4" y="308"/>
                    </a:lnTo>
                    <a:lnTo>
                      <a:pt x="8" y="311"/>
                    </a:lnTo>
                    <a:lnTo>
                      <a:pt x="12" y="312"/>
                    </a:lnTo>
                    <a:lnTo>
                      <a:pt x="30" y="312"/>
                    </a:lnTo>
                    <a:lnTo>
                      <a:pt x="30" y="309"/>
                    </a:lnTo>
                    <a:lnTo>
                      <a:pt x="30" y="306"/>
                    </a:lnTo>
                    <a:lnTo>
                      <a:pt x="30" y="296"/>
                    </a:lnTo>
                    <a:lnTo>
                      <a:pt x="32" y="286"/>
                    </a:lnTo>
                    <a:lnTo>
                      <a:pt x="34" y="276"/>
                    </a:lnTo>
                    <a:lnTo>
                      <a:pt x="38" y="267"/>
                    </a:lnTo>
                    <a:lnTo>
                      <a:pt x="43" y="258"/>
                    </a:lnTo>
                    <a:lnTo>
                      <a:pt x="48" y="249"/>
                    </a:lnTo>
                    <a:lnTo>
                      <a:pt x="54" y="241"/>
                    </a:lnTo>
                    <a:lnTo>
                      <a:pt x="60" y="234"/>
                    </a:lnTo>
                    <a:lnTo>
                      <a:pt x="67" y="228"/>
                    </a:lnTo>
                    <a:lnTo>
                      <a:pt x="75" y="222"/>
                    </a:lnTo>
                    <a:lnTo>
                      <a:pt x="83" y="217"/>
                    </a:lnTo>
                    <a:lnTo>
                      <a:pt x="92" y="212"/>
                    </a:lnTo>
                    <a:lnTo>
                      <a:pt x="101" y="209"/>
                    </a:lnTo>
                    <a:lnTo>
                      <a:pt x="112" y="206"/>
                    </a:lnTo>
                    <a:lnTo>
                      <a:pt x="122" y="205"/>
                    </a:lnTo>
                    <a:lnTo>
                      <a:pt x="132" y="204"/>
                    </a:lnTo>
                    <a:lnTo>
                      <a:pt x="143" y="205"/>
                    </a:lnTo>
                    <a:lnTo>
                      <a:pt x="153" y="206"/>
                    </a:lnTo>
                    <a:lnTo>
                      <a:pt x="162" y="209"/>
                    </a:lnTo>
                    <a:lnTo>
                      <a:pt x="172" y="212"/>
                    </a:lnTo>
                    <a:lnTo>
                      <a:pt x="181" y="217"/>
                    </a:lnTo>
                    <a:lnTo>
                      <a:pt x="189" y="222"/>
                    </a:lnTo>
                    <a:lnTo>
                      <a:pt x="197" y="228"/>
                    </a:lnTo>
                    <a:lnTo>
                      <a:pt x="204" y="234"/>
                    </a:lnTo>
                    <a:lnTo>
                      <a:pt x="211" y="241"/>
                    </a:lnTo>
                    <a:lnTo>
                      <a:pt x="217" y="249"/>
                    </a:lnTo>
                    <a:lnTo>
                      <a:pt x="222" y="258"/>
                    </a:lnTo>
                    <a:lnTo>
                      <a:pt x="226" y="267"/>
                    </a:lnTo>
                    <a:lnTo>
                      <a:pt x="229" y="276"/>
                    </a:lnTo>
                    <a:lnTo>
                      <a:pt x="233" y="286"/>
                    </a:lnTo>
                    <a:lnTo>
                      <a:pt x="234" y="296"/>
                    </a:lnTo>
                    <a:lnTo>
                      <a:pt x="235" y="306"/>
                    </a:lnTo>
                    <a:lnTo>
                      <a:pt x="235" y="309"/>
                    </a:lnTo>
                    <a:lnTo>
                      <a:pt x="234" y="312"/>
                    </a:lnTo>
                    <a:lnTo>
                      <a:pt x="391" y="312"/>
                    </a:lnTo>
                    <a:lnTo>
                      <a:pt x="390" y="309"/>
                    </a:lnTo>
                    <a:lnTo>
                      <a:pt x="390" y="306"/>
                    </a:lnTo>
                    <a:lnTo>
                      <a:pt x="391" y="296"/>
                    </a:lnTo>
                    <a:lnTo>
                      <a:pt x="392" y="286"/>
                    </a:lnTo>
                    <a:lnTo>
                      <a:pt x="395" y="276"/>
                    </a:lnTo>
                    <a:lnTo>
                      <a:pt x="398" y="267"/>
                    </a:lnTo>
                    <a:lnTo>
                      <a:pt x="403" y="258"/>
                    </a:lnTo>
                    <a:lnTo>
                      <a:pt x="408" y="249"/>
                    </a:lnTo>
                    <a:lnTo>
                      <a:pt x="413" y="241"/>
                    </a:lnTo>
                    <a:lnTo>
                      <a:pt x="421" y="234"/>
                    </a:lnTo>
                    <a:lnTo>
                      <a:pt x="428" y="228"/>
                    </a:lnTo>
                    <a:lnTo>
                      <a:pt x="436" y="222"/>
                    </a:lnTo>
                    <a:lnTo>
                      <a:pt x="444" y="217"/>
                    </a:lnTo>
                    <a:lnTo>
                      <a:pt x="453" y="212"/>
                    </a:lnTo>
                    <a:lnTo>
                      <a:pt x="462" y="209"/>
                    </a:lnTo>
                    <a:lnTo>
                      <a:pt x="472" y="206"/>
                    </a:lnTo>
                    <a:lnTo>
                      <a:pt x="483" y="205"/>
                    </a:lnTo>
                    <a:lnTo>
                      <a:pt x="493" y="204"/>
                    </a:lnTo>
                    <a:lnTo>
                      <a:pt x="503" y="205"/>
                    </a:lnTo>
                    <a:lnTo>
                      <a:pt x="513" y="206"/>
                    </a:lnTo>
                    <a:lnTo>
                      <a:pt x="523" y="209"/>
                    </a:lnTo>
                    <a:lnTo>
                      <a:pt x="532" y="212"/>
                    </a:lnTo>
                    <a:lnTo>
                      <a:pt x="541" y="217"/>
                    </a:lnTo>
                    <a:lnTo>
                      <a:pt x="550" y="222"/>
                    </a:lnTo>
                    <a:lnTo>
                      <a:pt x="558" y="228"/>
                    </a:lnTo>
                    <a:lnTo>
                      <a:pt x="565" y="234"/>
                    </a:lnTo>
                    <a:lnTo>
                      <a:pt x="571" y="241"/>
                    </a:lnTo>
                    <a:lnTo>
                      <a:pt x="577" y="249"/>
                    </a:lnTo>
                    <a:lnTo>
                      <a:pt x="582" y="258"/>
                    </a:lnTo>
                    <a:lnTo>
                      <a:pt x="586" y="267"/>
                    </a:lnTo>
                    <a:lnTo>
                      <a:pt x="590" y="276"/>
                    </a:lnTo>
                    <a:lnTo>
                      <a:pt x="592" y="286"/>
                    </a:lnTo>
                    <a:lnTo>
                      <a:pt x="594" y="296"/>
                    </a:lnTo>
                    <a:lnTo>
                      <a:pt x="594" y="306"/>
                    </a:lnTo>
                    <a:lnTo>
                      <a:pt x="594" y="309"/>
                    </a:lnTo>
                    <a:lnTo>
                      <a:pt x="594" y="312"/>
                    </a:lnTo>
                    <a:lnTo>
                      <a:pt x="685" y="312"/>
                    </a:lnTo>
                    <a:lnTo>
                      <a:pt x="709" y="312"/>
                    </a:lnTo>
                    <a:lnTo>
                      <a:pt x="713" y="311"/>
                    </a:lnTo>
                    <a:lnTo>
                      <a:pt x="717" y="308"/>
                    </a:lnTo>
                    <a:lnTo>
                      <a:pt x="720" y="305"/>
                    </a:lnTo>
                    <a:lnTo>
                      <a:pt x="720" y="300"/>
                    </a:lnTo>
                    <a:lnTo>
                      <a:pt x="720" y="295"/>
                    </a:lnTo>
                    <a:lnTo>
                      <a:pt x="717" y="292"/>
                    </a:lnTo>
                    <a:lnTo>
                      <a:pt x="713" y="289"/>
                    </a:lnTo>
                    <a:lnTo>
                      <a:pt x="709"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816"/>
              <p:cNvSpPr>
                <a:spLocks/>
              </p:cNvSpPr>
              <p:nvPr/>
            </p:nvSpPr>
            <p:spPr bwMode="auto">
              <a:xfrm>
                <a:off x="4487863" y="5589588"/>
                <a:ext cx="61913" cy="61913"/>
              </a:xfrm>
              <a:custGeom>
                <a:avLst/>
                <a:gdLst>
                  <a:gd name="T0" fmla="*/ 71 w 157"/>
                  <a:gd name="T1" fmla="*/ 0 h 157"/>
                  <a:gd name="T2" fmla="*/ 55 w 157"/>
                  <a:gd name="T3" fmla="*/ 3 h 157"/>
                  <a:gd name="T4" fmla="*/ 41 w 157"/>
                  <a:gd name="T5" fmla="*/ 9 h 157"/>
                  <a:gd name="T6" fmla="*/ 29 w 157"/>
                  <a:gd name="T7" fmla="*/ 18 h 157"/>
                  <a:gd name="T8" fmla="*/ 19 w 157"/>
                  <a:gd name="T9" fmla="*/ 29 h 157"/>
                  <a:gd name="T10" fmla="*/ 10 w 157"/>
                  <a:gd name="T11" fmla="*/ 42 h 157"/>
                  <a:gd name="T12" fmla="*/ 4 w 157"/>
                  <a:gd name="T13" fmla="*/ 55 h 157"/>
                  <a:gd name="T14" fmla="*/ 0 w 157"/>
                  <a:gd name="T15" fmla="*/ 70 h 157"/>
                  <a:gd name="T16" fmla="*/ 0 w 157"/>
                  <a:gd name="T17" fmla="*/ 87 h 157"/>
                  <a:gd name="T18" fmla="*/ 4 w 157"/>
                  <a:gd name="T19" fmla="*/ 102 h 157"/>
                  <a:gd name="T20" fmla="*/ 10 w 157"/>
                  <a:gd name="T21" fmla="*/ 115 h 157"/>
                  <a:gd name="T22" fmla="*/ 19 w 157"/>
                  <a:gd name="T23" fmla="*/ 128 h 157"/>
                  <a:gd name="T24" fmla="*/ 29 w 157"/>
                  <a:gd name="T25" fmla="*/ 138 h 157"/>
                  <a:gd name="T26" fmla="*/ 41 w 157"/>
                  <a:gd name="T27" fmla="*/ 146 h 157"/>
                  <a:gd name="T28" fmla="*/ 55 w 157"/>
                  <a:gd name="T29" fmla="*/ 153 h 157"/>
                  <a:gd name="T30" fmla="*/ 71 w 157"/>
                  <a:gd name="T31" fmla="*/ 156 h 157"/>
                  <a:gd name="T32" fmla="*/ 87 w 157"/>
                  <a:gd name="T33" fmla="*/ 156 h 157"/>
                  <a:gd name="T34" fmla="*/ 102 w 157"/>
                  <a:gd name="T35" fmla="*/ 153 h 157"/>
                  <a:gd name="T36" fmla="*/ 115 w 157"/>
                  <a:gd name="T37" fmla="*/ 146 h 157"/>
                  <a:gd name="T38" fmla="*/ 128 w 157"/>
                  <a:gd name="T39" fmla="*/ 138 h 157"/>
                  <a:gd name="T40" fmla="*/ 139 w 157"/>
                  <a:gd name="T41" fmla="*/ 128 h 157"/>
                  <a:gd name="T42" fmla="*/ 147 w 157"/>
                  <a:gd name="T43" fmla="*/ 115 h 157"/>
                  <a:gd name="T44" fmla="*/ 153 w 157"/>
                  <a:gd name="T45" fmla="*/ 102 h 157"/>
                  <a:gd name="T46" fmla="*/ 156 w 157"/>
                  <a:gd name="T47" fmla="*/ 87 h 157"/>
                  <a:gd name="T48" fmla="*/ 156 w 157"/>
                  <a:gd name="T49" fmla="*/ 70 h 157"/>
                  <a:gd name="T50" fmla="*/ 153 w 157"/>
                  <a:gd name="T51" fmla="*/ 55 h 157"/>
                  <a:gd name="T52" fmla="*/ 147 w 157"/>
                  <a:gd name="T53" fmla="*/ 42 h 157"/>
                  <a:gd name="T54" fmla="*/ 139 w 157"/>
                  <a:gd name="T55" fmla="*/ 29 h 157"/>
                  <a:gd name="T56" fmla="*/ 128 w 157"/>
                  <a:gd name="T57" fmla="*/ 18 h 157"/>
                  <a:gd name="T58" fmla="*/ 115 w 157"/>
                  <a:gd name="T59" fmla="*/ 9 h 157"/>
                  <a:gd name="T60" fmla="*/ 102 w 157"/>
                  <a:gd name="T61" fmla="*/ 3 h 157"/>
                  <a:gd name="T62" fmla="*/ 87 w 157"/>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57">
                    <a:moveTo>
                      <a:pt x="79" y="0"/>
                    </a:moveTo>
                    <a:lnTo>
                      <a:pt x="71" y="0"/>
                    </a:lnTo>
                    <a:lnTo>
                      <a:pt x="62" y="1"/>
                    </a:lnTo>
                    <a:lnTo>
                      <a:pt x="55" y="3"/>
                    </a:lnTo>
                    <a:lnTo>
                      <a:pt x="48" y="6"/>
                    </a:lnTo>
                    <a:lnTo>
                      <a:pt x="41" y="9"/>
                    </a:lnTo>
                    <a:lnTo>
                      <a:pt x="35" y="13"/>
                    </a:lnTo>
                    <a:lnTo>
                      <a:pt x="29" y="18"/>
                    </a:lnTo>
                    <a:lnTo>
                      <a:pt x="24" y="24"/>
                    </a:lnTo>
                    <a:lnTo>
                      <a:pt x="19" y="29"/>
                    </a:lnTo>
                    <a:lnTo>
                      <a:pt x="14" y="35"/>
                    </a:lnTo>
                    <a:lnTo>
                      <a:pt x="10" y="42"/>
                    </a:lnTo>
                    <a:lnTo>
                      <a:pt x="7" y="48"/>
                    </a:lnTo>
                    <a:lnTo>
                      <a:pt x="4" y="55"/>
                    </a:lnTo>
                    <a:lnTo>
                      <a:pt x="2" y="63"/>
                    </a:lnTo>
                    <a:lnTo>
                      <a:pt x="0" y="70"/>
                    </a:lnTo>
                    <a:lnTo>
                      <a:pt x="0" y="78"/>
                    </a:lnTo>
                    <a:lnTo>
                      <a:pt x="0" y="87"/>
                    </a:lnTo>
                    <a:lnTo>
                      <a:pt x="2" y="94"/>
                    </a:lnTo>
                    <a:lnTo>
                      <a:pt x="4" y="102"/>
                    </a:lnTo>
                    <a:lnTo>
                      <a:pt x="7" y="109"/>
                    </a:lnTo>
                    <a:lnTo>
                      <a:pt x="10" y="115"/>
                    </a:lnTo>
                    <a:lnTo>
                      <a:pt x="14" y="122"/>
                    </a:lnTo>
                    <a:lnTo>
                      <a:pt x="19" y="128"/>
                    </a:lnTo>
                    <a:lnTo>
                      <a:pt x="24" y="133"/>
                    </a:lnTo>
                    <a:lnTo>
                      <a:pt x="29" y="138"/>
                    </a:lnTo>
                    <a:lnTo>
                      <a:pt x="35" y="142"/>
                    </a:lnTo>
                    <a:lnTo>
                      <a:pt x="41" y="146"/>
                    </a:lnTo>
                    <a:lnTo>
                      <a:pt x="48" y="151"/>
                    </a:lnTo>
                    <a:lnTo>
                      <a:pt x="55" y="153"/>
                    </a:lnTo>
                    <a:lnTo>
                      <a:pt x="62" y="155"/>
                    </a:lnTo>
                    <a:lnTo>
                      <a:pt x="71" y="156"/>
                    </a:lnTo>
                    <a:lnTo>
                      <a:pt x="79" y="157"/>
                    </a:lnTo>
                    <a:lnTo>
                      <a:pt x="87" y="156"/>
                    </a:lnTo>
                    <a:lnTo>
                      <a:pt x="94" y="155"/>
                    </a:lnTo>
                    <a:lnTo>
                      <a:pt x="102" y="153"/>
                    </a:lnTo>
                    <a:lnTo>
                      <a:pt x="109" y="151"/>
                    </a:lnTo>
                    <a:lnTo>
                      <a:pt x="115" y="146"/>
                    </a:lnTo>
                    <a:lnTo>
                      <a:pt x="122" y="142"/>
                    </a:lnTo>
                    <a:lnTo>
                      <a:pt x="128" y="138"/>
                    </a:lnTo>
                    <a:lnTo>
                      <a:pt x="134" y="133"/>
                    </a:lnTo>
                    <a:lnTo>
                      <a:pt x="139" y="128"/>
                    </a:lnTo>
                    <a:lnTo>
                      <a:pt x="144" y="122"/>
                    </a:lnTo>
                    <a:lnTo>
                      <a:pt x="147" y="115"/>
                    </a:lnTo>
                    <a:lnTo>
                      <a:pt x="151" y="109"/>
                    </a:lnTo>
                    <a:lnTo>
                      <a:pt x="153" y="102"/>
                    </a:lnTo>
                    <a:lnTo>
                      <a:pt x="155" y="94"/>
                    </a:lnTo>
                    <a:lnTo>
                      <a:pt x="156" y="87"/>
                    </a:lnTo>
                    <a:lnTo>
                      <a:pt x="157" y="78"/>
                    </a:lnTo>
                    <a:lnTo>
                      <a:pt x="156" y="70"/>
                    </a:lnTo>
                    <a:lnTo>
                      <a:pt x="155" y="63"/>
                    </a:lnTo>
                    <a:lnTo>
                      <a:pt x="153" y="55"/>
                    </a:lnTo>
                    <a:lnTo>
                      <a:pt x="151" y="48"/>
                    </a:lnTo>
                    <a:lnTo>
                      <a:pt x="147" y="42"/>
                    </a:lnTo>
                    <a:lnTo>
                      <a:pt x="144" y="35"/>
                    </a:lnTo>
                    <a:lnTo>
                      <a:pt x="139" y="29"/>
                    </a:lnTo>
                    <a:lnTo>
                      <a:pt x="134" y="24"/>
                    </a:lnTo>
                    <a:lnTo>
                      <a:pt x="128" y="18"/>
                    </a:lnTo>
                    <a:lnTo>
                      <a:pt x="122" y="13"/>
                    </a:lnTo>
                    <a:lnTo>
                      <a:pt x="115" y="9"/>
                    </a:lnTo>
                    <a:lnTo>
                      <a:pt x="109" y="6"/>
                    </a:lnTo>
                    <a:lnTo>
                      <a:pt x="102" y="3"/>
                    </a:lnTo>
                    <a:lnTo>
                      <a:pt x="94" y="1"/>
                    </a:lnTo>
                    <a:lnTo>
                      <a:pt x="87" y="0"/>
                    </a:lnTo>
                    <a:lnTo>
                      <a:pt x="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817"/>
              <p:cNvSpPr>
                <a:spLocks/>
              </p:cNvSpPr>
              <p:nvPr/>
            </p:nvSpPr>
            <p:spPr bwMode="auto">
              <a:xfrm>
                <a:off x="4344988" y="5589588"/>
                <a:ext cx="61913" cy="61913"/>
              </a:xfrm>
              <a:custGeom>
                <a:avLst/>
                <a:gdLst>
                  <a:gd name="T0" fmla="*/ 70 w 156"/>
                  <a:gd name="T1" fmla="*/ 0 h 157"/>
                  <a:gd name="T2" fmla="*/ 56 w 156"/>
                  <a:gd name="T3" fmla="*/ 3 h 157"/>
                  <a:gd name="T4" fmla="*/ 41 w 156"/>
                  <a:gd name="T5" fmla="*/ 9 h 157"/>
                  <a:gd name="T6" fmla="*/ 28 w 156"/>
                  <a:gd name="T7" fmla="*/ 18 h 157"/>
                  <a:gd name="T8" fmla="*/ 18 w 156"/>
                  <a:gd name="T9" fmla="*/ 29 h 157"/>
                  <a:gd name="T10" fmla="*/ 10 w 156"/>
                  <a:gd name="T11" fmla="*/ 42 h 157"/>
                  <a:gd name="T12" fmla="*/ 4 w 156"/>
                  <a:gd name="T13" fmla="*/ 55 h 157"/>
                  <a:gd name="T14" fmla="*/ 1 w 156"/>
                  <a:gd name="T15" fmla="*/ 70 h 157"/>
                  <a:gd name="T16" fmla="*/ 1 w 156"/>
                  <a:gd name="T17" fmla="*/ 87 h 157"/>
                  <a:gd name="T18" fmla="*/ 4 w 156"/>
                  <a:gd name="T19" fmla="*/ 102 h 157"/>
                  <a:gd name="T20" fmla="*/ 10 w 156"/>
                  <a:gd name="T21" fmla="*/ 115 h 157"/>
                  <a:gd name="T22" fmla="*/ 18 w 156"/>
                  <a:gd name="T23" fmla="*/ 128 h 157"/>
                  <a:gd name="T24" fmla="*/ 28 w 156"/>
                  <a:gd name="T25" fmla="*/ 138 h 157"/>
                  <a:gd name="T26" fmla="*/ 41 w 156"/>
                  <a:gd name="T27" fmla="*/ 146 h 157"/>
                  <a:gd name="T28" fmla="*/ 56 w 156"/>
                  <a:gd name="T29" fmla="*/ 153 h 157"/>
                  <a:gd name="T30" fmla="*/ 70 w 156"/>
                  <a:gd name="T31" fmla="*/ 156 h 157"/>
                  <a:gd name="T32" fmla="*/ 86 w 156"/>
                  <a:gd name="T33" fmla="*/ 156 h 157"/>
                  <a:gd name="T34" fmla="*/ 101 w 156"/>
                  <a:gd name="T35" fmla="*/ 153 h 157"/>
                  <a:gd name="T36" fmla="*/ 116 w 156"/>
                  <a:gd name="T37" fmla="*/ 146 h 157"/>
                  <a:gd name="T38" fmla="*/ 128 w 156"/>
                  <a:gd name="T39" fmla="*/ 138 h 157"/>
                  <a:gd name="T40" fmla="*/ 139 w 156"/>
                  <a:gd name="T41" fmla="*/ 128 h 157"/>
                  <a:gd name="T42" fmla="*/ 147 w 156"/>
                  <a:gd name="T43" fmla="*/ 115 h 157"/>
                  <a:gd name="T44" fmla="*/ 153 w 156"/>
                  <a:gd name="T45" fmla="*/ 102 h 157"/>
                  <a:gd name="T46" fmla="*/ 156 w 156"/>
                  <a:gd name="T47" fmla="*/ 87 h 157"/>
                  <a:gd name="T48" fmla="*/ 156 w 156"/>
                  <a:gd name="T49" fmla="*/ 70 h 157"/>
                  <a:gd name="T50" fmla="*/ 153 w 156"/>
                  <a:gd name="T51" fmla="*/ 55 h 157"/>
                  <a:gd name="T52" fmla="*/ 147 w 156"/>
                  <a:gd name="T53" fmla="*/ 42 h 157"/>
                  <a:gd name="T54" fmla="*/ 139 w 156"/>
                  <a:gd name="T55" fmla="*/ 29 h 157"/>
                  <a:gd name="T56" fmla="*/ 128 w 156"/>
                  <a:gd name="T57" fmla="*/ 18 h 157"/>
                  <a:gd name="T58" fmla="*/ 116 w 156"/>
                  <a:gd name="T59" fmla="*/ 9 h 157"/>
                  <a:gd name="T60" fmla="*/ 101 w 156"/>
                  <a:gd name="T61" fmla="*/ 3 h 157"/>
                  <a:gd name="T62" fmla="*/ 86 w 156"/>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57">
                    <a:moveTo>
                      <a:pt x="78" y="0"/>
                    </a:moveTo>
                    <a:lnTo>
                      <a:pt x="70" y="0"/>
                    </a:lnTo>
                    <a:lnTo>
                      <a:pt x="63" y="1"/>
                    </a:lnTo>
                    <a:lnTo>
                      <a:pt x="56" y="3"/>
                    </a:lnTo>
                    <a:lnTo>
                      <a:pt x="47" y="6"/>
                    </a:lnTo>
                    <a:lnTo>
                      <a:pt x="41" y="9"/>
                    </a:lnTo>
                    <a:lnTo>
                      <a:pt x="34" y="13"/>
                    </a:lnTo>
                    <a:lnTo>
                      <a:pt x="28" y="18"/>
                    </a:lnTo>
                    <a:lnTo>
                      <a:pt x="23" y="24"/>
                    </a:lnTo>
                    <a:lnTo>
                      <a:pt x="18" y="29"/>
                    </a:lnTo>
                    <a:lnTo>
                      <a:pt x="14" y="35"/>
                    </a:lnTo>
                    <a:lnTo>
                      <a:pt x="10" y="42"/>
                    </a:lnTo>
                    <a:lnTo>
                      <a:pt x="7" y="48"/>
                    </a:lnTo>
                    <a:lnTo>
                      <a:pt x="4" y="55"/>
                    </a:lnTo>
                    <a:lnTo>
                      <a:pt x="2" y="63"/>
                    </a:lnTo>
                    <a:lnTo>
                      <a:pt x="1" y="70"/>
                    </a:lnTo>
                    <a:lnTo>
                      <a:pt x="0" y="78"/>
                    </a:lnTo>
                    <a:lnTo>
                      <a:pt x="1" y="87"/>
                    </a:lnTo>
                    <a:lnTo>
                      <a:pt x="2" y="94"/>
                    </a:lnTo>
                    <a:lnTo>
                      <a:pt x="4" y="102"/>
                    </a:lnTo>
                    <a:lnTo>
                      <a:pt x="7" y="109"/>
                    </a:lnTo>
                    <a:lnTo>
                      <a:pt x="10" y="115"/>
                    </a:lnTo>
                    <a:lnTo>
                      <a:pt x="14" y="122"/>
                    </a:lnTo>
                    <a:lnTo>
                      <a:pt x="18" y="128"/>
                    </a:lnTo>
                    <a:lnTo>
                      <a:pt x="23" y="133"/>
                    </a:lnTo>
                    <a:lnTo>
                      <a:pt x="28" y="138"/>
                    </a:lnTo>
                    <a:lnTo>
                      <a:pt x="34" y="142"/>
                    </a:lnTo>
                    <a:lnTo>
                      <a:pt x="41" y="146"/>
                    </a:lnTo>
                    <a:lnTo>
                      <a:pt x="47" y="151"/>
                    </a:lnTo>
                    <a:lnTo>
                      <a:pt x="56" y="153"/>
                    </a:lnTo>
                    <a:lnTo>
                      <a:pt x="63" y="155"/>
                    </a:lnTo>
                    <a:lnTo>
                      <a:pt x="70" y="156"/>
                    </a:lnTo>
                    <a:lnTo>
                      <a:pt x="78" y="157"/>
                    </a:lnTo>
                    <a:lnTo>
                      <a:pt x="86" y="156"/>
                    </a:lnTo>
                    <a:lnTo>
                      <a:pt x="94" y="155"/>
                    </a:lnTo>
                    <a:lnTo>
                      <a:pt x="101" y="153"/>
                    </a:lnTo>
                    <a:lnTo>
                      <a:pt x="108" y="151"/>
                    </a:lnTo>
                    <a:lnTo>
                      <a:pt x="116" y="146"/>
                    </a:lnTo>
                    <a:lnTo>
                      <a:pt x="122" y="142"/>
                    </a:lnTo>
                    <a:lnTo>
                      <a:pt x="128" y="138"/>
                    </a:lnTo>
                    <a:lnTo>
                      <a:pt x="134" y="133"/>
                    </a:lnTo>
                    <a:lnTo>
                      <a:pt x="139" y="128"/>
                    </a:lnTo>
                    <a:lnTo>
                      <a:pt x="143" y="122"/>
                    </a:lnTo>
                    <a:lnTo>
                      <a:pt x="147" y="115"/>
                    </a:lnTo>
                    <a:lnTo>
                      <a:pt x="150" y="109"/>
                    </a:lnTo>
                    <a:lnTo>
                      <a:pt x="153" y="102"/>
                    </a:lnTo>
                    <a:lnTo>
                      <a:pt x="155" y="94"/>
                    </a:lnTo>
                    <a:lnTo>
                      <a:pt x="156" y="87"/>
                    </a:lnTo>
                    <a:lnTo>
                      <a:pt x="156" y="78"/>
                    </a:lnTo>
                    <a:lnTo>
                      <a:pt x="156" y="70"/>
                    </a:lnTo>
                    <a:lnTo>
                      <a:pt x="155" y="63"/>
                    </a:lnTo>
                    <a:lnTo>
                      <a:pt x="153" y="55"/>
                    </a:lnTo>
                    <a:lnTo>
                      <a:pt x="150" y="48"/>
                    </a:lnTo>
                    <a:lnTo>
                      <a:pt x="147" y="42"/>
                    </a:lnTo>
                    <a:lnTo>
                      <a:pt x="143" y="35"/>
                    </a:lnTo>
                    <a:lnTo>
                      <a:pt x="139" y="29"/>
                    </a:lnTo>
                    <a:lnTo>
                      <a:pt x="134" y="24"/>
                    </a:lnTo>
                    <a:lnTo>
                      <a:pt x="128" y="18"/>
                    </a:lnTo>
                    <a:lnTo>
                      <a:pt x="122" y="13"/>
                    </a:lnTo>
                    <a:lnTo>
                      <a:pt x="116" y="9"/>
                    </a:lnTo>
                    <a:lnTo>
                      <a:pt x="108" y="6"/>
                    </a:lnTo>
                    <a:lnTo>
                      <a:pt x="101" y="3"/>
                    </a:lnTo>
                    <a:lnTo>
                      <a:pt x="94" y="1"/>
                    </a:lnTo>
                    <a:lnTo>
                      <a:pt x="86"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2" name="Group 51"/>
          <p:cNvGrpSpPr/>
          <p:nvPr/>
        </p:nvGrpSpPr>
        <p:grpSpPr>
          <a:xfrm>
            <a:off x="6340514" y="3127175"/>
            <a:ext cx="1303109" cy="209550"/>
            <a:chOff x="1030288" y="5387659"/>
            <a:chExt cx="1303109" cy="209550"/>
          </a:xfrm>
          <a:solidFill>
            <a:schemeClr val="bg1"/>
          </a:solidFill>
        </p:grpSpPr>
        <p:sp>
          <p:nvSpPr>
            <p:cNvPr id="53" name="Freeform 2803"/>
            <p:cNvSpPr>
              <a:spLocks noEditPoints="1"/>
            </p:cNvSpPr>
            <p:nvPr/>
          </p:nvSpPr>
          <p:spPr bwMode="auto">
            <a:xfrm>
              <a:off x="2047647" y="5387659"/>
              <a:ext cx="285750" cy="209550"/>
            </a:xfrm>
            <a:custGeom>
              <a:avLst/>
              <a:gdLst>
                <a:gd name="T0" fmla="*/ 575 w 720"/>
                <a:gd name="T1" fmla="*/ 350 h 529"/>
                <a:gd name="T2" fmla="*/ 565 w 720"/>
                <a:gd name="T3" fmla="*/ 317 h 529"/>
                <a:gd name="T4" fmla="*/ 586 w 720"/>
                <a:gd name="T5" fmla="*/ 291 h 529"/>
                <a:gd name="T6" fmla="*/ 620 w 720"/>
                <a:gd name="T7" fmla="*/ 294 h 529"/>
                <a:gd name="T8" fmla="*/ 636 w 720"/>
                <a:gd name="T9" fmla="*/ 324 h 529"/>
                <a:gd name="T10" fmla="*/ 620 w 720"/>
                <a:gd name="T11" fmla="*/ 354 h 529"/>
                <a:gd name="T12" fmla="*/ 528 w 720"/>
                <a:gd name="T13" fmla="*/ 504 h 529"/>
                <a:gd name="T14" fmla="*/ 600 w 720"/>
                <a:gd name="T15" fmla="*/ 504 h 529"/>
                <a:gd name="T16" fmla="*/ 388 w 720"/>
                <a:gd name="T17" fmla="*/ 301 h 529"/>
                <a:gd name="T18" fmla="*/ 325 w 720"/>
                <a:gd name="T19" fmla="*/ 299 h 529"/>
                <a:gd name="T20" fmla="*/ 206 w 720"/>
                <a:gd name="T21" fmla="*/ 208 h 529"/>
                <a:gd name="T22" fmla="*/ 312 w 720"/>
                <a:gd name="T23" fmla="*/ 171 h 529"/>
                <a:gd name="T24" fmla="*/ 431 w 720"/>
                <a:gd name="T25" fmla="*/ 176 h 529"/>
                <a:gd name="T26" fmla="*/ 530 w 720"/>
                <a:gd name="T27" fmla="*/ 220 h 529"/>
                <a:gd name="T28" fmla="*/ 432 w 720"/>
                <a:gd name="T29" fmla="*/ 384 h 529"/>
                <a:gd name="T30" fmla="*/ 126 w 720"/>
                <a:gd name="T31" fmla="*/ 456 h 529"/>
                <a:gd name="T32" fmla="*/ 84 w 720"/>
                <a:gd name="T33" fmla="*/ 317 h 529"/>
                <a:gd name="T34" fmla="*/ 105 w 720"/>
                <a:gd name="T35" fmla="*/ 291 h 529"/>
                <a:gd name="T36" fmla="*/ 140 w 720"/>
                <a:gd name="T37" fmla="*/ 294 h 529"/>
                <a:gd name="T38" fmla="*/ 155 w 720"/>
                <a:gd name="T39" fmla="*/ 324 h 529"/>
                <a:gd name="T40" fmla="*/ 140 w 720"/>
                <a:gd name="T41" fmla="*/ 354 h 529"/>
                <a:gd name="T42" fmla="*/ 105 w 720"/>
                <a:gd name="T43" fmla="*/ 357 h 529"/>
                <a:gd name="T44" fmla="*/ 84 w 720"/>
                <a:gd name="T45" fmla="*/ 332 h 529"/>
                <a:gd name="T46" fmla="*/ 186 w 720"/>
                <a:gd name="T47" fmla="*/ 37 h 529"/>
                <a:gd name="T48" fmla="*/ 204 w 720"/>
                <a:gd name="T49" fmla="*/ 24 h 529"/>
                <a:gd name="T50" fmla="*/ 530 w 720"/>
                <a:gd name="T51" fmla="*/ 34 h 529"/>
                <a:gd name="T52" fmla="*/ 562 w 720"/>
                <a:gd name="T53" fmla="*/ 206 h 529"/>
                <a:gd name="T54" fmla="*/ 525 w 720"/>
                <a:gd name="T55" fmla="*/ 187 h 529"/>
                <a:gd name="T56" fmla="*/ 467 w 720"/>
                <a:gd name="T57" fmla="*/ 161 h 529"/>
                <a:gd name="T58" fmla="*/ 402 w 720"/>
                <a:gd name="T59" fmla="*/ 147 h 529"/>
                <a:gd name="T60" fmla="*/ 331 w 720"/>
                <a:gd name="T61" fmla="*/ 145 h 529"/>
                <a:gd name="T62" fmla="*/ 265 w 720"/>
                <a:gd name="T63" fmla="*/ 157 h 529"/>
                <a:gd name="T64" fmla="*/ 205 w 720"/>
                <a:gd name="T65" fmla="*/ 181 h 529"/>
                <a:gd name="T66" fmla="*/ 161 w 720"/>
                <a:gd name="T67" fmla="*/ 207 h 529"/>
                <a:gd name="T68" fmla="*/ 638 w 720"/>
                <a:gd name="T69" fmla="*/ 209 h 529"/>
                <a:gd name="T70" fmla="*/ 594 w 720"/>
                <a:gd name="T71" fmla="*/ 201 h 529"/>
                <a:gd name="T72" fmla="*/ 552 w 720"/>
                <a:gd name="T73" fmla="*/ 23 h 529"/>
                <a:gd name="T74" fmla="*/ 524 w 720"/>
                <a:gd name="T75" fmla="*/ 1 h 529"/>
                <a:gd name="T76" fmla="*/ 196 w 720"/>
                <a:gd name="T77" fmla="*/ 1 h 529"/>
                <a:gd name="T78" fmla="*/ 166 w 720"/>
                <a:gd name="T79" fmla="*/ 23 h 529"/>
                <a:gd name="T80" fmla="*/ 125 w 720"/>
                <a:gd name="T81" fmla="*/ 201 h 529"/>
                <a:gd name="T82" fmla="*/ 81 w 720"/>
                <a:gd name="T83" fmla="*/ 209 h 529"/>
                <a:gd name="T84" fmla="*/ 43 w 720"/>
                <a:gd name="T85" fmla="*/ 231 h 529"/>
                <a:gd name="T86" fmla="*/ 17 w 720"/>
                <a:gd name="T87" fmla="*/ 261 h 529"/>
                <a:gd name="T88" fmla="*/ 2 w 720"/>
                <a:gd name="T89" fmla="*/ 299 h 529"/>
                <a:gd name="T90" fmla="*/ 1 w 720"/>
                <a:gd name="T91" fmla="*/ 347 h 529"/>
                <a:gd name="T92" fmla="*/ 20 w 720"/>
                <a:gd name="T93" fmla="*/ 398 h 529"/>
                <a:gd name="T94" fmla="*/ 57 w 720"/>
                <a:gd name="T95" fmla="*/ 434 h 529"/>
                <a:gd name="T96" fmla="*/ 95 w 720"/>
                <a:gd name="T97" fmla="*/ 516 h 529"/>
                <a:gd name="T98" fmla="*/ 204 w 720"/>
                <a:gd name="T99" fmla="*/ 529 h 529"/>
                <a:gd name="T100" fmla="*/ 215 w 720"/>
                <a:gd name="T101" fmla="*/ 456 h 529"/>
                <a:gd name="T102" fmla="*/ 271 w 720"/>
                <a:gd name="T103" fmla="*/ 479 h 529"/>
                <a:gd name="T104" fmla="*/ 455 w 720"/>
                <a:gd name="T105" fmla="*/ 473 h 529"/>
                <a:gd name="T106" fmla="*/ 505 w 720"/>
                <a:gd name="T107" fmla="*/ 522 h 529"/>
                <a:gd name="T108" fmla="*/ 616 w 720"/>
                <a:gd name="T109" fmla="*/ 528 h 529"/>
                <a:gd name="T110" fmla="*/ 634 w 720"/>
                <a:gd name="T111" fmla="*/ 448 h 529"/>
                <a:gd name="T112" fmla="*/ 678 w 720"/>
                <a:gd name="T113" fmla="*/ 421 h 529"/>
                <a:gd name="T114" fmla="*/ 709 w 720"/>
                <a:gd name="T115" fmla="*/ 378 h 529"/>
                <a:gd name="T116" fmla="*/ 720 w 720"/>
                <a:gd name="T117" fmla="*/ 324 h 529"/>
                <a:gd name="T118" fmla="*/ 713 w 720"/>
                <a:gd name="T119" fmla="*/ 284 h 529"/>
                <a:gd name="T120" fmla="*/ 693 w 720"/>
                <a:gd name="T121" fmla="*/ 248 h 529"/>
                <a:gd name="T122" fmla="*/ 662 w 720"/>
                <a:gd name="T123" fmla="*/ 22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0" h="529">
                  <a:moveTo>
                    <a:pt x="600" y="360"/>
                  </a:moveTo>
                  <a:lnTo>
                    <a:pt x="592" y="359"/>
                  </a:lnTo>
                  <a:lnTo>
                    <a:pt x="586" y="357"/>
                  </a:lnTo>
                  <a:lnTo>
                    <a:pt x="580" y="354"/>
                  </a:lnTo>
                  <a:lnTo>
                    <a:pt x="575" y="350"/>
                  </a:lnTo>
                  <a:lnTo>
                    <a:pt x="570" y="345"/>
                  </a:lnTo>
                  <a:lnTo>
                    <a:pt x="567" y="339"/>
                  </a:lnTo>
                  <a:lnTo>
                    <a:pt x="565" y="332"/>
                  </a:lnTo>
                  <a:lnTo>
                    <a:pt x="564" y="324"/>
                  </a:lnTo>
                  <a:lnTo>
                    <a:pt x="565" y="317"/>
                  </a:lnTo>
                  <a:lnTo>
                    <a:pt x="567" y="310"/>
                  </a:lnTo>
                  <a:lnTo>
                    <a:pt x="570" y="304"/>
                  </a:lnTo>
                  <a:lnTo>
                    <a:pt x="575" y="299"/>
                  </a:lnTo>
                  <a:lnTo>
                    <a:pt x="580" y="294"/>
                  </a:lnTo>
                  <a:lnTo>
                    <a:pt x="586" y="291"/>
                  </a:lnTo>
                  <a:lnTo>
                    <a:pt x="592" y="289"/>
                  </a:lnTo>
                  <a:lnTo>
                    <a:pt x="600" y="288"/>
                  </a:lnTo>
                  <a:lnTo>
                    <a:pt x="607" y="289"/>
                  </a:lnTo>
                  <a:lnTo>
                    <a:pt x="613" y="291"/>
                  </a:lnTo>
                  <a:lnTo>
                    <a:pt x="620" y="294"/>
                  </a:lnTo>
                  <a:lnTo>
                    <a:pt x="626" y="299"/>
                  </a:lnTo>
                  <a:lnTo>
                    <a:pt x="630" y="304"/>
                  </a:lnTo>
                  <a:lnTo>
                    <a:pt x="633" y="310"/>
                  </a:lnTo>
                  <a:lnTo>
                    <a:pt x="635" y="317"/>
                  </a:lnTo>
                  <a:lnTo>
                    <a:pt x="636" y="324"/>
                  </a:lnTo>
                  <a:lnTo>
                    <a:pt x="635" y="332"/>
                  </a:lnTo>
                  <a:lnTo>
                    <a:pt x="633" y="339"/>
                  </a:lnTo>
                  <a:lnTo>
                    <a:pt x="630" y="345"/>
                  </a:lnTo>
                  <a:lnTo>
                    <a:pt x="626" y="350"/>
                  </a:lnTo>
                  <a:lnTo>
                    <a:pt x="620" y="354"/>
                  </a:lnTo>
                  <a:lnTo>
                    <a:pt x="613" y="357"/>
                  </a:lnTo>
                  <a:lnTo>
                    <a:pt x="607" y="359"/>
                  </a:lnTo>
                  <a:lnTo>
                    <a:pt x="600" y="360"/>
                  </a:lnTo>
                  <a:close/>
                  <a:moveTo>
                    <a:pt x="600" y="504"/>
                  </a:moveTo>
                  <a:lnTo>
                    <a:pt x="528" y="504"/>
                  </a:lnTo>
                  <a:lnTo>
                    <a:pt x="528" y="456"/>
                  </a:lnTo>
                  <a:lnTo>
                    <a:pt x="588" y="456"/>
                  </a:lnTo>
                  <a:lnTo>
                    <a:pt x="594" y="456"/>
                  </a:lnTo>
                  <a:lnTo>
                    <a:pt x="600" y="456"/>
                  </a:lnTo>
                  <a:lnTo>
                    <a:pt x="600" y="504"/>
                  </a:lnTo>
                  <a:close/>
                  <a:moveTo>
                    <a:pt x="413" y="291"/>
                  </a:moveTo>
                  <a:lnTo>
                    <a:pt x="407" y="294"/>
                  </a:lnTo>
                  <a:lnTo>
                    <a:pt x="401" y="297"/>
                  </a:lnTo>
                  <a:lnTo>
                    <a:pt x="395" y="299"/>
                  </a:lnTo>
                  <a:lnTo>
                    <a:pt x="388" y="301"/>
                  </a:lnTo>
                  <a:lnTo>
                    <a:pt x="374" y="304"/>
                  </a:lnTo>
                  <a:lnTo>
                    <a:pt x="359" y="305"/>
                  </a:lnTo>
                  <a:lnTo>
                    <a:pt x="345" y="304"/>
                  </a:lnTo>
                  <a:lnTo>
                    <a:pt x="331" y="301"/>
                  </a:lnTo>
                  <a:lnTo>
                    <a:pt x="325" y="299"/>
                  </a:lnTo>
                  <a:lnTo>
                    <a:pt x="318" y="297"/>
                  </a:lnTo>
                  <a:lnTo>
                    <a:pt x="312" y="294"/>
                  </a:lnTo>
                  <a:lnTo>
                    <a:pt x="306" y="291"/>
                  </a:lnTo>
                  <a:lnTo>
                    <a:pt x="189" y="220"/>
                  </a:lnTo>
                  <a:lnTo>
                    <a:pt x="206" y="208"/>
                  </a:lnTo>
                  <a:lnTo>
                    <a:pt x="224" y="197"/>
                  </a:lnTo>
                  <a:lnTo>
                    <a:pt x="245" y="189"/>
                  </a:lnTo>
                  <a:lnTo>
                    <a:pt x="266" y="181"/>
                  </a:lnTo>
                  <a:lnTo>
                    <a:pt x="288" y="176"/>
                  </a:lnTo>
                  <a:lnTo>
                    <a:pt x="312" y="171"/>
                  </a:lnTo>
                  <a:lnTo>
                    <a:pt x="335" y="169"/>
                  </a:lnTo>
                  <a:lnTo>
                    <a:pt x="359" y="168"/>
                  </a:lnTo>
                  <a:lnTo>
                    <a:pt x="384" y="169"/>
                  </a:lnTo>
                  <a:lnTo>
                    <a:pt x="407" y="171"/>
                  </a:lnTo>
                  <a:lnTo>
                    <a:pt x="431" y="176"/>
                  </a:lnTo>
                  <a:lnTo>
                    <a:pt x="453" y="181"/>
                  </a:lnTo>
                  <a:lnTo>
                    <a:pt x="474" y="189"/>
                  </a:lnTo>
                  <a:lnTo>
                    <a:pt x="495" y="197"/>
                  </a:lnTo>
                  <a:lnTo>
                    <a:pt x="513" y="208"/>
                  </a:lnTo>
                  <a:lnTo>
                    <a:pt x="530" y="220"/>
                  </a:lnTo>
                  <a:lnTo>
                    <a:pt x="413" y="291"/>
                  </a:lnTo>
                  <a:close/>
                  <a:moveTo>
                    <a:pt x="432" y="456"/>
                  </a:moveTo>
                  <a:lnTo>
                    <a:pt x="287" y="456"/>
                  </a:lnTo>
                  <a:lnTo>
                    <a:pt x="287" y="384"/>
                  </a:lnTo>
                  <a:lnTo>
                    <a:pt x="432" y="384"/>
                  </a:lnTo>
                  <a:lnTo>
                    <a:pt x="432" y="456"/>
                  </a:lnTo>
                  <a:close/>
                  <a:moveTo>
                    <a:pt x="192" y="504"/>
                  </a:moveTo>
                  <a:lnTo>
                    <a:pt x="120" y="504"/>
                  </a:lnTo>
                  <a:lnTo>
                    <a:pt x="120" y="456"/>
                  </a:lnTo>
                  <a:lnTo>
                    <a:pt x="126" y="456"/>
                  </a:lnTo>
                  <a:lnTo>
                    <a:pt x="132" y="456"/>
                  </a:lnTo>
                  <a:lnTo>
                    <a:pt x="192" y="456"/>
                  </a:lnTo>
                  <a:lnTo>
                    <a:pt x="192" y="504"/>
                  </a:lnTo>
                  <a:close/>
                  <a:moveTo>
                    <a:pt x="83" y="324"/>
                  </a:moveTo>
                  <a:lnTo>
                    <a:pt x="84" y="317"/>
                  </a:lnTo>
                  <a:lnTo>
                    <a:pt x="86" y="310"/>
                  </a:lnTo>
                  <a:lnTo>
                    <a:pt x="89" y="304"/>
                  </a:lnTo>
                  <a:lnTo>
                    <a:pt x="94" y="299"/>
                  </a:lnTo>
                  <a:lnTo>
                    <a:pt x="99" y="294"/>
                  </a:lnTo>
                  <a:lnTo>
                    <a:pt x="105" y="291"/>
                  </a:lnTo>
                  <a:lnTo>
                    <a:pt x="112" y="289"/>
                  </a:lnTo>
                  <a:lnTo>
                    <a:pt x="120" y="288"/>
                  </a:lnTo>
                  <a:lnTo>
                    <a:pt x="127" y="289"/>
                  </a:lnTo>
                  <a:lnTo>
                    <a:pt x="134" y="291"/>
                  </a:lnTo>
                  <a:lnTo>
                    <a:pt x="140" y="294"/>
                  </a:lnTo>
                  <a:lnTo>
                    <a:pt x="145" y="299"/>
                  </a:lnTo>
                  <a:lnTo>
                    <a:pt x="149" y="304"/>
                  </a:lnTo>
                  <a:lnTo>
                    <a:pt x="152" y="310"/>
                  </a:lnTo>
                  <a:lnTo>
                    <a:pt x="155" y="317"/>
                  </a:lnTo>
                  <a:lnTo>
                    <a:pt x="155" y="324"/>
                  </a:lnTo>
                  <a:lnTo>
                    <a:pt x="155" y="332"/>
                  </a:lnTo>
                  <a:lnTo>
                    <a:pt x="152" y="339"/>
                  </a:lnTo>
                  <a:lnTo>
                    <a:pt x="149" y="345"/>
                  </a:lnTo>
                  <a:lnTo>
                    <a:pt x="145" y="350"/>
                  </a:lnTo>
                  <a:lnTo>
                    <a:pt x="140" y="354"/>
                  </a:lnTo>
                  <a:lnTo>
                    <a:pt x="134" y="357"/>
                  </a:lnTo>
                  <a:lnTo>
                    <a:pt x="127" y="359"/>
                  </a:lnTo>
                  <a:lnTo>
                    <a:pt x="120" y="360"/>
                  </a:lnTo>
                  <a:lnTo>
                    <a:pt x="112" y="359"/>
                  </a:lnTo>
                  <a:lnTo>
                    <a:pt x="105" y="357"/>
                  </a:lnTo>
                  <a:lnTo>
                    <a:pt x="99" y="354"/>
                  </a:lnTo>
                  <a:lnTo>
                    <a:pt x="94" y="350"/>
                  </a:lnTo>
                  <a:lnTo>
                    <a:pt x="89" y="345"/>
                  </a:lnTo>
                  <a:lnTo>
                    <a:pt x="86" y="339"/>
                  </a:lnTo>
                  <a:lnTo>
                    <a:pt x="84" y="332"/>
                  </a:lnTo>
                  <a:lnTo>
                    <a:pt x="83" y="324"/>
                  </a:lnTo>
                  <a:close/>
                  <a:moveTo>
                    <a:pt x="180" y="50"/>
                  </a:moveTo>
                  <a:lnTo>
                    <a:pt x="181" y="46"/>
                  </a:lnTo>
                  <a:lnTo>
                    <a:pt x="183" y="42"/>
                  </a:lnTo>
                  <a:lnTo>
                    <a:pt x="186" y="37"/>
                  </a:lnTo>
                  <a:lnTo>
                    <a:pt x="189" y="33"/>
                  </a:lnTo>
                  <a:lnTo>
                    <a:pt x="193" y="30"/>
                  </a:lnTo>
                  <a:lnTo>
                    <a:pt x="197" y="27"/>
                  </a:lnTo>
                  <a:lnTo>
                    <a:pt x="200" y="25"/>
                  </a:lnTo>
                  <a:lnTo>
                    <a:pt x="204" y="24"/>
                  </a:lnTo>
                  <a:lnTo>
                    <a:pt x="516" y="24"/>
                  </a:lnTo>
                  <a:lnTo>
                    <a:pt x="519" y="25"/>
                  </a:lnTo>
                  <a:lnTo>
                    <a:pt x="523" y="27"/>
                  </a:lnTo>
                  <a:lnTo>
                    <a:pt x="526" y="30"/>
                  </a:lnTo>
                  <a:lnTo>
                    <a:pt x="530" y="34"/>
                  </a:lnTo>
                  <a:lnTo>
                    <a:pt x="533" y="38"/>
                  </a:lnTo>
                  <a:lnTo>
                    <a:pt x="536" y="42"/>
                  </a:lnTo>
                  <a:lnTo>
                    <a:pt x="538" y="46"/>
                  </a:lnTo>
                  <a:lnTo>
                    <a:pt x="540" y="50"/>
                  </a:lnTo>
                  <a:lnTo>
                    <a:pt x="562" y="206"/>
                  </a:lnTo>
                  <a:lnTo>
                    <a:pt x="558" y="207"/>
                  </a:lnTo>
                  <a:lnTo>
                    <a:pt x="555" y="209"/>
                  </a:lnTo>
                  <a:lnTo>
                    <a:pt x="544" y="201"/>
                  </a:lnTo>
                  <a:lnTo>
                    <a:pt x="535" y="194"/>
                  </a:lnTo>
                  <a:lnTo>
                    <a:pt x="525" y="187"/>
                  </a:lnTo>
                  <a:lnTo>
                    <a:pt x="514" y="181"/>
                  </a:lnTo>
                  <a:lnTo>
                    <a:pt x="503" y="176"/>
                  </a:lnTo>
                  <a:lnTo>
                    <a:pt x="492" y="170"/>
                  </a:lnTo>
                  <a:lnTo>
                    <a:pt x="479" y="166"/>
                  </a:lnTo>
                  <a:lnTo>
                    <a:pt x="467" y="161"/>
                  </a:lnTo>
                  <a:lnTo>
                    <a:pt x="455" y="157"/>
                  </a:lnTo>
                  <a:lnTo>
                    <a:pt x="442" y="154"/>
                  </a:lnTo>
                  <a:lnTo>
                    <a:pt x="429" y="151"/>
                  </a:lnTo>
                  <a:lnTo>
                    <a:pt x="415" y="149"/>
                  </a:lnTo>
                  <a:lnTo>
                    <a:pt x="402" y="147"/>
                  </a:lnTo>
                  <a:lnTo>
                    <a:pt x="388" y="145"/>
                  </a:lnTo>
                  <a:lnTo>
                    <a:pt x="374" y="145"/>
                  </a:lnTo>
                  <a:lnTo>
                    <a:pt x="359" y="144"/>
                  </a:lnTo>
                  <a:lnTo>
                    <a:pt x="345" y="145"/>
                  </a:lnTo>
                  <a:lnTo>
                    <a:pt x="331" y="145"/>
                  </a:lnTo>
                  <a:lnTo>
                    <a:pt x="318" y="147"/>
                  </a:lnTo>
                  <a:lnTo>
                    <a:pt x="304" y="149"/>
                  </a:lnTo>
                  <a:lnTo>
                    <a:pt x="290" y="151"/>
                  </a:lnTo>
                  <a:lnTo>
                    <a:pt x="277" y="154"/>
                  </a:lnTo>
                  <a:lnTo>
                    <a:pt x="265" y="157"/>
                  </a:lnTo>
                  <a:lnTo>
                    <a:pt x="252" y="161"/>
                  </a:lnTo>
                  <a:lnTo>
                    <a:pt x="240" y="166"/>
                  </a:lnTo>
                  <a:lnTo>
                    <a:pt x="228" y="170"/>
                  </a:lnTo>
                  <a:lnTo>
                    <a:pt x="216" y="176"/>
                  </a:lnTo>
                  <a:lnTo>
                    <a:pt x="205" y="181"/>
                  </a:lnTo>
                  <a:lnTo>
                    <a:pt x="195" y="187"/>
                  </a:lnTo>
                  <a:lnTo>
                    <a:pt x="185" y="194"/>
                  </a:lnTo>
                  <a:lnTo>
                    <a:pt x="174" y="201"/>
                  </a:lnTo>
                  <a:lnTo>
                    <a:pt x="165" y="209"/>
                  </a:lnTo>
                  <a:lnTo>
                    <a:pt x="161" y="207"/>
                  </a:lnTo>
                  <a:lnTo>
                    <a:pt x="157" y="206"/>
                  </a:lnTo>
                  <a:lnTo>
                    <a:pt x="180" y="50"/>
                  </a:lnTo>
                  <a:close/>
                  <a:moveTo>
                    <a:pt x="655" y="216"/>
                  </a:moveTo>
                  <a:lnTo>
                    <a:pt x="647" y="212"/>
                  </a:lnTo>
                  <a:lnTo>
                    <a:pt x="638" y="209"/>
                  </a:lnTo>
                  <a:lnTo>
                    <a:pt x="630" y="206"/>
                  </a:lnTo>
                  <a:lnTo>
                    <a:pt x="621" y="204"/>
                  </a:lnTo>
                  <a:lnTo>
                    <a:pt x="612" y="201"/>
                  </a:lnTo>
                  <a:lnTo>
                    <a:pt x="603" y="201"/>
                  </a:lnTo>
                  <a:lnTo>
                    <a:pt x="594" y="201"/>
                  </a:lnTo>
                  <a:lnTo>
                    <a:pt x="586" y="201"/>
                  </a:lnTo>
                  <a:lnTo>
                    <a:pt x="564" y="47"/>
                  </a:lnTo>
                  <a:lnTo>
                    <a:pt x="562" y="39"/>
                  </a:lnTo>
                  <a:lnTo>
                    <a:pt x="558" y="31"/>
                  </a:lnTo>
                  <a:lnTo>
                    <a:pt x="552" y="23"/>
                  </a:lnTo>
                  <a:lnTo>
                    <a:pt x="546" y="16"/>
                  </a:lnTo>
                  <a:lnTo>
                    <a:pt x="539" y="9"/>
                  </a:lnTo>
                  <a:lnTo>
                    <a:pt x="532" y="4"/>
                  </a:lnTo>
                  <a:lnTo>
                    <a:pt x="528" y="2"/>
                  </a:lnTo>
                  <a:lnTo>
                    <a:pt x="524" y="1"/>
                  </a:lnTo>
                  <a:lnTo>
                    <a:pt x="520" y="0"/>
                  </a:lnTo>
                  <a:lnTo>
                    <a:pt x="516" y="0"/>
                  </a:lnTo>
                  <a:lnTo>
                    <a:pt x="204" y="0"/>
                  </a:lnTo>
                  <a:lnTo>
                    <a:pt x="200" y="0"/>
                  </a:lnTo>
                  <a:lnTo>
                    <a:pt x="196" y="1"/>
                  </a:lnTo>
                  <a:lnTo>
                    <a:pt x="192" y="2"/>
                  </a:lnTo>
                  <a:lnTo>
                    <a:pt x="188" y="4"/>
                  </a:lnTo>
                  <a:lnTo>
                    <a:pt x="180" y="9"/>
                  </a:lnTo>
                  <a:lnTo>
                    <a:pt x="172" y="16"/>
                  </a:lnTo>
                  <a:lnTo>
                    <a:pt x="166" y="23"/>
                  </a:lnTo>
                  <a:lnTo>
                    <a:pt x="161" y="31"/>
                  </a:lnTo>
                  <a:lnTo>
                    <a:pt x="157" y="39"/>
                  </a:lnTo>
                  <a:lnTo>
                    <a:pt x="155" y="47"/>
                  </a:lnTo>
                  <a:lnTo>
                    <a:pt x="134" y="201"/>
                  </a:lnTo>
                  <a:lnTo>
                    <a:pt x="125" y="201"/>
                  </a:lnTo>
                  <a:lnTo>
                    <a:pt x="116" y="201"/>
                  </a:lnTo>
                  <a:lnTo>
                    <a:pt x="107" y="201"/>
                  </a:lnTo>
                  <a:lnTo>
                    <a:pt x="98" y="204"/>
                  </a:lnTo>
                  <a:lnTo>
                    <a:pt x="90" y="206"/>
                  </a:lnTo>
                  <a:lnTo>
                    <a:pt x="81" y="209"/>
                  </a:lnTo>
                  <a:lnTo>
                    <a:pt x="73" y="212"/>
                  </a:lnTo>
                  <a:lnTo>
                    <a:pt x="65" y="216"/>
                  </a:lnTo>
                  <a:lnTo>
                    <a:pt x="57" y="221"/>
                  </a:lnTo>
                  <a:lnTo>
                    <a:pt x="51" y="225"/>
                  </a:lnTo>
                  <a:lnTo>
                    <a:pt x="43" y="231"/>
                  </a:lnTo>
                  <a:lnTo>
                    <a:pt x="37" y="236"/>
                  </a:lnTo>
                  <a:lnTo>
                    <a:pt x="31" y="242"/>
                  </a:lnTo>
                  <a:lnTo>
                    <a:pt x="26" y="248"/>
                  </a:lnTo>
                  <a:lnTo>
                    <a:pt x="21" y="255"/>
                  </a:lnTo>
                  <a:lnTo>
                    <a:pt x="17" y="261"/>
                  </a:lnTo>
                  <a:lnTo>
                    <a:pt x="13" y="269"/>
                  </a:lnTo>
                  <a:lnTo>
                    <a:pt x="10" y="277"/>
                  </a:lnTo>
                  <a:lnTo>
                    <a:pt x="7" y="284"/>
                  </a:lnTo>
                  <a:lnTo>
                    <a:pt x="4" y="292"/>
                  </a:lnTo>
                  <a:lnTo>
                    <a:pt x="2" y="299"/>
                  </a:lnTo>
                  <a:lnTo>
                    <a:pt x="1" y="307"/>
                  </a:lnTo>
                  <a:lnTo>
                    <a:pt x="0" y="315"/>
                  </a:lnTo>
                  <a:lnTo>
                    <a:pt x="0" y="324"/>
                  </a:lnTo>
                  <a:lnTo>
                    <a:pt x="0" y="336"/>
                  </a:lnTo>
                  <a:lnTo>
                    <a:pt x="1" y="347"/>
                  </a:lnTo>
                  <a:lnTo>
                    <a:pt x="4" y="358"/>
                  </a:lnTo>
                  <a:lnTo>
                    <a:pt x="7" y="368"/>
                  </a:lnTo>
                  <a:lnTo>
                    <a:pt x="10" y="378"/>
                  </a:lnTo>
                  <a:lnTo>
                    <a:pt x="15" y="388"/>
                  </a:lnTo>
                  <a:lnTo>
                    <a:pt x="20" y="398"/>
                  </a:lnTo>
                  <a:lnTo>
                    <a:pt x="26" y="406"/>
                  </a:lnTo>
                  <a:lnTo>
                    <a:pt x="33" y="414"/>
                  </a:lnTo>
                  <a:lnTo>
                    <a:pt x="40" y="421"/>
                  </a:lnTo>
                  <a:lnTo>
                    <a:pt x="48" y="428"/>
                  </a:lnTo>
                  <a:lnTo>
                    <a:pt x="57" y="434"/>
                  </a:lnTo>
                  <a:lnTo>
                    <a:pt x="66" y="439"/>
                  </a:lnTo>
                  <a:lnTo>
                    <a:pt x="75" y="444"/>
                  </a:lnTo>
                  <a:lnTo>
                    <a:pt x="85" y="448"/>
                  </a:lnTo>
                  <a:lnTo>
                    <a:pt x="95" y="451"/>
                  </a:lnTo>
                  <a:lnTo>
                    <a:pt x="95" y="516"/>
                  </a:lnTo>
                  <a:lnTo>
                    <a:pt x="96" y="522"/>
                  </a:lnTo>
                  <a:lnTo>
                    <a:pt x="99" y="525"/>
                  </a:lnTo>
                  <a:lnTo>
                    <a:pt x="102" y="528"/>
                  </a:lnTo>
                  <a:lnTo>
                    <a:pt x="107" y="529"/>
                  </a:lnTo>
                  <a:lnTo>
                    <a:pt x="204" y="529"/>
                  </a:lnTo>
                  <a:lnTo>
                    <a:pt x="208" y="528"/>
                  </a:lnTo>
                  <a:lnTo>
                    <a:pt x="212" y="525"/>
                  </a:lnTo>
                  <a:lnTo>
                    <a:pt x="214" y="522"/>
                  </a:lnTo>
                  <a:lnTo>
                    <a:pt x="215" y="516"/>
                  </a:lnTo>
                  <a:lnTo>
                    <a:pt x="215" y="456"/>
                  </a:lnTo>
                  <a:lnTo>
                    <a:pt x="264" y="456"/>
                  </a:lnTo>
                  <a:lnTo>
                    <a:pt x="264" y="468"/>
                  </a:lnTo>
                  <a:lnTo>
                    <a:pt x="265" y="473"/>
                  </a:lnTo>
                  <a:lnTo>
                    <a:pt x="267" y="477"/>
                  </a:lnTo>
                  <a:lnTo>
                    <a:pt x="271" y="479"/>
                  </a:lnTo>
                  <a:lnTo>
                    <a:pt x="275" y="480"/>
                  </a:lnTo>
                  <a:lnTo>
                    <a:pt x="444" y="480"/>
                  </a:lnTo>
                  <a:lnTo>
                    <a:pt x="449" y="479"/>
                  </a:lnTo>
                  <a:lnTo>
                    <a:pt x="452" y="477"/>
                  </a:lnTo>
                  <a:lnTo>
                    <a:pt x="455" y="473"/>
                  </a:lnTo>
                  <a:lnTo>
                    <a:pt x="456" y="468"/>
                  </a:lnTo>
                  <a:lnTo>
                    <a:pt x="456" y="456"/>
                  </a:lnTo>
                  <a:lnTo>
                    <a:pt x="504" y="456"/>
                  </a:lnTo>
                  <a:lnTo>
                    <a:pt x="504" y="516"/>
                  </a:lnTo>
                  <a:lnTo>
                    <a:pt x="505" y="522"/>
                  </a:lnTo>
                  <a:lnTo>
                    <a:pt x="508" y="525"/>
                  </a:lnTo>
                  <a:lnTo>
                    <a:pt x="511" y="528"/>
                  </a:lnTo>
                  <a:lnTo>
                    <a:pt x="516" y="529"/>
                  </a:lnTo>
                  <a:lnTo>
                    <a:pt x="611" y="529"/>
                  </a:lnTo>
                  <a:lnTo>
                    <a:pt x="616" y="528"/>
                  </a:lnTo>
                  <a:lnTo>
                    <a:pt x="621" y="525"/>
                  </a:lnTo>
                  <a:lnTo>
                    <a:pt x="623" y="522"/>
                  </a:lnTo>
                  <a:lnTo>
                    <a:pt x="624" y="516"/>
                  </a:lnTo>
                  <a:lnTo>
                    <a:pt x="624" y="451"/>
                  </a:lnTo>
                  <a:lnTo>
                    <a:pt x="634" y="448"/>
                  </a:lnTo>
                  <a:lnTo>
                    <a:pt x="644" y="444"/>
                  </a:lnTo>
                  <a:lnTo>
                    <a:pt x="653" y="439"/>
                  </a:lnTo>
                  <a:lnTo>
                    <a:pt x="662" y="434"/>
                  </a:lnTo>
                  <a:lnTo>
                    <a:pt x="671" y="428"/>
                  </a:lnTo>
                  <a:lnTo>
                    <a:pt x="678" y="421"/>
                  </a:lnTo>
                  <a:lnTo>
                    <a:pt x="687" y="414"/>
                  </a:lnTo>
                  <a:lnTo>
                    <a:pt x="693" y="406"/>
                  </a:lnTo>
                  <a:lnTo>
                    <a:pt x="699" y="398"/>
                  </a:lnTo>
                  <a:lnTo>
                    <a:pt x="704" y="388"/>
                  </a:lnTo>
                  <a:lnTo>
                    <a:pt x="709" y="378"/>
                  </a:lnTo>
                  <a:lnTo>
                    <a:pt x="713" y="368"/>
                  </a:lnTo>
                  <a:lnTo>
                    <a:pt x="716" y="358"/>
                  </a:lnTo>
                  <a:lnTo>
                    <a:pt x="718" y="347"/>
                  </a:lnTo>
                  <a:lnTo>
                    <a:pt x="719" y="336"/>
                  </a:lnTo>
                  <a:lnTo>
                    <a:pt x="720" y="324"/>
                  </a:lnTo>
                  <a:lnTo>
                    <a:pt x="719" y="315"/>
                  </a:lnTo>
                  <a:lnTo>
                    <a:pt x="719" y="307"/>
                  </a:lnTo>
                  <a:lnTo>
                    <a:pt x="717" y="299"/>
                  </a:lnTo>
                  <a:lnTo>
                    <a:pt x="715" y="292"/>
                  </a:lnTo>
                  <a:lnTo>
                    <a:pt x="713" y="284"/>
                  </a:lnTo>
                  <a:lnTo>
                    <a:pt x="710" y="277"/>
                  </a:lnTo>
                  <a:lnTo>
                    <a:pt x="706" y="269"/>
                  </a:lnTo>
                  <a:lnTo>
                    <a:pt x="702" y="261"/>
                  </a:lnTo>
                  <a:lnTo>
                    <a:pt x="698" y="255"/>
                  </a:lnTo>
                  <a:lnTo>
                    <a:pt x="693" y="248"/>
                  </a:lnTo>
                  <a:lnTo>
                    <a:pt x="688" y="242"/>
                  </a:lnTo>
                  <a:lnTo>
                    <a:pt x="682" y="236"/>
                  </a:lnTo>
                  <a:lnTo>
                    <a:pt x="675" y="231"/>
                  </a:lnTo>
                  <a:lnTo>
                    <a:pt x="669" y="225"/>
                  </a:lnTo>
                  <a:lnTo>
                    <a:pt x="662" y="221"/>
                  </a:lnTo>
                  <a:lnTo>
                    <a:pt x="655"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804"/>
            <p:cNvSpPr>
              <a:spLocks/>
            </p:cNvSpPr>
            <p:nvPr/>
          </p:nvSpPr>
          <p:spPr bwMode="auto">
            <a:xfrm>
              <a:off x="1030288" y="5541963"/>
              <a:ext cx="9525" cy="7938"/>
            </a:xfrm>
            <a:custGeom>
              <a:avLst/>
              <a:gdLst>
                <a:gd name="T0" fmla="*/ 12 w 25"/>
                <a:gd name="T1" fmla="*/ 0 h 24"/>
                <a:gd name="T2" fmla="*/ 8 w 25"/>
                <a:gd name="T3" fmla="*/ 1 h 24"/>
                <a:gd name="T4" fmla="*/ 4 w 25"/>
                <a:gd name="T5" fmla="*/ 3 h 24"/>
                <a:gd name="T6" fmla="*/ 1 w 25"/>
                <a:gd name="T7" fmla="*/ 7 h 24"/>
                <a:gd name="T8" fmla="*/ 0 w 25"/>
                <a:gd name="T9" fmla="*/ 12 h 24"/>
                <a:gd name="T10" fmla="*/ 1 w 25"/>
                <a:gd name="T11" fmla="*/ 17 h 24"/>
                <a:gd name="T12" fmla="*/ 4 w 25"/>
                <a:gd name="T13" fmla="*/ 21 h 24"/>
                <a:gd name="T14" fmla="*/ 8 w 25"/>
                <a:gd name="T15" fmla="*/ 23 h 24"/>
                <a:gd name="T16" fmla="*/ 12 w 25"/>
                <a:gd name="T17" fmla="*/ 24 h 24"/>
                <a:gd name="T18" fmla="*/ 17 w 25"/>
                <a:gd name="T19" fmla="*/ 23 h 24"/>
                <a:gd name="T20" fmla="*/ 22 w 25"/>
                <a:gd name="T21" fmla="*/ 21 h 24"/>
                <a:gd name="T22" fmla="*/ 24 w 25"/>
                <a:gd name="T23" fmla="*/ 17 h 24"/>
                <a:gd name="T24" fmla="*/ 25 w 25"/>
                <a:gd name="T25" fmla="*/ 12 h 24"/>
                <a:gd name="T26" fmla="*/ 24 w 25"/>
                <a:gd name="T27" fmla="*/ 7 h 24"/>
                <a:gd name="T28" fmla="*/ 22 w 25"/>
                <a:gd name="T29" fmla="*/ 3 h 24"/>
                <a:gd name="T30" fmla="*/ 17 w 25"/>
                <a:gd name="T31" fmla="*/ 1 h 24"/>
                <a:gd name="T32" fmla="*/ 12 w 25"/>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4">
                  <a:moveTo>
                    <a:pt x="12" y="0"/>
                  </a:moveTo>
                  <a:lnTo>
                    <a:pt x="8" y="1"/>
                  </a:lnTo>
                  <a:lnTo>
                    <a:pt x="4" y="3"/>
                  </a:lnTo>
                  <a:lnTo>
                    <a:pt x="1" y="7"/>
                  </a:lnTo>
                  <a:lnTo>
                    <a:pt x="0" y="12"/>
                  </a:lnTo>
                  <a:lnTo>
                    <a:pt x="1" y="17"/>
                  </a:lnTo>
                  <a:lnTo>
                    <a:pt x="4" y="21"/>
                  </a:lnTo>
                  <a:lnTo>
                    <a:pt x="8" y="23"/>
                  </a:lnTo>
                  <a:lnTo>
                    <a:pt x="12" y="24"/>
                  </a:lnTo>
                  <a:lnTo>
                    <a:pt x="17" y="23"/>
                  </a:lnTo>
                  <a:lnTo>
                    <a:pt x="22" y="21"/>
                  </a:lnTo>
                  <a:lnTo>
                    <a:pt x="24" y="17"/>
                  </a:lnTo>
                  <a:lnTo>
                    <a:pt x="25" y="12"/>
                  </a:lnTo>
                  <a:lnTo>
                    <a:pt x="24" y="7"/>
                  </a:lnTo>
                  <a:lnTo>
                    <a:pt x="22" y="3"/>
                  </a:lnTo>
                  <a:lnTo>
                    <a:pt x="17" y="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8A87EE1D-7BBC-9E96-8983-E5947EEFAA19}"/>
              </a:ext>
            </a:extLst>
          </p:cNvPr>
          <p:cNvGrpSpPr/>
          <p:nvPr/>
        </p:nvGrpSpPr>
        <p:grpSpPr>
          <a:xfrm>
            <a:off x="9198913" y="2810556"/>
            <a:ext cx="1172267" cy="760796"/>
            <a:chOff x="9508133" y="2821112"/>
            <a:chExt cx="1172267" cy="760796"/>
          </a:xfrm>
        </p:grpSpPr>
        <p:sp>
          <p:nvSpPr>
            <p:cNvPr id="16" name="Freeform 5"/>
            <p:cNvSpPr>
              <a:spLocks/>
            </p:cNvSpPr>
            <p:nvPr/>
          </p:nvSpPr>
          <p:spPr bwMode="auto">
            <a:xfrm flipV="1">
              <a:off x="9508133" y="2821112"/>
              <a:ext cx="1172267" cy="760796"/>
            </a:xfrm>
            <a:custGeom>
              <a:avLst/>
              <a:gdLst>
                <a:gd name="T0" fmla="*/ 1952 w 2490"/>
                <a:gd name="T1" fmla="*/ 0 h 1616"/>
                <a:gd name="T2" fmla="*/ 0 w 2490"/>
                <a:gd name="T3" fmla="*/ 0 h 1616"/>
                <a:gd name="T4" fmla="*/ 538 w 2490"/>
                <a:gd name="T5" fmla="*/ 808 h 1616"/>
                <a:gd name="T6" fmla="*/ 0 w 2490"/>
                <a:gd name="T7" fmla="*/ 1616 h 1616"/>
                <a:gd name="T8" fmla="*/ 1952 w 2490"/>
                <a:gd name="T9" fmla="*/ 1616 h 1616"/>
                <a:gd name="T10" fmla="*/ 2490 w 2490"/>
                <a:gd name="T11" fmla="*/ 808 h 1616"/>
                <a:gd name="T12" fmla="*/ 1952 w 2490"/>
                <a:gd name="T13" fmla="*/ 0 h 1616"/>
              </a:gdLst>
              <a:ahLst/>
              <a:cxnLst>
                <a:cxn ang="0">
                  <a:pos x="T0" y="T1"/>
                </a:cxn>
                <a:cxn ang="0">
                  <a:pos x="T2" y="T3"/>
                </a:cxn>
                <a:cxn ang="0">
                  <a:pos x="T4" y="T5"/>
                </a:cxn>
                <a:cxn ang="0">
                  <a:pos x="T6" y="T7"/>
                </a:cxn>
                <a:cxn ang="0">
                  <a:pos x="T8" y="T9"/>
                </a:cxn>
                <a:cxn ang="0">
                  <a:pos x="T10" y="T11"/>
                </a:cxn>
                <a:cxn ang="0">
                  <a:pos x="T12" y="T13"/>
                </a:cxn>
              </a:cxnLst>
              <a:rect l="0" t="0" r="r" b="b"/>
              <a:pathLst>
                <a:path w="2490" h="1616">
                  <a:moveTo>
                    <a:pt x="1952" y="0"/>
                  </a:moveTo>
                  <a:lnTo>
                    <a:pt x="0" y="0"/>
                  </a:lnTo>
                  <a:lnTo>
                    <a:pt x="538" y="808"/>
                  </a:lnTo>
                  <a:lnTo>
                    <a:pt x="0" y="1616"/>
                  </a:lnTo>
                  <a:lnTo>
                    <a:pt x="1952" y="1616"/>
                  </a:lnTo>
                  <a:lnTo>
                    <a:pt x="2490" y="808"/>
                  </a:lnTo>
                  <a:lnTo>
                    <a:pt x="1952" y="0"/>
                  </a:lnTo>
                  <a:close/>
                </a:path>
              </a:pathLst>
            </a:custGeom>
            <a:solidFill>
              <a:srgbClr val="6F8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805"/>
            <p:cNvSpPr>
              <a:spLocks noEditPoints="1"/>
            </p:cNvSpPr>
            <p:nvPr/>
          </p:nvSpPr>
          <p:spPr bwMode="auto">
            <a:xfrm>
              <a:off x="9951391" y="3057841"/>
              <a:ext cx="285750" cy="287338"/>
            </a:xfrm>
            <a:custGeom>
              <a:avLst/>
              <a:gdLst>
                <a:gd name="T0" fmla="*/ 569 w 721"/>
                <a:gd name="T1" fmla="*/ 480 h 722"/>
                <a:gd name="T2" fmla="*/ 148 w 721"/>
                <a:gd name="T3" fmla="*/ 478 h 722"/>
                <a:gd name="T4" fmla="*/ 146 w 721"/>
                <a:gd name="T5" fmla="*/ 176 h 722"/>
                <a:gd name="T6" fmla="*/ 565 w 721"/>
                <a:gd name="T7" fmla="*/ 169 h 722"/>
                <a:gd name="T8" fmla="*/ 577 w 721"/>
                <a:gd name="T9" fmla="*/ 181 h 722"/>
                <a:gd name="T10" fmla="*/ 440 w 721"/>
                <a:gd name="T11" fmla="*/ 576 h 722"/>
                <a:gd name="T12" fmla="*/ 434 w 721"/>
                <a:gd name="T13" fmla="*/ 561 h 722"/>
                <a:gd name="T14" fmla="*/ 517 w 721"/>
                <a:gd name="T15" fmla="*/ 553 h 722"/>
                <a:gd name="T16" fmla="*/ 529 w 721"/>
                <a:gd name="T17" fmla="*/ 565 h 722"/>
                <a:gd name="T18" fmla="*/ 517 w 721"/>
                <a:gd name="T19" fmla="*/ 577 h 722"/>
                <a:gd name="T20" fmla="*/ 529 w 721"/>
                <a:gd name="T21" fmla="*/ 673 h 722"/>
                <a:gd name="T22" fmla="*/ 201 w 721"/>
                <a:gd name="T23" fmla="*/ 576 h 722"/>
                <a:gd name="T24" fmla="*/ 193 w 721"/>
                <a:gd name="T25" fmla="*/ 561 h 722"/>
                <a:gd name="T26" fmla="*/ 277 w 721"/>
                <a:gd name="T27" fmla="*/ 553 h 722"/>
                <a:gd name="T28" fmla="*/ 289 w 721"/>
                <a:gd name="T29" fmla="*/ 565 h 722"/>
                <a:gd name="T30" fmla="*/ 277 w 721"/>
                <a:gd name="T31" fmla="*/ 577 h 722"/>
                <a:gd name="T32" fmla="*/ 241 w 721"/>
                <a:gd name="T33" fmla="*/ 673 h 722"/>
                <a:gd name="T34" fmla="*/ 244 w 721"/>
                <a:gd name="T35" fmla="*/ 52 h 722"/>
                <a:gd name="T36" fmla="*/ 474 w 721"/>
                <a:gd name="T37" fmla="*/ 50 h 722"/>
                <a:gd name="T38" fmla="*/ 481 w 721"/>
                <a:gd name="T39" fmla="*/ 132 h 722"/>
                <a:gd name="T40" fmla="*/ 469 w 721"/>
                <a:gd name="T41" fmla="*/ 145 h 722"/>
                <a:gd name="T42" fmla="*/ 241 w 721"/>
                <a:gd name="T43" fmla="*/ 137 h 722"/>
                <a:gd name="T44" fmla="*/ 638 w 721"/>
                <a:gd name="T45" fmla="*/ 193 h 722"/>
                <a:gd name="T46" fmla="*/ 599 w 721"/>
                <a:gd name="T47" fmla="*/ 97 h 722"/>
                <a:gd name="T48" fmla="*/ 581 w 721"/>
                <a:gd name="T49" fmla="*/ 54 h 722"/>
                <a:gd name="T50" fmla="*/ 547 w 721"/>
                <a:gd name="T51" fmla="*/ 22 h 722"/>
                <a:gd name="T52" fmla="*/ 504 w 721"/>
                <a:gd name="T53" fmla="*/ 3 h 722"/>
                <a:gd name="T54" fmla="*/ 229 w 721"/>
                <a:gd name="T55" fmla="*/ 1 h 722"/>
                <a:gd name="T56" fmla="*/ 184 w 721"/>
                <a:gd name="T57" fmla="*/ 16 h 722"/>
                <a:gd name="T58" fmla="*/ 149 w 721"/>
                <a:gd name="T59" fmla="*/ 45 h 722"/>
                <a:gd name="T60" fmla="*/ 126 w 721"/>
                <a:gd name="T61" fmla="*/ 86 h 722"/>
                <a:gd name="T62" fmla="*/ 120 w 721"/>
                <a:gd name="T63" fmla="*/ 193 h 722"/>
                <a:gd name="T64" fmla="*/ 4 w 721"/>
                <a:gd name="T65" fmla="*/ 196 h 722"/>
                <a:gd name="T66" fmla="*/ 1 w 721"/>
                <a:gd name="T67" fmla="*/ 426 h 722"/>
                <a:gd name="T68" fmla="*/ 85 w 721"/>
                <a:gd name="T69" fmla="*/ 433 h 722"/>
                <a:gd name="T70" fmla="*/ 97 w 721"/>
                <a:gd name="T71" fmla="*/ 421 h 722"/>
                <a:gd name="T72" fmla="*/ 121 w 721"/>
                <a:gd name="T73" fmla="*/ 634 h 722"/>
                <a:gd name="T74" fmla="*/ 144 w 721"/>
                <a:gd name="T75" fmla="*/ 665 h 722"/>
                <a:gd name="T76" fmla="*/ 169 w 721"/>
                <a:gd name="T77" fmla="*/ 709 h 722"/>
                <a:gd name="T78" fmla="*/ 180 w 721"/>
                <a:gd name="T79" fmla="*/ 722 h 722"/>
                <a:gd name="T80" fmla="*/ 264 w 721"/>
                <a:gd name="T81" fmla="*/ 715 h 722"/>
                <a:gd name="T82" fmla="*/ 457 w 721"/>
                <a:gd name="T83" fmla="*/ 709 h 722"/>
                <a:gd name="T84" fmla="*/ 469 w 721"/>
                <a:gd name="T85" fmla="*/ 722 h 722"/>
                <a:gd name="T86" fmla="*/ 552 w 721"/>
                <a:gd name="T87" fmla="*/ 715 h 722"/>
                <a:gd name="T88" fmla="*/ 570 w 721"/>
                <a:gd name="T89" fmla="*/ 669 h 722"/>
                <a:gd name="T90" fmla="*/ 597 w 721"/>
                <a:gd name="T91" fmla="*/ 642 h 722"/>
                <a:gd name="T92" fmla="*/ 625 w 721"/>
                <a:gd name="T93" fmla="*/ 217 h 722"/>
                <a:gd name="T94" fmla="*/ 632 w 721"/>
                <a:gd name="T95" fmla="*/ 432 h 722"/>
                <a:gd name="T96" fmla="*/ 718 w 721"/>
                <a:gd name="T97" fmla="*/ 430 h 722"/>
                <a:gd name="T98" fmla="*/ 720 w 721"/>
                <a:gd name="T99" fmla="*/ 20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1" h="722">
                  <a:moveTo>
                    <a:pt x="577" y="469"/>
                  </a:moveTo>
                  <a:lnTo>
                    <a:pt x="577" y="474"/>
                  </a:lnTo>
                  <a:lnTo>
                    <a:pt x="574" y="478"/>
                  </a:lnTo>
                  <a:lnTo>
                    <a:pt x="569" y="480"/>
                  </a:lnTo>
                  <a:lnTo>
                    <a:pt x="565" y="481"/>
                  </a:lnTo>
                  <a:lnTo>
                    <a:pt x="157" y="481"/>
                  </a:lnTo>
                  <a:lnTo>
                    <a:pt x="152" y="480"/>
                  </a:lnTo>
                  <a:lnTo>
                    <a:pt x="148" y="478"/>
                  </a:lnTo>
                  <a:lnTo>
                    <a:pt x="146" y="474"/>
                  </a:lnTo>
                  <a:lnTo>
                    <a:pt x="145" y="469"/>
                  </a:lnTo>
                  <a:lnTo>
                    <a:pt x="145" y="181"/>
                  </a:lnTo>
                  <a:lnTo>
                    <a:pt x="146" y="176"/>
                  </a:lnTo>
                  <a:lnTo>
                    <a:pt x="148" y="173"/>
                  </a:lnTo>
                  <a:lnTo>
                    <a:pt x="152" y="170"/>
                  </a:lnTo>
                  <a:lnTo>
                    <a:pt x="157" y="169"/>
                  </a:lnTo>
                  <a:lnTo>
                    <a:pt x="565" y="169"/>
                  </a:lnTo>
                  <a:lnTo>
                    <a:pt x="569" y="170"/>
                  </a:lnTo>
                  <a:lnTo>
                    <a:pt x="574" y="173"/>
                  </a:lnTo>
                  <a:lnTo>
                    <a:pt x="577" y="176"/>
                  </a:lnTo>
                  <a:lnTo>
                    <a:pt x="577" y="181"/>
                  </a:lnTo>
                  <a:lnTo>
                    <a:pt x="577" y="469"/>
                  </a:lnTo>
                  <a:close/>
                  <a:moveTo>
                    <a:pt x="517" y="577"/>
                  </a:moveTo>
                  <a:lnTo>
                    <a:pt x="444" y="577"/>
                  </a:lnTo>
                  <a:lnTo>
                    <a:pt x="440" y="576"/>
                  </a:lnTo>
                  <a:lnTo>
                    <a:pt x="436" y="573"/>
                  </a:lnTo>
                  <a:lnTo>
                    <a:pt x="434" y="570"/>
                  </a:lnTo>
                  <a:lnTo>
                    <a:pt x="433" y="565"/>
                  </a:lnTo>
                  <a:lnTo>
                    <a:pt x="434" y="561"/>
                  </a:lnTo>
                  <a:lnTo>
                    <a:pt x="436" y="557"/>
                  </a:lnTo>
                  <a:lnTo>
                    <a:pt x="440" y="554"/>
                  </a:lnTo>
                  <a:lnTo>
                    <a:pt x="444" y="553"/>
                  </a:lnTo>
                  <a:lnTo>
                    <a:pt x="517" y="553"/>
                  </a:lnTo>
                  <a:lnTo>
                    <a:pt x="522" y="554"/>
                  </a:lnTo>
                  <a:lnTo>
                    <a:pt x="526" y="557"/>
                  </a:lnTo>
                  <a:lnTo>
                    <a:pt x="528" y="561"/>
                  </a:lnTo>
                  <a:lnTo>
                    <a:pt x="529" y="565"/>
                  </a:lnTo>
                  <a:lnTo>
                    <a:pt x="528" y="570"/>
                  </a:lnTo>
                  <a:lnTo>
                    <a:pt x="526" y="573"/>
                  </a:lnTo>
                  <a:lnTo>
                    <a:pt x="522" y="576"/>
                  </a:lnTo>
                  <a:lnTo>
                    <a:pt x="517" y="577"/>
                  </a:lnTo>
                  <a:close/>
                  <a:moveTo>
                    <a:pt x="529" y="697"/>
                  </a:moveTo>
                  <a:lnTo>
                    <a:pt x="481" y="697"/>
                  </a:lnTo>
                  <a:lnTo>
                    <a:pt x="481" y="673"/>
                  </a:lnTo>
                  <a:lnTo>
                    <a:pt x="529" y="673"/>
                  </a:lnTo>
                  <a:lnTo>
                    <a:pt x="529" y="697"/>
                  </a:lnTo>
                  <a:close/>
                  <a:moveTo>
                    <a:pt x="277" y="577"/>
                  </a:moveTo>
                  <a:lnTo>
                    <a:pt x="205" y="577"/>
                  </a:lnTo>
                  <a:lnTo>
                    <a:pt x="201" y="576"/>
                  </a:lnTo>
                  <a:lnTo>
                    <a:pt x="197" y="573"/>
                  </a:lnTo>
                  <a:lnTo>
                    <a:pt x="193" y="570"/>
                  </a:lnTo>
                  <a:lnTo>
                    <a:pt x="192" y="565"/>
                  </a:lnTo>
                  <a:lnTo>
                    <a:pt x="193" y="561"/>
                  </a:lnTo>
                  <a:lnTo>
                    <a:pt x="197" y="557"/>
                  </a:lnTo>
                  <a:lnTo>
                    <a:pt x="201" y="554"/>
                  </a:lnTo>
                  <a:lnTo>
                    <a:pt x="205" y="553"/>
                  </a:lnTo>
                  <a:lnTo>
                    <a:pt x="277" y="553"/>
                  </a:lnTo>
                  <a:lnTo>
                    <a:pt x="282" y="554"/>
                  </a:lnTo>
                  <a:lnTo>
                    <a:pt x="285" y="557"/>
                  </a:lnTo>
                  <a:lnTo>
                    <a:pt x="288" y="561"/>
                  </a:lnTo>
                  <a:lnTo>
                    <a:pt x="289" y="565"/>
                  </a:lnTo>
                  <a:lnTo>
                    <a:pt x="288" y="570"/>
                  </a:lnTo>
                  <a:lnTo>
                    <a:pt x="285" y="573"/>
                  </a:lnTo>
                  <a:lnTo>
                    <a:pt x="282" y="576"/>
                  </a:lnTo>
                  <a:lnTo>
                    <a:pt x="277" y="577"/>
                  </a:lnTo>
                  <a:close/>
                  <a:moveTo>
                    <a:pt x="241" y="697"/>
                  </a:moveTo>
                  <a:lnTo>
                    <a:pt x="192" y="697"/>
                  </a:lnTo>
                  <a:lnTo>
                    <a:pt x="192" y="673"/>
                  </a:lnTo>
                  <a:lnTo>
                    <a:pt x="241" y="673"/>
                  </a:lnTo>
                  <a:lnTo>
                    <a:pt x="241" y="697"/>
                  </a:lnTo>
                  <a:close/>
                  <a:moveTo>
                    <a:pt x="241" y="61"/>
                  </a:moveTo>
                  <a:lnTo>
                    <a:pt x="241" y="56"/>
                  </a:lnTo>
                  <a:lnTo>
                    <a:pt x="244" y="52"/>
                  </a:lnTo>
                  <a:lnTo>
                    <a:pt x="248" y="50"/>
                  </a:lnTo>
                  <a:lnTo>
                    <a:pt x="252" y="49"/>
                  </a:lnTo>
                  <a:lnTo>
                    <a:pt x="469" y="49"/>
                  </a:lnTo>
                  <a:lnTo>
                    <a:pt x="474" y="50"/>
                  </a:lnTo>
                  <a:lnTo>
                    <a:pt x="477" y="52"/>
                  </a:lnTo>
                  <a:lnTo>
                    <a:pt x="480" y="56"/>
                  </a:lnTo>
                  <a:lnTo>
                    <a:pt x="481" y="61"/>
                  </a:lnTo>
                  <a:lnTo>
                    <a:pt x="481" y="132"/>
                  </a:lnTo>
                  <a:lnTo>
                    <a:pt x="480" y="137"/>
                  </a:lnTo>
                  <a:lnTo>
                    <a:pt x="477" y="141"/>
                  </a:lnTo>
                  <a:lnTo>
                    <a:pt x="474" y="144"/>
                  </a:lnTo>
                  <a:lnTo>
                    <a:pt x="469" y="145"/>
                  </a:lnTo>
                  <a:lnTo>
                    <a:pt x="252" y="145"/>
                  </a:lnTo>
                  <a:lnTo>
                    <a:pt x="248" y="144"/>
                  </a:lnTo>
                  <a:lnTo>
                    <a:pt x="244" y="141"/>
                  </a:lnTo>
                  <a:lnTo>
                    <a:pt x="241" y="137"/>
                  </a:lnTo>
                  <a:lnTo>
                    <a:pt x="241" y="132"/>
                  </a:lnTo>
                  <a:lnTo>
                    <a:pt x="241" y="61"/>
                  </a:lnTo>
                  <a:close/>
                  <a:moveTo>
                    <a:pt x="710" y="193"/>
                  </a:moveTo>
                  <a:lnTo>
                    <a:pt x="638" y="193"/>
                  </a:lnTo>
                  <a:lnTo>
                    <a:pt x="601" y="193"/>
                  </a:lnTo>
                  <a:lnTo>
                    <a:pt x="601" y="121"/>
                  </a:lnTo>
                  <a:lnTo>
                    <a:pt x="601" y="109"/>
                  </a:lnTo>
                  <a:lnTo>
                    <a:pt x="599" y="97"/>
                  </a:lnTo>
                  <a:lnTo>
                    <a:pt x="596" y="86"/>
                  </a:lnTo>
                  <a:lnTo>
                    <a:pt x="592" y="74"/>
                  </a:lnTo>
                  <a:lnTo>
                    <a:pt x="587" y="64"/>
                  </a:lnTo>
                  <a:lnTo>
                    <a:pt x="581" y="54"/>
                  </a:lnTo>
                  <a:lnTo>
                    <a:pt x="574" y="45"/>
                  </a:lnTo>
                  <a:lnTo>
                    <a:pt x="565" y="37"/>
                  </a:lnTo>
                  <a:lnTo>
                    <a:pt x="557" y="29"/>
                  </a:lnTo>
                  <a:lnTo>
                    <a:pt x="547" y="22"/>
                  </a:lnTo>
                  <a:lnTo>
                    <a:pt x="538" y="16"/>
                  </a:lnTo>
                  <a:lnTo>
                    <a:pt x="527" y="10"/>
                  </a:lnTo>
                  <a:lnTo>
                    <a:pt x="517" y="6"/>
                  </a:lnTo>
                  <a:lnTo>
                    <a:pt x="504" y="3"/>
                  </a:lnTo>
                  <a:lnTo>
                    <a:pt x="493" y="1"/>
                  </a:lnTo>
                  <a:lnTo>
                    <a:pt x="481" y="0"/>
                  </a:lnTo>
                  <a:lnTo>
                    <a:pt x="241" y="0"/>
                  </a:lnTo>
                  <a:lnTo>
                    <a:pt x="229" y="1"/>
                  </a:lnTo>
                  <a:lnTo>
                    <a:pt x="217" y="3"/>
                  </a:lnTo>
                  <a:lnTo>
                    <a:pt x="206" y="6"/>
                  </a:lnTo>
                  <a:lnTo>
                    <a:pt x="194" y="10"/>
                  </a:lnTo>
                  <a:lnTo>
                    <a:pt x="184" y="16"/>
                  </a:lnTo>
                  <a:lnTo>
                    <a:pt x="174" y="22"/>
                  </a:lnTo>
                  <a:lnTo>
                    <a:pt x="165" y="29"/>
                  </a:lnTo>
                  <a:lnTo>
                    <a:pt x="156" y="37"/>
                  </a:lnTo>
                  <a:lnTo>
                    <a:pt x="149" y="45"/>
                  </a:lnTo>
                  <a:lnTo>
                    <a:pt x="142" y="54"/>
                  </a:lnTo>
                  <a:lnTo>
                    <a:pt x="136" y="64"/>
                  </a:lnTo>
                  <a:lnTo>
                    <a:pt x="130" y="74"/>
                  </a:lnTo>
                  <a:lnTo>
                    <a:pt x="126" y="86"/>
                  </a:lnTo>
                  <a:lnTo>
                    <a:pt x="123" y="97"/>
                  </a:lnTo>
                  <a:lnTo>
                    <a:pt x="121" y="109"/>
                  </a:lnTo>
                  <a:lnTo>
                    <a:pt x="120" y="121"/>
                  </a:lnTo>
                  <a:lnTo>
                    <a:pt x="120" y="193"/>
                  </a:lnTo>
                  <a:lnTo>
                    <a:pt x="85" y="193"/>
                  </a:lnTo>
                  <a:lnTo>
                    <a:pt x="13" y="193"/>
                  </a:lnTo>
                  <a:lnTo>
                    <a:pt x="8" y="194"/>
                  </a:lnTo>
                  <a:lnTo>
                    <a:pt x="4" y="196"/>
                  </a:lnTo>
                  <a:lnTo>
                    <a:pt x="1" y="200"/>
                  </a:lnTo>
                  <a:lnTo>
                    <a:pt x="0" y="204"/>
                  </a:lnTo>
                  <a:lnTo>
                    <a:pt x="0" y="421"/>
                  </a:lnTo>
                  <a:lnTo>
                    <a:pt x="1" y="426"/>
                  </a:lnTo>
                  <a:lnTo>
                    <a:pt x="4" y="430"/>
                  </a:lnTo>
                  <a:lnTo>
                    <a:pt x="8" y="432"/>
                  </a:lnTo>
                  <a:lnTo>
                    <a:pt x="13" y="433"/>
                  </a:lnTo>
                  <a:lnTo>
                    <a:pt x="85" y="433"/>
                  </a:lnTo>
                  <a:lnTo>
                    <a:pt x="90" y="432"/>
                  </a:lnTo>
                  <a:lnTo>
                    <a:pt x="93" y="430"/>
                  </a:lnTo>
                  <a:lnTo>
                    <a:pt x="96" y="426"/>
                  </a:lnTo>
                  <a:lnTo>
                    <a:pt x="97" y="421"/>
                  </a:lnTo>
                  <a:lnTo>
                    <a:pt x="97" y="217"/>
                  </a:lnTo>
                  <a:lnTo>
                    <a:pt x="120" y="217"/>
                  </a:lnTo>
                  <a:lnTo>
                    <a:pt x="120" y="625"/>
                  </a:lnTo>
                  <a:lnTo>
                    <a:pt x="121" y="634"/>
                  </a:lnTo>
                  <a:lnTo>
                    <a:pt x="125" y="642"/>
                  </a:lnTo>
                  <a:lnTo>
                    <a:pt x="129" y="651"/>
                  </a:lnTo>
                  <a:lnTo>
                    <a:pt x="136" y="658"/>
                  </a:lnTo>
                  <a:lnTo>
                    <a:pt x="144" y="665"/>
                  </a:lnTo>
                  <a:lnTo>
                    <a:pt x="152" y="669"/>
                  </a:lnTo>
                  <a:lnTo>
                    <a:pt x="160" y="672"/>
                  </a:lnTo>
                  <a:lnTo>
                    <a:pt x="169" y="673"/>
                  </a:lnTo>
                  <a:lnTo>
                    <a:pt x="169" y="709"/>
                  </a:lnTo>
                  <a:lnTo>
                    <a:pt x="170" y="715"/>
                  </a:lnTo>
                  <a:lnTo>
                    <a:pt x="172" y="718"/>
                  </a:lnTo>
                  <a:lnTo>
                    <a:pt x="176" y="721"/>
                  </a:lnTo>
                  <a:lnTo>
                    <a:pt x="180" y="722"/>
                  </a:lnTo>
                  <a:lnTo>
                    <a:pt x="252" y="722"/>
                  </a:lnTo>
                  <a:lnTo>
                    <a:pt x="257" y="721"/>
                  </a:lnTo>
                  <a:lnTo>
                    <a:pt x="262" y="718"/>
                  </a:lnTo>
                  <a:lnTo>
                    <a:pt x="264" y="715"/>
                  </a:lnTo>
                  <a:lnTo>
                    <a:pt x="265" y="709"/>
                  </a:lnTo>
                  <a:lnTo>
                    <a:pt x="265" y="673"/>
                  </a:lnTo>
                  <a:lnTo>
                    <a:pt x="457" y="673"/>
                  </a:lnTo>
                  <a:lnTo>
                    <a:pt x="457" y="709"/>
                  </a:lnTo>
                  <a:lnTo>
                    <a:pt x="458" y="715"/>
                  </a:lnTo>
                  <a:lnTo>
                    <a:pt x="461" y="718"/>
                  </a:lnTo>
                  <a:lnTo>
                    <a:pt x="465" y="721"/>
                  </a:lnTo>
                  <a:lnTo>
                    <a:pt x="469" y="722"/>
                  </a:lnTo>
                  <a:lnTo>
                    <a:pt x="541" y="722"/>
                  </a:lnTo>
                  <a:lnTo>
                    <a:pt x="546" y="721"/>
                  </a:lnTo>
                  <a:lnTo>
                    <a:pt x="549" y="718"/>
                  </a:lnTo>
                  <a:lnTo>
                    <a:pt x="552" y="715"/>
                  </a:lnTo>
                  <a:lnTo>
                    <a:pt x="553" y="709"/>
                  </a:lnTo>
                  <a:lnTo>
                    <a:pt x="553" y="673"/>
                  </a:lnTo>
                  <a:lnTo>
                    <a:pt x="561" y="672"/>
                  </a:lnTo>
                  <a:lnTo>
                    <a:pt x="570" y="669"/>
                  </a:lnTo>
                  <a:lnTo>
                    <a:pt x="579" y="665"/>
                  </a:lnTo>
                  <a:lnTo>
                    <a:pt x="586" y="658"/>
                  </a:lnTo>
                  <a:lnTo>
                    <a:pt x="592" y="651"/>
                  </a:lnTo>
                  <a:lnTo>
                    <a:pt x="597" y="642"/>
                  </a:lnTo>
                  <a:lnTo>
                    <a:pt x="600" y="634"/>
                  </a:lnTo>
                  <a:lnTo>
                    <a:pt x="601" y="625"/>
                  </a:lnTo>
                  <a:lnTo>
                    <a:pt x="601" y="217"/>
                  </a:lnTo>
                  <a:lnTo>
                    <a:pt x="625" y="217"/>
                  </a:lnTo>
                  <a:lnTo>
                    <a:pt x="625" y="421"/>
                  </a:lnTo>
                  <a:lnTo>
                    <a:pt x="626" y="426"/>
                  </a:lnTo>
                  <a:lnTo>
                    <a:pt x="628" y="430"/>
                  </a:lnTo>
                  <a:lnTo>
                    <a:pt x="632" y="432"/>
                  </a:lnTo>
                  <a:lnTo>
                    <a:pt x="638" y="433"/>
                  </a:lnTo>
                  <a:lnTo>
                    <a:pt x="710" y="433"/>
                  </a:lnTo>
                  <a:lnTo>
                    <a:pt x="714" y="432"/>
                  </a:lnTo>
                  <a:lnTo>
                    <a:pt x="718" y="430"/>
                  </a:lnTo>
                  <a:lnTo>
                    <a:pt x="720" y="426"/>
                  </a:lnTo>
                  <a:lnTo>
                    <a:pt x="721" y="421"/>
                  </a:lnTo>
                  <a:lnTo>
                    <a:pt x="721" y="204"/>
                  </a:lnTo>
                  <a:lnTo>
                    <a:pt x="720" y="200"/>
                  </a:lnTo>
                  <a:lnTo>
                    <a:pt x="718" y="196"/>
                  </a:lnTo>
                  <a:lnTo>
                    <a:pt x="714" y="194"/>
                  </a:lnTo>
                  <a:lnTo>
                    <a:pt x="710" y="1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824"/>
            <p:cNvSpPr>
              <a:spLocks/>
            </p:cNvSpPr>
            <p:nvPr/>
          </p:nvSpPr>
          <p:spPr bwMode="auto">
            <a:xfrm>
              <a:off x="10597307" y="3142572"/>
              <a:ext cx="47625" cy="20638"/>
            </a:xfrm>
            <a:custGeom>
              <a:avLst/>
              <a:gdLst>
                <a:gd name="T0" fmla="*/ 120 w 120"/>
                <a:gd name="T1" fmla="*/ 12 h 49"/>
                <a:gd name="T2" fmla="*/ 119 w 120"/>
                <a:gd name="T3" fmla="*/ 8 h 49"/>
                <a:gd name="T4" fmla="*/ 117 w 120"/>
                <a:gd name="T5" fmla="*/ 4 h 49"/>
                <a:gd name="T6" fmla="*/ 113 w 120"/>
                <a:gd name="T7" fmla="*/ 1 h 49"/>
                <a:gd name="T8" fmla="*/ 108 w 120"/>
                <a:gd name="T9" fmla="*/ 0 h 49"/>
                <a:gd name="T10" fmla="*/ 12 w 120"/>
                <a:gd name="T11" fmla="*/ 0 h 49"/>
                <a:gd name="T12" fmla="*/ 7 w 120"/>
                <a:gd name="T13" fmla="*/ 1 h 49"/>
                <a:gd name="T14" fmla="*/ 3 w 120"/>
                <a:gd name="T15" fmla="*/ 4 h 49"/>
                <a:gd name="T16" fmla="*/ 1 w 120"/>
                <a:gd name="T17" fmla="*/ 8 h 49"/>
                <a:gd name="T18" fmla="*/ 0 w 120"/>
                <a:gd name="T19" fmla="*/ 12 h 49"/>
                <a:gd name="T20" fmla="*/ 0 w 120"/>
                <a:gd name="T21" fmla="*/ 49 h 49"/>
                <a:gd name="T22" fmla="*/ 120 w 120"/>
                <a:gd name="T23" fmla="*/ 49 h 49"/>
                <a:gd name="T24" fmla="*/ 120 w 120"/>
                <a:gd name="T25"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49">
                  <a:moveTo>
                    <a:pt x="120" y="12"/>
                  </a:moveTo>
                  <a:lnTo>
                    <a:pt x="119" y="8"/>
                  </a:lnTo>
                  <a:lnTo>
                    <a:pt x="117" y="4"/>
                  </a:lnTo>
                  <a:lnTo>
                    <a:pt x="113" y="1"/>
                  </a:lnTo>
                  <a:lnTo>
                    <a:pt x="108" y="0"/>
                  </a:lnTo>
                  <a:lnTo>
                    <a:pt x="12" y="0"/>
                  </a:lnTo>
                  <a:lnTo>
                    <a:pt x="7" y="1"/>
                  </a:lnTo>
                  <a:lnTo>
                    <a:pt x="3" y="4"/>
                  </a:lnTo>
                  <a:lnTo>
                    <a:pt x="1" y="8"/>
                  </a:lnTo>
                  <a:lnTo>
                    <a:pt x="0" y="12"/>
                  </a:lnTo>
                  <a:lnTo>
                    <a:pt x="0" y="49"/>
                  </a:lnTo>
                  <a:lnTo>
                    <a:pt x="120" y="49"/>
                  </a:lnTo>
                  <a:lnTo>
                    <a:pt x="12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 name="Date Placeholder 5">
            <a:extLst>
              <a:ext uri="{FF2B5EF4-FFF2-40B4-BE49-F238E27FC236}">
                <a16:creationId xmlns:a16="http://schemas.microsoft.com/office/drawing/2014/main" id="{C40DB457-F35C-B7D2-5CC4-048B3398C908}"/>
              </a:ext>
            </a:extLst>
          </p:cNvPr>
          <p:cNvSpPr>
            <a:spLocks noGrp="1"/>
          </p:cNvSpPr>
          <p:nvPr>
            <p:ph type="dt" sz="half" idx="10"/>
          </p:nvPr>
        </p:nvSpPr>
        <p:spPr/>
        <p:txBody>
          <a:bodyPr/>
          <a:lstStyle/>
          <a:p>
            <a:fld id="{3CD44995-F7F5-4AEF-B25F-DA0B3E7D50BC}" type="datetime4">
              <a:rPr lang="en-US" smtClean="0"/>
              <a:t>September 19, 2023</a:t>
            </a:fld>
            <a:endParaRPr lang="en-US"/>
          </a:p>
        </p:txBody>
      </p:sp>
      <p:sp>
        <p:nvSpPr>
          <p:cNvPr id="7" name="Slide Number Placeholder 6">
            <a:extLst>
              <a:ext uri="{FF2B5EF4-FFF2-40B4-BE49-F238E27FC236}">
                <a16:creationId xmlns:a16="http://schemas.microsoft.com/office/drawing/2014/main" id="{15464B4C-32E4-AF59-46DC-6B19C2449055}"/>
              </a:ext>
            </a:extLst>
          </p:cNvPr>
          <p:cNvSpPr>
            <a:spLocks noGrp="1"/>
          </p:cNvSpPr>
          <p:nvPr>
            <p:ph type="sldNum" sz="quarter" idx="12"/>
          </p:nvPr>
        </p:nvSpPr>
        <p:spPr/>
        <p:txBody>
          <a:bodyPr/>
          <a:lstStyle/>
          <a:p>
            <a:fld id="{1F0D9605-A831-4471-A4C4-EBFA8615ADCD}" type="slidenum">
              <a:rPr lang="en-US" smtClean="0"/>
              <a:t>10</a:t>
            </a:fld>
            <a:endParaRPr lang="en-US"/>
          </a:p>
        </p:txBody>
      </p:sp>
      <p:sp>
        <p:nvSpPr>
          <p:cNvPr id="8" name="Footer Placeholder 7">
            <a:extLst>
              <a:ext uri="{FF2B5EF4-FFF2-40B4-BE49-F238E27FC236}">
                <a16:creationId xmlns:a16="http://schemas.microsoft.com/office/drawing/2014/main" id="{63C7AFF6-C66F-DC9A-CF99-566D16126AB0}"/>
              </a:ext>
            </a:extLst>
          </p:cNvPr>
          <p:cNvSpPr>
            <a:spLocks noGrp="1"/>
          </p:cNvSpPr>
          <p:nvPr>
            <p:ph type="ftr" sz="quarter" idx="11"/>
          </p:nvPr>
        </p:nvSpPr>
        <p:spPr/>
        <p:txBody>
          <a:bodyPr/>
          <a:lstStyle/>
          <a:p>
            <a:r>
              <a:rPr lang="en-US"/>
              <a:t>The Innovative Actuary</a:t>
            </a:r>
            <a:endParaRPr lang="en-US" dirty="0"/>
          </a:p>
        </p:txBody>
      </p:sp>
      <p:sp>
        <p:nvSpPr>
          <p:cNvPr id="20" name="TextBox 25">
            <a:extLst>
              <a:ext uri="{FF2B5EF4-FFF2-40B4-BE49-F238E27FC236}">
                <a16:creationId xmlns:a16="http://schemas.microsoft.com/office/drawing/2014/main" id="{CE004D34-2048-4745-ECCF-5D28BE56A054}"/>
              </a:ext>
            </a:extLst>
          </p:cNvPr>
          <p:cNvSpPr txBox="1"/>
          <p:nvPr/>
        </p:nvSpPr>
        <p:spPr>
          <a:xfrm>
            <a:off x="652038" y="5875534"/>
            <a:ext cx="1237299" cy="3077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a:solidFill>
                  <a:srgbClr val="0C344C"/>
                </a:solidFill>
                <a:latin typeface="+mj-lt"/>
                <a:cs typeface="Calibri Light" panose="020F0302020204030204" pitchFamily="34" charset="0"/>
              </a:rPr>
              <a:t>Outcomes</a:t>
            </a:r>
          </a:p>
        </p:txBody>
      </p:sp>
      <p:sp>
        <p:nvSpPr>
          <p:cNvPr id="21" name="TextBox 20">
            <a:extLst>
              <a:ext uri="{FF2B5EF4-FFF2-40B4-BE49-F238E27FC236}">
                <a16:creationId xmlns:a16="http://schemas.microsoft.com/office/drawing/2014/main" id="{8FFFD4FA-ED9C-E7F1-0FBA-B9EA2E480E40}"/>
              </a:ext>
            </a:extLst>
          </p:cNvPr>
          <p:cNvSpPr txBox="1"/>
          <p:nvPr/>
        </p:nvSpPr>
        <p:spPr>
          <a:xfrm>
            <a:off x="2125609" y="5906313"/>
            <a:ext cx="8453010" cy="246221"/>
          </a:xfrm>
          <a:prstGeom prst="rect">
            <a:avLst/>
          </a:prstGeom>
          <a:noFill/>
        </p:spPr>
        <p:txBody>
          <a:bodyPr wrap="square" lIns="0" tIns="0" rIns="0" bIns="0" rtlCol="0" anchor="t">
            <a:spAutoFit/>
          </a:bodyPr>
          <a:lstStyle>
            <a:defPPr>
              <a:defRPr lang="en-US"/>
            </a:defPPr>
            <a:lvl1pPr>
              <a:defRPr sz="1600" b="0" i="0">
                <a:solidFill>
                  <a:srgbClr val="0C344C"/>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Personalized Policy, Cost Saving, Enhance Customer Experience, Risk Mitigation</a:t>
            </a:r>
          </a:p>
        </p:txBody>
      </p:sp>
      <p:pic>
        <p:nvPicPr>
          <p:cNvPr id="11" name="Picture 10">
            <a:extLst>
              <a:ext uri="{FF2B5EF4-FFF2-40B4-BE49-F238E27FC236}">
                <a16:creationId xmlns:a16="http://schemas.microsoft.com/office/drawing/2014/main" id="{CB4D98A6-72D2-8818-ED45-538287A80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6099" y="5564089"/>
            <a:ext cx="1295401" cy="684448"/>
          </a:xfrm>
          <a:prstGeom prst="rect">
            <a:avLst/>
          </a:prstGeom>
        </p:spPr>
      </p:pic>
    </p:spTree>
    <p:extLst>
      <p:ext uri="{BB962C8B-B14F-4D97-AF65-F5344CB8AC3E}">
        <p14:creationId xmlns:p14="http://schemas.microsoft.com/office/powerpoint/2010/main" val="29816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32" grpId="0"/>
      <p:bldP spid="38" grpId="0"/>
      <p:bldP spid="39" grpId="0"/>
      <p:bldP spid="40" grpId="0"/>
      <p:bldP spid="41" grpId="0"/>
      <p:bldP spid="42" grpId="0"/>
      <p:bldP spid="43" grpId="0"/>
      <p:bldP spid="44" grpId="0"/>
      <p:bldP spid="45" grpId="0"/>
      <p:bldP spid="46" grpId="0"/>
      <p:bldP spid="9" grpId="0" animBg="1"/>
      <p:bldP spid="15" grpId="0" animBg="1"/>
      <p:bldP spid="17"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3"/>
          <p:cNvSpPr/>
          <p:nvPr/>
        </p:nvSpPr>
        <p:spPr>
          <a:xfrm rot="18900000">
            <a:off x="5362458" y="1652474"/>
            <a:ext cx="781283" cy="781283"/>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4411" r="1082" b="1045"/>
          <a:stretch/>
        </p:blipFill>
        <p:spPr>
          <a:xfrm>
            <a:off x="0" y="0"/>
            <a:ext cx="6096000" cy="6233318"/>
          </a:xfrm>
          <a:custGeom>
            <a:avLst/>
            <a:gdLst>
              <a:gd name="connsiteX0" fmla="*/ 0 w 6096000"/>
              <a:gd name="connsiteY0" fmla="*/ 0 h 6233318"/>
              <a:gd name="connsiteX1" fmla="*/ 4071342 w 6096000"/>
              <a:gd name="connsiteY1" fmla="*/ 0 h 6233318"/>
              <a:gd name="connsiteX2" fmla="*/ 6096000 w 6096000"/>
              <a:gd name="connsiteY2" fmla="*/ 2043514 h 6233318"/>
              <a:gd name="connsiteX3" fmla="*/ 1942974 w 6096000"/>
              <a:gd name="connsiteY3" fmla="*/ 6233318 h 6233318"/>
              <a:gd name="connsiteX4" fmla="*/ 0 w 6096000"/>
              <a:gd name="connsiteY4" fmla="*/ 6233318 h 6233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233318">
                <a:moveTo>
                  <a:pt x="0" y="0"/>
                </a:moveTo>
                <a:lnTo>
                  <a:pt x="4071342" y="0"/>
                </a:lnTo>
                <a:lnTo>
                  <a:pt x="6096000" y="2043514"/>
                </a:lnTo>
                <a:lnTo>
                  <a:pt x="1942974" y="6233318"/>
                </a:lnTo>
                <a:lnTo>
                  <a:pt x="0" y="6233318"/>
                </a:lnTo>
                <a:close/>
              </a:path>
            </a:pathLst>
          </a:custGeom>
        </p:spPr>
      </p:pic>
      <p:sp>
        <p:nvSpPr>
          <p:cNvPr id="16" name="Freeform 9"/>
          <p:cNvSpPr>
            <a:spLocks/>
          </p:cNvSpPr>
          <p:nvPr/>
        </p:nvSpPr>
        <p:spPr bwMode="auto">
          <a:xfrm>
            <a:off x="0" y="-59005"/>
            <a:ext cx="6096000" cy="6233318"/>
          </a:xfrm>
          <a:custGeom>
            <a:avLst/>
            <a:gdLst>
              <a:gd name="T0" fmla="*/ 4436 w 6642"/>
              <a:gd name="T1" fmla="*/ 0 h 6733"/>
              <a:gd name="T2" fmla="*/ 6642 w 6642"/>
              <a:gd name="T3" fmla="*/ 2207 h 6733"/>
              <a:gd name="T4" fmla="*/ 2117 w 6642"/>
              <a:gd name="T5" fmla="*/ 6733 h 6733"/>
              <a:gd name="T6" fmla="*/ 0 w 6642"/>
              <a:gd name="T7" fmla="*/ 6733 h 6733"/>
              <a:gd name="T8" fmla="*/ 0 w 6642"/>
              <a:gd name="T9" fmla="*/ 0 h 6733"/>
              <a:gd name="T10" fmla="*/ 4436 w 6642"/>
              <a:gd name="T11" fmla="*/ 0 h 6733"/>
            </a:gdLst>
            <a:ahLst/>
            <a:cxnLst>
              <a:cxn ang="0">
                <a:pos x="T0" y="T1"/>
              </a:cxn>
              <a:cxn ang="0">
                <a:pos x="T2" y="T3"/>
              </a:cxn>
              <a:cxn ang="0">
                <a:pos x="T4" y="T5"/>
              </a:cxn>
              <a:cxn ang="0">
                <a:pos x="T6" y="T7"/>
              </a:cxn>
              <a:cxn ang="0">
                <a:pos x="T8" y="T9"/>
              </a:cxn>
              <a:cxn ang="0">
                <a:pos x="T10" y="T11"/>
              </a:cxn>
            </a:cxnLst>
            <a:rect l="0" t="0" r="r" b="b"/>
            <a:pathLst>
              <a:path w="6642" h="6733">
                <a:moveTo>
                  <a:pt x="4436" y="0"/>
                </a:moveTo>
                <a:lnTo>
                  <a:pt x="6642" y="2207"/>
                </a:lnTo>
                <a:lnTo>
                  <a:pt x="2117" y="6733"/>
                </a:lnTo>
                <a:lnTo>
                  <a:pt x="0" y="6733"/>
                </a:lnTo>
                <a:lnTo>
                  <a:pt x="0" y="0"/>
                </a:lnTo>
                <a:lnTo>
                  <a:pt x="4436" y="0"/>
                </a:lnTo>
                <a:close/>
              </a:path>
            </a:pathLst>
          </a:custGeom>
          <a:gradFill flip="none" rotWithShape="1">
            <a:gsLst>
              <a:gs pos="0">
                <a:srgbClr val="0C344C">
                  <a:alpha val="50000"/>
                </a:srgbClr>
              </a:gs>
              <a:gs pos="100000">
                <a:srgbClr val="0C344C">
                  <a:alpha val="0"/>
                </a:srgb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386346" y="0"/>
            <a:ext cx="1240778" cy="482568"/>
            <a:chOff x="5401469" y="1588"/>
            <a:chExt cx="1389063" cy="540239"/>
          </a:xfrm>
        </p:grpSpPr>
        <p:sp>
          <p:nvSpPr>
            <p:cNvPr id="9"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BFBEBE"/>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TextBox 10"/>
          <p:cNvSpPr txBox="1"/>
          <p:nvPr/>
        </p:nvSpPr>
        <p:spPr>
          <a:xfrm>
            <a:off x="83521" y="1991571"/>
            <a:ext cx="6087564" cy="1107996"/>
          </a:xfrm>
          <a:prstGeom prst="rect">
            <a:avLst/>
          </a:prstGeom>
          <a:noFill/>
        </p:spPr>
        <p:txBody>
          <a:bodyPr wrap="square" lIns="0" tIns="0" rIns="0" bIns="0" rtlCol="0">
            <a:spAutoFit/>
          </a:bodyPr>
          <a:lstStyle/>
          <a:p>
            <a:r>
              <a:rPr lang="en-US" sz="3600" dirty="0">
                <a:solidFill>
                  <a:schemeClr val="bg1"/>
                </a:solidFill>
                <a:cs typeface="Calibri Light" panose="020F0302020204030204" pitchFamily="34" charset="0"/>
              </a:rPr>
              <a:t>Adaptation and Upskilling</a:t>
            </a:r>
          </a:p>
          <a:p>
            <a:endParaRPr lang="en-US" sz="3600" dirty="0">
              <a:solidFill>
                <a:schemeClr val="bg1"/>
              </a:solidFill>
              <a:latin typeface="+mj-lt"/>
            </a:endParaRPr>
          </a:p>
        </p:txBody>
      </p:sp>
      <p:sp>
        <p:nvSpPr>
          <p:cNvPr id="2" name="Date Placeholder 1">
            <a:extLst>
              <a:ext uri="{FF2B5EF4-FFF2-40B4-BE49-F238E27FC236}">
                <a16:creationId xmlns:a16="http://schemas.microsoft.com/office/drawing/2014/main" id="{AEA3E1FB-6450-8506-3410-BE31AD98C0E0}"/>
              </a:ext>
            </a:extLst>
          </p:cNvPr>
          <p:cNvSpPr>
            <a:spLocks noGrp="1"/>
          </p:cNvSpPr>
          <p:nvPr>
            <p:ph type="dt" sz="half" idx="10"/>
          </p:nvPr>
        </p:nvSpPr>
        <p:spPr/>
        <p:txBody>
          <a:bodyPr/>
          <a:lstStyle/>
          <a:p>
            <a:fld id="{2B9DCDB3-F8EB-4436-B471-F4E6AEED6D24}" type="datetime4">
              <a:rPr lang="en-US" smtClean="0"/>
              <a:t>September 19, 2023</a:t>
            </a:fld>
            <a:endParaRPr lang="en-US"/>
          </a:p>
        </p:txBody>
      </p:sp>
      <p:sp>
        <p:nvSpPr>
          <p:cNvPr id="3" name="Slide Number Placeholder 2">
            <a:extLst>
              <a:ext uri="{FF2B5EF4-FFF2-40B4-BE49-F238E27FC236}">
                <a16:creationId xmlns:a16="http://schemas.microsoft.com/office/drawing/2014/main" id="{86FEF51D-6ADC-921D-126C-CC7958F11F1B}"/>
              </a:ext>
            </a:extLst>
          </p:cNvPr>
          <p:cNvSpPr>
            <a:spLocks noGrp="1"/>
          </p:cNvSpPr>
          <p:nvPr>
            <p:ph type="sldNum" sz="quarter" idx="12"/>
          </p:nvPr>
        </p:nvSpPr>
        <p:spPr/>
        <p:txBody>
          <a:bodyPr/>
          <a:lstStyle/>
          <a:p>
            <a:fld id="{1F0D9605-A831-4471-A4C4-EBFA8615ADCD}" type="slidenum">
              <a:rPr lang="en-US" smtClean="0"/>
              <a:t>11</a:t>
            </a:fld>
            <a:endParaRPr lang="en-US"/>
          </a:p>
        </p:txBody>
      </p:sp>
      <p:sp>
        <p:nvSpPr>
          <p:cNvPr id="4" name="Footer Placeholder 3">
            <a:extLst>
              <a:ext uri="{FF2B5EF4-FFF2-40B4-BE49-F238E27FC236}">
                <a16:creationId xmlns:a16="http://schemas.microsoft.com/office/drawing/2014/main" id="{EEF66BD8-EA6A-C1B2-4CCB-25DFAA319800}"/>
              </a:ext>
            </a:extLst>
          </p:cNvPr>
          <p:cNvSpPr>
            <a:spLocks noGrp="1"/>
          </p:cNvSpPr>
          <p:nvPr>
            <p:ph type="ftr" sz="quarter" idx="11"/>
          </p:nvPr>
        </p:nvSpPr>
        <p:spPr/>
        <p:txBody>
          <a:bodyPr/>
          <a:lstStyle/>
          <a:p>
            <a:r>
              <a:rPr lang="en-US"/>
              <a:t>The Innovative Actuary</a:t>
            </a:r>
            <a:endParaRPr lang="en-US" dirty="0"/>
          </a:p>
        </p:txBody>
      </p:sp>
      <p:sp>
        <p:nvSpPr>
          <p:cNvPr id="6" name="TextBox 5">
            <a:extLst>
              <a:ext uri="{FF2B5EF4-FFF2-40B4-BE49-F238E27FC236}">
                <a16:creationId xmlns:a16="http://schemas.microsoft.com/office/drawing/2014/main" id="{73555028-7EB5-353D-0CE5-DA39DA251A81}"/>
              </a:ext>
            </a:extLst>
          </p:cNvPr>
          <p:cNvSpPr txBox="1"/>
          <p:nvPr/>
        </p:nvSpPr>
        <p:spPr>
          <a:xfrm>
            <a:off x="5878013" y="549275"/>
            <a:ext cx="6096000" cy="2308324"/>
          </a:xfrm>
          <a:prstGeom prst="rect">
            <a:avLst/>
          </a:prstGeom>
          <a:noFill/>
        </p:spPr>
        <p:txBody>
          <a:bodyPr wrap="square">
            <a:spAutoFit/>
          </a:bodyPr>
          <a:lstStyle/>
          <a:p>
            <a:pPr marL="285750" indent="-285750">
              <a:buFont typeface="Arial" panose="020B0604020202020204" pitchFamily="34" charset="0"/>
              <a:buChar char="•"/>
            </a:pPr>
            <a:r>
              <a:rPr lang="en-NG" sz="1600" dirty="0"/>
              <a:t>In the dynamic realm of actuarial science, adaptation and upskilling stand as indispensable pillars of success. The field is experiencing profound changes, driven by technological advances, data proliferation, and evolving industry dynamics. Actuaries who resist these shifts risk falling behind and losing their competitive edge. Hence, embracing a growth mindset is paramount—an unwavering belief in the ability to develop skills and knowledge over time. Actuaries should remain flexible, open to change, and ready to pivot when necessary.</a:t>
            </a:r>
            <a:endParaRPr lang="en-US" sz="1600" dirty="0"/>
          </a:p>
        </p:txBody>
      </p:sp>
      <p:sp>
        <p:nvSpPr>
          <p:cNvPr id="5" name="TextBox 4">
            <a:extLst>
              <a:ext uri="{FF2B5EF4-FFF2-40B4-BE49-F238E27FC236}">
                <a16:creationId xmlns:a16="http://schemas.microsoft.com/office/drawing/2014/main" id="{F71EA809-5151-D5D4-4340-C714E2998314}"/>
              </a:ext>
            </a:extLst>
          </p:cNvPr>
          <p:cNvSpPr txBox="1"/>
          <p:nvPr/>
        </p:nvSpPr>
        <p:spPr>
          <a:xfrm>
            <a:off x="5987007" y="2777604"/>
            <a:ext cx="6096000" cy="2800767"/>
          </a:xfrm>
          <a:prstGeom prst="rect">
            <a:avLst/>
          </a:prstGeom>
          <a:noFill/>
        </p:spPr>
        <p:txBody>
          <a:bodyPr wrap="square">
            <a:spAutoFit/>
          </a:bodyPr>
          <a:lstStyle/>
          <a:p>
            <a:endParaRPr lang="en-US" sz="1600" dirty="0"/>
          </a:p>
          <a:p>
            <a:pPr marL="285750" indent="-285750">
              <a:buFont typeface="Arial" panose="020B0604020202020204" pitchFamily="34" charset="0"/>
              <a:buChar char="•"/>
            </a:pPr>
            <a:r>
              <a:rPr lang="en-NG" sz="1600" dirty="0"/>
              <a:t> Continuous learning is a cornerstone of this approach, involving lifelong dedication to staying updated on industry trends, regulations, and emerging technologies. Pursuing professional development opportunities, diversifying skill sets, and nurturing interdisciplinary collaboration are all essential components. Additionally, upskilling in data analytics, machine learning, and data science empowers actuaries to harness the power of data and technology effectively, positioning them to excel in their careers while embracing a future brimming with opportunities for innovation and growth.</a:t>
            </a:r>
          </a:p>
        </p:txBody>
      </p:sp>
      <p:pic>
        <p:nvPicPr>
          <p:cNvPr id="13" name="Picture 12">
            <a:extLst>
              <a:ext uri="{FF2B5EF4-FFF2-40B4-BE49-F238E27FC236}">
                <a16:creationId xmlns:a16="http://schemas.microsoft.com/office/drawing/2014/main" id="{FDA4991A-5B78-9E43-9863-C7C15AD5E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6806"/>
            <a:ext cx="1295401" cy="684448"/>
          </a:xfrm>
          <a:prstGeom prst="rect">
            <a:avLst/>
          </a:prstGeom>
        </p:spPr>
      </p:pic>
    </p:spTree>
    <p:extLst>
      <p:ext uri="{BB962C8B-B14F-4D97-AF65-F5344CB8AC3E}">
        <p14:creationId xmlns:p14="http://schemas.microsoft.com/office/powerpoint/2010/main" val="126063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9823" t="51" r="7817" b="207"/>
          <a:stretch/>
        </p:blipFill>
        <p:spPr>
          <a:xfrm flipH="1">
            <a:off x="5258552" y="3175"/>
            <a:ext cx="6933449" cy="6237968"/>
          </a:xfrm>
          <a:custGeom>
            <a:avLst/>
            <a:gdLst>
              <a:gd name="connsiteX0" fmla="*/ 3569978 w 6933449"/>
              <a:gd name="connsiteY0" fmla="*/ 0 h 6237968"/>
              <a:gd name="connsiteX1" fmla="*/ 0 w 6933449"/>
              <a:gd name="connsiteY1" fmla="*/ 0 h 6237968"/>
              <a:gd name="connsiteX2" fmla="*/ 0 w 6933449"/>
              <a:gd name="connsiteY2" fmla="*/ 6237968 h 6237968"/>
              <a:gd name="connsiteX3" fmla="*/ 6933449 w 6933449"/>
              <a:gd name="connsiteY3" fmla="*/ 6237968 h 6237968"/>
              <a:gd name="connsiteX4" fmla="*/ 2133916 w 6933449"/>
              <a:gd name="connsiteY4" fmla="*/ 1437249 h 623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449" h="6237968">
                <a:moveTo>
                  <a:pt x="3569978" y="0"/>
                </a:moveTo>
                <a:lnTo>
                  <a:pt x="0" y="0"/>
                </a:lnTo>
                <a:lnTo>
                  <a:pt x="0" y="6237968"/>
                </a:lnTo>
                <a:lnTo>
                  <a:pt x="6933449" y="6237968"/>
                </a:lnTo>
                <a:lnTo>
                  <a:pt x="2133916" y="1437249"/>
                </a:lnTo>
                <a:close/>
              </a:path>
            </a:pathLst>
          </a:custGeom>
        </p:spPr>
      </p:pic>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p:nvSpPr>
        <p:spPr>
          <a:xfrm>
            <a:off x="1791825" y="491172"/>
            <a:ext cx="6933449" cy="553998"/>
          </a:xfrm>
          <a:prstGeom prst="rect">
            <a:avLst/>
          </a:prstGeom>
          <a:noFill/>
        </p:spPr>
        <p:txBody>
          <a:bodyPr wrap="square" lIns="0" tIns="0" rIns="0" bIns="0" rtlCol="0">
            <a:spAutoFit/>
          </a:bodyPr>
          <a:lstStyle/>
          <a:p>
            <a:r>
              <a:rPr lang="en-US" sz="3600" dirty="0">
                <a:solidFill>
                  <a:srgbClr val="0C344C"/>
                </a:solidFill>
                <a:latin typeface="+mj-lt"/>
              </a:rPr>
              <a:t>Conclusion</a:t>
            </a:r>
          </a:p>
        </p:txBody>
      </p:sp>
      <p:sp>
        <p:nvSpPr>
          <p:cNvPr id="15" name="Freeform 9"/>
          <p:cNvSpPr>
            <a:spLocks/>
          </p:cNvSpPr>
          <p:nvPr/>
        </p:nvSpPr>
        <p:spPr bwMode="auto">
          <a:xfrm>
            <a:off x="5258551" y="3175"/>
            <a:ext cx="6933449" cy="6237968"/>
          </a:xfrm>
          <a:custGeom>
            <a:avLst/>
            <a:gdLst>
              <a:gd name="T0" fmla="*/ 2834 w 5842"/>
              <a:gd name="T1" fmla="*/ 0 h 5256"/>
              <a:gd name="T2" fmla="*/ 4044 w 5842"/>
              <a:gd name="T3" fmla="*/ 1211 h 5256"/>
              <a:gd name="T4" fmla="*/ 0 w 5842"/>
              <a:gd name="T5" fmla="*/ 5256 h 5256"/>
              <a:gd name="T6" fmla="*/ 5842 w 5842"/>
              <a:gd name="T7" fmla="*/ 5256 h 5256"/>
              <a:gd name="T8" fmla="*/ 5842 w 5842"/>
              <a:gd name="T9" fmla="*/ 0 h 5256"/>
              <a:gd name="T10" fmla="*/ 2834 w 5842"/>
              <a:gd name="T11" fmla="*/ 0 h 5256"/>
            </a:gdLst>
            <a:ahLst/>
            <a:cxnLst>
              <a:cxn ang="0">
                <a:pos x="T0" y="T1"/>
              </a:cxn>
              <a:cxn ang="0">
                <a:pos x="T2" y="T3"/>
              </a:cxn>
              <a:cxn ang="0">
                <a:pos x="T4" y="T5"/>
              </a:cxn>
              <a:cxn ang="0">
                <a:pos x="T6" y="T7"/>
              </a:cxn>
              <a:cxn ang="0">
                <a:pos x="T8" y="T9"/>
              </a:cxn>
              <a:cxn ang="0">
                <a:pos x="T10" y="T11"/>
              </a:cxn>
            </a:cxnLst>
            <a:rect l="0" t="0" r="r" b="b"/>
            <a:pathLst>
              <a:path w="5842" h="5256">
                <a:moveTo>
                  <a:pt x="2834" y="0"/>
                </a:moveTo>
                <a:lnTo>
                  <a:pt x="4044" y="1211"/>
                </a:lnTo>
                <a:lnTo>
                  <a:pt x="0" y="5256"/>
                </a:lnTo>
                <a:lnTo>
                  <a:pt x="5842" y="5256"/>
                </a:lnTo>
                <a:lnTo>
                  <a:pt x="5842" y="0"/>
                </a:lnTo>
                <a:lnTo>
                  <a:pt x="2834" y="0"/>
                </a:lnTo>
                <a:close/>
              </a:path>
            </a:pathLst>
          </a:custGeom>
          <a:gradFill flip="none" rotWithShape="1">
            <a:gsLst>
              <a:gs pos="0">
                <a:srgbClr val="0C344C">
                  <a:alpha val="90000"/>
                </a:srgbClr>
              </a:gs>
              <a:gs pos="100000">
                <a:srgbClr val="0C344C">
                  <a:alpha val="38000"/>
                </a:srgb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 name="Date Placeholder 5">
            <a:extLst>
              <a:ext uri="{FF2B5EF4-FFF2-40B4-BE49-F238E27FC236}">
                <a16:creationId xmlns:a16="http://schemas.microsoft.com/office/drawing/2014/main" id="{919365A2-1E33-894D-D717-072350C3CA13}"/>
              </a:ext>
            </a:extLst>
          </p:cNvPr>
          <p:cNvSpPr>
            <a:spLocks noGrp="1"/>
          </p:cNvSpPr>
          <p:nvPr>
            <p:ph type="dt" sz="half" idx="10"/>
          </p:nvPr>
        </p:nvSpPr>
        <p:spPr/>
        <p:txBody>
          <a:bodyPr/>
          <a:lstStyle/>
          <a:p>
            <a:fld id="{A31A172D-D472-46A0-B8D2-58F82545F36C}" type="datetime4">
              <a:rPr lang="en-US" smtClean="0"/>
              <a:t>September 19, 2023</a:t>
            </a:fld>
            <a:endParaRPr lang="en-US"/>
          </a:p>
        </p:txBody>
      </p:sp>
      <p:sp>
        <p:nvSpPr>
          <p:cNvPr id="7" name="Slide Number Placeholder 6">
            <a:extLst>
              <a:ext uri="{FF2B5EF4-FFF2-40B4-BE49-F238E27FC236}">
                <a16:creationId xmlns:a16="http://schemas.microsoft.com/office/drawing/2014/main" id="{82455D56-5E09-376D-E3A6-59ED291A7FE4}"/>
              </a:ext>
            </a:extLst>
          </p:cNvPr>
          <p:cNvSpPr>
            <a:spLocks noGrp="1"/>
          </p:cNvSpPr>
          <p:nvPr>
            <p:ph type="sldNum" sz="quarter" idx="12"/>
          </p:nvPr>
        </p:nvSpPr>
        <p:spPr/>
        <p:txBody>
          <a:bodyPr/>
          <a:lstStyle/>
          <a:p>
            <a:fld id="{1F0D9605-A831-4471-A4C4-EBFA8615ADCD}" type="slidenum">
              <a:rPr lang="en-US" smtClean="0"/>
              <a:t>12</a:t>
            </a:fld>
            <a:endParaRPr lang="en-US"/>
          </a:p>
        </p:txBody>
      </p:sp>
      <p:sp>
        <p:nvSpPr>
          <p:cNvPr id="8" name="Footer Placeholder 7">
            <a:extLst>
              <a:ext uri="{FF2B5EF4-FFF2-40B4-BE49-F238E27FC236}">
                <a16:creationId xmlns:a16="http://schemas.microsoft.com/office/drawing/2014/main" id="{38F55966-9A0F-6502-A479-2B9E79E7E190}"/>
              </a:ext>
            </a:extLst>
          </p:cNvPr>
          <p:cNvSpPr>
            <a:spLocks noGrp="1"/>
          </p:cNvSpPr>
          <p:nvPr>
            <p:ph type="ftr" sz="quarter" idx="11"/>
          </p:nvPr>
        </p:nvSpPr>
        <p:spPr/>
        <p:txBody>
          <a:bodyPr/>
          <a:lstStyle/>
          <a:p>
            <a:r>
              <a:rPr lang="en-US"/>
              <a:t>The Innovative Actuary</a:t>
            </a:r>
            <a:endParaRPr lang="en-US" dirty="0"/>
          </a:p>
        </p:txBody>
      </p:sp>
      <p:sp>
        <p:nvSpPr>
          <p:cNvPr id="10" name="TextBox 9">
            <a:extLst>
              <a:ext uri="{FF2B5EF4-FFF2-40B4-BE49-F238E27FC236}">
                <a16:creationId xmlns:a16="http://schemas.microsoft.com/office/drawing/2014/main" id="{652A2D19-C10E-8970-A391-CA6AE65C2C56}"/>
              </a:ext>
            </a:extLst>
          </p:cNvPr>
          <p:cNvSpPr txBox="1"/>
          <p:nvPr/>
        </p:nvSpPr>
        <p:spPr>
          <a:xfrm>
            <a:off x="1146084" y="1041805"/>
            <a:ext cx="8783644" cy="1494569"/>
          </a:xfrm>
          <a:prstGeom prst="rect">
            <a:avLst/>
          </a:prstGeom>
          <a:noFill/>
        </p:spPr>
        <p:txBody>
          <a:bodyPr wrap="square">
            <a:spAutoFit/>
          </a:bodyPr>
          <a:lstStyle/>
          <a:p>
            <a:r>
              <a:rPr lang="en-US" b="0" i="0" dirty="0">
                <a:solidFill>
                  <a:srgbClr val="0C344C"/>
                </a:solidFill>
                <a:effectLst/>
                <a:latin typeface="Söhne"/>
              </a:rPr>
              <a:t>The innovative actuary is at the forefront of a dynamic and ever-evolving landscape where technology, data, and adaptability reign supreme. In embracing next-gen technologies, data analytics, and AI, actuaries unlock new realms of possibilities. They can make data-driven decisions, offer personalized insurance solutions, and streamline complex processes, ultimately revolutionizing the insurance industry.</a:t>
            </a:r>
            <a:endParaRPr lang="en-NG" dirty="0">
              <a:solidFill>
                <a:srgbClr val="0C344C"/>
              </a:solidFill>
            </a:endParaRPr>
          </a:p>
        </p:txBody>
      </p:sp>
      <p:grpSp>
        <p:nvGrpSpPr>
          <p:cNvPr id="66" name="Group 65">
            <a:extLst>
              <a:ext uri="{FF2B5EF4-FFF2-40B4-BE49-F238E27FC236}">
                <a16:creationId xmlns:a16="http://schemas.microsoft.com/office/drawing/2014/main" id="{98E46E3E-1E83-2FBD-891D-C410A12421EA}"/>
              </a:ext>
            </a:extLst>
          </p:cNvPr>
          <p:cNvGrpSpPr/>
          <p:nvPr/>
        </p:nvGrpSpPr>
        <p:grpSpPr>
          <a:xfrm>
            <a:off x="924652" y="5068668"/>
            <a:ext cx="2946584" cy="461692"/>
            <a:chOff x="4307438" y="2909051"/>
            <a:chExt cx="2946584" cy="461692"/>
          </a:xfrm>
        </p:grpSpPr>
        <p:sp>
          <p:nvSpPr>
            <p:cNvPr id="35" name="TextBox 25">
              <a:extLst>
                <a:ext uri="{FF2B5EF4-FFF2-40B4-BE49-F238E27FC236}">
                  <a16:creationId xmlns:a16="http://schemas.microsoft.com/office/drawing/2014/main" id="{CBC3CBC0-8047-3CE6-E684-A60C14760D9B}"/>
                </a:ext>
              </a:extLst>
            </p:cNvPr>
            <p:cNvSpPr txBox="1"/>
            <p:nvPr/>
          </p:nvSpPr>
          <p:spPr>
            <a:xfrm>
              <a:off x="5380376" y="2944656"/>
              <a:ext cx="1873646"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C344C"/>
                  </a:solidFill>
                  <a:cs typeface="Calibri Light" panose="020F0302020204030204" pitchFamily="34" charset="0"/>
                </a:rPr>
                <a:t>Continuous learning</a:t>
              </a:r>
            </a:p>
          </p:txBody>
        </p:sp>
        <p:grpSp>
          <p:nvGrpSpPr>
            <p:cNvPr id="36" name="Group 35">
              <a:extLst>
                <a:ext uri="{FF2B5EF4-FFF2-40B4-BE49-F238E27FC236}">
                  <a16:creationId xmlns:a16="http://schemas.microsoft.com/office/drawing/2014/main" id="{5AAA63F5-7F9E-6B5C-C60C-09B59AD5F540}"/>
                </a:ext>
              </a:extLst>
            </p:cNvPr>
            <p:cNvGrpSpPr/>
            <p:nvPr/>
          </p:nvGrpSpPr>
          <p:grpSpPr>
            <a:xfrm>
              <a:off x="4307438" y="2909051"/>
              <a:ext cx="869478" cy="461692"/>
              <a:chOff x="3162404" y="1698098"/>
              <a:chExt cx="1277829" cy="636142"/>
            </a:xfrm>
          </p:grpSpPr>
          <p:grpSp>
            <p:nvGrpSpPr>
              <p:cNvPr id="38" name="Group 37">
                <a:extLst>
                  <a:ext uri="{FF2B5EF4-FFF2-40B4-BE49-F238E27FC236}">
                    <a16:creationId xmlns:a16="http://schemas.microsoft.com/office/drawing/2014/main" id="{2F78F947-3950-0835-C948-239A004FABB8}"/>
                  </a:ext>
                </a:extLst>
              </p:cNvPr>
              <p:cNvGrpSpPr/>
              <p:nvPr/>
            </p:nvGrpSpPr>
            <p:grpSpPr>
              <a:xfrm>
                <a:off x="3162404" y="1698098"/>
                <a:ext cx="1277829" cy="636142"/>
                <a:chOff x="920816" y="2053524"/>
                <a:chExt cx="1294484" cy="815038"/>
              </a:xfrm>
            </p:grpSpPr>
            <p:sp>
              <p:nvSpPr>
                <p:cNvPr id="54" name="Rectangle: Rounded Corners 53">
                  <a:extLst>
                    <a:ext uri="{FF2B5EF4-FFF2-40B4-BE49-F238E27FC236}">
                      <a16:creationId xmlns:a16="http://schemas.microsoft.com/office/drawing/2014/main" id="{629E6A9E-3AE5-1647-0973-3446D62680F7}"/>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2" name="Rectangle: Rounded Corners 61">
                  <a:extLst>
                    <a:ext uri="{FF2B5EF4-FFF2-40B4-BE49-F238E27FC236}">
                      <a16:creationId xmlns:a16="http://schemas.microsoft.com/office/drawing/2014/main" id="{991CA54F-18DD-6E1D-17BF-5ADA2762A880}"/>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Rectangle: Rounded Corners 63">
                  <a:extLst>
                    <a:ext uri="{FF2B5EF4-FFF2-40B4-BE49-F238E27FC236}">
                      <a16:creationId xmlns:a16="http://schemas.microsoft.com/office/drawing/2014/main" id="{EA1F297E-CBFB-A20B-5356-AB27AD856A34}"/>
                    </a:ext>
                  </a:extLst>
                </p:cNvPr>
                <p:cNvSpPr/>
                <p:nvPr/>
              </p:nvSpPr>
              <p:spPr>
                <a:xfrm rot="2700000">
                  <a:off x="1160540" y="2053524"/>
                  <a:ext cx="815038"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39" name="Group 38">
                <a:extLst>
                  <a:ext uri="{FF2B5EF4-FFF2-40B4-BE49-F238E27FC236}">
                    <a16:creationId xmlns:a16="http://schemas.microsoft.com/office/drawing/2014/main" id="{447B39D2-9475-2219-B803-1D9D85E84231}"/>
                  </a:ext>
                </a:extLst>
              </p:cNvPr>
              <p:cNvGrpSpPr/>
              <p:nvPr/>
            </p:nvGrpSpPr>
            <p:grpSpPr>
              <a:xfrm>
                <a:off x="3654013" y="1828454"/>
                <a:ext cx="297744" cy="282505"/>
                <a:chOff x="5584825" y="2163763"/>
                <a:chExt cx="301625" cy="361951"/>
              </a:xfrm>
              <a:solidFill>
                <a:schemeClr val="bg1"/>
              </a:solidFill>
            </p:grpSpPr>
            <p:sp>
              <p:nvSpPr>
                <p:cNvPr id="47" name="Freeform 189">
                  <a:extLst>
                    <a:ext uri="{FF2B5EF4-FFF2-40B4-BE49-F238E27FC236}">
                      <a16:creationId xmlns:a16="http://schemas.microsoft.com/office/drawing/2014/main" id="{79BBD664-42AA-8A8A-C4D7-ED8F275193E5}"/>
                    </a:ext>
                  </a:extLst>
                </p:cNvPr>
                <p:cNvSpPr>
                  <a:spLocks/>
                </p:cNvSpPr>
                <p:nvPr/>
              </p:nvSpPr>
              <p:spPr bwMode="auto">
                <a:xfrm>
                  <a:off x="5672138" y="2311401"/>
                  <a:ext cx="123825" cy="101600"/>
                </a:xfrm>
                <a:custGeom>
                  <a:avLst/>
                  <a:gdLst>
                    <a:gd name="T0" fmla="*/ 12 w 33"/>
                    <a:gd name="T1" fmla="*/ 27 h 27"/>
                    <a:gd name="T2" fmla="*/ 11 w 33"/>
                    <a:gd name="T3" fmla="*/ 26 h 27"/>
                    <a:gd name="T4" fmla="*/ 1 w 33"/>
                    <a:gd name="T5" fmla="*/ 16 h 27"/>
                    <a:gd name="T6" fmla="*/ 1 w 33"/>
                    <a:gd name="T7" fmla="*/ 14 h 27"/>
                    <a:gd name="T8" fmla="*/ 4 w 33"/>
                    <a:gd name="T9" fmla="*/ 14 h 27"/>
                    <a:gd name="T10" fmla="*/ 12 w 33"/>
                    <a:gd name="T11" fmla="*/ 22 h 27"/>
                    <a:gd name="T12" fmla="*/ 29 w 33"/>
                    <a:gd name="T13" fmla="*/ 1 h 27"/>
                    <a:gd name="T14" fmla="*/ 32 w 33"/>
                    <a:gd name="T15" fmla="*/ 0 h 27"/>
                    <a:gd name="T16" fmla="*/ 33 w 33"/>
                    <a:gd name="T17" fmla="*/ 3 h 27"/>
                    <a:gd name="T18" fmla="*/ 14 w 33"/>
                    <a:gd name="T19" fmla="*/ 26 h 27"/>
                    <a:gd name="T20" fmla="*/ 13 w 33"/>
                    <a:gd name="T21" fmla="*/ 27 h 27"/>
                    <a:gd name="T22" fmla="*/ 12 w 33"/>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7">
                      <a:moveTo>
                        <a:pt x="12" y="27"/>
                      </a:moveTo>
                      <a:cubicBezTo>
                        <a:pt x="12" y="27"/>
                        <a:pt x="11" y="27"/>
                        <a:pt x="11" y="26"/>
                      </a:cubicBez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4" y="27"/>
                        <a:pt x="13" y="27"/>
                        <a:pt x="13" y="27"/>
                      </a:cubicBezTo>
                      <a:cubicBezTo>
                        <a:pt x="13" y="27"/>
                        <a:pt x="13" y="27"/>
                        <a:pt x="1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48" name="Freeform 190">
                  <a:extLst>
                    <a:ext uri="{FF2B5EF4-FFF2-40B4-BE49-F238E27FC236}">
                      <a16:creationId xmlns:a16="http://schemas.microsoft.com/office/drawing/2014/main" id="{EE7D08EB-C988-BE1D-EA91-AE2E5A986B7A}"/>
                    </a:ext>
                  </a:extLst>
                </p:cNvPr>
                <p:cNvSpPr>
                  <a:spLocks/>
                </p:cNvSpPr>
                <p:nvPr/>
              </p:nvSpPr>
              <p:spPr bwMode="auto">
                <a:xfrm>
                  <a:off x="5667375" y="2163763"/>
                  <a:ext cx="136525" cy="104775"/>
                </a:xfrm>
                <a:custGeom>
                  <a:avLst/>
                  <a:gdLst>
                    <a:gd name="T0" fmla="*/ 34 w 36"/>
                    <a:gd name="T1" fmla="*/ 8 h 28"/>
                    <a:gd name="T2" fmla="*/ 28 w 36"/>
                    <a:gd name="T3" fmla="*/ 8 h 28"/>
                    <a:gd name="T4" fmla="*/ 18 w 36"/>
                    <a:gd name="T5" fmla="*/ 0 h 28"/>
                    <a:gd name="T6" fmla="*/ 8 w 36"/>
                    <a:gd name="T7" fmla="*/ 8 h 28"/>
                    <a:gd name="T8" fmla="*/ 2 w 36"/>
                    <a:gd name="T9" fmla="*/ 8 h 28"/>
                    <a:gd name="T10" fmla="*/ 0 w 36"/>
                    <a:gd name="T11" fmla="*/ 10 h 28"/>
                    <a:gd name="T12" fmla="*/ 0 w 36"/>
                    <a:gd name="T13" fmla="*/ 26 h 28"/>
                    <a:gd name="T14" fmla="*/ 2 w 36"/>
                    <a:gd name="T15" fmla="*/ 28 h 28"/>
                    <a:gd name="T16" fmla="*/ 34 w 36"/>
                    <a:gd name="T17" fmla="*/ 28 h 28"/>
                    <a:gd name="T18" fmla="*/ 36 w 36"/>
                    <a:gd name="T19" fmla="*/ 26 h 28"/>
                    <a:gd name="T20" fmla="*/ 36 w 36"/>
                    <a:gd name="T21" fmla="*/ 10 h 28"/>
                    <a:gd name="T22" fmla="*/ 34 w 36"/>
                    <a:gd name="T2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34" y="8"/>
                      </a:move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ubicBezTo>
                        <a:pt x="34" y="28"/>
                        <a:pt x="34" y="28"/>
                        <a:pt x="34" y="28"/>
                      </a:cubicBezTo>
                      <a:cubicBezTo>
                        <a:pt x="35" y="28"/>
                        <a:pt x="36" y="27"/>
                        <a:pt x="36" y="26"/>
                      </a:cubicBezTo>
                      <a:cubicBezTo>
                        <a:pt x="36" y="10"/>
                        <a:pt x="36" y="10"/>
                        <a:pt x="36" y="10"/>
                      </a:cubicBezTo>
                      <a:cubicBezTo>
                        <a:pt x="36" y="9"/>
                        <a:pt x="35" y="8"/>
                        <a:pt x="3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49" name="Freeform 191">
                  <a:extLst>
                    <a:ext uri="{FF2B5EF4-FFF2-40B4-BE49-F238E27FC236}">
                      <a16:creationId xmlns:a16="http://schemas.microsoft.com/office/drawing/2014/main" id="{BAF727E6-D009-C915-AE08-7CCE9A4C40F6}"/>
                    </a:ext>
                  </a:extLst>
                </p:cNvPr>
                <p:cNvSpPr>
                  <a:spLocks/>
                </p:cNvSpPr>
                <p:nvPr/>
              </p:nvSpPr>
              <p:spPr bwMode="auto">
                <a:xfrm>
                  <a:off x="5584825" y="2209801"/>
                  <a:ext cx="301625" cy="315913"/>
                </a:xfrm>
                <a:custGeom>
                  <a:avLst/>
                  <a:gdLst>
                    <a:gd name="T0" fmla="*/ 78 w 80"/>
                    <a:gd name="T1" fmla="*/ 0 h 84"/>
                    <a:gd name="T2" fmla="*/ 62 w 80"/>
                    <a:gd name="T3" fmla="*/ 0 h 84"/>
                    <a:gd name="T4" fmla="*/ 62 w 80"/>
                    <a:gd name="T5" fmla="*/ 8 h 84"/>
                    <a:gd name="T6" fmla="*/ 70 w 80"/>
                    <a:gd name="T7" fmla="*/ 8 h 84"/>
                    <a:gd name="T8" fmla="*/ 72 w 80"/>
                    <a:gd name="T9" fmla="*/ 10 h 84"/>
                    <a:gd name="T10" fmla="*/ 72 w 80"/>
                    <a:gd name="T11" fmla="*/ 58 h 84"/>
                    <a:gd name="T12" fmla="*/ 72 w 80"/>
                    <a:gd name="T13" fmla="*/ 59 h 84"/>
                    <a:gd name="T14" fmla="*/ 58 w 80"/>
                    <a:gd name="T15" fmla="*/ 75 h 84"/>
                    <a:gd name="T16" fmla="*/ 56 w 80"/>
                    <a:gd name="T17" fmla="*/ 76 h 84"/>
                    <a:gd name="T18" fmla="*/ 10 w 80"/>
                    <a:gd name="T19" fmla="*/ 76 h 84"/>
                    <a:gd name="T20" fmla="*/ 8 w 80"/>
                    <a:gd name="T21" fmla="*/ 74 h 84"/>
                    <a:gd name="T22" fmla="*/ 8 w 80"/>
                    <a:gd name="T23" fmla="*/ 10 h 84"/>
                    <a:gd name="T24" fmla="*/ 10 w 80"/>
                    <a:gd name="T25" fmla="*/ 8 h 84"/>
                    <a:gd name="T26" fmla="*/ 18 w 80"/>
                    <a:gd name="T27" fmla="*/ 8 h 84"/>
                    <a:gd name="T28" fmla="*/ 18 w 80"/>
                    <a:gd name="T29" fmla="*/ 0 h 84"/>
                    <a:gd name="T30" fmla="*/ 2 w 80"/>
                    <a:gd name="T31" fmla="*/ 0 h 84"/>
                    <a:gd name="T32" fmla="*/ 0 w 80"/>
                    <a:gd name="T33" fmla="*/ 2 h 84"/>
                    <a:gd name="T34" fmla="*/ 0 w 80"/>
                    <a:gd name="T35" fmla="*/ 82 h 84"/>
                    <a:gd name="T36" fmla="*/ 2 w 80"/>
                    <a:gd name="T37" fmla="*/ 84 h 84"/>
                    <a:gd name="T38" fmla="*/ 78 w 80"/>
                    <a:gd name="T39" fmla="*/ 84 h 84"/>
                    <a:gd name="T40" fmla="*/ 80 w 80"/>
                    <a:gd name="T41" fmla="*/ 82 h 84"/>
                    <a:gd name="T42" fmla="*/ 80 w 80"/>
                    <a:gd name="T43" fmla="*/ 2 h 84"/>
                    <a:gd name="T44" fmla="*/ 78 w 80"/>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4">
                      <a:moveTo>
                        <a:pt x="78" y="0"/>
                      </a:moveTo>
                      <a:cubicBezTo>
                        <a:pt x="62" y="0"/>
                        <a:pt x="62" y="0"/>
                        <a:pt x="62" y="0"/>
                      </a:cubicBezTo>
                      <a:cubicBezTo>
                        <a:pt x="62" y="8"/>
                        <a:pt x="62" y="8"/>
                        <a:pt x="62" y="8"/>
                      </a:cubicBezTo>
                      <a:cubicBezTo>
                        <a:pt x="70" y="8"/>
                        <a:pt x="70" y="8"/>
                        <a:pt x="70" y="8"/>
                      </a:cubicBezTo>
                      <a:cubicBezTo>
                        <a:pt x="71" y="8"/>
                        <a:pt x="72" y="9"/>
                        <a:pt x="72" y="10"/>
                      </a:cubicBezTo>
                      <a:cubicBezTo>
                        <a:pt x="72" y="58"/>
                        <a:pt x="72" y="58"/>
                        <a:pt x="72" y="58"/>
                      </a:cubicBezTo>
                      <a:cubicBezTo>
                        <a:pt x="72" y="58"/>
                        <a:pt x="72" y="59"/>
                        <a:pt x="72" y="59"/>
                      </a:cubicBezTo>
                      <a:cubicBezTo>
                        <a:pt x="58" y="75"/>
                        <a:pt x="58" y="75"/>
                        <a:pt x="58" y="75"/>
                      </a:cubicBezTo>
                      <a:cubicBezTo>
                        <a:pt x="57" y="76"/>
                        <a:pt x="57" y="76"/>
                        <a:pt x="56" y="76"/>
                      </a:cubicBezTo>
                      <a:cubicBezTo>
                        <a:pt x="10" y="76"/>
                        <a:pt x="10" y="76"/>
                        <a:pt x="10" y="76"/>
                      </a:cubicBezTo>
                      <a:cubicBezTo>
                        <a:pt x="9" y="76"/>
                        <a:pt x="8" y="75"/>
                        <a:pt x="8" y="74"/>
                      </a:cubicBezTo>
                      <a:cubicBezTo>
                        <a:pt x="8" y="10"/>
                        <a:pt x="8" y="10"/>
                        <a:pt x="8" y="10"/>
                      </a:cubicBezTo>
                      <a:cubicBezTo>
                        <a:pt x="8" y="9"/>
                        <a:pt x="9" y="8"/>
                        <a:pt x="10" y="8"/>
                      </a:cubicBezTo>
                      <a:cubicBezTo>
                        <a:pt x="18" y="8"/>
                        <a:pt x="18" y="8"/>
                        <a:pt x="18" y="8"/>
                      </a:cubicBezTo>
                      <a:cubicBezTo>
                        <a:pt x="18" y="0"/>
                        <a:pt x="18" y="0"/>
                        <a:pt x="18" y="0"/>
                      </a:cubicBezTo>
                      <a:cubicBezTo>
                        <a:pt x="2" y="0"/>
                        <a:pt x="2" y="0"/>
                        <a:pt x="2" y="0"/>
                      </a:cubicBezTo>
                      <a:cubicBezTo>
                        <a:pt x="1" y="0"/>
                        <a:pt x="0" y="1"/>
                        <a:pt x="0" y="2"/>
                      </a:cubicBezTo>
                      <a:cubicBezTo>
                        <a:pt x="0" y="82"/>
                        <a:pt x="0" y="82"/>
                        <a:pt x="0" y="82"/>
                      </a:cubicBezTo>
                      <a:cubicBezTo>
                        <a:pt x="0" y="83"/>
                        <a:pt x="1" y="84"/>
                        <a:pt x="2" y="84"/>
                      </a:cubicBezTo>
                      <a:cubicBezTo>
                        <a:pt x="78" y="84"/>
                        <a:pt x="78" y="84"/>
                        <a:pt x="78" y="84"/>
                      </a:cubicBezTo>
                      <a:cubicBezTo>
                        <a:pt x="79" y="84"/>
                        <a:pt x="80" y="83"/>
                        <a:pt x="80" y="82"/>
                      </a:cubicBezTo>
                      <a:cubicBezTo>
                        <a:pt x="80" y="2"/>
                        <a:pt x="80" y="2"/>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52" name="Freeform 192">
                  <a:extLst>
                    <a:ext uri="{FF2B5EF4-FFF2-40B4-BE49-F238E27FC236}">
                      <a16:creationId xmlns:a16="http://schemas.microsoft.com/office/drawing/2014/main" id="{C4AF58BB-00C0-A9BC-2FBF-F623AD2DE6EF}"/>
                    </a:ext>
                  </a:extLst>
                </p:cNvPr>
                <p:cNvSpPr>
                  <a:spLocks/>
                </p:cNvSpPr>
                <p:nvPr/>
              </p:nvSpPr>
              <p:spPr bwMode="auto">
                <a:xfrm>
                  <a:off x="5788025" y="2419351"/>
                  <a:ext cx="57150" cy="65088"/>
                </a:xfrm>
                <a:custGeom>
                  <a:avLst/>
                  <a:gdLst>
                    <a:gd name="T0" fmla="*/ 15 w 15"/>
                    <a:gd name="T1" fmla="*/ 0 h 17"/>
                    <a:gd name="T2" fmla="*/ 2 w 15"/>
                    <a:gd name="T3" fmla="*/ 0 h 17"/>
                    <a:gd name="T4" fmla="*/ 0 w 15"/>
                    <a:gd name="T5" fmla="*/ 2 h 17"/>
                    <a:gd name="T6" fmla="*/ 0 w 15"/>
                    <a:gd name="T7" fmla="*/ 17 h 17"/>
                    <a:gd name="T8" fmla="*/ 15 w 15"/>
                    <a:gd name="T9" fmla="*/ 0 h 17"/>
                  </a:gdLst>
                  <a:ahLst/>
                  <a:cxnLst>
                    <a:cxn ang="0">
                      <a:pos x="T0" y="T1"/>
                    </a:cxn>
                    <a:cxn ang="0">
                      <a:pos x="T2" y="T3"/>
                    </a:cxn>
                    <a:cxn ang="0">
                      <a:pos x="T4" y="T5"/>
                    </a:cxn>
                    <a:cxn ang="0">
                      <a:pos x="T6" y="T7"/>
                    </a:cxn>
                    <a:cxn ang="0">
                      <a:pos x="T8" y="T9"/>
                    </a:cxn>
                  </a:cxnLst>
                  <a:rect l="0" t="0" r="r" b="b"/>
                  <a:pathLst>
                    <a:path w="15" h="17">
                      <a:moveTo>
                        <a:pt x="15" y="0"/>
                      </a:moveTo>
                      <a:cubicBezTo>
                        <a:pt x="2" y="0"/>
                        <a:pt x="2" y="0"/>
                        <a:pt x="2" y="0"/>
                      </a:cubicBezTo>
                      <a:cubicBezTo>
                        <a:pt x="1" y="0"/>
                        <a:pt x="0" y="1"/>
                        <a:pt x="0" y="2"/>
                      </a:cubicBezTo>
                      <a:cubicBezTo>
                        <a:pt x="0" y="17"/>
                        <a:pt x="0" y="17"/>
                        <a:pt x="0" y="17"/>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grpSp>
      </p:grpSp>
      <p:grpSp>
        <p:nvGrpSpPr>
          <p:cNvPr id="113" name="Group 112">
            <a:extLst>
              <a:ext uri="{FF2B5EF4-FFF2-40B4-BE49-F238E27FC236}">
                <a16:creationId xmlns:a16="http://schemas.microsoft.com/office/drawing/2014/main" id="{97C632F9-F242-507B-1812-27D222A3A79D}"/>
              </a:ext>
            </a:extLst>
          </p:cNvPr>
          <p:cNvGrpSpPr/>
          <p:nvPr/>
        </p:nvGrpSpPr>
        <p:grpSpPr>
          <a:xfrm>
            <a:off x="1077440" y="2799484"/>
            <a:ext cx="2798729" cy="559571"/>
            <a:chOff x="1131014" y="2687597"/>
            <a:chExt cx="2798729" cy="559571"/>
          </a:xfrm>
        </p:grpSpPr>
        <p:grpSp>
          <p:nvGrpSpPr>
            <p:cNvPr id="12" name="Group 11">
              <a:extLst>
                <a:ext uri="{FF2B5EF4-FFF2-40B4-BE49-F238E27FC236}">
                  <a16:creationId xmlns:a16="http://schemas.microsoft.com/office/drawing/2014/main" id="{82A23051-1DFF-643A-D5FD-F25EA19CBE56}"/>
                </a:ext>
              </a:extLst>
            </p:cNvPr>
            <p:cNvGrpSpPr/>
            <p:nvPr/>
          </p:nvGrpSpPr>
          <p:grpSpPr>
            <a:xfrm>
              <a:off x="1131014" y="2687597"/>
              <a:ext cx="742828" cy="559571"/>
              <a:chOff x="1708991" y="2902601"/>
              <a:chExt cx="742828" cy="559571"/>
            </a:xfrm>
          </p:grpSpPr>
          <p:sp>
            <p:nvSpPr>
              <p:cNvPr id="13" name="Rectangle: Rounded Corners 73">
                <a:extLst>
                  <a:ext uri="{FF2B5EF4-FFF2-40B4-BE49-F238E27FC236}">
                    <a16:creationId xmlns:a16="http://schemas.microsoft.com/office/drawing/2014/main" id="{50757782-75DF-88EE-AE9F-50E0A6BB5821}"/>
                  </a:ext>
                </a:extLst>
              </p:cNvPr>
              <p:cNvSpPr/>
              <p:nvPr/>
            </p:nvSpPr>
            <p:spPr>
              <a:xfrm rot="18900000">
                <a:off x="2083958" y="2953666"/>
                <a:ext cx="367861" cy="367862"/>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7481C42-6D39-17BC-1951-E252B7588E6C}"/>
                  </a:ext>
                </a:extLst>
              </p:cNvPr>
              <p:cNvGrpSpPr/>
              <p:nvPr/>
            </p:nvGrpSpPr>
            <p:grpSpPr>
              <a:xfrm>
                <a:off x="1708991" y="2902601"/>
                <a:ext cx="559572" cy="559571"/>
                <a:chOff x="979727" y="2152213"/>
                <a:chExt cx="559572" cy="559571"/>
              </a:xfrm>
            </p:grpSpPr>
            <p:sp>
              <p:nvSpPr>
                <p:cNvPr id="16" name="Rectangle: Rounded Corners 50">
                  <a:extLst>
                    <a:ext uri="{FF2B5EF4-FFF2-40B4-BE49-F238E27FC236}">
                      <a16:creationId xmlns:a16="http://schemas.microsoft.com/office/drawing/2014/main" id="{7B61DDCC-D35D-F926-BC7B-E3F821C85CD9}"/>
                    </a:ext>
                  </a:extLst>
                </p:cNvPr>
                <p:cNvSpPr/>
                <p:nvPr/>
              </p:nvSpPr>
              <p:spPr>
                <a:xfrm rot="2700000">
                  <a:off x="979727" y="2152213"/>
                  <a:ext cx="559571" cy="559572"/>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320CE397-BF86-AB6B-F1FD-C3EA9BB7D7EF}"/>
                    </a:ext>
                  </a:extLst>
                </p:cNvPr>
                <p:cNvGrpSpPr/>
                <p:nvPr/>
              </p:nvGrpSpPr>
              <p:grpSpPr>
                <a:xfrm>
                  <a:off x="1094383" y="2273439"/>
                  <a:ext cx="242384" cy="202877"/>
                  <a:chOff x="2670175" y="2916238"/>
                  <a:chExt cx="360363" cy="301626"/>
                </a:xfrm>
                <a:solidFill>
                  <a:schemeClr val="bg1"/>
                </a:solidFill>
              </p:grpSpPr>
              <p:sp>
                <p:nvSpPr>
                  <p:cNvPr id="22" name="Freeform 81">
                    <a:extLst>
                      <a:ext uri="{FF2B5EF4-FFF2-40B4-BE49-F238E27FC236}">
                        <a16:creationId xmlns:a16="http://schemas.microsoft.com/office/drawing/2014/main" id="{601A4E3F-3BE6-B9FA-6280-BA22012A1363}"/>
                      </a:ext>
                    </a:extLst>
                  </p:cNvPr>
                  <p:cNvSpPr>
                    <a:spLocks/>
                  </p:cNvSpPr>
                  <p:nvPr/>
                </p:nvSpPr>
                <p:spPr bwMode="auto">
                  <a:xfrm>
                    <a:off x="2970213" y="3067051"/>
                    <a:ext cx="60325" cy="136525"/>
                  </a:xfrm>
                  <a:custGeom>
                    <a:avLst/>
                    <a:gdLst>
                      <a:gd name="T0" fmla="*/ 14 w 16"/>
                      <a:gd name="T1" fmla="*/ 0 h 36"/>
                      <a:gd name="T2" fmla="*/ 2 w 16"/>
                      <a:gd name="T3" fmla="*/ 0 h 36"/>
                      <a:gd name="T4" fmla="*/ 0 w 16"/>
                      <a:gd name="T5" fmla="*/ 2 h 36"/>
                      <a:gd name="T6" fmla="*/ 0 w 16"/>
                      <a:gd name="T7" fmla="*/ 34 h 36"/>
                      <a:gd name="T8" fmla="*/ 2 w 16"/>
                      <a:gd name="T9" fmla="*/ 36 h 36"/>
                      <a:gd name="T10" fmla="*/ 14 w 16"/>
                      <a:gd name="T11" fmla="*/ 36 h 36"/>
                      <a:gd name="T12" fmla="*/ 16 w 16"/>
                      <a:gd name="T13" fmla="*/ 34 h 36"/>
                      <a:gd name="T14" fmla="*/ 16 w 16"/>
                      <a:gd name="T15" fmla="*/ 2 h 36"/>
                      <a:gd name="T16" fmla="*/ 14 w 1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6">
                        <a:moveTo>
                          <a:pt x="14" y="0"/>
                        </a:moveTo>
                        <a:cubicBezTo>
                          <a:pt x="2" y="0"/>
                          <a:pt x="2" y="0"/>
                          <a:pt x="2" y="0"/>
                        </a:cubicBezTo>
                        <a:cubicBezTo>
                          <a:pt x="1" y="0"/>
                          <a:pt x="0" y="1"/>
                          <a:pt x="0" y="2"/>
                        </a:cubicBezTo>
                        <a:cubicBezTo>
                          <a:pt x="0" y="34"/>
                          <a:pt x="0" y="34"/>
                          <a:pt x="0" y="34"/>
                        </a:cubicBezTo>
                        <a:cubicBezTo>
                          <a:pt x="0" y="35"/>
                          <a:pt x="1" y="36"/>
                          <a:pt x="2" y="36"/>
                        </a:cubicBezTo>
                        <a:cubicBezTo>
                          <a:pt x="14" y="36"/>
                          <a:pt x="14" y="36"/>
                          <a:pt x="14" y="36"/>
                        </a:cubicBezTo>
                        <a:cubicBezTo>
                          <a:pt x="15" y="36"/>
                          <a:pt x="16" y="35"/>
                          <a:pt x="16" y="3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82">
                    <a:extLst>
                      <a:ext uri="{FF2B5EF4-FFF2-40B4-BE49-F238E27FC236}">
                        <a16:creationId xmlns:a16="http://schemas.microsoft.com/office/drawing/2014/main" id="{ED2B5983-5CB5-684C-8E6A-DC0192601E30}"/>
                      </a:ext>
                    </a:extLst>
                  </p:cNvPr>
                  <p:cNvSpPr>
                    <a:spLocks/>
                  </p:cNvSpPr>
                  <p:nvPr/>
                </p:nvSpPr>
                <p:spPr bwMode="auto">
                  <a:xfrm>
                    <a:off x="2714625" y="2916238"/>
                    <a:ext cx="225425" cy="196850"/>
                  </a:xfrm>
                  <a:custGeom>
                    <a:avLst/>
                    <a:gdLst>
                      <a:gd name="T0" fmla="*/ 58 w 60"/>
                      <a:gd name="T1" fmla="*/ 0 h 52"/>
                      <a:gd name="T2" fmla="*/ 42 w 60"/>
                      <a:gd name="T3" fmla="*/ 0 h 52"/>
                      <a:gd name="T4" fmla="*/ 42 w 60"/>
                      <a:gd name="T5" fmla="*/ 34 h 52"/>
                      <a:gd name="T6" fmla="*/ 30 w 60"/>
                      <a:gd name="T7" fmla="*/ 24 h 52"/>
                      <a:gd name="T8" fmla="*/ 18 w 60"/>
                      <a:gd name="T9" fmla="*/ 34 h 52"/>
                      <a:gd name="T10" fmla="*/ 18 w 60"/>
                      <a:gd name="T11" fmla="*/ 0 h 52"/>
                      <a:gd name="T12" fmla="*/ 2 w 60"/>
                      <a:gd name="T13" fmla="*/ 0 h 52"/>
                      <a:gd name="T14" fmla="*/ 0 w 60"/>
                      <a:gd name="T15" fmla="*/ 2 h 52"/>
                      <a:gd name="T16" fmla="*/ 0 w 60"/>
                      <a:gd name="T17" fmla="*/ 48 h 52"/>
                      <a:gd name="T18" fmla="*/ 4 w 60"/>
                      <a:gd name="T19" fmla="*/ 48 h 52"/>
                      <a:gd name="T20" fmla="*/ 15 w 60"/>
                      <a:gd name="T21" fmla="*/ 52 h 52"/>
                      <a:gd name="T22" fmla="*/ 22 w 60"/>
                      <a:gd name="T23" fmla="*/ 48 h 52"/>
                      <a:gd name="T24" fmla="*/ 35 w 60"/>
                      <a:gd name="T25" fmla="*/ 48 h 52"/>
                      <a:gd name="T26" fmla="*/ 36 w 60"/>
                      <a:gd name="T27" fmla="*/ 47 h 52"/>
                      <a:gd name="T28" fmla="*/ 54 w 60"/>
                      <a:gd name="T29" fmla="*/ 40 h 52"/>
                      <a:gd name="T30" fmla="*/ 60 w 60"/>
                      <a:gd name="T31" fmla="*/ 40 h 52"/>
                      <a:gd name="T32" fmla="*/ 60 w 60"/>
                      <a:gd name="T33" fmla="*/ 2 h 52"/>
                      <a:gd name="T34" fmla="*/ 58 w 60"/>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2">
                        <a:moveTo>
                          <a:pt x="58" y="0"/>
                        </a:moveTo>
                        <a:cubicBezTo>
                          <a:pt x="42" y="0"/>
                          <a:pt x="42" y="0"/>
                          <a:pt x="42" y="0"/>
                        </a:cubicBezTo>
                        <a:cubicBezTo>
                          <a:pt x="42" y="34"/>
                          <a:pt x="42" y="34"/>
                          <a:pt x="42" y="34"/>
                        </a:cubicBezTo>
                        <a:cubicBezTo>
                          <a:pt x="30" y="24"/>
                          <a:pt x="30" y="24"/>
                          <a:pt x="30" y="24"/>
                        </a:cubicBezTo>
                        <a:cubicBezTo>
                          <a:pt x="18" y="34"/>
                          <a:pt x="18" y="34"/>
                          <a:pt x="18" y="34"/>
                        </a:cubicBezTo>
                        <a:cubicBezTo>
                          <a:pt x="18" y="0"/>
                          <a:pt x="18" y="0"/>
                          <a:pt x="18" y="0"/>
                        </a:cubicBezTo>
                        <a:cubicBezTo>
                          <a:pt x="2" y="0"/>
                          <a:pt x="2" y="0"/>
                          <a:pt x="2" y="0"/>
                        </a:cubicBezTo>
                        <a:cubicBezTo>
                          <a:pt x="1" y="0"/>
                          <a:pt x="0" y="1"/>
                          <a:pt x="0" y="2"/>
                        </a:cubicBezTo>
                        <a:cubicBezTo>
                          <a:pt x="0" y="48"/>
                          <a:pt x="0" y="48"/>
                          <a:pt x="0" y="48"/>
                        </a:cubicBezTo>
                        <a:cubicBezTo>
                          <a:pt x="1" y="48"/>
                          <a:pt x="2" y="48"/>
                          <a:pt x="4" y="48"/>
                        </a:cubicBezTo>
                        <a:cubicBezTo>
                          <a:pt x="15" y="52"/>
                          <a:pt x="15" y="52"/>
                          <a:pt x="15" y="52"/>
                        </a:cubicBezTo>
                        <a:cubicBezTo>
                          <a:pt x="16" y="50"/>
                          <a:pt x="19" y="48"/>
                          <a:pt x="22" y="48"/>
                        </a:cubicBezTo>
                        <a:cubicBezTo>
                          <a:pt x="35" y="48"/>
                          <a:pt x="35" y="48"/>
                          <a:pt x="35" y="48"/>
                        </a:cubicBezTo>
                        <a:cubicBezTo>
                          <a:pt x="35" y="48"/>
                          <a:pt x="35" y="48"/>
                          <a:pt x="36" y="47"/>
                        </a:cubicBezTo>
                        <a:cubicBezTo>
                          <a:pt x="39" y="45"/>
                          <a:pt x="46" y="40"/>
                          <a:pt x="54" y="40"/>
                        </a:cubicBezTo>
                        <a:cubicBezTo>
                          <a:pt x="60" y="40"/>
                          <a:pt x="60" y="40"/>
                          <a:pt x="60" y="40"/>
                        </a:cubicBezTo>
                        <a:cubicBezTo>
                          <a:pt x="60" y="2"/>
                          <a:pt x="60" y="2"/>
                          <a:pt x="60" y="2"/>
                        </a:cubicBezTo>
                        <a:cubicBezTo>
                          <a:pt x="60" y="1"/>
                          <a:pt x="5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83">
                    <a:extLst>
                      <a:ext uri="{FF2B5EF4-FFF2-40B4-BE49-F238E27FC236}">
                        <a16:creationId xmlns:a16="http://schemas.microsoft.com/office/drawing/2014/main" id="{763AC236-9587-03AA-50FF-DBCD7406C749}"/>
                      </a:ext>
                    </a:extLst>
                  </p:cNvPr>
                  <p:cNvSpPr>
                    <a:spLocks/>
                  </p:cNvSpPr>
                  <p:nvPr/>
                </p:nvSpPr>
                <p:spPr bwMode="auto">
                  <a:xfrm>
                    <a:off x="2670175" y="3082926"/>
                    <a:ext cx="285750" cy="134938"/>
                  </a:xfrm>
                  <a:custGeom>
                    <a:avLst/>
                    <a:gdLst>
                      <a:gd name="T0" fmla="*/ 76 w 76"/>
                      <a:gd name="T1" fmla="*/ 0 h 36"/>
                      <a:gd name="T2" fmla="*/ 66 w 76"/>
                      <a:gd name="T3" fmla="*/ 0 h 36"/>
                      <a:gd name="T4" fmla="*/ 50 w 76"/>
                      <a:gd name="T5" fmla="*/ 6 h 36"/>
                      <a:gd name="T6" fmla="*/ 48 w 76"/>
                      <a:gd name="T7" fmla="*/ 8 h 36"/>
                      <a:gd name="T8" fmla="*/ 46 w 76"/>
                      <a:gd name="T9" fmla="*/ 8 h 36"/>
                      <a:gd name="T10" fmla="*/ 34 w 76"/>
                      <a:gd name="T11" fmla="*/ 8 h 36"/>
                      <a:gd name="T12" fmla="*/ 32 w 76"/>
                      <a:gd name="T13" fmla="*/ 8 h 36"/>
                      <a:gd name="T14" fmla="*/ 32 w 76"/>
                      <a:gd name="T15" fmla="*/ 8 h 36"/>
                      <a:gd name="T16" fmla="*/ 31 w 76"/>
                      <a:gd name="T17" fmla="*/ 9 h 36"/>
                      <a:gd name="T18" fmla="*/ 30 w 76"/>
                      <a:gd name="T19" fmla="*/ 12 h 36"/>
                      <a:gd name="T20" fmla="*/ 34 w 76"/>
                      <a:gd name="T21" fmla="*/ 16 h 36"/>
                      <a:gd name="T22" fmla="*/ 56 w 76"/>
                      <a:gd name="T23" fmla="*/ 16 h 36"/>
                      <a:gd name="T24" fmla="*/ 58 w 76"/>
                      <a:gd name="T25" fmla="*/ 18 h 36"/>
                      <a:gd name="T26" fmla="*/ 56 w 76"/>
                      <a:gd name="T27" fmla="*/ 20 h 36"/>
                      <a:gd name="T28" fmla="*/ 34 w 76"/>
                      <a:gd name="T29" fmla="*/ 20 h 36"/>
                      <a:gd name="T30" fmla="*/ 26 w 76"/>
                      <a:gd name="T31" fmla="*/ 12 h 36"/>
                      <a:gd name="T32" fmla="*/ 26 w 76"/>
                      <a:gd name="T33" fmla="*/ 12 h 36"/>
                      <a:gd name="T34" fmla="*/ 15 w 76"/>
                      <a:gd name="T35" fmla="*/ 8 h 36"/>
                      <a:gd name="T36" fmla="*/ 1 w 76"/>
                      <a:gd name="T37" fmla="*/ 13 h 36"/>
                      <a:gd name="T38" fmla="*/ 0 w 76"/>
                      <a:gd name="T39" fmla="*/ 15 h 36"/>
                      <a:gd name="T40" fmla="*/ 1 w 76"/>
                      <a:gd name="T41" fmla="*/ 16 h 36"/>
                      <a:gd name="T42" fmla="*/ 21 w 76"/>
                      <a:gd name="T43" fmla="*/ 26 h 36"/>
                      <a:gd name="T44" fmla="*/ 45 w 76"/>
                      <a:gd name="T45" fmla="*/ 36 h 36"/>
                      <a:gd name="T46" fmla="*/ 67 w 76"/>
                      <a:gd name="T47" fmla="*/ 30 h 36"/>
                      <a:gd name="T48" fmla="*/ 76 w 76"/>
                      <a:gd name="T49" fmla="*/ 27 h 36"/>
                      <a:gd name="T50" fmla="*/ 76 w 76"/>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36">
                        <a:moveTo>
                          <a:pt x="76" y="0"/>
                        </a:moveTo>
                        <a:cubicBezTo>
                          <a:pt x="66" y="0"/>
                          <a:pt x="66" y="0"/>
                          <a:pt x="66" y="0"/>
                        </a:cubicBezTo>
                        <a:cubicBezTo>
                          <a:pt x="59" y="0"/>
                          <a:pt x="53" y="4"/>
                          <a:pt x="50" y="6"/>
                        </a:cubicBezTo>
                        <a:cubicBezTo>
                          <a:pt x="49" y="7"/>
                          <a:pt x="48" y="8"/>
                          <a:pt x="48" y="8"/>
                        </a:cubicBezTo>
                        <a:cubicBezTo>
                          <a:pt x="46" y="8"/>
                          <a:pt x="46" y="8"/>
                          <a:pt x="46" y="8"/>
                        </a:cubicBezTo>
                        <a:cubicBezTo>
                          <a:pt x="34" y="8"/>
                          <a:pt x="34" y="8"/>
                          <a:pt x="34" y="8"/>
                        </a:cubicBezTo>
                        <a:cubicBezTo>
                          <a:pt x="33" y="8"/>
                          <a:pt x="33" y="8"/>
                          <a:pt x="32" y="8"/>
                        </a:cubicBezTo>
                        <a:cubicBezTo>
                          <a:pt x="32" y="8"/>
                          <a:pt x="32" y="8"/>
                          <a:pt x="32" y="8"/>
                        </a:cubicBezTo>
                        <a:cubicBezTo>
                          <a:pt x="32" y="9"/>
                          <a:pt x="31" y="9"/>
                          <a:pt x="31" y="9"/>
                        </a:cubicBezTo>
                        <a:cubicBezTo>
                          <a:pt x="30" y="10"/>
                          <a:pt x="30" y="11"/>
                          <a:pt x="30" y="12"/>
                        </a:cubicBezTo>
                        <a:cubicBezTo>
                          <a:pt x="30" y="14"/>
                          <a:pt x="31" y="16"/>
                          <a:pt x="34" y="16"/>
                        </a:cubicBezTo>
                        <a:cubicBezTo>
                          <a:pt x="56" y="16"/>
                          <a:pt x="56" y="16"/>
                          <a:pt x="56" y="16"/>
                        </a:cubicBezTo>
                        <a:cubicBezTo>
                          <a:pt x="57" y="16"/>
                          <a:pt x="58" y="17"/>
                          <a:pt x="58" y="18"/>
                        </a:cubicBezTo>
                        <a:cubicBezTo>
                          <a:pt x="58" y="19"/>
                          <a:pt x="57" y="20"/>
                          <a:pt x="56" y="20"/>
                        </a:cubicBezTo>
                        <a:cubicBezTo>
                          <a:pt x="34" y="20"/>
                          <a:pt x="34" y="20"/>
                          <a:pt x="34" y="20"/>
                        </a:cubicBezTo>
                        <a:cubicBezTo>
                          <a:pt x="29" y="20"/>
                          <a:pt x="26" y="16"/>
                          <a:pt x="26" y="12"/>
                        </a:cubicBezTo>
                        <a:cubicBezTo>
                          <a:pt x="26" y="12"/>
                          <a:pt x="26" y="12"/>
                          <a:pt x="26" y="12"/>
                        </a:cubicBezTo>
                        <a:cubicBezTo>
                          <a:pt x="15" y="8"/>
                          <a:pt x="15" y="8"/>
                          <a:pt x="15" y="8"/>
                        </a:cubicBezTo>
                        <a:cubicBezTo>
                          <a:pt x="9" y="7"/>
                          <a:pt x="5" y="8"/>
                          <a:pt x="1" y="13"/>
                        </a:cubicBezTo>
                        <a:cubicBezTo>
                          <a:pt x="0" y="13"/>
                          <a:pt x="0" y="14"/>
                          <a:pt x="0" y="15"/>
                        </a:cubicBezTo>
                        <a:cubicBezTo>
                          <a:pt x="0" y="15"/>
                          <a:pt x="1" y="16"/>
                          <a:pt x="1" y="16"/>
                        </a:cubicBezTo>
                        <a:cubicBezTo>
                          <a:pt x="9" y="20"/>
                          <a:pt x="16" y="24"/>
                          <a:pt x="21" y="26"/>
                        </a:cubicBezTo>
                        <a:cubicBezTo>
                          <a:pt x="33" y="33"/>
                          <a:pt x="39" y="36"/>
                          <a:pt x="45" y="36"/>
                        </a:cubicBezTo>
                        <a:cubicBezTo>
                          <a:pt x="51" y="36"/>
                          <a:pt x="56" y="34"/>
                          <a:pt x="67" y="30"/>
                        </a:cubicBezTo>
                        <a:cubicBezTo>
                          <a:pt x="70" y="29"/>
                          <a:pt x="73" y="28"/>
                          <a:pt x="76" y="27"/>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sp>
          <p:nvSpPr>
            <p:cNvPr id="80" name="TextBox 25">
              <a:extLst>
                <a:ext uri="{FF2B5EF4-FFF2-40B4-BE49-F238E27FC236}">
                  <a16:creationId xmlns:a16="http://schemas.microsoft.com/office/drawing/2014/main" id="{0C721585-D824-0047-C4F9-7A73CA798096}"/>
                </a:ext>
              </a:extLst>
            </p:cNvPr>
            <p:cNvSpPr txBox="1"/>
            <p:nvPr/>
          </p:nvSpPr>
          <p:spPr>
            <a:xfrm>
              <a:off x="2056098" y="2799376"/>
              <a:ext cx="1873645"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C344C"/>
                  </a:solidFill>
                  <a:cs typeface="Calibri Light" panose="020F0302020204030204" pitchFamily="34" charset="0"/>
                </a:rPr>
                <a:t>Upskilling</a:t>
              </a:r>
            </a:p>
          </p:txBody>
        </p:sp>
      </p:grpSp>
      <p:grpSp>
        <p:nvGrpSpPr>
          <p:cNvPr id="114" name="Group 113">
            <a:extLst>
              <a:ext uri="{FF2B5EF4-FFF2-40B4-BE49-F238E27FC236}">
                <a16:creationId xmlns:a16="http://schemas.microsoft.com/office/drawing/2014/main" id="{FE7C8D3C-797F-0975-AFE2-886E1F199762}"/>
              </a:ext>
            </a:extLst>
          </p:cNvPr>
          <p:cNvGrpSpPr/>
          <p:nvPr/>
        </p:nvGrpSpPr>
        <p:grpSpPr>
          <a:xfrm>
            <a:off x="1148689" y="3881300"/>
            <a:ext cx="2754864" cy="559571"/>
            <a:chOff x="1041868" y="3719865"/>
            <a:chExt cx="2754864" cy="559571"/>
          </a:xfrm>
        </p:grpSpPr>
        <p:grpSp>
          <p:nvGrpSpPr>
            <p:cNvPr id="25" name="Group 24">
              <a:extLst>
                <a:ext uri="{FF2B5EF4-FFF2-40B4-BE49-F238E27FC236}">
                  <a16:creationId xmlns:a16="http://schemas.microsoft.com/office/drawing/2014/main" id="{097063F0-4EA5-A84A-E209-00EF4A55AE74}"/>
                </a:ext>
              </a:extLst>
            </p:cNvPr>
            <p:cNvGrpSpPr/>
            <p:nvPr/>
          </p:nvGrpSpPr>
          <p:grpSpPr>
            <a:xfrm>
              <a:off x="1041868" y="3719865"/>
              <a:ext cx="731771" cy="559571"/>
              <a:chOff x="935790" y="3051703"/>
              <a:chExt cx="731771" cy="559571"/>
            </a:xfrm>
          </p:grpSpPr>
          <p:sp>
            <p:nvSpPr>
              <p:cNvPr id="26" name="Rectangle: Rounded Corners 74">
                <a:extLst>
                  <a:ext uri="{FF2B5EF4-FFF2-40B4-BE49-F238E27FC236}">
                    <a16:creationId xmlns:a16="http://schemas.microsoft.com/office/drawing/2014/main" id="{EED41EFB-CAB9-F6E6-6DE0-AF2AF440A877}"/>
                  </a:ext>
                </a:extLst>
              </p:cNvPr>
              <p:cNvSpPr/>
              <p:nvPr/>
            </p:nvSpPr>
            <p:spPr>
              <a:xfrm rot="18900000">
                <a:off x="1299700" y="3147558"/>
                <a:ext cx="367861" cy="367862"/>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51">
                <a:extLst>
                  <a:ext uri="{FF2B5EF4-FFF2-40B4-BE49-F238E27FC236}">
                    <a16:creationId xmlns:a16="http://schemas.microsoft.com/office/drawing/2014/main" id="{C99E9502-4B1E-688C-A2EF-C938710E1AD0}"/>
                  </a:ext>
                </a:extLst>
              </p:cNvPr>
              <p:cNvSpPr/>
              <p:nvPr/>
            </p:nvSpPr>
            <p:spPr>
              <a:xfrm rot="2700000">
                <a:off x="935790" y="3051703"/>
                <a:ext cx="559571" cy="559572"/>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0A49E47B-22ED-5195-F9DF-EFCAC5A9C6DA}"/>
                  </a:ext>
                </a:extLst>
              </p:cNvPr>
              <p:cNvGrpSpPr/>
              <p:nvPr/>
            </p:nvGrpSpPr>
            <p:grpSpPr>
              <a:xfrm>
                <a:off x="1094383" y="3209763"/>
                <a:ext cx="242385" cy="243452"/>
                <a:chOff x="9161463" y="1803400"/>
                <a:chExt cx="360363" cy="361950"/>
              </a:xfrm>
              <a:solidFill>
                <a:schemeClr val="bg1"/>
              </a:solidFill>
            </p:grpSpPr>
            <p:sp>
              <p:nvSpPr>
                <p:cNvPr id="29" name="Freeform 101">
                  <a:extLst>
                    <a:ext uri="{FF2B5EF4-FFF2-40B4-BE49-F238E27FC236}">
                      <a16:creationId xmlns:a16="http://schemas.microsoft.com/office/drawing/2014/main" id="{8FA8ABBD-9BC6-77D5-EAB8-480F37DE484D}"/>
                    </a:ext>
                  </a:extLst>
                </p:cNvPr>
                <p:cNvSpPr>
                  <a:spLocks/>
                </p:cNvSpPr>
                <p:nvPr/>
              </p:nvSpPr>
              <p:spPr bwMode="auto">
                <a:xfrm>
                  <a:off x="9161463" y="1965325"/>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02">
                  <a:extLst>
                    <a:ext uri="{FF2B5EF4-FFF2-40B4-BE49-F238E27FC236}">
                      <a16:creationId xmlns:a16="http://schemas.microsoft.com/office/drawing/2014/main" id="{D8967F85-C459-C889-47D6-92D1A86A6EBB}"/>
                    </a:ext>
                  </a:extLst>
                </p:cNvPr>
                <p:cNvSpPr>
                  <a:spLocks/>
                </p:cNvSpPr>
                <p:nvPr/>
              </p:nvSpPr>
              <p:spPr bwMode="auto">
                <a:xfrm>
                  <a:off x="9161463" y="1897063"/>
                  <a:ext cx="300038"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103">
                  <a:extLst>
                    <a:ext uri="{FF2B5EF4-FFF2-40B4-BE49-F238E27FC236}">
                      <a16:creationId xmlns:a16="http://schemas.microsoft.com/office/drawing/2014/main" id="{D2471FF0-FFF0-439E-C7C7-0659628744C4}"/>
                    </a:ext>
                  </a:extLst>
                </p:cNvPr>
                <p:cNvSpPr>
                  <a:spLocks/>
                </p:cNvSpPr>
                <p:nvPr/>
              </p:nvSpPr>
              <p:spPr bwMode="auto">
                <a:xfrm>
                  <a:off x="9161463" y="1803400"/>
                  <a:ext cx="300038"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04">
                  <a:extLst>
                    <a:ext uri="{FF2B5EF4-FFF2-40B4-BE49-F238E27FC236}">
                      <a16:creationId xmlns:a16="http://schemas.microsoft.com/office/drawing/2014/main" id="{10579480-1E5F-7369-F8F8-82D0D9F673C2}"/>
                    </a:ext>
                  </a:extLst>
                </p:cNvPr>
                <p:cNvSpPr>
                  <a:spLocks/>
                </p:cNvSpPr>
                <p:nvPr/>
              </p:nvSpPr>
              <p:spPr bwMode="auto">
                <a:xfrm>
                  <a:off x="9161463" y="2033588"/>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05">
                  <a:extLst>
                    <a:ext uri="{FF2B5EF4-FFF2-40B4-BE49-F238E27FC236}">
                      <a16:creationId xmlns:a16="http://schemas.microsoft.com/office/drawing/2014/main" id="{E133A943-E0E7-253C-149A-84142E28FC08}"/>
                    </a:ext>
                  </a:extLst>
                </p:cNvPr>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81" name="TextBox 25">
              <a:extLst>
                <a:ext uri="{FF2B5EF4-FFF2-40B4-BE49-F238E27FC236}">
                  <a16:creationId xmlns:a16="http://schemas.microsoft.com/office/drawing/2014/main" id="{8B3503D9-AFBE-3CA4-CE20-4CBBDDBE04FD}"/>
                </a:ext>
              </a:extLst>
            </p:cNvPr>
            <p:cNvSpPr txBox="1"/>
            <p:nvPr/>
          </p:nvSpPr>
          <p:spPr>
            <a:xfrm>
              <a:off x="1949277" y="3835022"/>
              <a:ext cx="1847455"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C344C"/>
                  </a:solidFill>
                  <a:cs typeface="Calibri Light" panose="020F0302020204030204" pitchFamily="34" charset="0"/>
                </a:rPr>
                <a:t>Growth mindset</a:t>
              </a:r>
            </a:p>
          </p:txBody>
        </p:sp>
      </p:grpSp>
      <p:grpSp>
        <p:nvGrpSpPr>
          <p:cNvPr id="115" name="Group 114">
            <a:extLst>
              <a:ext uri="{FF2B5EF4-FFF2-40B4-BE49-F238E27FC236}">
                <a16:creationId xmlns:a16="http://schemas.microsoft.com/office/drawing/2014/main" id="{43962B35-39DE-A90C-FBB7-D8A6EAAA2D37}"/>
              </a:ext>
            </a:extLst>
          </p:cNvPr>
          <p:cNvGrpSpPr/>
          <p:nvPr/>
        </p:nvGrpSpPr>
        <p:grpSpPr>
          <a:xfrm>
            <a:off x="1077439" y="2760871"/>
            <a:ext cx="2275873" cy="559571"/>
            <a:chOff x="1235230" y="4625512"/>
            <a:chExt cx="2275873" cy="559571"/>
          </a:xfrm>
        </p:grpSpPr>
        <p:grpSp>
          <p:nvGrpSpPr>
            <p:cNvPr id="82" name="Group 81">
              <a:extLst>
                <a:ext uri="{FF2B5EF4-FFF2-40B4-BE49-F238E27FC236}">
                  <a16:creationId xmlns:a16="http://schemas.microsoft.com/office/drawing/2014/main" id="{B83C681E-1F95-DEF4-1D88-931735C604AD}"/>
                </a:ext>
              </a:extLst>
            </p:cNvPr>
            <p:cNvGrpSpPr/>
            <p:nvPr/>
          </p:nvGrpSpPr>
          <p:grpSpPr>
            <a:xfrm>
              <a:off x="1235230" y="4625512"/>
              <a:ext cx="742828" cy="559571"/>
              <a:chOff x="1708991" y="2902601"/>
              <a:chExt cx="742828" cy="559571"/>
            </a:xfrm>
          </p:grpSpPr>
          <p:sp>
            <p:nvSpPr>
              <p:cNvPr id="83" name="Rectangle: Rounded Corners 73">
                <a:extLst>
                  <a:ext uri="{FF2B5EF4-FFF2-40B4-BE49-F238E27FC236}">
                    <a16:creationId xmlns:a16="http://schemas.microsoft.com/office/drawing/2014/main" id="{8FCA267D-4AF8-FE73-0368-19535C7F4689}"/>
                  </a:ext>
                </a:extLst>
              </p:cNvPr>
              <p:cNvSpPr/>
              <p:nvPr/>
            </p:nvSpPr>
            <p:spPr>
              <a:xfrm rot="18900000">
                <a:off x="2083958" y="2953666"/>
                <a:ext cx="367861" cy="367862"/>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F9B8D180-2AEA-DAD0-CAE6-9F9B78D6A549}"/>
                  </a:ext>
                </a:extLst>
              </p:cNvPr>
              <p:cNvGrpSpPr/>
              <p:nvPr/>
            </p:nvGrpSpPr>
            <p:grpSpPr>
              <a:xfrm>
                <a:off x="1708991" y="2902601"/>
                <a:ext cx="559572" cy="559571"/>
                <a:chOff x="979727" y="2152213"/>
                <a:chExt cx="559572" cy="559571"/>
              </a:xfrm>
            </p:grpSpPr>
            <p:sp>
              <p:nvSpPr>
                <p:cNvPr id="85" name="Rectangle: Rounded Corners 50">
                  <a:extLst>
                    <a:ext uri="{FF2B5EF4-FFF2-40B4-BE49-F238E27FC236}">
                      <a16:creationId xmlns:a16="http://schemas.microsoft.com/office/drawing/2014/main" id="{0D515E1A-08BA-F33B-064A-3B592F7193B8}"/>
                    </a:ext>
                  </a:extLst>
                </p:cNvPr>
                <p:cNvSpPr/>
                <p:nvPr/>
              </p:nvSpPr>
              <p:spPr>
                <a:xfrm rot="2700000">
                  <a:off x="979727" y="2152213"/>
                  <a:ext cx="559571" cy="559572"/>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D50CFD83-8199-0E85-26CE-8630D5F03B6A}"/>
                    </a:ext>
                  </a:extLst>
                </p:cNvPr>
                <p:cNvGrpSpPr/>
                <p:nvPr/>
              </p:nvGrpSpPr>
              <p:grpSpPr>
                <a:xfrm>
                  <a:off x="1094383" y="2273439"/>
                  <a:ext cx="242384" cy="202877"/>
                  <a:chOff x="2670175" y="2916238"/>
                  <a:chExt cx="360363" cy="301626"/>
                </a:xfrm>
                <a:solidFill>
                  <a:schemeClr val="bg1"/>
                </a:solidFill>
              </p:grpSpPr>
              <p:sp>
                <p:nvSpPr>
                  <p:cNvPr id="87" name="Freeform 81">
                    <a:extLst>
                      <a:ext uri="{FF2B5EF4-FFF2-40B4-BE49-F238E27FC236}">
                        <a16:creationId xmlns:a16="http://schemas.microsoft.com/office/drawing/2014/main" id="{EDDC6796-C66C-586D-AAB4-283AA71B9005}"/>
                      </a:ext>
                    </a:extLst>
                  </p:cNvPr>
                  <p:cNvSpPr>
                    <a:spLocks/>
                  </p:cNvSpPr>
                  <p:nvPr/>
                </p:nvSpPr>
                <p:spPr bwMode="auto">
                  <a:xfrm>
                    <a:off x="2970213" y="3067051"/>
                    <a:ext cx="60325" cy="136525"/>
                  </a:xfrm>
                  <a:custGeom>
                    <a:avLst/>
                    <a:gdLst>
                      <a:gd name="T0" fmla="*/ 14 w 16"/>
                      <a:gd name="T1" fmla="*/ 0 h 36"/>
                      <a:gd name="T2" fmla="*/ 2 w 16"/>
                      <a:gd name="T3" fmla="*/ 0 h 36"/>
                      <a:gd name="T4" fmla="*/ 0 w 16"/>
                      <a:gd name="T5" fmla="*/ 2 h 36"/>
                      <a:gd name="T6" fmla="*/ 0 w 16"/>
                      <a:gd name="T7" fmla="*/ 34 h 36"/>
                      <a:gd name="T8" fmla="*/ 2 w 16"/>
                      <a:gd name="T9" fmla="*/ 36 h 36"/>
                      <a:gd name="T10" fmla="*/ 14 w 16"/>
                      <a:gd name="T11" fmla="*/ 36 h 36"/>
                      <a:gd name="T12" fmla="*/ 16 w 16"/>
                      <a:gd name="T13" fmla="*/ 34 h 36"/>
                      <a:gd name="T14" fmla="*/ 16 w 16"/>
                      <a:gd name="T15" fmla="*/ 2 h 36"/>
                      <a:gd name="T16" fmla="*/ 14 w 1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6">
                        <a:moveTo>
                          <a:pt x="14" y="0"/>
                        </a:moveTo>
                        <a:cubicBezTo>
                          <a:pt x="2" y="0"/>
                          <a:pt x="2" y="0"/>
                          <a:pt x="2" y="0"/>
                        </a:cubicBezTo>
                        <a:cubicBezTo>
                          <a:pt x="1" y="0"/>
                          <a:pt x="0" y="1"/>
                          <a:pt x="0" y="2"/>
                        </a:cubicBezTo>
                        <a:cubicBezTo>
                          <a:pt x="0" y="34"/>
                          <a:pt x="0" y="34"/>
                          <a:pt x="0" y="34"/>
                        </a:cubicBezTo>
                        <a:cubicBezTo>
                          <a:pt x="0" y="35"/>
                          <a:pt x="1" y="36"/>
                          <a:pt x="2" y="36"/>
                        </a:cubicBezTo>
                        <a:cubicBezTo>
                          <a:pt x="14" y="36"/>
                          <a:pt x="14" y="36"/>
                          <a:pt x="14" y="36"/>
                        </a:cubicBezTo>
                        <a:cubicBezTo>
                          <a:pt x="15" y="36"/>
                          <a:pt x="16" y="35"/>
                          <a:pt x="16" y="3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82">
                    <a:extLst>
                      <a:ext uri="{FF2B5EF4-FFF2-40B4-BE49-F238E27FC236}">
                        <a16:creationId xmlns:a16="http://schemas.microsoft.com/office/drawing/2014/main" id="{E5E3B18F-D3BE-3ECB-26C9-F07400E6EA70}"/>
                      </a:ext>
                    </a:extLst>
                  </p:cNvPr>
                  <p:cNvSpPr>
                    <a:spLocks/>
                  </p:cNvSpPr>
                  <p:nvPr/>
                </p:nvSpPr>
                <p:spPr bwMode="auto">
                  <a:xfrm>
                    <a:off x="2714625" y="2916238"/>
                    <a:ext cx="225425" cy="196850"/>
                  </a:xfrm>
                  <a:custGeom>
                    <a:avLst/>
                    <a:gdLst>
                      <a:gd name="T0" fmla="*/ 58 w 60"/>
                      <a:gd name="T1" fmla="*/ 0 h 52"/>
                      <a:gd name="T2" fmla="*/ 42 w 60"/>
                      <a:gd name="T3" fmla="*/ 0 h 52"/>
                      <a:gd name="T4" fmla="*/ 42 w 60"/>
                      <a:gd name="T5" fmla="*/ 34 h 52"/>
                      <a:gd name="T6" fmla="*/ 30 w 60"/>
                      <a:gd name="T7" fmla="*/ 24 h 52"/>
                      <a:gd name="T8" fmla="*/ 18 w 60"/>
                      <a:gd name="T9" fmla="*/ 34 h 52"/>
                      <a:gd name="T10" fmla="*/ 18 w 60"/>
                      <a:gd name="T11" fmla="*/ 0 h 52"/>
                      <a:gd name="T12" fmla="*/ 2 w 60"/>
                      <a:gd name="T13" fmla="*/ 0 h 52"/>
                      <a:gd name="T14" fmla="*/ 0 w 60"/>
                      <a:gd name="T15" fmla="*/ 2 h 52"/>
                      <a:gd name="T16" fmla="*/ 0 w 60"/>
                      <a:gd name="T17" fmla="*/ 48 h 52"/>
                      <a:gd name="T18" fmla="*/ 4 w 60"/>
                      <a:gd name="T19" fmla="*/ 48 h 52"/>
                      <a:gd name="T20" fmla="*/ 15 w 60"/>
                      <a:gd name="T21" fmla="*/ 52 h 52"/>
                      <a:gd name="T22" fmla="*/ 22 w 60"/>
                      <a:gd name="T23" fmla="*/ 48 h 52"/>
                      <a:gd name="T24" fmla="*/ 35 w 60"/>
                      <a:gd name="T25" fmla="*/ 48 h 52"/>
                      <a:gd name="T26" fmla="*/ 36 w 60"/>
                      <a:gd name="T27" fmla="*/ 47 h 52"/>
                      <a:gd name="T28" fmla="*/ 54 w 60"/>
                      <a:gd name="T29" fmla="*/ 40 h 52"/>
                      <a:gd name="T30" fmla="*/ 60 w 60"/>
                      <a:gd name="T31" fmla="*/ 40 h 52"/>
                      <a:gd name="T32" fmla="*/ 60 w 60"/>
                      <a:gd name="T33" fmla="*/ 2 h 52"/>
                      <a:gd name="T34" fmla="*/ 58 w 60"/>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2">
                        <a:moveTo>
                          <a:pt x="58" y="0"/>
                        </a:moveTo>
                        <a:cubicBezTo>
                          <a:pt x="42" y="0"/>
                          <a:pt x="42" y="0"/>
                          <a:pt x="42" y="0"/>
                        </a:cubicBezTo>
                        <a:cubicBezTo>
                          <a:pt x="42" y="34"/>
                          <a:pt x="42" y="34"/>
                          <a:pt x="42" y="34"/>
                        </a:cubicBezTo>
                        <a:cubicBezTo>
                          <a:pt x="30" y="24"/>
                          <a:pt x="30" y="24"/>
                          <a:pt x="30" y="24"/>
                        </a:cubicBezTo>
                        <a:cubicBezTo>
                          <a:pt x="18" y="34"/>
                          <a:pt x="18" y="34"/>
                          <a:pt x="18" y="34"/>
                        </a:cubicBezTo>
                        <a:cubicBezTo>
                          <a:pt x="18" y="0"/>
                          <a:pt x="18" y="0"/>
                          <a:pt x="18" y="0"/>
                        </a:cubicBezTo>
                        <a:cubicBezTo>
                          <a:pt x="2" y="0"/>
                          <a:pt x="2" y="0"/>
                          <a:pt x="2" y="0"/>
                        </a:cubicBezTo>
                        <a:cubicBezTo>
                          <a:pt x="1" y="0"/>
                          <a:pt x="0" y="1"/>
                          <a:pt x="0" y="2"/>
                        </a:cubicBezTo>
                        <a:cubicBezTo>
                          <a:pt x="0" y="48"/>
                          <a:pt x="0" y="48"/>
                          <a:pt x="0" y="48"/>
                        </a:cubicBezTo>
                        <a:cubicBezTo>
                          <a:pt x="1" y="48"/>
                          <a:pt x="2" y="48"/>
                          <a:pt x="4" y="48"/>
                        </a:cubicBezTo>
                        <a:cubicBezTo>
                          <a:pt x="15" y="52"/>
                          <a:pt x="15" y="52"/>
                          <a:pt x="15" y="52"/>
                        </a:cubicBezTo>
                        <a:cubicBezTo>
                          <a:pt x="16" y="50"/>
                          <a:pt x="19" y="48"/>
                          <a:pt x="22" y="48"/>
                        </a:cubicBezTo>
                        <a:cubicBezTo>
                          <a:pt x="35" y="48"/>
                          <a:pt x="35" y="48"/>
                          <a:pt x="35" y="48"/>
                        </a:cubicBezTo>
                        <a:cubicBezTo>
                          <a:pt x="35" y="48"/>
                          <a:pt x="35" y="48"/>
                          <a:pt x="36" y="47"/>
                        </a:cubicBezTo>
                        <a:cubicBezTo>
                          <a:pt x="39" y="45"/>
                          <a:pt x="46" y="40"/>
                          <a:pt x="54" y="40"/>
                        </a:cubicBezTo>
                        <a:cubicBezTo>
                          <a:pt x="60" y="40"/>
                          <a:pt x="60" y="40"/>
                          <a:pt x="60" y="40"/>
                        </a:cubicBezTo>
                        <a:cubicBezTo>
                          <a:pt x="60" y="2"/>
                          <a:pt x="60" y="2"/>
                          <a:pt x="60" y="2"/>
                        </a:cubicBezTo>
                        <a:cubicBezTo>
                          <a:pt x="60" y="1"/>
                          <a:pt x="5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3">
                    <a:extLst>
                      <a:ext uri="{FF2B5EF4-FFF2-40B4-BE49-F238E27FC236}">
                        <a16:creationId xmlns:a16="http://schemas.microsoft.com/office/drawing/2014/main" id="{926FB62C-0E31-45A0-DC83-E3FFBE035BF7}"/>
                      </a:ext>
                    </a:extLst>
                  </p:cNvPr>
                  <p:cNvSpPr>
                    <a:spLocks/>
                  </p:cNvSpPr>
                  <p:nvPr/>
                </p:nvSpPr>
                <p:spPr bwMode="auto">
                  <a:xfrm>
                    <a:off x="2670175" y="3082926"/>
                    <a:ext cx="285750" cy="134938"/>
                  </a:xfrm>
                  <a:custGeom>
                    <a:avLst/>
                    <a:gdLst>
                      <a:gd name="T0" fmla="*/ 76 w 76"/>
                      <a:gd name="T1" fmla="*/ 0 h 36"/>
                      <a:gd name="T2" fmla="*/ 66 w 76"/>
                      <a:gd name="T3" fmla="*/ 0 h 36"/>
                      <a:gd name="T4" fmla="*/ 50 w 76"/>
                      <a:gd name="T5" fmla="*/ 6 h 36"/>
                      <a:gd name="T6" fmla="*/ 48 w 76"/>
                      <a:gd name="T7" fmla="*/ 8 h 36"/>
                      <a:gd name="T8" fmla="*/ 46 w 76"/>
                      <a:gd name="T9" fmla="*/ 8 h 36"/>
                      <a:gd name="T10" fmla="*/ 34 w 76"/>
                      <a:gd name="T11" fmla="*/ 8 h 36"/>
                      <a:gd name="T12" fmla="*/ 32 w 76"/>
                      <a:gd name="T13" fmla="*/ 8 h 36"/>
                      <a:gd name="T14" fmla="*/ 32 w 76"/>
                      <a:gd name="T15" fmla="*/ 8 h 36"/>
                      <a:gd name="T16" fmla="*/ 31 w 76"/>
                      <a:gd name="T17" fmla="*/ 9 h 36"/>
                      <a:gd name="T18" fmla="*/ 30 w 76"/>
                      <a:gd name="T19" fmla="*/ 12 h 36"/>
                      <a:gd name="T20" fmla="*/ 34 w 76"/>
                      <a:gd name="T21" fmla="*/ 16 h 36"/>
                      <a:gd name="T22" fmla="*/ 56 w 76"/>
                      <a:gd name="T23" fmla="*/ 16 h 36"/>
                      <a:gd name="T24" fmla="*/ 58 w 76"/>
                      <a:gd name="T25" fmla="*/ 18 h 36"/>
                      <a:gd name="T26" fmla="*/ 56 w 76"/>
                      <a:gd name="T27" fmla="*/ 20 h 36"/>
                      <a:gd name="T28" fmla="*/ 34 w 76"/>
                      <a:gd name="T29" fmla="*/ 20 h 36"/>
                      <a:gd name="T30" fmla="*/ 26 w 76"/>
                      <a:gd name="T31" fmla="*/ 12 h 36"/>
                      <a:gd name="T32" fmla="*/ 26 w 76"/>
                      <a:gd name="T33" fmla="*/ 12 h 36"/>
                      <a:gd name="T34" fmla="*/ 15 w 76"/>
                      <a:gd name="T35" fmla="*/ 8 h 36"/>
                      <a:gd name="T36" fmla="*/ 1 w 76"/>
                      <a:gd name="T37" fmla="*/ 13 h 36"/>
                      <a:gd name="T38" fmla="*/ 0 w 76"/>
                      <a:gd name="T39" fmla="*/ 15 h 36"/>
                      <a:gd name="T40" fmla="*/ 1 w 76"/>
                      <a:gd name="T41" fmla="*/ 16 h 36"/>
                      <a:gd name="T42" fmla="*/ 21 w 76"/>
                      <a:gd name="T43" fmla="*/ 26 h 36"/>
                      <a:gd name="T44" fmla="*/ 45 w 76"/>
                      <a:gd name="T45" fmla="*/ 36 h 36"/>
                      <a:gd name="T46" fmla="*/ 67 w 76"/>
                      <a:gd name="T47" fmla="*/ 30 h 36"/>
                      <a:gd name="T48" fmla="*/ 76 w 76"/>
                      <a:gd name="T49" fmla="*/ 27 h 36"/>
                      <a:gd name="T50" fmla="*/ 76 w 76"/>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36">
                        <a:moveTo>
                          <a:pt x="76" y="0"/>
                        </a:moveTo>
                        <a:cubicBezTo>
                          <a:pt x="66" y="0"/>
                          <a:pt x="66" y="0"/>
                          <a:pt x="66" y="0"/>
                        </a:cubicBezTo>
                        <a:cubicBezTo>
                          <a:pt x="59" y="0"/>
                          <a:pt x="53" y="4"/>
                          <a:pt x="50" y="6"/>
                        </a:cubicBezTo>
                        <a:cubicBezTo>
                          <a:pt x="49" y="7"/>
                          <a:pt x="48" y="8"/>
                          <a:pt x="48" y="8"/>
                        </a:cubicBezTo>
                        <a:cubicBezTo>
                          <a:pt x="46" y="8"/>
                          <a:pt x="46" y="8"/>
                          <a:pt x="46" y="8"/>
                        </a:cubicBezTo>
                        <a:cubicBezTo>
                          <a:pt x="34" y="8"/>
                          <a:pt x="34" y="8"/>
                          <a:pt x="34" y="8"/>
                        </a:cubicBezTo>
                        <a:cubicBezTo>
                          <a:pt x="33" y="8"/>
                          <a:pt x="33" y="8"/>
                          <a:pt x="32" y="8"/>
                        </a:cubicBezTo>
                        <a:cubicBezTo>
                          <a:pt x="32" y="8"/>
                          <a:pt x="32" y="8"/>
                          <a:pt x="32" y="8"/>
                        </a:cubicBezTo>
                        <a:cubicBezTo>
                          <a:pt x="32" y="9"/>
                          <a:pt x="31" y="9"/>
                          <a:pt x="31" y="9"/>
                        </a:cubicBezTo>
                        <a:cubicBezTo>
                          <a:pt x="30" y="10"/>
                          <a:pt x="30" y="11"/>
                          <a:pt x="30" y="12"/>
                        </a:cubicBezTo>
                        <a:cubicBezTo>
                          <a:pt x="30" y="14"/>
                          <a:pt x="31" y="16"/>
                          <a:pt x="34" y="16"/>
                        </a:cubicBezTo>
                        <a:cubicBezTo>
                          <a:pt x="56" y="16"/>
                          <a:pt x="56" y="16"/>
                          <a:pt x="56" y="16"/>
                        </a:cubicBezTo>
                        <a:cubicBezTo>
                          <a:pt x="57" y="16"/>
                          <a:pt x="58" y="17"/>
                          <a:pt x="58" y="18"/>
                        </a:cubicBezTo>
                        <a:cubicBezTo>
                          <a:pt x="58" y="19"/>
                          <a:pt x="57" y="20"/>
                          <a:pt x="56" y="20"/>
                        </a:cubicBezTo>
                        <a:cubicBezTo>
                          <a:pt x="34" y="20"/>
                          <a:pt x="34" y="20"/>
                          <a:pt x="34" y="20"/>
                        </a:cubicBezTo>
                        <a:cubicBezTo>
                          <a:pt x="29" y="20"/>
                          <a:pt x="26" y="16"/>
                          <a:pt x="26" y="12"/>
                        </a:cubicBezTo>
                        <a:cubicBezTo>
                          <a:pt x="26" y="12"/>
                          <a:pt x="26" y="12"/>
                          <a:pt x="26" y="12"/>
                        </a:cubicBezTo>
                        <a:cubicBezTo>
                          <a:pt x="15" y="8"/>
                          <a:pt x="15" y="8"/>
                          <a:pt x="15" y="8"/>
                        </a:cubicBezTo>
                        <a:cubicBezTo>
                          <a:pt x="9" y="7"/>
                          <a:pt x="5" y="8"/>
                          <a:pt x="1" y="13"/>
                        </a:cubicBezTo>
                        <a:cubicBezTo>
                          <a:pt x="0" y="13"/>
                          <a:pt x="0" y="14"/>
                          <a:pt x="0" y="15"/>
                        </a:cubicBezTo>
                        <a:cubicBezTo>
                          <a:pt x="0" y="15"/>
                          <a:pt x="1" y="16"/>
                          <a:pt x="1" y="16"/>
                        </a:cubicBezTo>
                        <a:cubicBezTo>
                          <a:pt x="9" y="20"/>
                          <a:pt x="16" y="24"/>
                          <a:pt x="21" y="26"/>
                        </a:cubicBezTo>
                        <a:cubicBezTo>
                          <a:pt x="33" y="33"/>
                          <a:pt x="39" y="36"/>
                          <a:pt x="45" y="36"/>
                        </a:cubicBezTo>
                        <a:cubicBezTo>
                          <a:pt x="51" y="36"/>
                          <a:pt x="56" y="34"/>
                          <a:pt x="67" y="30"/>
                        </a:cubicBezTo>
                        <a:cubicBezTo>
                          <a:pt x="70" y="29"/>
                          <a:pt x="73" y="28"/>
                          <a:pt x="76" y="27"/>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sp>
          <p:nvSpPr>
            <p:cNvPr id="99" name="TextBox 25">
              <a:extLst>
                <a:ext uri="{FF2B5EF4-FFF2-40B4-BE49-F238E27FC236}">
                  <a16:creationId xmlns:a16="http://schemas.microsoft.com/office/drawing/2014/main" id="{685F98BA-0DD8-891D-BC5B-C8AB49E81315}"/>
                </a:ext>
              </a:extLst>
            </p:cNvPr>
            <p:cNvSpPr txBox="1"/>
            <p:nvPr/>
          </p:nvSpPr>
          <p:spPr>
            <a:xfrm>
              <a:off x="2114501" y="4773225"/>
              <a:ext cx="1396602"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C344C"/>
                  </a:solidFill>
                  <a:cs typeface="Calibri Light" panose="020F0302020204030204" pitchFamily="34" charset="0"/>
                </a:rPr>
                <a:t>Staying flexible</a:t>
              </a:r>
            </a:p>
          </p:txBody>
        </p:sp>
      </p:grpSp>
      <p:grpSp>
        <p:nvGrpSpPr>
          <p:cNvPr id="116" name="Group 115">
            <a:extLst>
              <a:ext uri="{FF2B5EF4-FFF2-40B4-BE49-F238E27FC236}">
                <a16:creationId xmlns:a16="http://schemas.microsoft.com/office/drawing/2014/main" id="{126EDD38-5CD3-0C3E-C2F0-F7A25C4FD5FB}"/>
              </a:ext>
            </a:extLst>
          </p:cNvPr>
          <p:cNvGrpSpPr/>
          <p:nvPr/>
        </p:nvGrpSpPr>
        <p:grpSpPr>
          <a:xfrm>
            <a:off x="1114641" y="4959490"/>
            <a:ext cx="3546688" cy="559571"/>
            <a:chOff x="1146084" y="5657780"/>
            <a:chExt cx="3546688" cy="559571"/>
          </a:xfrm>
        </p:grpSpPr>
        <p:grpSp>
          <p:nvGrpSpPr>
            <p:cNvPr id="90" name="Group 89">
              <a:extLst>
                <a:ext uri="{FF2B5EF4-FFF2-40B4-BE49-F238E27FC236}">
                  <a16:creationId xmlns:a16="http://schemas.microsoft.com/office/drawing/2014/main" id="{E70DF9C2-04B1-716C-A23B-FA99E179EC82}"/>
                </a:ext>
              </a:extLst>
            </p:cNvPr>
            <p:cNvGrpSpPr/>
            <p:nvPr/>
          </p:nvGrpSpPr>
          <p:grpSpPr>
            <a:xfrm>
              <a:off x="1146084" y="5657780"/>
              <a:ext cx="731771" cy="559571"/>
              <a:chOff x="935790" y="3051703"/>
              <a:chExt cx="731771" cy="559571"/>
            </a:xfrm>
          </p:grpSpPr>
          <p:sp>
            <p:nvSpPr>
              <p:cNvPr id="91" name="Rectangle: Rounded Corners 74">
                <a:extLst>
                  <a:ext uri="{FF2B5EF4-FFF2-40B4-BE49-F238E27FC236}">
                    <a16:creationId xmlns:a16="http://schemas.microsoft.com/office/drawing/2014/main" id="{596F35E1-B05E-0B68-E7A7-789B5829834B}"/>
                  </a:ext>
                </a:extLst>
              </p:cNvPr>
              <p:cNvSpPr/>
              <p:nvPr/>
            </p:nvSpPr>
            <p:spPr>
              <a:xfrm rot="18900000">
                <a:off x="1299700" y="3147558"/>
                <a:ext cx="367861" cy="367862"/>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51">
                <a:extLst>
                  <a:ext uri="{FF2B5EF4-FFF2-40B4-BE49-F238E27FC236}">
                    <a16:creationId xmlns:a16="http://schemas.microsoft.com/office/drawing/2014/main" id="{C8ABC4B5-8D66-A418-71DE-F139270647A7}"/>
                  </a:ext>
                </a:extLst>
              </p:cNvPr>
              <p:cNvSpPr/>
              <p:nvPr/>
            </p:nvSpPr>
            <p:spPr>
              <a:xfrm rot="2700000">
                <a:off x="935790" y="3051703"/>
                <a:ext cx="559571" cy="559572"/>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7E3FA65-6A37-8D1E-8869-E0EF0C9DE69B}"/>
                  </a:ext>
                </a:extLst>
              </p:cNvPr>
              <p:cNvGrpSpPr/>
              <p:nvPr/>
            </p:nvGrpSpPr>
            <p:grpSpPr>
              <a:xfrm>
                <a:off x="1094383" y="3209763"/>
                <a:ext cx="242385" cy="243452"/>
                <a:chOff x="9161463" y="1803400"/>
                <a:chExt cx="360363" cy="361950"/>
              </a:xfrm>
              <a:solidFill>
                <a:schemeClr val="bg1"/>
              </a:solidFill>
            </p:grpSpPr>
            <p:sp>
              <p:nvSpPr>
                <p:cNvPr id="94" name="Freeform 101">
                  <a:extLst>
                    <a:ext uri="{FF2B5EF4-FFF2-40B4-BE49-F238E27FC236}">
                      <a16:creationId xmlns:a16="http://schemas.microsoft.com/office/drawing/2014/main" id="{114973B7-14EF-122E-EE50-560A40188D9F}"/>
                    </a:ext>
                  </a:extLst>
                </p:cNvPr>
                <p:cNvSpPr>
                  <a:spLocks/>
                </p:cNvSpPr>
                <p:nvPr/>
              </p:nvSpPr>
              <p:spPr bwMode="auto">
                <a:xfrm>
                  <a:off x="9161463" y="1965325"/>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02">
                  <a:extLst>
                    <a:ext uri="{FF2B5EF4-FFF2-40B4-BE49-F238E27FC236}">
                      <a16:creationId xmlns:a16="http://schemas.microsoft.com/office/drawing/2014/main" id="{EAF51A7B-E2CE-3617-D906-E4677E402033}"/>
                    </a:ext>
                  </a:extLst>
                </p:cNvPr>
                <p:cNvSpPr>
                  <a:spLocks/>
                </p:cNvSpPr>
                <p:nvPr/>
              </p:nvSpPr>
              <p:spPr bwMode="auto">
                <a:xfrm>
                  <a:off x="9161463" y="1897063"/>
                  <a:ext cx="300038"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103">
                  <a:extLst>
                    <a:ext uri="{FF2B5EF4-FFF2-40B4-BE49-F238E27FC236}">
                      <a16:creationId xmlns:a16="http://schemas.microsoft.com/office/drawing/2014/main" id="{E0C48533-B702-E4BC-D870-51C61BF6A3D2}"/>
                    </a:ext>
                  </a:extLst>
                </p:cNvPr>
                <p:cNvSpPr>
                  <a:spLocks/>
                </p:cNvSpPr>
                <p:nvPr/>
              </p:nvSpPr>
              <p:spPr bwMode="auto">
                <a:xfrm>
                  <a:off x="9161463" y="1803400"/>
                  <a:ext cx="300038"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04">
                  <a:extLst>
                    <a:ext uri="{FF2B5EF4-FFF2-40B4-BE49-F238E27FC236}">
                      <a16:creationId xmlns:a16="http://schemas.microsoft.com/office/drawing/2014/main" id="{CE0C4784-8BBA-DCA5-5BE8-D6149F4854B9}"/>
                    </a:ext>
                  </a:extLst>
                </p:cNvPr>
                <p:cNvSpPr>
                  <a:spLocks/>
                </p:cNvSpPr>
                <p:nvPr/>
              </p:nvSpPr>
              <p:spPr bwMode="auto">
                <a:xfrm>
                  <a:off x="9161463" y="2033588"/>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05">
                  <a:extLst>
                    <a:ext uri="{FF2B5EF4-FFF2-40B4-BE49-F238E27FC236}">
                      <a16:creationId xmlns:a16="http://schemas.microsoft.com/office/drawing/2014/main" id="{5D8C87FB-0D5E-0DBB-EF84-29400EB8E35D}"/>
                    </a:ext>
                  </a:extLst>
                </p:cNvPr>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00" name="TextBox 25">
              <a:extLst>
                <a:ext uri="{FF2B5EF4-FFF2-40B4-BE49-F238E27FC236}">
                  <a16:creationId xmlns:a16="http://schemas.microsoft.com/office/drawing/2014/main" id="{B182B487-0841-E673-F987-5B8D993C1969}"/>
                </a:ext>
              </a:extLst>
            </p:cNvPr>
            <p:cNvSpPr txBox="1"/>
            <p:nvPr/>
          </p:nvSpPr>
          <p:spPr>
            <a:xfrm>
              <a:off x="2051993" y="5792783"/>
              <a:ext cx="2640779"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0" i="0" dirty="0">
                  <a:solidFill>
                    <a:srgbClr val="0C344C"/>
                  </a:solidFill>
                  <a:effectLst/>
                  <a:latin typeface="Söhne"/>
                </a:rPr>
                <a:t>Open to change</a:t>
              </a:r>
              <a:endParaRPr lang="en-US" sz="1600" dirty="0">
                <a:solidFill>
                  <a:srgbClr val="0C344C"/>
                </a:solidFill>
                <a:cs typeface="Calibri Light" panose="020F0302020204030204" pitchFamily="34" charset="0"/>
              </a:endParaRPr>
            </a:p>
          </p:txBody>
        </p:sp>
      </p:grpSp>
      <p:grpSp>
        <p:nvGrpSpPr>
          <p:cNvPr id="101" name="Group 100">
            <a:extLst>
              <a:ext uri="{FF2B5EF4-FFF2-40B4-BE49-F238E27FC236}">
                <a16:creationId xmlns:a16="http://schemas.microsoft.com/office/drawing/2014/main" id="{5F8A232D-FAE1-B638-BBB1-05CE4B3259F4}"/>
              </a:ext>
            </a:extLst>
          </p:cNvPr>
          <p:cNvGrpSpPr/>
          <p:nvPr/>
        </p:nvGrpSpPr>
        <p:grpSpPr>
          <a:xfrm>
            <a:off x="961547" y="3919477"/>
            <a:ext cx="2655890" cy="461691"/>
            <a:chOff x="4307438" y="2909051"/>
            <a:chExt cx="2655890" cy="461691"/>
          </a:xfrm>
        </p:grpSpPr>
        <p:sp>
          <p:nvSpPr>
            <p:cNvPr id="102" name="TextBox 25">
              <a:extLst>
                <a:ext uri="{FF2B5EF4-FFF2-40B4-BE49-F238E27FC236}">
                  <a16:creationId xmlns:a16="http://schemas.microsoft.com/office/drawing/2014/main" id="{5E6093F9-0525-4875-7A8A-1CD4B33DDF90}"/>
                </a:ext>
              </a:extLst>
            </p:cNvPr>
            <p:cNvSpPr txBox="1"/>
            <p:nvPr/>
          </p:nvSpPr>
          <p:spPr>
            <a:xfrm>
              <a:off x="5343073" y="2923611"/>
              <a:ext cx="1620255"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C344C"/>
                  </a:solidFill>
                  <a:cs typeface="Calibri Light" panose="020F0302020204030204" pitchFamily="34" charset="0"/>
                </a:rPr>
                <a:t>Self-improvement</a:t>
              </a:r>
            </a:p>
          </p:txBody>
        </p:sp>
        <p:grpSp>
          <p:nvGrpSpPr>
            <p:cNvPr id="103" name="Group 102">
              <a:extLst>
                <a:ext uri="{FF2B5EF4-FFF2-40B4-BE49-F238E27FC236}">
                  <a16:creationId xmlns:a16="http://schemas.microsoft.com/office/drawing/2014/main" id="{91D0B74F-DC41-6852-4331-F5BC861A95F0}"/>
                </a:ext>
              </a:extLst>
            </p:cNvPr>
            <p:cNvGrpSpPr/>
            <p:nvPr/>
          </p:nvGrpSpPr>
          <p:grpSpPr>
            <a:xfrm>
              <a:off x="4307438" y="2909051"/>
              <a:ext cx="869478" cy="461691"/>
              <a:chOff x="3162404" y="1698100"/>
              <a:chExt cx="1277829" cy="636142"/>
            </a:xfrm>
          </p:grpSpPr>
          <p:grpSp>
            <p:nvGrpSpPr>
              <p:cNvPr id="104" name="Group 103">
                <a:extLst>
                  <a:ext uri="{FF2B5EF4-FFF2-40B4-BE49-F238E27FC236}">
                    <a16:creationId xmlns:a16="http://schemas.microsoft.com/office/drawing/2014/main" id="{582CDD1D-AEB1-744B-E29A-F22024247BEF}"/>
                  </a:ext>
                </a:extLst>
              </p:cNvPr>
              <p:cNvGrpSpPr/>
              <p:nvPr/>
            </p:nvGrpSpPr>
            <p:grpSpPr>
              <a:xfrm>
                <a:off x="3162404" y="1698100"/>
                <a:ext cx="1277829" cy="636142"/>
                <a:chOff x="920816" y="2053524"/>
                <a:chExt cx="1294484" cy="815037"/>
              </a:xfrm>
            </p:grpSpPr>
            <p:sp>
              <p:nvSpPr>
                <p:cNvPr id="110" name="Rectangle: Rounded Corners 109">
                  <a:extLst>
                    <a:ext uri="{FF2B5EF4-FFF2-40B4-BE49-F238E27FC236}">
                      <a16:creationId xmlns:a16="http://schemas.microsoft.com/office/drawing/2014/main" id="{E069AD7D-D034-EE06-59DF-FC0F5EC6A89B}"/>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11" name="Rectangle: Rounded Corners 110">
                  <a:extLst>
                    <a:ext uri="{FF2B5EF4-FFF2-40B4-BE49-F238E27FC236}">
                      <a16:creationId xmlns:a16="http://schemas.microsoft.com/office/drawing/2014/main" id="{68C88BEA-B54B-0A64-AC45-DA5D9F682E58}"/>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2" name="Rectangle: Rounded Corners 111">
                  <a:extLst>
                    <a:ext uri="{FF2B5EF4-FFF2-40B4-BE49-F238E27FC236}">
                      <a16:creationId xmlns:a16="http://schemas.microsoft.com/office/drawing/2014/main" id="{7F3CFB6B-081E-25B4-A66C-0493D60664A3}"/>
                    </a:ext>
                  </a:extLst>
                </p:cNvPr>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05" name="Group 104">
                <a:extLst>
                  <a:ext uri="{FF2B5EF4-FFF2-40B4-BE49-F238E27FC236}">
                    <a16:creationId xmlns:a16="http://schemas.microsoft.com/office/drawing/2014/main" id="{65025022-00DA-7269-2512-455B245C4A15}"/>
                  </a:ext>
                </a:extLst>
              </p:cNvPr>
              <p:cNvGrpSpPr/>
              <p:nvPr/>
            </p:nvGrpSpPr>
            <p:grpSpPr>
              <a:xfrm>
                <a:off x="3654013" y="1828454"/>
                <a:ext cx="297744" cy="282505"/>
                <a:chOff x="5584825" y="2163763"/>
                <a:chExt cx="301625" cy="361951"/>
              </a:xfrm>
              <a:solidFill>
                <a:schemeClr val="bg1"/>
              </a:solidFill>
            </p:grpSpPr>
            <p:sp>
              <p:nvSpPr>
                <p:cNvPr id="106" name="Freeform 189">
                  <a:extLst>
                    <a:ext uri="{FF2B5EF4-FFF2-40B4-BE49-F238E27FC236}">
                      <a16:creationId xmlns:a16="http://schemas.microsoft.com/office/drawing/2014/main" id="{5AC65B2B-B3AC-7289-FCC4-9EE0E954539C}"/>
                    </a:ext>
                  </a:extLst>
                </p:cNvPr>
                <p:cNvSpPr>
                  <a:spLocks/>
                </p:cNvSpPr>
                <p:nvPr/>
              </p:nvSpPr>
              <p:spPr bwMode="auto">
                <a:xfrm>
                  <a:off x="5672138" y="2311401"/>
                  <a:ext cx="123825" cy="101600"/>
                </a:xfrm>
                <a:custGeom>
                  <a:avLst/>
                  <a:gdLst>
                    <a:gd name="T0" fmla="*/ 12 w 33"/>
                    <a:gd name="T1" fmla="*/ 27 h 27"/>
                    <a:gd name="T2" fmla="*/ 11 w 33"/>
                    <a:gd name="T3" fmla="*/ 26 h 27"/>
                    <a:gd name="T4" fmla="*/ 1 w 33"/>
                    <a:gd name="T5" fmla="*/ 16 h 27"/>
                    <a:gd name="T6" fmla="*/ 1 w 33"/>
                    <a:gd name="T7" fmla="*/ 14 h 27"/>
                    <a:gd name="T8" fmla="*/ 4 w 33"/>
                    <a:gd name="T9" fmla="*/ 14 h 27"/>
                    <a:gd name="T10" fmla="*/ 12 w 33"/>
                    <a:gd name="T11" fmla="*/ 22 h 27"/>
                    <a:gd name="T12" fmla="*/ 29 w 33"/>
                    <a:gd name="T13" fmla="*/ 1 h 27"/>
                    <a:gd name="T14" fmla="*/ 32 w 33"/>
                    <a:gd name="T15" fmla="*/ 0 h 27"/>
                    <a:gd name="T16" fmla="*/ 33 w 33"/>
                    <a:gd name="T17" fmla="*/ 3 h 27"/>
                    <a:gd name="T18" fmla="*/ 14 w 33"/>
                    <a:gd name="T19" fmla="*/ 26 h 27"/>
                    <a:gd name="T20" fmla="*/ 13 w 33"/>
                    <a:gd name="T21" fmla="*/ 27 h 27"/>
                    <a:gd name="T22" fmla="*/ 12 w 33"/>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7">
                      <a:moveTo>
                        <a:pt x="12" y="27"/>
                      </a:moveTo>
                      <a:cubicBezTo>
                        <a:pt x="12" y="27"/>
                        <a:pt x="11" y="27"/>
                        <a:pt x="11" y="26"/>
                      </a:cubicBez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4" y="27"/>
                        <a:pt x="13" y="27"/>
                        <a:pt x="13" y="27"/>
                      </a:cubicBezTo>
                      <a:cubicBezTo>
                        <a:pt x="13" y="27"/>
                        <a:pt x="13" y="27"/>
                        <a:pt x="1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07" name="Freeform 190">
                  <a:extLst>
                    <a:ext uri="{FF2B5EF4-FFF2-40B4-BE49-F238E27FC236}">
                      <a16:creationId xmlns:a16="http://schemas.microsoft.com/office/drawing/2014/main" id="{AE0A0223-D317-3670-C8D1-3E757B936922}"/>
                    </a:ext>
                  </a:extLst>
                </p:cNvPr>
                <p:cNvSpPr>
                  <a:spLocks/>
                </p:cNvSpPr>
                <p:nvPr/>
              </p:nvSpPr>
              <p:spPr bwMode="auto">
                <a:xfrm>
                  <a:off x="5667375" y="2163763"/>
                  <a:ext cx="136525" cy="104775"/>
                </a:xfrm>
                <a:custGeom>
                  <a:avLst/>
                  <a:gdLst>
                    <a:gd name="T0" fmla="*/ 34 w 36"/>
                    <a:gd name="T1" fmla="*/ 8 h 28"/>
                    <a:gd name="T2" fmla="*/ 28 w 36"/>
                    <a:gd name="T3" fmla="*/ 8 h 28"/>
                    <a:gd name="T4" fmla="*/ 18 w 36"/>
                    <a:gd name="T5" fmla="*/ 0 h 28"/>
                    <a:gd name="T6" fmla="*/ 8 w 36"/>
                    <a:gd name="T7" fmla="*/ 8 h 28"/>
                    <a:gd name="T8" fmla="*/ 2 w 36"/>
                    <a:gd name="T9" fmla="*/ 8 h 28"/>
                    <a:gd name="T10" fmla="*/ 0 w 36"/>
                    <a:gd name="T11" fmla="*/ 10 h 28"/>
                    <a:gd name="T12" fmla="*/ 0 w 36"/>
                    <a:gd name="T13" fmla="*/ 26 h 28"/>
                    <a:gd name="T14" fmla="*/ 2 w 36"/>
                    <a:gd name="T15" fmla="*/ 28 h 28"/>
                    <a:gd name="T16" fmla="*/ 34 w 36"/>
                    <a:gd name="T17" fmla="*/ 28 h 28"/>
                    <a:gd name="T18" fmla="*/ 36 w 36"/>
                    <a:gd name="T19" fmla="*/ 26 h 28"/>
                    <a:gd name="T20" fmla="*/ 36 w 36"/>
                    <a:gd name="T21" fmla="*/ 10 h 28"/>
                    <a:gd name="T22" fmla="*/ 34 w 36"/>
                    <a:gd name="T2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34" y="8"/>
                      </a:move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ubicBezTo>
                        <a:pt x="34" y="28"/>
                        <a:pt x="34" y="28"/>
                        <a:pt x="34" y="28"/>
                      </a:cubicBezTo>
                      <a:cubicBezTo>
                        <a:pt x="35" y="28"/>
                        <a:pt x="36" y="27"/>
                        <a:pt x="36" y="26"/>
                      </a:cubicBezTo>
                      <a:cubicBezTo>
                        <a:pt x="36" y="10"/>
                        <a:pt x="36" y="10"/>
                        <a:pt x="36" y="10"/>
                      </a:cubicBezTo>
                      <a:cubicBezTo>
                        <a:pt x="36" y="9"/>
                        <a:pt x="35" y="8"/>
                        <a:pt x="3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08" name="Freeform 191">
                  <a:extLst>
                    <a:ext uri="{FF2B5EF4-FFF2-40B4-BE49-F238E27FC236}">
                      <a16:creationId xmlns:a16="http://schemas.microsoft.com/office/drawing/2014/main" id="{BD4F7913-CDC3-538B-541C-9F3A05FE4CB5}"/>
                    </a:ext>
                  </a:extLst>
                </p:cNvPr>
                <p:cNvSpPr>
                  <a:spLocks/>
                </p:cNvSpPr>
                <p:nvPr/>
              </p:nvSpPr>
              <p:spPr bwMode="auto">
                <a:xfrm>
                  <a:off x="5584825" y="2209801"/>
                  <a:ext cx="301625" cy="315913"/>
                </a:xfrm>
                <a:custGeom>
                  <a:avLst/>
                  <a:gdLst>
                    <a:gd name="T0" fmla="*/ 78 w 80"/>
                    <a:gd name="T1" fmla="*/ 0 h 84"/>
                    <a:gd name="T2" fmla="*/ 62 w 80"/>
                    <a:gd name="T3" fmla="*/ 0 h 84"/>
                    <a:gd name="T4" fmla="*/ 62 w 80"/>
                    <a:gd name="T5" fmla="*/ 8 h 84"/>
                    <a:gd name="T6" fmla="*/ 70 w 80"/>
                    <a:gd name="T7" fmla="*/ 8 h 84"/>
                    <a:gd name="T8" fmla="*/ 72 w 80"/>
                    <a:gd name="T9" fmla="*/ 10 h 84"/>
                    <a:gd name="T10" fmla="*/ 72 w 80"/>
                    <a:gd name="T11" fmla="*/ 58 h 84"/>
                    <a:gd name="T12" fmla="*/ 72 w 80"/>
                    <a:gd name="T13" fmla="*/ 59 h 84"/>
                    <a:gd name="T14" fmla="*/ 58 w 80"/>
                    <a:gd name="T15" fmla="*/ 75 h 84"/>
                    <a:gd name="T16" fmla="*/ 56 w 80"/>
                    <a:gd name="T17" fmla="*/ 76 h 84"/>
                    <a:gd name="T18" fmla="*/ 10 w 80"/>
                    <a:gd name="T19" fmla="*/ 76 h 84"/>
                    <a:gd name="T20" fmla="*/ 8 w 80"/>
                    <a:gd name="T21" fmla="*/ 74 h 84"/>
                    <a:gd name="T22" fmla="*/ 8 w 80"/>
                    <a:gd name="T23" fmla="*/ 10 h 84"/>
                    <a:gd name="T24" fmla="*/ 10 w 80"/>
                    <a:gd name="T25" fmla="*/ 8 h 84"/>
                    <a:gd name="T26" fmla="*/ 18 w 80"/>
                    <a:gd name="T27" fmla="*/ 8 h 84"/>
                    <a:gd name="T28" fmla="*/ 18 w 80"/>
                    <a:gd name="T29" fmla="*/ 0 h 84"/>
                    <a:gd name="T30" fmla="*/ 2 w 80"/>
                    <a:gd name="T31" fmla="*/ 0 h 84"/>
                    <a:gd name="T32" fmla="*/ 0 w 80"/>
                    <a:gd name="T33" fmla="*/ 2 h 84"/>
                    <a:gd name="T34" fmla="*/ 0 w 80"/>
                    <a:gd name="T35" fmla="*/ 82 h 84"/>
                    <a:gd name="T36" fmla="*/ 2 w 80"/>
                    <a:gd name="T37" fmla="*/ 84 h 84"/>
                    <a:gd name="T38" fmla="*/ 78 w 80"/>
                    <a:gd name="T39" fmla="*/ 84 h 84"/>
                    <a:gd name="T40" fmla="*/ 80 w 80"/>
                    <a:gd name="T41" fmla="*/ 82 h 84"/>
                    <a:gd name="T42" fmla="*/ 80 w 80"/>
                    <a:gd name="T43" fmla="*/ 2 h 84"/>
                    <a:gd name="T44" fmla="*/ 78 w 80"/>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4">
                      <a:moveTo>
                        <a:pt x="78" y="0"/>
                      </a:moveTo>
                      <a:cubicBezTo>
                        <a:pt x="62" y="0"/>
                        <a:pt x="62" y="0"/>
                        <a:pt x="62" y="0"/>
                      </a:cubicBezTo>
                      <a:cubicBezTo>
                        <a:pt x="62" y="8"/>
                        <a:pt x="62" y="8"/>
                        <a:pt x="62" y="8"/>
                      </a:cubicBezTo>
                      <a:cubicBezTo>
                        <a:pt x="70" y="8"/>
                        <a:pt x="70" y="8"/>
                        <a:pt x="70" y="8"/>
                      </a:cubicBezTo>
                      <a:cubicBezTo>
                        <a:pt x="71" y="8"/>
                        <a:pt x="72" y="9"/>
                        <a:pt x="72" y="10"/>
                      </a:cubicBezTo>
                      <a:cubicBezTo>
                        <a:pt x="72" y="58"/>
                        <a:pt x="72" y="58"/>
                        <a:pt x="72" y="58"/>
                      </a:cubicBezTo>
                      <a:cubicBezTo>
                        <a:pt x="72" y="58"/>
                        <a:pt x="72" y="59"/>
                        <a:pt x="72" y="59"/>
                      </a:cubicBezTo>
                      <a:cubicBezTo>
                        <a:pt x="58" y="75"/>
                        <a:pt x="58" y="75"/>
                        <a:pt x="58" y="75"/>
                      </a:cubicBezTo>
                      <a:cubicBezTo>
                        <a:pt x="57" y="76"/>
                        <a:pt x="57" y="76"/>
                        <a:pt x="56" y="76"/>
                      </a:cubicBezTo>
                      <a:cubicBezTo>
                        <a:pt x="10" y="76"/>
                        <a:pt x="10" y="76"/>
                        <a:pt x="10" y="76"/>
                      </a:cubicBezTo>
                      <a:cubicBezTo>
                        <a:pt x="9" y="76"/>
                        <a:pt x="8" y="75"/>
                        <a:pt x="8" y="74"/>
                      </a:cubicBezTo>
                      <a:cubicBezTo>
                        <a:pt x="8" y="10"/>
                        <a:pt x="8" y="10"/>
                        <a:pt x="8" y="10"/>
                      </a:cubicBezTo>
                      <a:cubicBezTo>
                        <a:pt x="8" y="9"/>
                        <a:pt x="9" y="8"/>
                        <a:pt x="10" y="8"/>
                      </a:cubicBezTo>
                      <a:cubicBezTo>
                        <a:pt x="18" y="8"/>
                        <a:pt x="18" y="8"/>
                        <a:pt x="18" y="8"/>
                      </a:cubicBezTo>
                      <a:cubicBezTo>
                        <a:pt x="18" y="0"/>
                        <a:pt x="18" y="0"/>
                        <a:pt x="18" y="0"/>
                      </a:cubicBezTo>
                      <a:cubicBezTo>
                        <a:pt x="2" y="0"/>
                        <a:pt x="2" y="0"/>
                        <a:pt x="2" y="0"/>
                      </a:cubicBezTo>
                      <a:cubicBezTo>
                        <a:pt x="1" y="0"/>
                        <a:pt x="0" y="1"/>
                        <a:pt x="0" y="2"/>
                      </a:cubicBezTo>
                      <a:cubicBezTo>
                        <a:pt x="0" y="82"/>
                        <a:pt x="0" y="82"/>
                        <a:pt x="0" y="82"/>
                      </a:cubicBezTo>
                      <a:cubicBezTo>
                        <a:pt x="0" y="83"/>
                        <a:pt x="1" y="84"/>
                        <a:pt x="2" y="84"/>
                      </a:cubicBezTo>
                      <a:cubicBezTo>
                        <a:pt x="78" y="84"/>
                        <a:pt x="78" y="84"/>
                        <a:pt x="78" y="84"/>
                      </a:cubicBezTo>
                      <a:cubicBezTo>
                        <a:pt x="79" y="84"/>
                        <a:pt x="80" y="83"/>
                        <a:pt x="80" y="82"/>
                      </a:cubicBezTo>
                      <a:cubicBezTo>
                        <a:pt x="80" y="2"/>
                        <a:pt x="80" y="2"/>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09" name="Freeform 192">
                  <a:extLst>
                    <a:ext uri="{FF2B5EF4-FFF2-40B4-BE49-F238E27FC236}">
                      <a16:creationId xmlns:a16="http://schemas.microsoft.com/office/drawing/2014/main" id="{FDFC6914-4B1E-9848-5767-84953253AD9C}"/>
                    </a:ext>
                  </a:extLst>
                </p:cNvPr>
                <p:cNvSpPr>
                  <a:spLocks/>
                </p:cNvSpPr>
                <p:nvPr/>
              </p:nvSpPr>
              <p:spPr bwMode="auto">
                <a:xfrm>
                  <a:off x="5788025" y="2419351"/>
                  <a:ext cx="57150" cy="65088"/>
                </a:xfrm>
                <a:custGeom>
                  <a:avLst/>
                  <a:gdLst>
                    <a:gd name="T0" fmla="*/ 15 w 15"/>
                    <a:gd name="T1" fmla="*/ 0 h 17"/>
                    <a:gd name="T2" fmla="*/ 2 w 15"/>
                    <a:gd name="T3" fmla="*/ 0 h 17"/>
                    <a:gd name="T4" fmla="*/ 0 w 15"/>
                    <a:gd name="T5" fmla="*/ 2 h 17"/>
                    <a:gd name="T6" fmla="*/ 0 w 15"/>
                    <a:gd name="T7" fmla="*/ 17 h 17"/>
                    <a:gd name="T8" fmla="*/ 15 w 15"/>
                    <a:gd name="T9" fmla="*/ 0 h 17"/>
                  </a:gdLst>
                  <a:ahLst/>
                  <a:cxnLst>
                    <a:cxn ang="0">
                      <a:pos x="T0" y="T1"/>
                    </a:cxn>
                    <a:cxn ang="0">
                      <a:pos x="T2" y="T3"/>
                    </a:cxn>
                    <a:cxn ang="0">
                      <a:pos x="T4" y="T5"/>
                    </a:cxn>
                    <a:cxn ang="0">
                      <a:pos x="T6" y="T7"/>
                    </a:cxn>
                    <a:cxn ang="0">
                      <a:pos x="T8" y="T9"/>
                    </a:cxn>
                  </a:cxnLst>
                  <a:rect l="0" t="0" r="r" b="b"/>
                  <a:pathLst>
                    <a:path w="15" h="17">
                      <a:moveTo>
                        <a:pt x="15" y="0"/>
                      </a:moveTo>
                      <a:cubicBezTo>
                        <a:pt x="2" y="0"/>
                        <a:pt x="2" y="0"/>
                        <a:pt x="2" y="0"/>
                      </a:cubicBezTo>
                      <a:cubicBezTo>
                        <a:pt x="1" y="0"/>
                        <a:pt x="0" y="1"/>
                        <a:pt x="0" y="2"/>
                      </a:cubicBezTo>
                      <a:cubicBezTo>
                        <a:pt x="0" y="17"/>
                        <a:pt x="0" y="17"/>
                        <a:pt x="0" y="17"/>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grpSp>
      </p:grpSp>
      <p:pic>
        <p:nvPicPr>
          <p:cNvPr id="9" name="Picture 8">
            <a:extLst>
              <a:ext uri="{FF2B5EF4-FFF2-40B4-BE49-F238E27FC236}">
                <a16:creationId xmlns:a16="http://schemas.microsoft.com/office/drawing/2014/main" id="{6AEDEBE4-D84E-A677-161D-A8BF140BC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2" y="5524536"/>
            <a:ext cx="1295401" cy="684448"/>
          </a:xfrm>
          <a:prstGeom prst="rect">
            <a:avLst/>
          </a:prstGeom>
        </p:spPr>
      </p:pic>
    </p:spTree>
    <p:extLst>
      <p:ext uri="{BB962C8B-B14F-4D97-AF65-F5344CB8AC3E}">
        <p14:creationId xmlns:p14="http://schemas.microsoft.com/office/powerpoint/2010/main" val="5373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13"/>
                                        </p:tgtEl>
                                      </p:cBhvr>
                                    </p:animEffect>
                                    <p:set>
                                      <p:cBhvr>
                                        <p:cTn id="19" dur="1" fill="hold">
                                          <p:stCondLst>
                                            <p:cond delay="499"/>
                                          </p:stCondLst>
                                        </p:cTn>
                                        <p:tgtEl>
                                          <p:spTgt spid="11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6"/>
                                        </p:tgtEl>
                                      </p:cBhvr>
                                    </p:animEffect>
                                    <p:set>
                                      <p:cBhvr>
                                        <p:cTn id="22" dur="1" fill="hold">
                                          <p:stCondLst>
                                            <p:cond delay="499"/>
                                          </p:stCondLst>
                                        </p:cTn>
                                        <p:tgtEl>
                                          <p:spTgt spid="6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14"/>
                                        </p:tgtEl>
                                      </p:cBhvr>
                                    </p:animEffect>
                                    <p:set>
                                      <p:cBhvr>
                                        <p:cTn id="25" dur="1" fill="hold">
                                          <p:stCondLst>
                                            <p:cond delay="499"/>
                                          </p:stCondLst>
                                        </p:cTn>
                                        <p:tgtEl>
                                          <p:spTgt spid="1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500"/>
                                        <p:tgtEl>
                                          <p:spTgt spid="10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fade">
                                      <p:cBhvr>
                                        <p:cTn id="4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Date Placeholder 5">
            <a:extLst>
              <a:ext uri="{FF2B5EF4-FFF2-40B4-BE49-F238E27FC236}">
                <a16:creationId xmlns:a16="http://schemas.microsoft.com/office/drawing/2014/main" id="{687E8173-CEB6-BAE4-8F13-2A99C8230827}"/>
              </a:ext>
            </a:extLst>
          </p:cNvPr>
          <p:cNvSpPr>
            <a:spLocks noGrp="1"/>
          </p:cNvSpPr>
          <p:nvPr>
            <p:ph type="dt" sz="half" idx="10"/>
          </p:nvPr>
        </p:nvSpPr>
        <p:spPr/>
        <p:txBody>
          <a:bodyPr/>
          <a:lstStyle/>
          <a:p>
            <a:fld id="{8E3304F0-5CDD-492D-A862-854406492D04}" type="datetime4">
              <a:rPr lang="en-US" smtClean="0"/>
              <a:t>September 19, 2023</a:t>
            </a:fld>
            <a:endParaRPr lang="en-US"/>
          </a:p>
        </p:txBody>
      </p:sp>
      <p:sp>
        <p:nvSpPr>
          <p:cNvPr id="7" name="Slide Number Placeholder 6">
            <a:extLst>
              <a:ext uri="{FF2B5EF4-FFF2-40B4-BE49-F238E27FC236}">
                <a16:creationId xmlns:a16="http://schemas.microsoft.com/office/drawing/2014/main" id="{D0AC59C6-9D15-E00E-D1B1-4CC17BE04DEE}"/>
              </a:ext>
            </a:extLst>
          </p:cNvPr>
          <p:cNvSpPr>
            <a:spLocks noGrp="1"/>
          </p:cNvSpPr>
          <p:nvPr>
            <p:ph type="sldNum" sz="quarter" idx="12"/>
          </p:nvPr>
        </p:nvSpPr>
        <p:spPr/>
        <p:txBody>
          <a:bodyPr/>
          <a:lstStyle/>
          <a:p>
            <a:fld id="{1F0D9605-A831-4471-A4C4-EBFA8615ADCD}" type="slidenum">
              <a:rPr lang="en-US" smtClean="0"/>
              <a:t>13</a:t>
            </a:fld>
            <a:endParaRPr lang="en-US"/>
          </a:p>
        </p:txBody>
      </p:sp>
      <p:sp>
        <p:nvSpPr>
          <p:cNvPr id="22" name="Footer Placeholder 21">
            <a:extLst>
              <a:ext uri="{FF2B5EF4-FFF2-40B4-BE49-F238E27FC236}">
                <a16:creationId xmlns:a16="http://schemas.microsoft.com/office/drawing/2014/main" id="{00D7E2B4-38A3-8B2F-CBD0-EEF014481724}"/>
              </a:ext>
            </a:extLst>
          </p:cNvPr>
          <p:cNvSpPr>
            <a:spLocks noGrp="1"/>
          </p:cNvSpPr>
          <p:nvPr>
            <p:ph type="ftr" sz="quarter" idx="11"/>
          </p:nvPr>
        </p:nvSpPr>
        <p:spPr/>
        <p:txBody>
          <a:bodyPr/>
          <a:lstStyle/>
          <a:p>
            <a:r>
              <a:rPr lang="en-US"/>
              <a:t>The Innovative Actuary</a:t>
            </a:r>
            <a:endParaRPr lang="en-US" dirty="0"/>
          </a:p>
        </p:txBody>
      </p:sp>
      <p:pic>
        <p:nvPicPr>
          <p:cNvPr id="2052" name="Picture 4" descr="Download Free QUESTION MARK PNG transparent background and clipart">
            <a:extLst>
              <a:ext uri="{FF2B5EF4-FFF2-40B4-BE49-F238E27FC236}">
                <a16:creationId xmlns:a16="http://schemas.microsoft.com/office/drawing/2014/main" id="{1D040A7E-3C08-DF2D-D0C2-09A3A458F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114" y="549275"/>
            <a:ext cx="5246914" cy="52469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NA PNG Image | PNG Mart">
            <a:extLst>
              <a:ext uri="{FF2B5EF4-FFF2-40B4-BE49-F238E27FC236}">
                <a16:creationId xmlns:a16="http://schemas.microsoft.com/office/drawing/2014/main" id="{1C1E1251-0234-BFD9-56E3-F2E80C4A0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58" y="2579332"/>
            <a:ext cx="4735286" cy="1491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D0FCDD-07B5-9AF3-7792-8A048CCBF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465" y="5596467"/>
            <a:ext cx="1295401" cy="684448"/>
          </a:xfrm>
          <a:prstGeom prst="rect">
            <a:avLst/>
          </a:prstGeom>
        </p:spPr>
      </p:pic>
    </p:spTree>
    <p:extLst>
      <p:ext uri="{BB962C8B-B14F-4D97-AF65-F5344CB8AC3E}">
        <p14:creationId xmlns:p14="http://schemas.microsoft.com/office/powerpoint/2010/main" val="207048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Date Placeholder 5">
            <a:extLst>
              <a:ext uri="{FF2B5EF4-FFF2-40B4-BE49-F238E27FC236}">
                <a16:creationId xmlns:a16="http://schemas.microsoft.com/office/drawing/2014/main" id="{687E8173-CEB6-BAE4-8F13-2A99C8230827}"/>
              </a:ext>
            </a:extLst>
          </p:cNvPr>
          <p:cNvSpPr>
            <a:spLocks noGrp="1"/>
          </p:cNvSpPr>
          <p:nvPr>
            <p:ph type="dt" sz="half" idx="10"/>
          </p:nvPr>
        </p:nvSpPr>
        <p:spPr/>
        <p:txBody>
          <a:bodyPr/>
          <a:lstStyle/>
          <a:p>
            <a:fld id="{8E3304F0-5CDD-492D-A862-854406492D04}" type="datetime4">
              <a:rPr lang="en-US" smtClean="0"/>
              <a:t>September 19, 2023</a:t>
            </a:fld>
            <a:endParaRPr lang="en-US"/>
          </a:p>
        </p:txBody>
      </p:sp>
      <p:sp>
        <p:nvSpPr>
          <p:cNvPr id="7" name="Slide Number Placeholder 6">
            <a:extLst>
              <a:ext uri="{FF2B5EF4-FFF2-40B4-BE49-F238E27FC236}">
                <a16:creationId xmlns:a16="http://schemas.microsoft.com/office/drawing/2014/main" id="{D0AC59C6-9D15-E00E-D1B1-4CC17BE04DEE}"/>
              </a:ext>
            </a:extLst>
          </p:cNvPr>
          <p:cNvSpPr>
            <a:spLocks noGrp="1"/>
          </p:cNvSpPr>
          <p:nvPr>
            <p:ph type="sldNum" sz="quarter" idx="12"/>
          </p:nvPr>
        </p:nvSpPr>
        <p:spPr/>
        <p:txBody>
          <a:bodyPr/>
          <a:lstStyle/>
          <a:p>
            <a:fld id="{1F0D9605-A831-4471-A4C4-EBFA8615ADCD}" type="slidenum">
              <a:rPr lang="en-US" smtClean="0"/>
              <a:t>14</a:t>
            </a:fld>
            <a:endParaRPr lang="en-US"/>
          </a:p>
        </p:txBody>
      </p:sp>
      <p:sp>
        <p:nvSpPr>
          <p:cNvPr id="22" name="Footer Placeholder 21">
            <a:extLst>
              <a:ext uri="{FF2B5EF4-FFF2-40B4-BE49-F238E27FC236}">
                <a16:creationId xmlns:a16="http://schemas.microsoft.com/office/drawing/2014/main" id="{00D7E2B4-38A3-8B2F-CBD0-EEF014481724}"/>
              </a:ext>
            </a:extLst>
          </p:cNvPr>
          <p:cNvSpPr>
            <a:spLocks noGrp="1"/>
          </p:cNvSpPr>
          <p:nvPr>
            <p:ph type="ftr" sz="quarter" idx="11"/>
          </p:nvPr>
        </p:nvSpPr>
        <p:spPr/>
        <p:txBody>
          <a:bodyPr/>
          <a:lstStyle/>
          <a:p>
            <a:r>
              <a:rPr lang="en-US"/>
              <a:t>The Innovative Actuary</a:t>
            </a:r>
            <a:endParaRPr lang="en-US" dirty="0"/>
          </a:p>
        </p:txBody>
      </p:sp>
      <p:pic>
        <p:nvPicPr>
          <p:cNvPr id="8" name="Picture 7">
            <a:extLst>
              <a:ext uri="{FF2B5EF4-FFF2-40B4-BE49-F238E27FC236}">
                <a16:creationId xmlns:a16="http://schemas.microsoft.com/office/drawing/2014/main" id="{698B6557-C651-FD26-AAE6-8F8152F21519}"/>
              </a:ext>
            </a:extLst>
          </p:cNvPr>
          <p:cNvPicPr>
            <a:picLocks noChangeAspect="1"/>
          </p:cNvPicPr>
          <p:nvPr/>
        </p:nvPicPr>
        <p:blipFill rotWithShape="1">
          <a:blip r:embed="rId2"/>
          <a:srcRect l="4480" t="837" r="4818" b="843"/>
          <a:stretch/>
        </p:blipFill>
        <p:spPr>
          <a:xfrm>
            <a:off x="6495245" y="136525"/>
            <a:ext cx="4584879" cy="5600553"/>
          </a:xfrm>
          <a:prstGeom prst="rect">
            <a:avLst/>
          </a:prstGeom>
        </p:spPr>
      </p:pic>
      <p:pic>
        <p:nvPicPr>
          <p:cNvPr id="9" name="Picture 7">
            <a:extLst>
              <a:ext uri="{FF2B5EF4-FFF2-40B4-BE49-F238E27FC236}">
                <a16:creationId xmlns:a16="http://schemas.microsoft.com/office/drawing/2014/main" id="{0ABD2268-7CA9-BCE0-0AD6-A70E76BB9EBA}"/>
              </a:ext>
            </a:extLst>
          </p:cNvPr>
          <p:cNvPicPr>
            <a:picLocks noChangeAspect="1"/>
          </p:cNvPicPr>
          <p:nvPr/>
        </p:nvPicPr>
        <p:blipFill>
          <a:blip r:embed="rId3"/>
          <a:srcRect/>
          <a:stretch>
            <a:fillRect/>
          </a:stretch>
        </p:blipFill>
        <p:spPr>
          <a:xfrm rot="3127058">
            <a:off x="6078140" y="2785450"/>
            <a:ext cx="834209" cy="2073937"/>
          </a:xfrm>
          <a:prstGeom prst="rect">
            <a:avLst/>
          </a:prstGeom>
        </p:spPr>
      </p:pic>
      <p:sp>
        <p:nvSpPr>
          <p:cNvPr id="10" name="TextBox 25">
            <a:extLst>
              <a:ext uri="{FF2B5EF4-FFF2-40B4-BE49-F238E27FC236}">
                <a16:creationId xmlns:a16="http://schemas.microsoft.com/office/drawing/2014/main" id="{ED0661D0-7F04-911A-EF3A-0934EF523804}"/>
              </a:ext>
            </a:extLst>
          </p:cNvPr>
          <p:cNvSpPr txBox="1"/>
          <p:nvPr/>
        </p:nvSpPr>
        <p:spPr>
          <a:xfrm>
            <a:off x="450761" y="2936801"/>
            <a:ext cx="5997261" cy="73866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9627F"/>
                </a:solidFill>
                <a:latin typeface="+mj-lt"/>
                <a:cs typeface="Calibri Light" panose="020F0302020204030204" pitchFamily="34" charset="0"/>
              </a:rPr>
              <a:t>Scan the QR code for a copy of this presentation</a:t>
            </a:r>
          </a:p>
        </p:txBody>
      </p:sp>
      <p:sp>
        <p:nvSpPr>
          <p:cNvPr id="11" name="TextBox 10">
            <a:extLst>
              <a:ext uri="{FF2B5EF4-FFF2-40B4-BE49-F238E27FC236}">
                <a16:creationId xmlns:a16="http://schemas.microsoft.com/office/drawing/2014/main" id="{0AF1AE47-B3E3-AA29-5C03-FB0CE32ECDE8}"/>
              </a:ext>
            </a:extLst>
          </p:cNvPr>
          <p:cNvSpPr txBox="1"/>
          <p:nvPr/>
        </p:nvSpPr>
        <p:spPr>
          <a:xfrm>
            <a:off x="1564298" y="482568"/>
            <a:ext cx="4806451" cy="553998"/>
          </a:xfrm>
          <a:prstGeom prst="rect">
            <a:avLst/>
          </a:prstGeom>
          <a:noFill/>
        </p:spPr>
        <p:txBody>
          <a:bodyPr wrap="square" lIns="0" tIns="0" rIns="0" bIns="0" rtlCol="0">
            <a:spAutoFit/>
          </a:bodyPr>
          <a:lstStyle/>
          <a:p>
            <a:r>
              <a:rPr lang="en-US" sz="3600" dirty="0">
                <a:solidFill>
                  <a:srgbClr val="0C344C"/>
                </a:solidFill>
                <a:latin typeface="+mj-lt"/>
              </a:rPr>
              <a:t>Appendix</a:t>
            </a:r>
          </a:p>
        </p:txBody>
      </p:sp>
      <p:pic>
        <p:nvPicPr>
          <p:cNvPr id="5" name="Picture 4">
            <a:extLst>
              <a:ext uri="{FF2B5EF4-FFF2-40B4-BE49-F238E27FC236}">
                <a16:creationId xmlns:a16="http://schemas.microsoft.com/office/drawing/2014/main" id="{25BF19EA-746F-B3F3-C73F-EF356F3DA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75700"/>
            <a:ext cx="1295401" cy="684448"/>
          </a:xfrm>
          <a:prstGeom prst="rect">
            <a:avLst/>
          </a:prstGeom>
        </p:spPr>
      </p:pic>
    </p:spTree>
    <p:extLst>
      <p:ext uri="{BB962C8B-B14F-4D97-AF65-F5344CB8AC3E}">
        <p14:creationId xmlns:p14="http://schemas.microsoft.com/office/powerpoint/2010/main" val="151053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p:nvSpPr>
        <p:spPr>
          <a:xfrm>
            <a:off x="940887" y="1527243"/>
            <a:ext cx="4945849" cy="3939540"/>
          </a:xfrm>
          <a:prstGeom prst="rect">
            <a:avLst/>
          </a:prstGeom>
          <a:noFill/>
        </p:spPr>
        <p:txBody>
          <a:bodyPr wrap="square" lIns="0" tIns="0" rIns="0" bIns="0" rtlCol="0">
            <a:spAutoFit/>
          </a:bodyPr>
          <a:lstStyle/>
          <a:p>
            <a:pPr algn="ctr"/>
            <a:r>
              <a:rPr lang="en-US" sz="3200" dirty="0">
                <a:solidFill>
                  <a:srgbClr val="0C344C"/>
                </a:solidFill>
                <a:latin typeface="+mj-lt"/>
              </a:rPr>
              <a:t>Imagine a world where data and innovation converge, propelling the timeless art of risk management into a new era. Welcome to a journey through ‘’The Innovative Actuary: Embracing Next-Gen Technologies.’</a:t>
            </a:r>
          </a:p>
        </p:txBody>
      </p:sp>
      <p:grpSp>
        <p:nvGrpSpPr>
          <p:cNvPr id="10" name="Group 9"/>
          <p:cNvGrpSpPr/>
          <p:nvPr/>
        </p:nvGrpSpPr>
        <p:grpSpPr>
          <a:xfrm>
            <a:off x="6096000" y="0"/>
            <a:ext cx="6096000" cy="6238875"/>
            <a:chOff x="6096000" y="0"/>
            <a:chExt cx="6096000" cy="62388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l="24215" r="24215"/>
            <a:stretch/>
          </p:blipFill>
          <p:spPr>
            <a:xfrm flipH="1">
              <a:off x="6096000" y="0"/>
              <a:ext cx="6096000" cy="6238875"/>
            </a:xfrm>
            <a:prstGeom prst="rect">
              <a:avLst/>
            </a:prstGeom>
          </p:spPr>
        </p:pic>
        <p:sp>
          <p:nvSpPr>
            <p:cNvPr id="9" name="Rectangle 8"/>
            <p:cNvSpPr/>
            <p:nvPr/>
          </p:nvSpPr>
          <p:spPr>
            <a:xfrm>
              <a:off x="6096000" y="0"/>
              <a:ext cx="4038600" cy="6238875"/>
            </a:xfrm>
            <a:prstGeom prst="rect">
              <a:avLst/>
            </a:prstGeom>
            <a:gradFill>
              <a:gsLst>
                <a:gs pos="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835729" y="4480380"/>
            <a:ext cx="45719" cy="225425"/>
          </a:xfrm>
          <a:prstGeom prst="rect">
            <a:avLst/>
          </a:prstGeom>
          <a:gradFill>
            <a:gsLst>
              <a:gs pos="0">
                <a:srgbClr val="0C344C"/>
              </a:gs>
              <a:gs pos="100000">
                <a:srgbClr val="D80F7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355385" y="3365955"/>
            <a:ext cx="297502" cy="298812"/>
            <a:chOff x="8445501" y="1787525"/>
            <a:chExt cx="360363" cy="361950"/>
          </a:xfrm>
          <a:solidFill>
            <a:schemeClr val="bg1"/>
          </a:solidFill>
        </p:grpSpPr>
        <p:sp>
          <p:nvSpPr>
            <p:cNvPr id="30" name="Freeform 311"/>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1" name="Freeform 312"/>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2" name="Freeform 313"/>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3" name="Freeform 314"/>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4" name="Freeform 315"/>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5" name="Freeform 316"/>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6" name="Freeform 317"/>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7" name="Freeform 318"/>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8" name="Freeform 319"/>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9" name="Freeform 320"/>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cxnSp>
        <p:nvCxnSpPr>
          <p:cNvPr id="50" name="Straight Connector 49"/>
          <p:cNvCxnSpPr/>
          <p:nvPr/>
        </p:nvCxnSpPr>
        <p:spPr>
          <a:xfrm>
            <a:off x="839788" y="4438805"/>
            <a:ext cx="0" cy="1161961"/>
          </a:xfrm>
          <a:prstGeom prst="line">
            <a:avLst/>
          </a:prstGeom>
          <a:ln w="9525">
            <a:solidFill>
              <a:srgbClr val="BFBEBE"/>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9034CFE-F344-A738-1463-18117AF76732}"/>
              </a:ext>
            </a:extLst>
          </p:cNvPr>
          <p:cNvSpPr>
            <a:spLocks noGrp="1"/>
          </p:cNvSpPr>
          <p:nvPr>
            <p:ph type="dt" sz="half" idx="10"/>
          </p:nvPr>
        </p:nvSpPr>
        <p:spPr/>
        <p:txBody>
          <a:bodyPr/>
          <a:lstStyle/>
          <a:p>
            <a:fld id="{2F220D97-D4F2-43FC-8AF6-59ADD4004DE9}" type="datetime4">
              <a:rPr lang="en-US" smtClean="0">
                <a:solidFill>
                  <a:srgbClr val="0C344C"/>
                </a:solidFill>
              </a:rPr>
              <a:t>September 19, 2023</a:t>
            </a:fld>
            <a:endParaRPr lang="en-US" dirty="0">
              <a:solidFill>
                <a:srgbClr val="0C344C"/>
              </a:solidFill>
            </a:endParaRPr>
          </a:p>
        </p:txBody>
      </p:sp>
      <p:sp>
        <p:nvSpPr>
          <p:cNvPr id="8" name="Slide Number Placeholder 7">
            <a:extLst>
              <a:ext uri="{FF2B5EF4-FFF2-40B4-BE49-F238E27FC236}">
                <a16:creationId xmlns:a16="http://schemas.microsoft.com/office/drawing/2014/main" id="{F7953A6D-68CC-3D58-1887-06A8225D0C48}"/>
              </a:ext>
            </a:extLst>
          </p:cNvPr>
          <p:cNvSpPr>
            <a:spLocks noGrp="1"/>
          </p:cNvSpPr>
          <p:nvPr>
            <p:ph type="sldNum" sz="quarter" idx="12"/>
          </p:nvPr>
        </p:nvSpPr>
        <p:spPr/>
        <p:txBody>
          <a:bodyPr/>
          <a:lstStyle/>
          <a:p>
            <a:fld id="{1F0D9605-A831-4471-A4C4-EBFA8615ADCD}" type="slidenum">
              <a:rPr lang="en-US" smtClean="0">
                <a:solidFill>
                  <a:srgbClr val="0C344C"/>
                </a:solidFill>
              </a:rPr>
              <a:t>2</a:t>
            </a:fld>
            <a:endParaRPr lang="en-US" dirty="0">
              <a:solidFill>
                <a:srgbClr val="0C344C"/>
              </a:solidFill>
            </a:endParaRPr>
          </a:p>
        </p:txBody>
      </p:sp>
      <p:sp>
        <p:nvSpPr>
          <p:cNvPr id="22" name="Footer Placeholder 21">
            <a:extLst>
              <a:ext uri="{FF2B5EF4-FFF2-40B4-BE49-F238E27FC236}">
                <a16:creationId xmlns:a16="http://schemas.microsoft.com/office/drawing/2014/main" id="{D6CBAC96-F320-E339-7990-DEE360BC69E6}"/>
              </a:ext>
            </a:extLst>
          </p:cNvPr>
          <p:cNvSpPr>
            <a:spLocks noGrp="1"/>
          </p:cNvSpPr>
          <p:nvPr>
            <p:ph type="ftr" sz="quarter" idx="11"/>
          </p:nvPr>
        </p:nvSpPr>
        <p:spPr/>
        <p:txBody>
          <a:bodyPr/>
          <a:lstStyle/>
          <a:p>
            <a:r>
              <a:rPr lang="en-US" dirty="0">
                <a:solidFill>
                  <a:srgbClr val="0C344C"/>
                </a:solidFill>
              </a:rPr>
              <a:t>The Innovative Actuary</a:t>
            </a:r>
          </a:p>
        </p:txBody>
      </p:sp>
      <p:pic>
        <p:nvPicPr>
          <p:cNvPr id="11" name="Picture 10">
            <a:extLst>
              <a:ext uri="{FF2B5EF4-FFF2-40B4-BE49-F238E27FC236}">
                <a16:creationId xmlns:a16="http://schemas.microsoft.com/office/drawing/2014/main" id="{61648394-04BE-A57D-597D-C84A4F8EF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599" y="5600766"/>
            <a:ext cx="1295401" cy="684448"/>
          </a:xfrm>
          <a:prstGeom prst="rect">
            <a:avLst/>
          </a:prstGeom>
        </p:spPr>
      </p:pic>
    </p:spTree>
    <p:extLst>
      <p:ext uri="{BB962C8B-B14F-4D97-AF65-F5344CB8AC3E}">
        <p14:creationId xmlns:p14="http://schemas.microsoft.com/office/powerpoint/2010/main" val="169460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86346" y="0"/>
            <a:ext cx="1240778" cy="482568"/>
            <a:chOff x="5401469" y="1588"/>
            <a:chExt cx="1389063" cy="540239"/>
          </a:xfrm>
        </p:grpSpPr>
        <p:sp>
          <p:nvSpPr>
            <p:cNvPr id="12"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857639" y="496066"/>
            <a:ext cx="5430094" cy="430887"/>
          </a:xfrm>
          <a:prstGeom prst="rect">
            <a:avLst/>
          </a:prstGeom>
          <a:noFill/>
        </p:spPr>
        <p:txBody>
          <a:bodyPr wrap="square" lIns="0" tIns="0" rIns="0" bIns="0" rtlCol="0">
            <a:spAutoFit/>
          </a:bodyPr>
          <a:lstStyle/>
          <a:p>
            <a:r>
              <a:rPr lang="cy-GB" sz="2800" dirty="0">
                <a:solidFill>
                  <a:srgbClr val="0C344C"/>
                </a:solidFill>
                <a:latin typeface="+mj-lt"/>
              </a:rPr>
              <a:t>Content</a:t>
            </a:r>
            <a:endParaRPr lang="en-US" sz="2800" dirty="0">
              <a:solidFill>
                <a:srgbClr val="0C344C"/>
              </a:solidFill>
              <a:latin typeface="+mj-lt"/>
            </a:endParaRPr>
          </a:p>
        </p:txBody>
      </p:sp>
      <p:grpSp>
        <p:nvGrpSpPr>
          <p:cNvPr id="64" name="Group 63">
            <a:extLst>
              <a:ext uri="{FF2B5EF4-FFF2-40B4-BE49-F238E27FC236}">
                <a16:creationId xmlns:a16="http://schemas.microsoft.com/office/drawing/2014/main" id="{8D3E653E-9F12-823B-F6D1-B7B710F53868}"/>
              </a:ext>
            </a:extLst>
          </p:cNvPr>
          <p:cNvGrpSpPr/>
          <p:nvPr/>
        </p:nvGrpSpPr>
        <p:grpSpPr>
          <a:xfrm>
            <a:off x="857639" y="1103843"/>
            <a:ext cx="1441706" cy="1988199"/>
            <a:chOff x="857639" y="1103843"/>
            <a:chExt cx="1441706" cy="1988199"/>
          </a:xfrm>
        </p:grpSpPr>
        <p:sp>
          <p:nvSpPr>
            <p:cNvPr id="72" name="TextBox 25"/>
            <p:cNvSpPr txBox="1"/>
            <p:nvPr/>
          </p:nvSpPr>
          <p:spPr>
            <a:xfrm>
              <a:off x="857639" y="2164668"/>
              <a:ext cx="1441706"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Introduction </a:t>
              </a:r>
            </a:p>
          </p:txBody>
        </p:sp>
        <p:grpSp>
          <p:nvGrpSpPr>
            <p:cNvPr id="132" name="Group 131"/>
            <p:cNvGrpSpPr/>
            <p:nvPr/>
          </p:nvGrpSpPr>
          <p:grpSpPr>
            <a:xfrm>
              <a:off x="928319" y="1103843"/>
              <a:ext cx="1277829" cy="636142"/>
              <a:chOff x="920816" y="2053524"/>
              <a:chExt cx="1294484" cy="815037"/>
            </a:xfrm>
          </p:grpSpPr>
          <p:sp>
            <p:nvSpPr>
              <p:cNvPr id="77" name="Rectangle: Rounded Corners 76"/>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8" name="Rectangle: Rounded Corners 77"/>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Rectangle: Rounded Corners 75"/>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80" name="Group 79"/>
            <p:cNvGrpSpPr/>
            <p:nvPr/>
          </p:nvGrpSpPr>
          <p:grpSpPr>
            <a:xfrm>
              <a:off x="1430731" y="1283758"/>
              <a:ext cx="355727" cy="276309"/>
              <a:chOff x="9161463" y="4692650"/>
              <a:chExt cx="360363" cy="354013"/>
            </a:xfrm>
            <a:solidFill>
              <a:schemeClr val="bg1"/>
            </a:solidFill>
          </p:grpSpPr>
          <p:sp>
            <p:nvSpPr>
              <p:cNvPr id="81" name="Freeform 156"/>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82" name="Freeform 157"/>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83" name="Freeform 158"/>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84" name="Freeform 159"/>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121" name="TextBox 25"/>
            <p:cNvSpPr txBox="1"/>
            <p:nvPr/>
          </p:nvSpPr>
          <p:spPr>
            <a:xfrm>
              <a:off x="1261365" y="2741493"/>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01</a:t>
              </a:r>
            </a:p>
          </p:txBody>
        </p:sp>
      </p:grpSp>
      <p:grpSp>
        <p:nvGrpSpPr>
          <p:cNvPr id="74" name="Group 73">
            <a:extLst>
              <a:ext uri="{FF2B5EF4-FFF2-40B4-BE49-F238E27FC236}">
                <a16:creationId xmlns:a16="http://schemas.microsoft.com/office/drawing/2014/main" id="{687CD9B8-AB07-DAE4-3431-8DC1B5A41DA2}"/>
              </a:ext>
            </a:extLst>
          </p:cNvPr>
          <p:cNvGrpSpPr/>
          <p:nvPr/>
        </p:nvGrpSpPr>
        <p:grpSpPr>
          <a:xfrm>
            <a:off x="3085347" y="1698100"/>
            <a:ext cx="1441706" cy="1970754"/>
            <a:chOff x="3085347" y="1698100"/>
            <a:chExt cx="1441706" cy="1970754"/>
          </a:xfrm>
        </p:grpSpPr>
        <p:sp>
          <p:nvSpPr>
            <p:cNvPr id="101" name="TextBox 25"/>
            <p:cNvSpPr txBox="1"/>
            <p:nvPr/>
          </p:nvSpPr>
          <p:spPr>
            <a:xfrm>
              <a:off x="3085347" y="2611217"/>
              <a:ext cx="1441706" cy="492443"/>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Tech meets Actuarial Science</a:t>
              </a:r>
            </a:p>
          </p:txBody>
        </p:sp>
        <p:grpSp>
          <p:nvGrpSpPr>
            <p:cNvPr id="65" name="Group 64">
              <a:extLst>
                <a:ext uri="{FF2B5EF4-FFF2-40B4-BE49-F238E27FC236}">
                  <a16:creationId xmlns:a16="http://schemas.microsoft.com/office/drawing/2014/main" id="{BD6E6F2F-DA92-BE58-323C-4537E45A8171}"/>
                </a:ext>
              </a:extLst>
            </p:cNvPr>
            <p:cNvGrpSpPr/>
            <p:nvPr/>
          </p:nvGrpSpPr>
          <p:grpSpPr>
            <a:xfrm>
              <a:off x="3162404" y="1698100"/>
              <a:ext cx="1277829" cy="1970754"/>
              <a:chOff x="3162404" y="1698100"/>
              <a:chExt cx="1277829" cy="1970754"/>
            </a:xfrm>
          </p:grpSpPr>
          <p:grpSp>
            <p:nvGrpSpPr>
              <p:cNvPr id="133" name="Group 132"/>
              <p:cNvGrpSpPr/>
              <p:nvPr/>
            </p:nvGrpSpPr>
            <p:grpSpPr>
              <a:xfrm>
                <a:off x="3162404" y="1698100"/>
                <a:ext cx="1277829" cy="636142"/>
                <a:chOff x="920816" y="2053524"/>
                <a:chExt cx="1294484" cy="815037"/>
              </a:xfrm>
            </p:grpSpPr>
            <p:sp>
              <p:nvSpPr>
                <p:cNvPr id="134" name="Rectangle: Rounded Corners 133"/>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35" name="Rectangle: Rounded Corners 134"/>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6" name="Rectangle: Rounded Corners 135"/>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03" name="Group 102"/>
              <p:cNvGrpSpPr/>
              <p:nvPr/>
            </p:nvGrpSpPr>
            <p:grpSpPr>
              <a:xfrm>
                <a:off x="3654013" y="1828454"/>
                <a:ext cx="297744" cy="282505"/>
                <a:chOff x="5584825" y="2163763"/>
                <a:chExt cx="301625" cy="361951"/>
              </a:xfrm>
              <a:solidFill>
                <a:schemeClr val="bg1"/>
              </a:solidFill>
            </p:grpSpPr>
            <p:sp>
              <p:nvSpPr>
                <p:cNvPr id="117" name="Freeform 189"/>
                <p:cNvSpPr>
                  <a:spLocks/>
                </p:cNvSpPr>
                <p:nvPr/>
              </p:nvSpPr>
              <p:spPr bwMode="auto">
                <a:xfrm>
                  <a:off x="5672138" y="2311401"/>
                  <a:ext cx="123825" cy="101600"/>
                </a:xfrm>
                <a:custGeom>
                  <a:avLst/>
                  <a:gdLst>
                    <a:gd name="T0" fmla="*/ 12 w 33"/>
                    <a:gd name="T1" fmla="*/ 27 h 27"/>
                    <a:gd name="T2" fmla="*/ 11 w 33"/>
                    <a:gd name="T3" fmla="*/ 26 h 27"/>
                    <a:gd name="T4" fmla="*/ 1 w 33"/>
                    <a:gd name="T5" fmla="*/ 16 h 27"/>
                    <a:gd name="T6" fmla="*/ 1 w 33"/>
                    <a:gd name="T7" fmla="*/ 14 h 27"/>
                    <a:gd name="T8" fmla="*/ 4 w 33"/>
                    <a:gd name="T9" fmla="*/ 14 h 27"/>
                    <a:gd name="T10" fmla="*/ 12 w 33"/>
                    <a:gd name="T11" fmla="*/ 22 h 27"/>
                    <a:gd name="T12" fmla="*/ 29 w 33"/>
                    <a:gd name="T13" fmla="*/ 1 h 27"/>
                    <a:gd name="T14" fmla="*/ 32 w 33"/>
                    <a:gd name="T15" fmla="*/ 0 h 27"/>
                    <a:gd name="T16" fmla="*/ 33 w 33"/>
                    <a:gd name="T17" fmla="*/ 3 h 27"/>
                    <a:gd name="T18" fmla="*/ 14 w 33"/>
                    <a:gd name="T19" fmla="*/ 26 h 27"/>
                    <a:gd name="T20" fmla="*/ 13 w 33"/>
                    <a:gd name="T21" fmla="*/ 27 h 27"/>
                    <a:gd name="T22" fmla="*/ 12 w 33"/>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7">
                      <a:moveTo>
                        <a:pt x="12" y="27"/>
                      </a:moveTo>
                      <a:cubicBezTo>
                        <a:pt x="12" y="27"/>
                        <a:pt x="11" y="27"/>
                        <a:pt x="11" y="26"/>
                      </a:cubicBez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4" y="27"/>
                        <a:pt x="13" y="27"/>
                        <a:pt x="13" y="27"/>
                      </a:cubicBezTo>
                      <a:cubicBezTo>
                        <a:pt x="13" y="27"/>
                        <a:pt x="13" y="27"/>
                        <a:pt x="1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18" name="Freeform 190"/>
                <p:cNvSpPr>
                  <a:spLocks/>
                </p:cNvSpPr>
                <p:nvPr/>
              </p:nvSpPr>
              <p:spPr bwMode="auto">
                <a:xfrm>
                  <a:off x="5667375" y="2163763"/>
                  <a:ext cx="136525" cy="104775"/>
                </a:xfrm>
                <a:custGeom>
                  <a:avLst/>
                  <a:gdLst>
                    <a:gd name="T0" fmla="*/ 34 w 36"/>
                    <a:gd name="T1" fmla="*/ 8 h 28"/>
                    <a:gd name="T2" fmla="*/ 28 w 36"/>
                    <a:gd name="T3" fmla="*/ 8 h 28"/>
                    <a:gd name="T4" fmla="*/ 18 w 36"/>
                    <a:gd name="T5" fmla="*/ 0 h 28"/>
                    <a:gd name="T6" fmla="*/ 8 w 36"/>
                    <a:gd name="T7" fmla="*/ 8 h 28"/>
                    <a:gd name="T8" fmla="*/ 2 w 36"/>
                    <a:gd name="T9" fmla="*/ 8 h 28"/>
                    <a:gd name="T10" fmla="*/ 0 w 36"/>
                    <a:gd name="T11" fmla="*/ 10 h 28"/>
                    <a:gd name="T12" fmla="*/ 0 w 36"/>
                    <a:gd name="T13" fmla="*/ 26 h 28"/>
                    <a:gd name="T14" fmla="*/ 2 w 36"/>
                    <a:gd name="T15" fmla="*/ 28 h 28"/>
                    <a:gd name="T16" fmla="*/ 34 w 36"/>
                    <a:gd name="T17" fmla="*/ 28 h 28"/>
                    <a:gd name="T18" fmla="*/ 36 w 36"/>
                    <a:gd name="T19" fmla="*/ 26 h 28"/>
                    <a:gd name="T20" fmla="*/ 36 w 36"/>
                    <a:gd name="T21" fmla="*/ 10 h 28"/>
                    <a:gd name="T22" fmla="*/ 34 w 36"/>
                    <a:gd name="T2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34" y="8"/>
                      </a:move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ubicBezTo>
                        <a:pt x="34" y="28"/>
                        <a:pt x="34" y="28"/>
                        <a:pt x="34" y="28"/>
                      </a:cubicBezTo>
                      <a:cubicBezTo>
                        <a:pt x="35" y="28"/>
                        <a:pt x="36" y="27"/>
                        <a:pt x="36" y="26"/>
                      </a:cubicBezTo>
                      <a:cubicBezTo>
                        <a:pt x="36" y="10"/>
                        <a:pt x="36" y="10"/>
                        <a:pt x="36" y="10"/>
                      </a:cubicBezTo>
                      <a:cubicBezTo>
                        <a:pt x="36" y="9"/>
                        <a:pt x="35" y="8"/>
                        <a:pt x="3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19" name="Freeform 191"/>
                <p:cNvSpPr>
                  <a:spLocks/>
                </p:cNvSpPr>
                <p:nvPr/>
              </p:nvSpPr>
              <p:spPr bwMode="auto">
                <a:xfrm>
                  <a:off x="5584825" y="2209801"/>
                  <a:ext cx="301625" cy="315913"/>
                </a:xfrm>
                <a:custGeom>
                  <a:avLst/>
                  <a:gdLst>
                    <a:gd name="T0" fmla="*/ 78 w 80"/>
                    <a:gd name="T1" fmla="*/ 0 h 84"/>
                    <a:gd name="T2" fmla="*/ 62 w 80"/>
                    <a:gd name="T3" fmla="*/ 0 h 84"/>
                    <a:gd name="T4" fmla="*/ 62 w 80"/>
                    <a:gd name="T5" fmla="*/ 8 h 84"/>
                    <a:gd name="T6" fmla="*/ 70 w 80"/>
                    <a:gd name="T7" fmla="*/ 8 h 84"/>
                    <a:gd name="T8" fmla="*/ 72 w 80"/>
                    <a:gd name="T9" fmla="*/ 10 h 84"/>
                    <a:gd name="T10" fmla="*/ 72 w 80"/>
                    <a:gd name="T11" fmla="*/ 58 h 84"/>
                    <a:gd name="T12" fmla="*/ 72 w 80"/>
                    <a:gd name="T13" fmla="*/ 59 h 84"/>
                    <a:gd name="T14" fmla="*/ 58 w 80"/>
                    <a:gd name="T15" fmla="*/ 75 h 84"/>
                    <a:gd name="T16" fmla="*/ 56 w 80"/>
                    <a:gd name="T17" fmla="*/ 76 h 84"/>
                    <a:gd name="T18" fmla="*/ 10 w 80"/>
                    <a:gd name="T19" fmla="*/ 76 h 84"/>
                    <a:gd name="T20" fmla="*/ 8 w 80"/>
                    <a:gd name="T21" fmla="*/ 74 h 84"/>
                    <a:gd name="T22" fmla="*/ 8 w 80"/>
                    <a:gd name="T23" fmla="*/ 10 h 84"/>
                    <a:gd name="T24" fmla="*/ 10 w 80"/>
                    <a:gd name="T25" fmla="*/ 8 h 84"/>
                    <a:gd name="T26" fmla="*/ 18 w 80"/>
                    <a:gd name="T27" fmla="*/ 8 h 84"/>
                    <a:gd name="T28" fmla="*/ 18 w 80"/>
                    <a:gd name="T29" fmla="*/ 0 h 84"/>
                    <a:gd name="T30" fmla="*/ 2 w 80"/>
                    <a:gd name="T31" fmla="*/ 0 h 84"/>
                    <a:gd name="T32" fmla="*/ 0 w 80"/>
                    <a:gd name="T33" fmla="*/ 2 h 84"/>
                    <a:gd name="T34" fmla="*/ 0 w 80"/>
                    <a:gd name="T35" fmla="*/ 82 h 84"/>
                    <a:gd name="T36" fmla="*/ 2 w 80"/>
                    <a:gd name="T37" fmla="*/ 84 h 84"/>
                    <a:gd name="T38" fmla="*/ 78 w 80"/>
                    <a:gd name="T39" fmla="*/ 84 h 84"/>
                    <a:gd name="T40" fmla="*/ 80 w 80"/>
                    <a:gd name="T41" fmla="*/ 82 h 84"/>
                    <a:gd name="T42" fmla="*/ 80 w 80"/>
                    <a:gd name="T43" fmla="*/ 2 h 84"/>
                    <a:gd name="T44" fmla="*/ 78 w 80"/>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4">
                      <a:moveTo>
                        <a:pt x="78" y="0"/>
                      </a:moveTo>
                      <a:cubicBezTo>
                        <a:pt x="62" y="0"/>
                        <a:pt x="62" y="0"/>
                        <a:pt x="62" y="0"/>
                      </a:cubicBezTo>
                      <a:cubicBezTo>
                        <a:pt x="62" y="8"/>
                        <a:pt x="62" y="8"/>
                        <a:pt x="62" y="8"/>
                      </a:cubicBezTo>
                      <a:cubicBezTo>
                        <a:pt x="70" y="8"/>
                        <a:pt x="70" y="8"/>
                        <a:pt x="70" y="8"/>
                      </a:cubicBezTo>
                      <a:cubicBezTo>
                        <a:pt x="71" y="8"/>
                        <a:pt x="72" y="9"/>
                        <a:pt x="72" y="10"/>
                      </a:cubicBezTo>
                      <a:cubicBezTo>
                        <a:pt x="72" y="58"/>
                        <a:pt x="72" y="58"/>
                        <a:pt x="72" y="58"/>
                      </a:cubicBezTo>
                      <a:cubicBezTo>
                        <a:pt x="72" y="58"/>
                        <a:pt x="72" y="59"/>
                        <a:pt x="72" y="59"/>
                      </a:cubicBezTo>
                      <a:cubicBezTo>
                        <a:pt x="58" y="75"/>
                        <a:pt x="58" y="75"/>
                        <a:pt x="58" y="75"/>
                      </a:cubicBezTo>
                      <a:cubicBezTo>
                        <a:pt x="57" y="76"/>
                        <a:pt x="57" y="76"/>
                        <a:pt x="56" y="76"/>
                      </a:cubicBezTo>
                      <a:cubicBezTo>
                        <a:pt x="10" y="76"/>
                        <a:pt x="10" y="76"/>
                        <a:pt x="10" y="76"/>
                      </a:cubicBezTo>
                      <a:cubicBezTo>
                        <a:pt x="9" y="76"/>
                        <a:pt x="8" y="75"/>
                        <a:pt x="8" y="74"/>
                      </a:cubicBezTo>
                      <a:cubicBezTo>
                        <a:pt x="8" y="10"/>
                        <a:pt x="8" y="10"/>
                        <a:pt x="8" y="10"/>
                      </a:cubicBezTo>
                      <a:cubicBezTo>
                        <a:pt x="8" y="9"/>
                        <a:pt x="9" y="8"/>
                        <a:pt x="10" y="8"/>
                      </a:cubicBezTo>
                      <a:cubicBezTo>
                        <a:pt x="18" y="8"/>
                        <a:pt x="18" y="8"/>
                        <a:pt x="18" y="8"/>
                      </a:cubicBezTo>
                      <a:cubicBezTo>
                        <a:pt x="18" y="0"/>
                        <a:pt x="18" y="0"/>
                        <a:pt x="18" y="0"/>
                      </a:cubicBezTo>
                      <a:cubicBezTo>
                        <a:pt x="2" y="0"/>
                        <a:pt x="2" y="0"/>
                        <a:pt x="2" y="0"/>
                      </a:cubicBezTo>
                      <a:cubicBezTo>
                        <a:pt x="1" y="0"/>
                        <a:pt x="0" y="1"/>
                        <a:pt x="0" y="2"/>
                      </a:cubicBezTo>
                      <a:cubicBezTo>
                        <a:pt x="0" y="82"/>
                        <a:pt x="0" y="82"/>
                        <a:pt x="0" y="82"/>
                      </a:cubicBezTo>
                      <a:cubicBezTo>
                        <a:pt x="0" y="83"/>
                        <a:pt x="1" y="84"/>
                        <a:pt x="2" y="84"/>
                      </a:cubicBezTo>
                      <a:cubicBezTo>
                        <a:pt x="78" y="84"/>
                        <a:pt x="78" y="84"/>
                        <a:pt x="78" y="84"/>
                      </a:cubicBezTo>
                      <a:cubicBezTo>
                        <a:pt x="79" y="84"/>
                        <a:pt x="80" y="83"/>
                        <a:pt x="80" y="82"/>
                      </a:cubicBezTo>
                      <a:cubicBezTo>
                        <a:pt x="80" y="2"/>
                        <a:pt x="80" y="2"/>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20" name="Freeform 192"/>
                <p:cNvSpPr>
                  <a:spLocks/>
                </p:cNvSpPr>
                <p:nvPr/>
              </p:nvSpPr>
              <p:spPr bwMode="auto">
                <a:xfrm>
                  <a:off x="5788025" y="2419351"/>
                  <a:ext cx="57150" cy="65088"/>
                </a:xfrm>
                <a:custGeom>
                  <a:avLst/>
                  <a:gdLst>
                    <a:gd name="T0" fmla="*/ 15 w 15"/>
                    <a:gd name="T1" fmla="*/ 0 h 17"/>
                    <a:gd name="T2" fmla="*/ 2 w 15"/>
                    <a:gd name="T3" fmla="*/ 0 h 17"/>
                    <a:gd name="T4" fmla="*/ 0 w 15"/>
                    <a:gd name="T5" fmla="*/ 2 h 17"/>
                    <a:gd name="T6" fmla="*/ 0 w 15"/>
                    <a:gd name="T7" fmla="*/ 17 h 17"/>
                    <a:gd name="T8" fmla="*/ 15 w 15"/>
                    <a:gd name="T9" fmla="*/ 0 h 17"/>
                  </a:gdLst>
                  <a:ahLst/>
                  <a:cxnLst>
                    <a:cxn ang="0">
                      <a:pos x="T0" y="T1"/>
                    </a:cxn>
                    <a:cxn ang="0">
                      <a:pos x="T2" y="T3"/>
                    </a:cxn>
                    <a:cxn ang="0">
                      <a:pos x="T4" y="T5"/>
                    </a:cxn>
                    <a:cxn ang="0">
                      <a:pos x="T6" y="T7"/>
                    </a:cxn>
                    <a:cxn ang="0">
                      <a:pos x="T8" y="T9"/>
                    </a:cxn>
                  </a:cxnLst>
                  <a:rect l="0" t="0" r="r" b="b"/>
                  <a:pathLst>
                    <a:path w="15" h="17">
                      <a:moveTo>
                        <a:pt x="15" y="0"/>
                      </a:moveTo>
                      <a:cubicBezTo>
                        <a:pt x="2" y="0"/>
                        <a:pt x="2" y="0"/>
                        <a:pt x="2" y="0"/>
                      </a:cubicBezTo>
                      <a:cubicBezTo>
                        <a:pt x="1" y="0"/>
                        <a:pt x="0" y="1"/>
                        <a:pt x="0" y="2"/>
                      </a:cubicBezTo>
                      <a:cubicBezTo>
                        <a:pt x="0" y="17"/>
                        <a:pt x="0" y="17"/>
                        <a:pt x="0" y="17"/>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122" name="TextBox 25"/>
              <p:cNvSpPr txBox="1"/>
              <p:nvPr/>
            </p:nvSpPr>
            <p:spPr>
              <a:xfrm>
                <a:off x="3500331" y="3318305"/>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02</a:t>
                </a:r>
              </a:p>
            </p:txBody>
          </p:sp>
        </p:grpSp>
      </p:grpSp>
      <p:grpSp>
        <p:nvGrpSpPr>
          <p:cNvPr id="66" name="Group 65">
            <a:extLst>
              <a:ext uri="{FF2B5EF4-FFF2-40B4-BE49-F238E27FC236}">
                <a16:creationId xmlns:a16="http://schemas.microsoft.com/office/drawing/2014/main" id="{92AFE68D-1DA3-3758-C5D8-CA459A26EA8B}"/>
              </a:ext>
            </a:extLst>
          </p:cNvPr>
          <p:cNvGrpSpPr/>
          <p:nvPr/>
        </p:nvGrpSpPr>
        <p:grpSpPr>
          <a:xfrm>
            <a:off x="5328942" y="1103843"/>
            <a:ext cx="1441706" cy="1992390"/>
            <a:chOff x="5328942" y="1103843"/>
            <a:chExt cx="1441706" cy="1992390"/>
          </a:xfrm>
        </p:grpSpPr>
        <p:grpSp>
          <p:nvGrpSpPr>
            <p:cNvPr id="144" name="Group 143"/>
            <p:cNvGrpSpPr/>
            <p:nvPr/>
          </p:nvGrpSpPr>
          <p:grpSpPr>
            <a:xfrm>
              <a:off x="5399622" y="1103843"/>
              <a:ext cx="1277829" cy="636142"/>
              <a:chOff x="920816" y="2053524"/>
              <a:chExt cx="1294484" cy="815037"/>
            </a:xfrm>
          </p:grpSpPr>
          <p:sp>
            <p:nvSpPr>
              <p:cNvPr id="145" name="Rectangle: Rounded Corners 144"/>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46" name="Rectangle: Rounded Corners 145"/>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7" name="Rectangle: Rounded Corners 146"/>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02" name="TextBox 25"/>
            <p:cNvSpPr txBox="1"/>
            <p:nvPr/>
          </p:nvSpPr>
          <p:spPr>
            <a:xfrm>
              <a:off x="5328942" y="1941514"/>
              <a:ext cx="1441706" cy="738664"/>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Data Analytics, Insights and Automation </a:t>
              </a:r>
            </a:p>
          </p:txBody>
        </p:sp>
        <p:grpSp>
          <p:nvGrpSpPr>
            <p:cNvPr id="105" name="Group 104"/>
            <p:cNvGrpSpPr/>
            <p:nvPr/>
          </p:nvGrpSpPr>
          <p:grpSpPr>
            <a:xfrm>
              <a:off x="5868508" y="1280661"/>
              <a:ext cx="340056" cy="282504"/>
              <a:chOff x="6276975" y="723900"/>
              <a:chExt cx="344488" cy="361950"/>
            </a:xfrm>
            <a:solidFill>
              <a:schemeClr val="bg1"/>
            </a:solidFill>
          </p:grpSpPr>
          <p:sp>
            <p:nvSpPr>
              <p:cNvPr id="109" name="Freeform 71"/>
              <p:cNvSpPr>
                <a:spLocks/>
              </p:cNvSpPr>
              <p:nvPr/>
            </p:nvSpPr>
            <p:spPr bwMode="auto">
              <a:xfrm>
                <a:off x="6527800" y="723900"/>
                <a:ext cx="93663" cy="153988"/>
              </a:xfrm>
              <a:custGeom>
                <a:avLst/>
                <a:gdLst>
                  <a:gd name="T0" fmla="*/ 25 w 25"/>
                  <a:gd name="T1" fmla="*/ 1 h 41"/>
                  <a:gd name="T2" fmla="*/ 23 w 25"/>
                  <a:gd name="T3" fmla="*/ 0 h 41"/>
                  <a:gd name="T4" fmla="*/ 16 w 25"/>
                  <a:gd name="T5" fmla="*/ 0 h 41"/>
                  <a:gd name="T6" fmla="*/ 0 w 25"/>
                  <a:gd name="T7" fmla="*/ 35 h 41"/>
                  <a:gd name="T8" fmla="*/ 7 w 25"/>
                  <a:gd name="T9" fmla="*/ 41 h 41"/>
                  <a:gd name="T10" fmla="*/ 7 w 25"/>
                  <a:gd name="T11" fmla="*/ 41 h 41"/>
                  <a:gd name="T12" fmla="*/ 25 w 25"/>
                  <a:gd name="T13" fmla="*/ 3 h 41"/>
                  <a:gd name="T14" fmla="*/ 25 w 25"/>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1">
                    <a:moveTo>
                      <a:pt x="25" y="1"/>
                    </a:moveTo>
                    <a:cubicBezTo>
                      <a:pt x="25" y="0"/>
                      <a:pt x="24" y="0"/>
                      <a:pt x="23" y="0"/>
                    </a:cubicBezTo>
                    <a:cubicBezTo>
                      <a:pt x="16" y="0"/>
                      <a:pt x="16" y="0"/>
                      <a:pt x="16" y="0"/>
                    </a:cubicBezTo>
                    <a:cubicBezTo>
                      <a:pt x="0" y="35"/>
                      <a:pt x="0" y="35"/>
                      <a:pt x="0" y="35"/>
                    </a:cubicBezTo>
                    <a:cubicBezTo>
                      <a:pt x="3" y="36"/>
                      <a:pt x="5" y="39"/>
                      <a:pt x="7" y="41"/>
                    </a:cubicBezTo>
                    <a:cubicBezTo>
                      <a:pt x="7" y="41"/>
                      <a:pt x="7" y="41"/>
                      <a:pt x="7" y="41"/>
                    </a:cubicBezTo>
                    <a:cubicBezTo>
                      <a:pt x="25" y="3"/>
                      <a:pt x="25" y="3"/>
                      <a:pt x="25" y="3"/>
                    </a:cubicBezTo>
                    <a:cubicBezTo>
                      <a:pt x="25" y="2"/>
                      <a:pt x="25" y="2"/>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10" name="Freeform 72"/>
              <p:cNvSpPr>
                <a:spLocks/>
              </p:cNvSpPr>
              <p:nvPr/>
            </p:nvSpPr>
            <p:spPr bwMode="auto">
              <a:xfrm>
                <a:off x="6483350" y="723900"/>
                <a:ext cx="90488" cy="120650"/>
              </a:xfrm>
              <a:custGeom>
                <a:avLst/>
                <a:gdLst>
                  <a:gd name="T0" fmla="*/ 24 w 24"/>
                  <a:gd name="T1" fmla="*/ 0 h 32"/>
                  <a:gd name="T2" fmla="*/ 15 w 24"/>
                  <a:gd name="T3" fmla="*/ 0 h 32"/>
                  <a:gd name="T4" fmla="*/ 14 w 24"/>
                  <a:gd name="T5" fmla="*/ 1 h 32"/>
                  <a:gd name="T6" fmla="*/ 0 w 24"/>
                  <a:gd name="T7" fmla="*/ 29 h 32"/>
                  <a:gd name="T8" fmla="*/ 9 w 24"/>
                  <a:gd name="T9" fmla="*/ 32 h 32"/>
                  <a:gd name="T10" fmla="*/ 24 w 24"/>
                  <a:gd name="T11" fmla="*/ 0 h 32"/>
                </a:gdLst>
                <a:ahLst/>
                <a:cxnLst>
                  <a:cxn ang="0">
                    <a:pos x="T0" y="T1"/>
                  </a:cxn>
                  <a:cxn ang="0">
                    <a:pos x="T2" y="T3"/>
                  </a:cxn>
                  <a:cxn ang="0">
                    <a:pos x="T4" y="T5"/>
                  </a:cxn>
                  <a:cxn ang="0">
                    <a:pos x="T6" y="T7"/>
                  </a:cxn>
                  <a:cxn ang="0">
                    <a:pos x="T8" y="T9"/>
                  </a:cxn>
                  <a:cxn ang="0">
                    <a:pos x="T10" y="T11"/>
                  </a:cxn>
                </a:cxnLst>
                <a:rect l="0" t="0" r="r" b="b"/>
                <a:pathLst>
                  <a:path w="24" h="32">
                    <a:moveTo>
                      <a:pt x="24" y="0"/>
                    </a:moveTo>
                    <a:cubicBezTo>
                      <a:pt x="15" y="0"/>
                      <a:pt x="15" y="0"/>
                      <a:pt x="15" y="0"/>
                    </a:cubicBezTo>
                    <a:cubicBezTo>
                      <a:pt x="15" y="0"/>
                      <a:pt x="14" y="0"/>
                      <a:pt x="14" y="1"/>
                    </a:cubicBezTo>
                    <a:cubicBezTo>
                      <a:pt x="0" y="29"/>
                      <a:pt x="0" y="29"/>
                      <a:pt x="0" y="29"/>
                    </a:cubicBezTo>
                    <a:cubicBezTo>
                      <a:pt x="3" y="30"/>
                      <a:pt x="6" y="31"/>
                      <a:pt x="9" y="32"/>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11" name="Freeform 73"/>
              <p:cNvSpPr>
                <a:spLocks/>
              </p:cNvSpPr>
              <p:nvPr/>
            </p:nvSpPr>
            <p:spPr bwMode="auto">
              <a:xfrm>
                <a:off x="6276975" y="723900"/>
                <a:ext cx="93663" cy="153988"/>
              </a:xfrm>
              <a:custGeom>
                <a:avLst/>
                <a:gdLst>
                  <a:gd name="T0" fmla="*/ 19 w 25"/>
                  <a:gd name="T1" fmla="*/ 41 h 41"/>
                  <a:gd name="T2" fmla="*/ 25 w 25"/>
                  <a:gd name="T3" fmla="*/ 35 h 41"/>
                  <a:gd name="T4" fmla="*/ 9 w 25"/>
                  <a:gd name="T5" fmla="*/ 0 h 41"/>
                  <a:gd name="T6" fmla="*/ 2 w 25"/>
                  <a:gd name="T7" fmla="*/ 0 h 41"/>
                  <a:gd name="T8" fmla="*/ 0 w 25"/>
                  <a:gd name="T9" fmla="*/ 1 h 41"/>
                  <a:gd name="T10" fmla="*/ 0 w 25"/>
                  <a:gd name="T11" fmla="*/ 3 h 41"/>
                  <a:gd name="T12" fmla="*/ 18 w 25"/>
                  <a:gd name="T13" fmla="*/ 41 h 41"/>
                  <a:gd name="T14" fmla="*/ 19 w 25"/>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1">
                    <a:moveTo>
                      <a:pt x="19" y="41"/>
                    </a:moveTo>
                    <a:cubicBezTo>
                      <a:pt x="21" y="39"/>
                      <a:pt x="23" y="37"/>
                      <a:pt x="25" y="35"/>
                    </a:cubicBezTo>
                    <a:cubicBezTo>
                      <a:pt x="9" y="0"/>
                      <a:pt x="9" y="0"/>
                      <a:pt x="9" y="0"/>
                    </a:cubicBezTo>
                    <a:cubicBezTo>
                      <a:pt x="2" y="0"/>
                      <a:pt x="2" y="0"/>
                      <a:pt x="2" y="0"/>
                    </a:cubicBezTo>
                    <a:cubicBezTo>
                      <a:pt x="1" y="0"/>
                      <a:pt x="1" y="0"/>
                      <a:pt x="0" y="1"/>
                    </a:cubicBezTo>
                    <a:cubicBezTo>
                      <a:pt x="0" y="2"/>
                      <a:pt x="0" y="2"/>
                      <a:pt x="0" y="3"/>
                    </a:cubicBezTo>
                    <a:cubicBezTo>
                      <a:pt x="18" y="41"/>
                      <a:pt x="18" y="41"/>
                      <a:pt x="18" y="41"/>
                    </a:cubicBezTo>
                    <a:cubicBezTo>
                      <a:pt x="18" y="41"/>
                      <a:pt x="18" y="41"/>
                      <a:pt x="1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12" name="Freeform 74"/>
              <p:cNvSpPr>
                <a:spLocks/>
              </p:cNvSpPr>
              <p:nvPr/>
            </p:nvSpPr>
            <p:spPr bwMode="auto">
              <a:xfrm>
                <a:off x="6324600" y="723900"/>
                <a:ext cx="90488" cy="123825"/>
              </a:xfrm>
              <a:custGeom>
                <a:avLst/>
                <a:gdLst>
                  <a:gd name="T0" fmla="*/ 24 w 24"/>
                  <a:gd name="T1" fmla="*/ 29 h 33"/>
                  <a:gd name="T2" fmla="*/ 11 w 24"/>
                  <a:gd name="T3" fmla="*/ 1 h 33"/>
                  <a:gd name="T4" fmla="*/ 9 w 24"/>
                  <a:gd name="T5" fmla="*/ 0 h 33"/>
                  <a:gd name="T6" fmla="*/ 0 w 24"/>
                  <a:gd name="T7" fmla="*/ 0 h 33"/>
                  <a:gd name="T8" fmla="*/ 16 w 24"/>
                  <a:gd name="T9" fmla="*/ 33 h 33"/>
                  <a:gd name="T10" fmla="*/ 24 w 24"/>
                  <a:gd name="T11" fmla="*/ 29 h 33"/>
                </a:gdLst>
                <a:ahLst/>
                <a:cxnLst>
                  <a:cxn ang="0">
                    <a:pos x="T0" y="T1"/>
                  </a:cxn>
                  <a:cxn ang="0">
                    <a:pos x="T2" y="T3"/>
                  </a:cxn>
                  <a:cxn ang="0">
                    <a:pos x="T4" y="T5"/>
                  </a:cxn>
                  <a:cxn ang="0">
                    <a:pos x="T6" y="T7"/>
                  </a:cxn>
                  <a:cxn ang="0">
                    <a:pos x="T8" y="T9"/>
                  </a:cxn>
                  <a:cxn ang="0">
                    <a:pos x="T10" y="T11"/>
                  </a:cxn>
                </a:cxnLst>
                <a:rect l="0" t="0" r="r" b="b"/>
                <a:pathLst>
                  <a:path w="24" h="33">
                    <a:moveTo>
                      <a:pt x="24" y="29"/>
                    </a:moveTo>
                    <a:cubicBezTo>
                      <a:pt x="11" y="1"/>
                      <a:pt x="11" y="1"/>
                      <a:pt x="11" y="1"/>
                    </a:cubicBezTo>
                    <a:cubicBezTo>
                      <a:pt x="10" y="0"/>
                      <a:pt x="10" y="0"/>
                      <a:pt x="9" y="0"/>
                    </a:cubicBezTo>
                    <a:cubicBezTo>
                      <a:pt x="0" y="0"/>
                      <a:pt x="0" y="0"/>
                      <a:pt x="0" y="0"/>
                    </a:cubicBezTo>
                    <a:cubicBezTo>
                      <a:pt x="16" y="33"/>
                      <a:pt x="16" y="33"/>
                      <a:pt x="16" y="33"/>
                    </a:cubicBezTo>
                    <a:cubicBezTo>
                      <a:pt x="18" y="31"/>
                      <a:pt x="21" y="30"/>
                      <a:pt x="2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13" name="Freeform 75"/>
              <p:cNvSpPr>
                <a:spLocks noEditPoints="1"/>
              </p:cNvSpPr>
              <p:nvPr/>
            </p:nvSpPr>
            <p:spPr bwMode="auto">
              <a:xfrm>
                <a:off x="6329363" y="844550"/>
                <a:ext cx="239713" cy="241300"/>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2 w 64"/>
                  <a:gd name="T11" fmla="*/ 28 h 64"/>
                  <a:gd name="T12" fmla="*/ 43 w 64"/>
                  <a:gd name="T13" fmla="*/ 35 h 64"/>
                  <a:gd name="T14" fmla="*/ 46 w 64"/>
                  <a:gd name="T15" fmla="*/ 47 h 64"/>
                  <a:gd name="T16" fmla="*/ 46 w 64"/>
                  <a:gd name="T17" fmla="*/ 50 h 64"/>
                  <a:gd name="T18" fmla="*/ 44 w 64"/>
                  <a:gd name="T19" fmla="*/ 50 h 64"/>
                  <a:gd name="T20" fmla="*/ 43 w 64"/>
                  <a:gd name="T21" fmla="*/ 50 h 64"/>
                  <a:gd name="T22" fmla="*/ 32 w 64"/>
                  <a:gd name="T23" fmla="*/ 43 h 64"/>
                  <a:gd name="T24" fmla="*/ 21 w 64"/>
                  <a:gd name="T25" fmla="*/ 50 h 64"/>
                  <a:gd name="T26" fmla="*/ 19 w 64"/>
                  <a:gd name="T27" fmla="*/ 50 h 64"/>
                  <a:gd name="T28" fmla="*/ 18 w 64"/>
                  <a:gd name="T29" fmla="*/ 47 h 64"/>
                  <a:gd name="T30" fmla="*/ 22 w 64"/>
                  <a:gd name="T31" fmla="*/ 35 h 64"/>
                  <a:gd name="T32" fmla="*/ 13 w 64"/>
                  <a:gd name="T33" fmla="*/ 28 h 64"/>
                  <a:gd name="T34" fmla="*/ 12 w 64"/>
                  <a:gd name="T35" fmla="*/ 25 h 64"/>
                  <a:gd name="T36" fmla="*/ 14 w 64"/>
                  <a:gd name="T37" fmla="*/ 24 h 64"/>
                  <a:gd name="T38" fmla="*/ 25 w 64"/>
                  <a:gd name="T39" fmla="*/ 24 h 64"/>
                  <a:gd name="T40" fmla="*/ 31 w 64"/>
                  <a:gd name="T41" fmla="*/ 13 h 64"/>
                  <a:gd name="T42" fmla="*/ 34 w 64"/>
                  <a:gd name="T43" fmla="*/ 13 h 64"/>
                  <a:gd name="T44" fmla="*/ 40 w 64"/>
                  <a:gd name="T45" fmla="*/ 24 h 64"/>
                  <a:gd name="T46" fmla="*/ 50 w 64"/>
                  <a:gd name="T47" fmla="*/ 24 h 64"/>
                  <a:gd name="T48" fmla="*/ 52 w 64"/>
                  <a:gd name="T49" fmla="*/ 25 h 64"/>
                  <a:gd name="T50" fmla="*/ 52 w 64"/>
                  <a:gd name="T51"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32" y="0"/>
                    </a:moveTo>
                    <a:cubicBezTo>
                      <a:pt x="15" y="0"/>
                      <a:pt x="0" y="14"/>
                      <a:pt x="0" y="32"/>
                    </a:cubicBezTo>
                    <a:cubicBezTo>
                      <a:pt x="0" y="50"/>
                      <a:pt x="15" y="64"/>
                      <a:pt x="32" y="64"/>
                    </a:cubicBezTo>
                    <a:cubicBezTo>
                      <a:pt x="50" y="64"/>
                      <a:pt x="64" y="50"/>
                      <a:pt x="64" y="32"/>
                    </a:cubicBezTo>
                    <a:cubicBezTo>
                      <a:pt x="64" y="14"/>
                      <a:pt x="50" y="0"/>
                      <a:pt x="32" y="0"/>
                    </a:cubicBezTo>
                    <a:close/>
                    <a:moveTo>
                      <a:pt x="52" y="28"/>
                    </a:moveTo>
                    <a:cubicBezTo>
                      <a:pt x="43" y="35"/>
                      <a:pt x="43" y="35"/>
                      <a:pt x="43" y="35"/>
                    </a:cubicBezTo>
                    <a:cubicBezTo>
                      <a:pt x="46" y="47"/>
                      <a:pt x="46" y="47"/>
                      <a:pt x="46" y="47"/>
                    </a:cubicBezTo>
                    <a:cubicBezTo>
                      <a:pt x="46" y="48"/>
                      <a:pt x="46" y="49"/>
                      <a:pt x="46" y="50"/>
                    </a:cubicBezTo>
                    <a:cubicBezTo>
                      <a:pt x="45" y="50"/>
                      <a:pt x="45" y="50"/>
                      <a:pt x="44" y="50"/>
                    </a:cubicBezTo>
                    <a:cubicBezTo>
                      <a:pt x="44" y="50"/>
                      <a:pt x="44" y="50"/>
                      <a:pt x="43" y="50"/>
                    </a:cubicBezTo>
                    <a:cubicBezTo>
                      <a:pt x="32" y="43"/>
                      <a:pt x="32" y="43"/>
                      <a:pt x="32" y="43"/>
                    </a:cubicBezTo>
                    <a:cubicBezTo>
                      <a:pt x="21" y="50"/>
                      <a:pt x="21" y="50"/>
                      <a:pt x="21" y="50"/>
                    </a:cubicBezTo>
                    <a:cubicBezTo>
                      <a:pt x="21" y="50"/>
                      <a:pt x="20" y="50"/>
                      <a:pt x="19" y="50"/>
                    </a:cubicBezTo>
                    <a:cubicBezTo>
                      <a:pt x="18" y="49"/>
                      <a:pt x="18" y="48"/>
                      <a:pt x="18" y="47"/>
                    </a:cubicBezTo>
                    <a:cubicBezTo>
                      <a:pt x="22" y="35"/>
                      <a:pt x="22" y="35"/>
                      <a:pt x="22" y="35"/>
                    </a:cubicBezTo>
                    <a:cubicBezTo>
                      <a:pt x="13" y="28"/>
                      <a:pt x="13" y="28"/>
                      <a:pt x="13" y="28"/>
                    </a:cubicBezTo>
                    <a:cubicBezTo>
                      <a:pt x="12" y="27"/>
                      <a:pt x="12" y="26"/>
                      <a:pt x="12" y="25"/>
                    </a:cubicBezTo>
                    <a:cubicBezTo>
                      <a:pt x="13" y="25"/>
                      <a:pt x="13" y="24"/>
                      <a:pt x="14" y="24"/>
                    </a:cubicBezTo>
                    <a:cubicBezTo>
                      <a:pt x="25" y="24"/>
                      <a:pt x="25" y="24"/>
                      <a:pt x="25" y="24"/>
                    </a:cubicBezTo>
                    <a:cubicBezTo>
                      <a:pt x="31" y="13"/>
                      <a:pt x="31" y="13"/>
                      <a:pt x="31" y="13"/>
                    </a:cubicBezTo>
                    <a:cubicBezTo>
                      <a:pt x="31" y="12"/>
                      <a:pt x="33" y="12"/>
                      <a:pt x="34" y="13"/>
                    </a:cubicBezTo>
                    <a:cubicBezTo>
                      <a:pt x="40" y="24"/>
                      <a:pt x="40" y="24"/>
                      <a:pt x="40" y="24"/>
                    </a:cubicBezTo>
                    <a:cubicBezTo>
                      <a:pt x="50" y="24"/>
                      <a:pt x="50" y="24"/>
                      <a:pt x="50" y="24"/>
                    </a:cubicBezTo>
                    <a:cubicBezTo>
                      <a:pt x="51" y="24"/>
                      <a:pt x="52" y="25"/>
                      <a:pt x="52" y="25"/>
                    </a:cubicBezTo>
                    <a:cubicBezTo>
                      <a:pt x="52" y="26"/>
                      <a:pt x="52" y="27"/>
                      <a:pt x="5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123" name="TextBox 25"/>
            <p:cNvSpPr txBox="1"/>
            <p:nvPr/>
          </p:nvSpPr>
          <p:spPr>
            <a:xfrm>
              <a:off x="5743926" y="2745684"/>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03</a:t>
              </a:r>
            </a:p>
          </p:txBody>
        </p:sp>
      </p:grpSp>
      <p:grpSp>
        <p:nvGrpSpPr>
          <p:cNvPr id="67" name="Group 66">
            <a:extLst>
              <a:ext uri="{FF2B5EF4-FFF2-40B4-BE49-F238E27FC236}">
                <a16:creationId xmlns:a16="http://schemas.microsoft.com/office/drawing/2014/main" id="{0E85578A-4112-3582-47E7-D0AEFEC396DE}"/>
              </a:ext>
            </a:extLst>
          </p:cNvPr>
          <p:cNvGrpSpPr/>
          <p:nvPr/>
        </p:nvGrpSpPr>
        <p:grpSpPr>
          <a:xfrm>
            <a:off x="7550020" y="1566120"/>
            <a:ext cx="1441706" cy="2102734"/>
            <a:chOff x="7550020" y="1566120"/>
            <a:chExt cx="1441706" cy="2102734"/>
          </a:xfrm>
        </p:grpSpPr>
        <p:grpSp>
          <p:nvGrpSpPr>
            <p:cNvPr id="152" name="Group 151"/>
            <p:cNvGrpSpPr/>
            <p:nvPr/>
          </p:nvGrpSpPr>
          <p:grpSpPr>
            <a:xfrm>
              <a:off x="7635273" y="1566120"/>
              <a:ext cx="1277829" cy="636142"/>
              <a:chOff x="920816" y="1884428"/>
              <a:chExt cx="1294484" cy="815037"/>
            </a:xfrm>
          </p:grpSpPr>
          <p:sp>
            <p:nvSpPr>
              <p:cNvPr id="153" name="Rectangle: Rounded Corners 152"/>
              <p:cNvSpPr/>
              <p:nvPr/>
            </p:nvSpPr>
            <p:spPr>
              <a:xfrm rot="18900000">
                <a:off x="920816" y="2089927"/>
                <a:ext cx="455856" cy="455858"/>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54" name="Rectangle: Rounded Corners 153"/>
              <p:cNvSpPr/>
              <p:nvPr/>
            </p:nvSpPr>
            <p:spPr>
              <a:xfrm rot="18900000">
                <a:off x="1759444" y="2076911"/>
                <a:ext cx="455856" cy="455858"/>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5" name="Rectangle: Rounded Corners 154"/>
              <p:cNvSpPr/>
              <p:nvPr/>
            </p:nvSpPr>
            <p:spPr>
              <a:xfrm rot="2700000">
                <a:off x="1160539" y="1884428"/>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06" name="Group 105"/>
            <p:cNvGrpSpPr/>
            <p:nvPr/>
          </p:nvGrpSpPr>
          <p:grpSpPr>
            <a:xfrm>
              <a:off x="8096325" y="1829074"/>
              <a:ext cx="355727" cy="281266"/>
              <a:chOff x="9166226" y="3952875"/>
              <a:chExt cx="360363" cy="360363"/>
            </a:xfrm>
            <a:solidFill>
              <a:schemeClr val="bg1"/>
            </a:solidFill>
          </p:grpSpPr>
          <p:sp>
            <p:nvSpPr>
              <p:cNvPr id="107" name="Freeform 24"/>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08" name="Freeform 25"/>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126" name="TextBox 25"/>
            <p:cNvSpPr txBox="1"/>
            <p:nvPr/>
          </p:nvSpPr>
          <p:spPr>
            <a:xfrm>
              <a:off x="7550020" y="2364996"/>
              <a:ext cx="1441706" cy="984885"/>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Machine Learning, Predictive Modelling and AI </a:t>
              </a:r>
            </a:p>
          </p:txBody>
        </p:sp>
        <p:sp>
          <p:nvSpPr>
            <p:cNvPr id="127" name="TextBox 25"/>
            <p:cNvSpPr txBox="1"/>
            <p:nvPr/>
          </p:nvSpPr>
          <p:spPr>
            <a:xfrm>
              <a:off x="7965004" y="3318305"/>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04</a:t>
              </a:r>
            </a:p>
          </p:txBody>
        </p:sp>
      </p:grpSp>
      <p:grpSp>
        <p:nvGrpSpPr>
          <p:cNvPr id="68" name="Group 67">
            <a:extLst>
              <a:ext uri="{FF2B5EF4-FFF2-40B4-BE49-F238E27FC236}">
                <a16:creationId xmlns:a16="http://schemas.microsoft.com/office/drawing/2014/main" id="{F11E0033-9992-90D6-5663-97A8548F5036}"/>
              </a:ext>
            </a:extLst>
          </p:cNvPr>
          <p:cNvGrpSpPr/>
          <p:nvPr/>
        </p:nvGrpSpPr>
        <p:grpSpPr>
          <a:xfrm>
            <a:off x="9784213" y="1103843"/>
            <a:ext cx="1441706" cy="1988199"/>
            <a:chOff x="9784213" y="1103843"/>
            <a:chExt cx="1441706" cy="1988199"/>
          </a:xfrm>
        </p:grpSpPr>
        <p:grpSp>
          <p:nvGrpSpPr>
            <p:cNvPr id="148" name="Group 147"/>
            <p:cNvGrpSpPr/>
            <p:nvPr/>
          </p:nvGrpSpPr>
          <p:grpSpPr>
            <a:xfrm>
              <a:off x="9870924" y="1103843"/>
              <a:ext cx="1277829" cy="636142"/>
              <a:chOff x="920816" y="2053524"/>
              <a:chExt cx="1294484" cy="815037"/>
            </a:xfrm>
          </p:grpSpPr>
          <p:sp>
            <p:nvSpPr>
              <p:cNvPr id="149" name="Rectangle: Rounded Corners 148"/>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50" name="Rectangle: Rounded Corners 149"/>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1" name="Rectangle: Rounded Corners 150"/>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04" name="Group 103"/>
            <p:cNvGrpSpPr/>
            <p:nvPr/>
          </p:nvGrpSpPr>
          <p:grpSpPr>
            <a:xfrm>
              <a:off x="10390741" y="1280661"/>
              <a:ext cx="238195" cy="282505"/>
              <a:chOff x="7778750" y="2535238"/>
              <a:chExt cx="241300" cy="361951"/>
            </a:xfrm>
            <a:solidFill>
              <a:schemeClr val="bg1"/>
            </a:solidFill>
          </p:grpSpPr>
          <p:sp>
            <p:nvSpPr>
              <p:cNvPr id="114" name="Freeform 64"/>
              <p:cNvSpPr>
                <a:spLocks noEditPoints="1"/>
              </p:cNvSpPr>
              <p:nvPr/>
            </p:nvSpPr>
            <p:spPr bwMode="auto">
              <a:xfrm>
                <a:off x="7778750" y="2686051"/>
                <a:ext cx="241300" cy="211138"/>
              </a:xfrm>
              <a:custGeom>
                <a:avLst/>
                <a:gdLst>
                  <a:gd name="T0" fmla="*/ 44 w 64"/>
                  <a:gd name="T1" fmla="*/ 0 h 56"/>
                  <a:gd name="T2" fmla="*/ 43 w 64"/>
                  <a:gd name="T3" fmla="*/ 0 h 56"/>
                  <a:gd name="T4" fmla="*/ 21 w 64"/>
                  <a:gd name="T5" fmla="*/ 0 h 56"/>
                  <a:gd name="T6" fmla="*/ 20 w 64"/>
                  <a:gd name="T7" fmla="*/ 0 h 56"/>
                  <a:gd name="T8" fmla="*/ 0 w 64"/>
                  <a:gd name="T9" fmla="*/ 32 h 56"/>
                  <a:gd name="T10" fmla="*/ 32 w 64"/>
                  <a:gd name="T11" fmla="*/ 56 h 56"/>
                  <a:gd name="T12" fmla="*/ 64 w 64"/>
                  <a:gd name="T13" fmla="*/ 32 h 56"/>
                  <a:gd name="T14" fmla="*/ 44 w 64"/>
                  <a:gd name="T15" fmla="*/ 0 h 56"/>
                  <a:gd name="T16" fmla="*/ 32 w 64"/>
                  <a:gd name="T17" fmla="*/ 26 h 56"/>
                  <a:gd name="T18" fmla="*/ 40 w 64"/>
                  <a:gd name="T19" fmla="*/ 34 h 56"/>
                  <a:gd name="T20" fmla="*/ 34 w 64"/>
                  <a:gd name="T21" fmla="*/ 42 h 56"/>
                  <a:gd name="T22" fmla="*/ 34 w 64"/>
                  <a:gd name="T23" fmla="*/ 44 h 56"/>
                  <a:gd name="T24" fmla="*/ 32 w 64"/>
                  <a:gd name="T25" fmla="*/ 46 h 56"/>
                  <a:gd name="T26" fmla="*/ 30 w 64"/>
                  <a:gd name="T27" fmla="*/ 44 h 56"/>
                  <a:gd name="T28" fmla="*/ 30 w 64"/>
                  <a:gd name="T29" fmla="*/ 42 h 56"/>
                  <a:gd name="T30" fmla="*/ 24 w 64"/>
                  <a:gd name="T31" fmla="*/ 34 h 56"/>
                  <a:gd name="T32" fmla="*/ 26 w 64"/>
                  <a:gd name="T33" fmla="*/ 32 h 56"/>
                  <a:gd name="T34" fmla="*/ 28 w 64"/>
                  <a:gd name="T35" fmla="*/ 34 h 56"/>
                  <a:gd name="T36" fmla="*/ 32 w 64"/>
                  <a:gd name="T37" fmla="*/ 38 h 56"/>
                  <a:gd name="T38" fmla="*/ 36 w 64"/>
                  <a:gd name="T39" fmla="*/ 34 h 56"/>
                  <a:gd name="T40" fmla="*/ 32 w 64"/>
                  <a:gd name="T41" fmla="*/ 30 h 56"/>
                  <a:gd name="T42" fmla="*/ 24 w 64"/>
                  <a:gd name="T43" fmla="*/ 22 h 56"/>
                  <a:gd name="T44" fmla="*/ 30 w 64"/>
                  <a:gd name="T45" fmla="*/ 14 h 56"/>
                  <a:gd name="T46" fmla="*/ 30 w 64"/>
                  <a:gd name="T47" fmla="*/ 12 h 56"/>
                  <a:gd name="T48" fmla="*/ 32 w 64"/>
                  <a:gd name="T49" fmla="*/ 10 h 56"/>
                  <a:gd name="T50" fmla="*/ 34 w 64"/>
                  <a:gd name="T51" fmla="*/ 12 h 56"/>
                  <a:gd name="T52" fmla="*/ 34 w 64"/>
                  <a:gd name="T53" fmla="*/ 14 h 56"/>
                  <a:gd name="T54" fmla="*/ 40 w 64"/>
                  <a:gd name="T55" fmla="*/ 22 h 56"/>
                  <a:gd name="T56" fmla="*/ 38 w 64"/>
                  <a:gd name="T57" fmla="*/ 24 h 56"/>
                  <a:gd name="T58" fmla="*/ 36 w 64"/>
                  <a:gd name="T59" fmla="*/ 22 h 56"/>
                  <a:gd name="T60" fmla="*/ 32 w 64"/>
                  <a:gd name="T61" fmla="*/ 18 h 56"/>
                  <a:gd name="T62" fmla="*/ 28 w 64"/>
                  <a:gd name="T63" fmla="*/ 22 h 56"/>
                  <a:gd name="T64" fmla="*/ 32 w 64"/>
                  <a:gd name="T65"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56">
                    <a:moveTo>
                      <a:pt x="44" y="0"/>
                    </a:moveTo>
                    <a:cubicBezTo>
                      <a:pt x="44" y="0"/>
                      <a:pt x="44" y="0"/>
                      <a:pt x="43" y="0"/>
                    </a:cubicBezTo>
                    <a:cubicBezTo>
                      <a:pt x="21" y="0"/>
                      <a:pt x="21" y="0"/>
                      <a:pt x="21" y="0"/>
                    </a:cubicBezTo>
                    <a:cubicBezTo>
                      <a:pt x="20" y="0"/>
                      <a:pt x="20" y="0"/>
                      <a:pt x="20" y="0"/>
                    </a:cubicBezTo>
                    <a:cubicBezTo>
                      <a:pt x="10" y="8"/>
                      <a:pt x="0" y="21"/>
                      <a:pt x="0" y="32"/>
                    </a:cubicBezTo>
                    <a:cubicBezTo>
                      <a:pt x="0" y="48"/>
                      <a:pt x="10" y="56"/>
                      <a:pt x="32" y="56"/>
                    </a:cubicBezTo>
                    <a:cubicBezTo>
                      <a:pt x="54" y="56"/>
                      <a:pt x="64" y="48"/>
                      <a:pt x="64" y="32"/>
                    </a:cubicBezTo>
                    <a:cubicBezTo>
                      <a:pt x="64" y="21"/>
                      <a:pt x="54" y="8"/>
                      <a:pt x="44" y="0"/>
                    </a:cubicBezTo>
                    <a:close/>
                    <a:moveTo>
                      <a:pt x="32" y="26"/>
                    </a:moveTo>
                    <a:cubicBezTo>
                      <a:pt x="36" y="26"/>
                      <a:pt x="40" y="30"/>
                      <a:pt x="40" y="34"/>
                    </a:cubicBezTo>
                    <a:cubicBezTo>
                      <a:pt x="40" y="38"/>
                      <a:pt x="37" y="41"/>
                      <a:pt x="34" y="42"/>
                    </a:cubicBezTo>
                    <a:cubicBezTo>
                      <a:pt x="34" y="44"/>
                      <a:pt x="34" y="44"/>
                      <a:pt x="34" y="44"/>
                    </a:cubicBezTo>
                    <a:cubicBezTo>
                      <a:pt x="34" y="45"/>
                      <a:pt x="33" y="46"/>
                      <a:pt x="32" y="46"/>
                    </a:cubicBezTo>
                    <a:cubicBezTo>
                      <a:pt x="31" y="46"/>
                      <a:pt x="30" y="45"/>
                      <a:pt x="30" y="44"/>
                    </a:cubicBezTo>
                    <a:cubicBezTo>
                      <a:pt x="30" y="42"/>
                      <a:pt x="30" y="42"/>
                      <a:pt x="30" y="42"/>
                    </a:cubicBezTo>
                    <a:cubicBezTo>
                      <a:pt x="27" y="41"/>
                      <a:pt x="24" y="38"/>
                      <a:pt x="24" y="34"/>
                    </a:cubicBezTo>
                    <a:cubicBezTo>
                      <a:pt x="24" y="33"/>
                      <a:pt x="25" y="32"/>
                      <a:pt x="26" y="32"/>
                    </a:cubicBezTo>
                    <a:cubicBezTo>
                      <a:pt x="27" y="32"/>
                      <a:pt x="28" y="33"/>
                      <a:pt x="28" y="34"/>
                    </a:cubicBezTo>
                    <a:cubicBezTo>
                      <a:pt x="28" y="36"/>
                      <a:pt x="30" y="38"/>
                      <a:pt x="32" y="38"/>
                    </a:cubicBezTo>
                    <a:cubicBezTo>
                      <a:pt x="34" y="38"/>
                      <a:pt x="36" y="36"/>
                      <a:pt x="36" y="34"/>
                    </a:cubicBezTo>
                    <a:cubicBezTo>
                      <a:pt x="36" y="32"/>
                      <a:pt x="34" y="30"/>
                      <a:pt x="32" y="30"/>
                    </a:cubicBezTo>
                    <a:cubicBezTo>
                      <a:pt x="28" y="30"/>
                      <a:pt x="24" y="26"/>
                      <a:pt x="24" y="22"/>
                    </a:cubicBezTo>
                    <a:cubicBezTo>
                      <a:pt x="24" y="18"/>
                      <a:pt x="27" y="15"/>
                      <a:pt x="30" y="14"/>
                    </a:cubicBezTo>
                    <a:cubicBezTo>
                      <a:pt x="30" y="12"/>
                      <a:pt x="30" y="12"/>
                      <a:pt x="30" y="12"/>
                    </a:cubicBezTo>
                    <a:cubicBezTo>
                      <a:pt x="30" y="11"/>
                      <a:pt x="31" y="10"/>
                      <a:pt x="32" y="10"/>
                    </a:cubicBezTo>
                    <a:cubicBezTo>
                      <a:pt x="33" y="10"/>
                      <a:pt x="34" y="11"/>
                      <a:pt x="34" y="12"/>
                    </a:cubicBezTo>
                    <a:cubicBezTo>
                      <a:pt x="34" y="14"/>
                      <a:pt x="34" y="14"/>
                      <a:pt x="34" y="14"/>
                    </a:cubicBezTo>
                    <a:cubicBezTo>
                      <a:pt x="37" y="15"/>
                      <a:pt x="40" y="18"/>
                      <a:pt x="40" y="22"/>
                    </a:cubicBezTo>
                    <a:cubicBezTo>
                      <a:pt x="40" y="23"/>
                      <a:pt x="39" y="24"/>
                      <a:pt x="38" y="24"/>
                    </a:cubicBezTo>
                    <a:cubicBezTo>
                      <a:pt x="37" y="24"/>
                      <a:pt x="36" y="23"/>
                      <a:pt x="36" y="22"/>
                    </a:cubicBezTo>
                    <a:cubicBezTo>
                      <a:pt x="36" y="20"/>
                      <a:pt x="34" y="18"/>
                      <a:pt x="32" y="18"/>
                    </a:cubicBezTo>
                    <a:cubicBezTo>
                      <a:pt x="30" y="18"/>
                      <a:pt x="28" y="20"/>
                      <a:pt x="28" y="22"/>
                    </a:cubicBezTo>
                    <a:cubicBezTo>
                      <a:pt x="28" y="24"/>
                      <a:pt x="30" y="26"/>
                      <a:pt x="3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15" name="Freeform 65"/>
              <p:cNvSpPr>
                <a:spLocks/>
              </p:cNvSpPr>
              <p:nvPr/>
            </p:nvSpPr>
            <p:spPr bwMode="auto">
              <a:xfrm>
                <a:off x="7824788" y="2535238"/>
                <a:ext cx="149225" cy="106363"/>
              </a:xfrm>
              <a:custGeom>
                <a:avLst/>
                <a:gdLst>
                  <a:gd name="T0" fmla="*/ 8 w 40"/>
                  <a:gd name="T1" fmla="*/ 26 h 28"/>
                  <a:gd name="T2" fmla="*/ 10 w 40"/>
                  <a:gd name="T3" fmla="*/ 28 h 28"/>
                  <a:gd name="T4" fmla="*/ 30 w 40"/>
                  <a:gd name="T5" fmla="*/ 28 h 28"/>
                  <a:gd name="T6" fmla="*/ 32 w 40"/>
                  <a:gd name="T7" fmla="*/ 26 h 28"/>
                  <a:gd name="T8" fmla="*/ 40 w 40"/>
                  <a:gd name="T9" fmla="*/ 7 h 28"/>
                  <a:gd name="T10" fmla="*/ 40 w 40"/>
                  <a:gd name="T11" fmla="*/ 5 h 28"/>
                  <a:gd name="T12" fmla="*/ 37 w 40"/>
                  <a:gd name="T13" fmla="*/ 4 h 28"/>
                  <a:gd name="T14" fmla="*/ 25 w 40"/>
                  <a:gd name="T15" fmla="*/ 9 h 28"/>
                  <a:gd name="T16" fmla="*/ 22 w 40"/>
                  <a:gd name="T17" fmla="*/ 1 h 28"/>
                  <a:gd name="T18" fmla="*/ 20 w 40"/>
                  <a:gd name="T19" fmla="*/ 0 h 28"/>
                  <a:gd name="T20" fmla="*/ 18 w 40"/>
                  <a:gd name="T21" fmla="*/ 1 h 28"/>
                  <a:gd name="T22" fmla="*/ 15 w 40"/>
                  <a:gd name="T23" fmla="*/ 9 h 28"/>
                  <a:gd name="T24" fmla="*/ 3 w 40"/>
                  <a:gd name="T25" fmla="*/ 4 h 28"/>
                  <a:gd name="T26" fmla="*/ 0 w 40"/>
                  <a:gd name="T27" fmla="*/ 5 h 28"/>
                  <a:gd name="T28" fmla="*/ 0 w 40"/>
                  <a:gd name="T29" fmla="*/ 7 h 28"/>
                  <a:gd name="T30" fmla="*/ 8 w 40"/>
                  <a:gd name="T31"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8">
                    <a:moveTo>
                      <a:pt x="8" y="26"/>
                    </a:moveTo>
                    <a:cubicBezTo>
                      <a:pt x="8" y="27"/>
                      <a:pt x="9" y="28"/>
                      <a:pt x="10" y="28"/>
                    </a:cubicBezTo>
                    <a:cubicBezTo>
                      <a:pt x="30" y="28"/>
                      <a:pt x="30" y="28"/>
                      <a:pt x="30" y="28"/>
                    </a:cubicBezTo>
                    <a:cubicBezTo>
                      <a:pt x="31" y="28"/>
                      <a:pt x="32" y="27"/>
                      <a:pt x="32" y="26"/>
                    </a:cubicBezTo>
                    <a:cubicBezTo>
                      <a:pt x="32" y="19"/>
                      <a:pt x="40" y="7"/>
                      <a:pt x="40" y="7"/>
                    </a:cubicBezTo>
                    <a:cubicBezTo>
                      <a:pt x="40" y="6"/>
                      <a:pt x="40" y="5"/>
                      <a:pt x="40" y="5"/>
                    </a:cubicBezTo>
                    <a:cubicBezTo>
                      <a:pt x="39" y="4"/>
                      <a:pt x="38" y="4"/>
                      <a:pt x="37" y="4"/>
                    </a:cubicBezTo>
                    <a:cubicBezTo>
                      <a:pt x="25" y="9"/>
                      <a:pt x="25" y="9"/>
                      <a:pt x="25" y="9"/>
                    </a:cubicBezTo>
                    <a:cubicBezTo>
                      <a:pt x="22" y="1"/>
                      <a:pt x="22" y="1"/>
                      <a:pt x="22" y="1"/>
                    </a:cubicBezTo>
                    <a:cubicBezTo>
                      <a:pt x="22" y="0"/>
                      <a:pt x="21" y="0"/>
                      <a:pt x="20" y="0"/>
                    </a:cubicBezTo>
                    <a:cubicBezTo>
                      <a:pt x="19" y="0"/>
                      <a:pt x="18" y="0"/>
                      <a:pt x="18" y="1"/>
                    </a:cubicBezTo>
                    <a:cubicBezTo>
                      <a:pt x="15" y="9"/>
                      <a:pt x="15" y="9"/>
                      <a:pt x="15" y="9"/>
                    </a:cubicBezTo>
                    <a:cubicBezTo>
                      <a:pt x="3" y="4"/>
                      <a:pt x="3" y="4"/>
                      <a:pt x="3" y="4"/>
                    </a:cubicBezTo>
                    <a:cubicBezTo>
                      <a:pt x="2" y="4"/>
                      <a:pt x="1" y="4"/>
                      <a:pt x="0" y="5"/>
                    </a:cubicBezTo>
                    <a:cubicBezTo>
                      <a:pt x="0" y="5"/>
                      <a:pt x="0" y="6"/>
                      <a:pt x="0" y="7"/>
                    </a:cubicBezTo>
                    <a:cubicBezTo>
                      <a:pt x="0" y="7"/>
                      <a:pt x="8" y="19"/>
                      <a:pt x="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116" name="Freeform 66"/>
              <p:cNvSpPr>
                <a:spLocks/>
              </p:cNvSpPr>
              <p:nvPr/>
            </p:nvSpPr>
            <p:spPr bwMode="auto">
              <a:xfrm>
                <a:off x="7839075" y="2655888"/>
                <a:ext cx="120650" cy="15875"/>
              </a:xfrm>
              <a:custGeom>
                <a:avLst/>
                <a:gdLst>
                  <a:gd name="T0" fmla="*/ 2 w 32"/>
                  <a:gd name="T1" fmla="*/ 0 h 4"/>
                  <a:gd name="T2" fmla="*/ 0 w 32"/>
                  <a:gd name="T3" fmla="*/ 2 h 4"/>
                  <a:gd name="T4" fmla="*/ 2 w 32"/>
                  <a:gd name="T5" fmla="*/ 4 h 4"/>
                  <a:gd name="T6" fmla="*/ 30 w 32"/>
                  <a:gd name="T7" fmla="*/ 4 h 4"/>
                  <a:gd name="T8" fmla="*/ 32 w 32"/>
                  <a:gd name="T9" fmla="*/ 2 h 4"/>
                  <a:gd name="T10" fmla="*/ 30 w 32"/>
                  <a:gd name="T11" fmla="*/ 0 h 4"/>
                  <a:gd name="T12" fmla="*/ 2 w 3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2" h="4">
                    <a:moveTo>
                      <a:pt x="2" y="0"/>
                    </a:moveTo>
                    <a:cubicBezTo>
                      <a:pt x="1" y="0"/>
                      <a:pt x="0" y="1"/>
                      <a:pt x="0" y="2"/>
                    </a:cubicBezTo>
                    <a:cubicBezTo>
                      <a:pt x="0" y="3"/>
                      <a:pt x="1" y="4"/>
                      <a:pt x="2" y="4"/>
                    </a:cubicBezTo>
                    <a:cubicBezTo>
                      <a:pt x="30" y="4"/>
                      <a:pt x="30" y="4"/>
                      <a:pt x="30" y="4"/>
                    </a:cubicBezTo>
                    <a:cubicBezTo>
                      <a:pt x="31" y="4"/>
                      <a:pt x="32" y="3"/>
                      <a:pt x="32" y="2"/>
                    </a:cubicBezTo>
                    <a:cubicBezTo>
                      <a:pt x="32" y="1"/>
                      <a:pt x="31" y="0"/>
                      <a:pt x="30"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128" name="TextBox 25"/>
            <p:cNvSpPr txBox="1"/>
            <p:nvPr/>
          </p:nvSpPr>
          <p:spPr>
            <a:xfrm>
              <a:off x="9784213" y="2164668"/>
              <a:ext cx="1441706"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Future Trends </a:t>
              </a:r>
            </a:p>
          </p:txBody>
        </p:sp>
        <p:sp>
          <p:nvSpPr>
            <p:cNvPr id="129" name="TextBox 25"/>
            <p:cNvSpPr txBox="1"/>
            <p:nvPr/>
          </p:nvSpPr>
          <p:spPr>
            <a:xfrm>
              <a:off x="10187939" y="2741493"/>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05</a:t>
              </a:r>
            </a:p>
          </p:txBody>
        </p:sp>
      </p:grpSp>
      <p:sp>
        <p:nvSpPr>
          <p:cNvPr id="2" name="Date Placeholder 1">
            <a:extLst>
              <a:ext uri="{FF2B5EF4-FFF2-40B4-BE49-F238E27FC236}">
                <a16:creationId xmlns:a16="http://schemas.microsoft.com/office/drawing/2014/main" id="{A0062673-AE5A-B6D1-A7C1-9B35C687BEFD}"/>
              </a:ext>
            </a:extLst>
          </p:cNvPr>
          <p:cNvSpPr>
            <a:spLocks noGrp="1"/>
          </p:cNvSpPr>
          <p:nvPr>
            <p:ph type="dt" sz="half" idx="10"/>
          </p:nvPr>
        </p:nvSpPr>
        <p:spPr/>
        <p:txBody>
          <a:bodyPr/>
          <a:lstStyle/>
          <a:p>
            <a:fld id="{79A71584-DDCD-480E-9099-B392FF0EDB96}" type="datetime4">
              <a:rPr lang="en-US" smtClean="0"/>
              <a:t>September 19, 2023</a:t>
            </a:fld>
            <a:endParaRPr lang="en-US"/>
          </a:p>
        </p:txBody>
      </p:sp>
      <p:sp>
        <p:nvSpPr>
          <p:cNvPr id="3" name="Slide Number Placeholder 2">
            <a:extLst>
              <a:ext uri="{FF2B5EF4-FFF2-40B4-BE49-F238E27FC236}">
                <a16:creationId xmlns:a16="http://schemas.microsoft.com/office/drawing/2014/main" id="{3E6E2494-D7FC-2BD2-2095-17DC7B0D643E}"/>
              </a:ext>
            </a:extLst>
          </p:cNvPr>
          <p:cNvSpPr>
            <a:spLocks noGrp="1"/>
          </p:cNvSpPr>
          <p:nvPr>
            <p:ph type="sldNum" sz="quarter" idx="12"/>
          </p:nvPr>
        </p:nvSpPr>
        <p:spPr/>
        <p:txBody>
          <a:bodyPr/>
          <a:lstStyle/>
          <a:p>
            <a:fld id="{1F0D9605-A831-4471-A4C4-EBFA8615ADCD}" type="slidenum">
              <a:rPr lang="en-US" smtClean="0">
                <a:solidFill>
                  <a:srgbClr val="0C344C"/>
                </a:solidFill>
              </a:rPr>
              <a:t>3</a:t>
            </a:fld>
            <a:endParaRPr lang="en-US" dirty="0">
              <a:solidFill>
                <a:srgbClr val="0C344C"/>
              </a:solidFill>
            </a:endParaRPr>
          </a:p>
        </p:txBody>
      </p:sp>
      <p:grpSp>
        <p:nvGrpSpPr>
          <p:cNvPr id="73" name="Group 72">
            <a:extLst>
              <a:ext uri="{FF2B5EF4-FFF2-40B4-BE49-F238E27FC236}">
                <a16:creationId xmlns:a16="http://schemas.microsoft.com/office/drawing/2014/main" id="{7D2E90B1-EBF3-7E75-5F45-5E4BCCF7671A}"/>
              </a:ext>
            </a:extLst>
          </p:cNvPr>
          <p:cNvGrpSpPr/>
          <p:nvPr/>
        </p:nvGrpSpPr>
        <p:grpSpPr>
          <a:xfrm>
            <a:off x="854396" y="3763329"/>
            <a:ext cx="1441706" cy="1988199"/>
            <a:chOff x="854396" y="3763329"/>
            <a:chExt cx="1441706" cy="1988199"/>
          </a:xfrm>
        </p:grpSpPr>
        <p:sp>
          <p:nvSpPr>
            <p:cNvPr id="10" name="TextBox 25">
              <a:extLst>
                <a:ext uri="{FF2B5EF4-FFF2-40B4-BE49-F238E27FC236}">
                  <a16:creationId xmlns:a16="http://schemas.microsoft.com/office/drawing/2014/main" id="{3083710D-A96C-6A22-AEE0-C02FC2B14C20}"/>
                </a:ext>
              </a:extLst>
            </p:cNvPr>
            <p:cNvSpPr txBox="1"/>
            <p:nvPr/>
          </p:nvSpPr>
          <p:spPr>
            <a:xfrm>
              <a:off x="854396" y="4577932"/>
              <a:ext cx="1441706" cy="738664"/>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Innovative Actuary Case Study </a:t>
              </a:r>
            </a:p>
          </p:txBody>
        </p:sp>
        <p:grpSp>
          <p:nvGrpSpPr>
            <p:cNvPr id="11" name="Group 10">
              <a:extLst>
                <a:ext uri="{FF2B5EF4-FFF2-40B4-BE49-F238E27FC236}">
                  <a16:creationId xmlns:a16="http://schemas.microsoft.com/office/drawing/2014/main" id="{5EB10C3F-148D-2ED5-BB94-8EFACF369FD2}"/>
                </a:ext>
              </a:extLst>
            </p:cNvPr>
            <p:cNvGrpSpPr/>
            <p:nvPr/>
          </p:nvGrpSpPr>
          <p:grpSpPr>
            <a:xfrm>
              <a:off x="925076" y="3763329"/>
              <a:ext cx="1277829" cy="636142"/>
              <a:chOff x="920816" y="2053524"/>
              <a:chExt cx="1294484" cy="815037"/>
            </a:xfrm>
          </p:grpSpPr>
          <p:sp>
            <p:nvSpPr>
              <p:cNvPr id="48" name="Rectangle: Rounded Corners 47">
                <a:extLst>
                  <a:ext uri="{FF2B5EF4-FFF2-40B4-BE49-F238E27FC236}">
                    <a16:creationId xmlns:a16="http://schemas.microsoft.com/office/drawing/2014/main" id="{B2C39E64-41F9-890A-314C-9C639C2DCE1D}"/>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49" name="Rectangle: Rounded Corners 48">
                <a:extLst>
                  <a:ext uri="{FF2B5EF4-FFF2-40B4-BE49-F238E27FC236}">
                    <a16:creationId xmlns:a16="http://schemas.microsoft.com/office/drawing/2014/main" id="{F9B00F04-2B10-0629-84A1-F84EE34E536D}"/>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Rectangle: Rounded Corners 49">
                <a:extLst>
                  <a:ext uri="{FF2B5EF4-FFF2-40B4-BE49-F238E27FC236}">
                    <a16:creationId xmlns:a16="http://schemas.microsoft.com/office/drawing/2014/main" id="{5C382B68-F342-BB11-A5C8-B013C2F9AAAB}"/>
                  </a:ext>
                </a:extLst>
              </p:cNvPr>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6" name="Group 15">
              <a:extLst>
                <a:ext uri="{FF2B5EF4-FFF2-40B4-BE49-F238E27FC236}">
                  <a16:creationId xmlns:a16="http://schemas.microsoft.com/office/drawing/2014/main" id="{0795CE2B-9201-F279-96E2-FC9C4EB43EDE}"/>
                </a:ext>
              </a:extLst>
            </p:cNvPr>
            <p:cNvGrpSpPr/>
            <p:nvPr/>
          </p:nvGrpSpPr>
          <p:grpSpPr>
            <a:xfrm>
              <a:off x="1427488" y="3943244"/>
              <a:ext cx="355727" cy="276309"/>
              <a:chOff x="9161463" y="4692650"/>
              <a:chExt cx="360363" cy="354013"/>
            </a:xfrm>
            <a:solidFill>
              <a:schemeClr val="bg1"/>
            </a:solidFill>
          </p:grpSpPr>
          <p:sp>
            <p:nvSpPr>
              <p:cNvPr id="44" name="Freeform 156">
                <a:extLst>
                  <a:ext uri="{FF2B5EF4-FFF2-40B4-BE49-F238E27FC236}">
                    <a16:creationId xmlns:a16="http://schemas.microsoft.com/office/drawing/2014/main" id="{57B5E440-5B87-33F4-1B9E-1F6406A80686}"/>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45" name="Freeform 157">
                <a:extLst>
                  <a:ext uri="{FF2B5EF4-FFF2-40B4-BE49-F238E27FC236}">
                    <a16:creationId xmlns:a16="http://schemas.microsoft.com/office/drawing/2014/main" id="{1DC9F685-6D8E-F58F-5844-2581AE71D9B7}"/>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46" name="Freeform 158">
                <a:extLst>
                  <a:ext uri="{FF2B5EF4-FFF2-40B4-BE49-F238E27FC236}">
                    <a16:creationId xmlns:a16="http://schemas.microsoft.com/office/drawing/2014/main" id="{9307291B-4981-B2C0-96DB-DF69267D99EE}"/>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47" name="Freeform 159">
                <a:extLst>
                  <a:ext uri="{FF2B5EF4-FFF2-40B4-BE49-F238E27FC236}">
                    <a16:creationId xmlns:a16="http://schemas.microsoft.com/office/drawing/2014/main" id="{E18D8B41-A237-7189-DCC7-D2DAF851C8EA}"/>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21" name="TextBox 25">
              <a:extLst>
                <a:ext uri="{FF2B5EF4-FFF2-40B4-BE49-F238E27FC236}">
                  <a16:creationId xmlns:a16="http://schemas.microsoft.com/office/drawing/2014/main" id="{E4FA1CAF-8215-EBB9-9A98-73E5DDD6B31A}"/>
                </a:ext>
              </a:extLst>
            </p:cNvPr>
            <p:cNvSpPr txBox="1"/>
            <p:nvPr/>
          </p:nvSpPr>
          <p:spPr>
            <a:xfrm>
              <a:off x="1258122" y="5400979"/>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06</a:t>
              </a:r>
            </a:p>
          </p:txBody>
        </p:sp>
      </p:grpSp>
      <p:grpSp>
        <p:nvGrpSpPr>
          <p:cNvPr id="71" name="Group 70">
            <a:extLst>
              <a:ext uri="{FF2B5EF4-FFF2-40B4-BE49-F238E27FC236}">
                <a16:creationId xmlns:a16="http://schemas.microsoft.com/office/drawing/2014/main" id="{2B90097C-0984-7C25-B86B-D5791B4AC9A3}"/>
              </a:ext>
            </a:extLst>
          </p:cNvPr>
          <p:cNvGrpSpPr/>
          <p:nvPr/>
        </p:nvGrpSpPr>
        <p:grpSpPr>
          <a:xfrm>
            <a:off x="3082104" y="4357586"/>
            <a:ext cx="1441706" cy="1970754"/>
            <a:chOff x="3082104" y="4357586"/>
            <a:chExt cx="1441706" cy="1970754"/>
          </a:xfrm>
        </p:grpSpPr>
        <p:grpSp>
          <p:nvGrpSpPr>
            <p:cNvPr id="9" name="Group 8">
              <a:extLst>
                <a:ext uri="{FF2B5EF4-FFF2-40B4-BE49-F238E27FC236}">
                  <a16:creationId xmlns:a16="http://schemas.microsoft.com/office/drawing/2014/main" id="{064BE86E-1C2D-5CD6-7DE3-6D69ABFE5FFB}"/>
                </a:ext>
              </a:extLst>
            </p:cNvPr>
            <p:cNvGrpSpPr/>
            <p:nvPr/>
          </p:nvGrpSpPr>
          <p:grpSpPr>
            <a:xfrm>
              <a:off x="3159161" y="4357586"/>
              <a:ext cx="1277829" cy="636142"/>
              <a:chOff x="920816" y="2053524"/>
              <a:chExt cx="1294484" cy="815037"/>
            </a:xfrm>
          </p:grpSpPr>
          <p:sp>
            <p:nvSpPr>
              <p:cNvPr id="51" name="Rectangle: Rounded Corners 50">
                <a:extLst>
                  <a:ext uri="{FF2B5EF4-FFF2-40B4-BE49-F238E27FC236}">
                    <a16:creationId xmlns:a16="http://schemas.microsoft.com/office/drawing/2014/main" id="{902A7BDE-1F81-99A6-E85F-656BE35958D5}"/>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52" name="Rectangle: Rounded Corners 51">
                <a:extLst>
                  <a:ext uri="{FF2B5EF4-FFF2-40B4-BE49-F238E27FC236}">
                    <a16:creationId xmlns:a16="http://schemas.microsoft.com/office/drawing/2014/main" id="{0886C853-BB25-0FF1-DEFD-F824337EDC3D}"/>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Rectangle: Rounded Corners 52">
                <a:extLst>
                  <a:ext uri="{FF2B5EF4-FFF2-40B4-BE49-F238E27FC236}">
                    <a16:creationId xmlns:a16="http://schemas.microsoft.com/office/drawing/2014/main" id="{F0116AFA-FF94-CE83-5D18-5A26F2D69139}"/>
                  </a:ext>
                </a:extLst>
              </p:cNvPr>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7" name="TextBox 25">
              <a:extLst>
                <a:ext uri="{FF2B5EF4-FFF2-40B4-BE49-F238E27FC236}">
                  <a16:creationId xmlns:a16="http://schemas.microsoft.com/office/drawing/2014/main" id="{A541CED6-67A9-9BBA-F26E-7EBD606369EA}"/>
                </a:ext>
              </a:extLst>
            </p:cNvPr>
            <p:cNvSpPr txBox="1"/>
            <p:nvPr/>
          </p:nvSpPr>
          <p:spPr>
            <a:xfrm>
              <a:off x="3082104" y="5270703"/>
              <a:ext cx="1441706" cy="492443"/>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Adaptation and Upskilling</a:t>
              </a:r>
            </a:p>
          </p:txBody>
        </p:sp>
        <p:grpSp>
          <p:nvGrpSpPr>
            <p:cNvPr id="18" name="Group 17">
              <a:extLst>
                <a:ext uri="{FF2B5EF4-FFF2-40B4-BE49-F238E27FC236}">
                  <a16:creationId xmlns:a16="http://schemas.microsoft.com/office/drawing/2014/main" id="{A3BDD140-6CDF-87FD-40D4-DD03342B34CE}"/>
                </a:ext>
              </a:extLst>
            </p:cNvPr>
            <p:cNvGrpSpPr/>
            <p:nvPr/>
          </p:nvGrpSpPr>
          <p:grpSpPr>
            <a:xfrm>
              <a:off x="3650770" y="4487940"/>
              <a:ext cx="297744" cy="282505"/>
              <a:chOff x="5584825" y="2163763"/>
              <a:chExt cx="301625" cy="361951"/>
            </a:xfrm>
            <a:solidFill>
              <a:schemeClr val="bg1"/>
            </a:solidFill>
          </p:grpSpPr>
          <p:sp>
            <p:nvSpPr>
              <p:cNvPr id="40" name="Freeform 189">
                <a:extLst>
                  <a:ext uri="{FF2B5EF4-FFF2-40B4-BE49-F238E27FC236}">
                    <a16:creationId xmlns:a16="http://schemas.microsoft.com/office/drawing/2014/main" id="{6ABFBC87-F857-39E6-1D01-E2817E70B317}"/>
                  </a:ext>
                </a:extLst>
              </p:cNvPr>
              <p:cNvSpPr>
                <a:spLocks/>
              </p:cNvSpPr>
              <p:nvPr/>
            </p:nvSpPr>
            <p:spPr bwMode="auto">
              <a:xfrm>
                <a:off x="5672138" y="2311401"/>
                <a:ext cx="123825" cy="101600"/>
              </a:xfrm>
              <a:custGeom>
                <a:avLst/>
                <a:gdLst>
                  <a:gd name="T0" fmla="*/ 12 w 33"/>
                  <a:gd name="T1" fmla="*/ 27 h 27"/>
                  <a:gd name="T2" fmla="*/ 11 w 33"/>
                  <a:gd name="T3" fmla="*/ 26 h 27"/>
                  <a:gd name="T4" fmla="*/ 1 w 33"/>
                  <a:gd name="T5" fmla="*/ 16 h 27"/>
                  <a:gd name="T6" fmla="*/ 1 w 33"/>
                  <a:gd name="T7" fmla="*/ 14 h 27"/>
                  <a:gd name="T8" fmla="*/ 4 w 33"/>
                  <a:gd name="T9" fmla="*/ 14 h 27"/>
                  <a:gd name="T10" fmla="*/ 12 w 33"/>
                  <a:gd name="T11" fmla="*/ 22 h 27"/>
                  <a:gd name="T12" fmla="*/ 29 w 33"/>
                  <a:gd name="T13" fmla="*/ 1 h 27"/>
                  <a:gd name="T14" fmla="*/ 32 w 33"/>
                  <a:gd name="T15" fmla="*/ 0 h 27"/>
                  <a:gd name="T16" fmla="*/ 33 w 33"/>
                  <a:gd name="T17" fmla="*/ 3 h 27"/>
                  <a:gd name="T18" fmla="*/ 14 w 33"/>
                  <a:gd name="T19" fmla="*/ 26 h 27"/>
                  <a:gd name="T20" fmla="*/ 13 w 33"/>
                  <a:gd name="T21" fmla="*/ 27 h 27"/>
                  <a:gd name="T22" fmla="*/ 12 w 33"/>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7">
                    <a:moveTo>
                      <a:pt x="12" y="27"/>
                    </a:moveTo>
                    <a:cubicBezTo>
                      <a:pt x="12" y="27"/>
                      <a:pt x="11" y="27"/>
                      <a:pt x="11" y="26"/>
                    </a:cubicBezTo>
                    <a:cubicBezTo>
                      <a:pt x="1" y="16"/>
                      <a:pt x="1" y="16"/>
                      <a:pt x="1" y="16"/>
                    </a:cubicBezTo>
                    <a:cubicBezTo>
                      <a:pt x="0" y="16"/>
                      <a:pt x="0" y="14"/>
                      <a:pt x="1" y="14"/>
                    </a:cubicBezTo>
                    <a:cubicBezTo>
                      <a:pt x="2" y="13"/>
                      <a:pt x="3" y="13"/>
                      <a:pt x="4" y="14"/>
                    </a:cubicBezTo>
                    <a:cubicBezTo>
                      <a:pt x="12" y="22"/>
                      <a:pt x="12" y="22"/>
                      <a:pt x="12" y="22"/>
                    </a:cubicBezTo>
                    <a:cubicBezTo>
                      <a:pt x="29" y="1"/>
                      <a:pt x="29" y="1"/>
                      <a:pt x="29" y="1"/>
                    </a:cubicBezTo>
                    <a:cubicBezTo>
                      <a:pt x="30" y="0"/>
                      <a:pt x="31" y="0"/>
                      <a:pt x="32" y="0"/>
                    </a:cubicBezTo>
                    <a:cubicBezTo>
                      <a:pt x="33" y="1"/>
                      <a:pt x="33" y="2"/>
                      <a:pt x="33" y="3"/>
                    </a:cubicBezTo>
                    <a:cubicBezTo>
                      <a:pt x="14" y="26"/>
                      <a:pt x="14" y="26"/>
                      <a:pt x="14" y="26"/>
                    </a:cubicBezTo>
                    <a:cubicBezTo>
                      <a:pt x="14" y="27"/>
                      <a:pt x="13" y="27"/>
                      <a:pt x="13" y="27"/>
                    </a:cubicBezTo>
                    <a:cubicBezTo>
                      <a:pt x="13" y="27"/>
                      <a:pt x="13" y="27"/>
                      <a:pt x="1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41" name="Freeform 190">
                <a:extLst>
                  <a:ext uri="{FF2B5EF4-FFF2-40B4-BE49-F238E27FC236}">
                    <a16:creationId xmlns:a16="http://schemas.microsoft.com/office/drawing/2014/main" id="{B79E8BA5-F576-D59E-9FD6-7AC35F70C2D1}"/>
                  </a:ext>
                </a:extLst>
              </p:cNvPr>
              <p:cNvSpPr>
                <a:spLocks/>
              </p:cNvSpPr>
              <p:nvPr/>
            </p:nvSpPr>
            <p:spPr bwMode="auto">
              <a:xfrm>
                <a:off x="5667375" y="2163763"/>
                <a:ext cx="136525" cy="104775"/>
              </a:xfrm>
              <a:custGeom>
                <a:avLst/>
                <a:gdLst>
                  <a:gd name="T0" fmla="*/ 34 w 36"/>
                  <a:gd name="T1" fmla="*/ 8 h 28"/>
                  <a:gd name="T2" fmla="*/ 28 w 36"/>
                  <a:gd name="T3" fmla="*/ 8 h 28"/>
                  <a:gd name="T4" fmla="*/ 18 w 36"/>
                  <a:gd name="T5" fmla="*/ 0 h 28"/>
                  <a:gd name="T6" fmla="*/ 8 w 36"/>
                  <a:gd name="T7" fmla="*/ 8 h 28"/>
                  <a:gd name="T8" fmla="*/ 2 w 36"/>
                  <a:gd name="T9" fmla="*/ 8 h 28"/>
                  <a:gd name="T10" fmla="*/ 0 w 36"/>
                  <a:gd name="T11" fmla="*/ 10 h 28"/>
                  <a:gd name="T12" fmla="*/ 0 w 36"/>
                  <a:gd name="T13" fmla="*/ 26 h 28"/>
                  <a:gd name="T14" fmla="*/ 2 w 36"/>
                  <a:gd name="T15" fmla="*/ 28 h 28"/>
                  <a:gd name="T16" fmla="*/ 34 w 36"/>
                  <a:gd name="T17" fmla="*/ 28 h 28"/>
                  <a:gd name="T18" fmla="*/ 36 w 36"/>
                  <a:gd name="T19" fmla="*/ 26 h 28"/>
                  <a:gd name="T20" fmla="*/ 36 w 36"/>
                  <a:gd name="T21" fmla="*/ 10 h 28"/>
                  <a:gd name="T22" fmla="*/ 34 w 36"/>
                  <a:gd name="T2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34" y="8"/>
                    </a:move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ubicBezTo>
                      <a:pt x="34" y="28"/>
                      <a:pt x="34" y="28"/>
                      <a:pt x="34" y="28"/>
                    </a:cubicBezTo>
                    <a:cubicBezTo>
                      <a:pt x="35" y="28"/>
                      <a:pt x="36" y="27"/>
                      <a:pt x="36" y="26"/>
                    </a:cubicBezTo>
                    <a:cubicBezTo>
                      <a:pt x="36" y="10"/>
                      <a:pt x="36" y="10"/>
                      <a:pt x="36" y="10"/>
                    </a:cubicBezTo>
                    <a:cubicBezTo>
                      <a:pt x="36" y="9"/>
                      <a:pt x="35" y="8"/>
                      <a:pt x="3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42" name="Freeform 191">
                <a:extLst>
                  <a:ext uri="{FF2B5EF4-FFF2-40B4-BE49-F238E27FC236}">
                    <a16:creationId xmlns:a16="http://schemas.microsoft.com/office/drawing/2014/main" id="{E4CC2C5D-C51A-46D4-9A96-3A82FC8CBC58}"/>
                  </a:ext>
                </a:extLst>
              </p:cNvPr>
              <p:cNvSpPr>
                <a:spLocks/>
              </p:cNvSpPr>
              <p:nvPr/>
            </p:nvSpPr>
            <p:spPr bwMode="auto">
              <a:xfrm>
                <a:off x="5584825" y="2209801"/>
                <a:ext cx="301625" cy="315913"/>
              </a:xfrm>
              <a:custGeom>
                <a:avLst/>
                <a:gdLst>
                  <a:gd name="T0" fmla="*/ 78 w 80"/>
                  <a:gd name="T1" fmla="*/ 0 h 84"/>
                  <a:gd name="T2" fmla="*/ 62 w 80"/>
                  <a:gd name="T3" fmla="*/ 0 h 84"/>
                  <a:gd name="T4" fmla="*/ 62 w 80"/>
                  <a:gd name="T5" fmla="*/ 8 h 84"/>
                  <a:gd name="T6" fmla="*/ 70 w 80"/>
                  <a:gd name="T7" fmla="*/ 8 h 84"/>
                  <a:gd name="T8" fmla="*/ 72 w 80"/>
                  <a:gd name="T9" fmla="*/ 10 h 84"/>
                  <a:gd name="T10" fmla="*/ 72 w 80"/>
                  <a:gd name="T11" fmla="*/ 58 h 84"/>
                  <a:gd name="T12" fmla="*/ 72 w 80"/>
                  <a:gd name="T13" fmla="*/ 59 h 84"/>
                  <a:gd name="T14" fmla="*/ 58 w 80"/>
                  <a:gd name="T15" fmla="*/ 75 h 84"/>
                  <a:gd name="T16" fmla="*/ 56 w 80"/>
                  <a:gd name="T17" fmla="*/ 76 h 84"/>
                  <a:gd name="T18" fmla="*/ 10 w 80"/>
                  <a:gd name="T19" fmla="*/ 76 h 84"/>
                  <a:gd name="T20" fmla="*/ 8 w 80"/>
                  <a:gd name="T21" fmla="*/ 74 h 84"/>
                  <a:gd name="T22" fmla="*/ 8 w 80"/>
                  <a:gd name="T23" fmla="*/ 10 h 84"/>
                  <a:gd name="T24" fmla="*/ 10 w 80"/>
                  <a:gd name="T25" fmla="*/ 8 h 84"/>
                  <a:gd name="T26" fmla="*/ 18 w 80"/>
                  <a:gd name="T27" fmla="*/ 8 h 84"/>
                  <a:gd name="T28" fmla="*/ 18 w 80"/>
                  <a:gd name="T29" fmla="*/ 0 h 84"/>
                  <a:gd name="T30" fmla="*/ 2 w 80"/>
                  <a:gd name="T31" fmla="*/ 0 h 84"/>
                  <a:gd name="T32" fmla="*/ 0 w 80"/>
                  <a:gd name="T33" fmla="*/ 2 h 84"/>
                  <a:gd name="T34" fmla="*/ 0 w 80"/>
                  <a:gd name="T35" fmla="*/ 82 h 84"/>
                  <a:gd name="T36" fmla="*/ 2 w 80"/>
                  <a:gd name="T37" fmla="*/ 84 h 84"/>
                  <a:gd name="T38" fmla="*/ 78 w 80"/>
                  <a:gd name="T39" fmla="*/ 84 h 84"/>
                  <a:gd name="T40" fmla="*/ 80 w 80"/>
                  <a:gd name="T41" fmla="*/ 82 h 84"/>
                  <a:gd name="T42" fmla="*/ 80 w 80"/>
                  <a:gd name="T43" fmla="*/ 2 h 84"/>
                  <a:gd name="T44" fmla="*/ 78 w 80"/>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4">
                    <a:moveTo>
                      <a:pt x="78" y="0"/>
                    </a:moveTo>
                    <a:cubicBezTo>
                      <a:pt x="62" y="0"/>
                      <a:pt x="62" y="0"/>
                      <a:pt x="62" y="0"/>
                    </a:cubicBezTo>
                    <a:cubicBezTo>
                      <a:pt x="62" y="8"/>
                      <a:pt x="62" y="8"/>
                      <a:pt x="62" y="8"/>
                    </a:cubicBezTo>
                    <a:cubicBezTo>
                      <a:pt x="70" y="8"/>
                      <a:pt x="70" y="8"/>
                      <a:pt x="70" y="8"/>
                    </a:cubicBezTo>
                    <a:cubicBezTo>
                      <a:pt x="71" y="8"/>
                      <a:pt x="72" y="9"/>
                      <a:pt x="72" y="10"/>
                    </a:cubicBezTo>
                    <a:cubicBezTo>
                      <a:pt x="72" y="58"/>
                      <a:pt x="72" y="58"/>
                      <a:pt x="72" y="58"/>
                    </a:cubicBezTo>
                    <a:cubicBezTo>
                      <a:pt x="72" y="58"/>
                      <a:pt x="72" y="59"/>
                      <a:pt x="72" y="59"/>
                    </a:cubicBezTo>
                    <a:cubicBezTo>
                      <a:pt x="58" y="75"/>
                      <a:pt x="58" y="75"/>
                      <a:pt x="58" y="75"/>
                    </a:cubicBezTo>
                    <a:cubicBezTo>
                      <a:pt x="57" y="76"/>
                      <a:pt x="57" y="76"/>
                      <a:pt x="56" y="76"/>
                    </a:cubicBezTo>
                    <a:cubicBezTo>
                      <a:pt x="10" y="76"/>
                      <a:pt x="10" y="76"/>
                      <a:pt x="10" y="76"/>
                    </a:cubicBezTo>
                    <a:cubicBezTo>
                      <a:pt x="9" y="76"/>
                      <a:pt x="8" y="75"/>
                      <a:pt x="8" y="74"/>
                    </a:cubicBezTo>
                    <a:cubicBezTo>
                      <a:pt x="8" y="10"/>
                      <a:pt x="8" y="10"/>
                      <a:pt x="8" y="10"/>
                    </a:cubicBezTo>
                    <a:cubicBezTo>
                      <a:pt x="8" y="9"/>
                      <a:pt x="9" y="8"/>
                      <a:pt x="10" y="8"/>
                    </a:cubicBezTo>
                    <a:cubicBezTo>
                      <a:pt x="18" y="8"/>
                      <a:pt x="18" y="8"/>
                      <a:pt x="18" y="8"/>
                    </a:cubicBezTo>
                    <a:cubicBezTo>
                      <a:pt x="18" y="0"/>
                      <a:pt x="18" y="0"/>
                      <a:pt x="18" y="0"/>
                    </a:cubicBezTo>
                    <a:cubicBezTo>
                      <a:pt x="2" y="0"/>
                      <a:pt x="2" y="0"/>
                      <a:pt x="2" y="0"/>
                    </a:cubicBezTo>
                    <a:cubicBezTo>
                      <a:pt x="1" y="0"/>
                      <a:pt x="0" y="1"/>
                      <a:pt x="0" y="2"/>
                    </a:cubicBezTo>
                    <a:cubicBezTo>
                      <a:pt x="0" y="82"/>
                      <a:pt x="0" y="82"/>
                      <a:pt x="0" y="82"/>
                    </a:cubicBezTo>
                    <a:cubicBezTo>
                      <a:pt x="0" y="83"/>
                      <a:pt x="1" y="84"/>
                      <a:pt x="2" y="84"/>
                    </a:cubicBezTo>
                    <a:cubicBezTo>
                      <a:pt x="78" y="84"/>
                      <a:pt x="78" y="84"/>
                      <a:pt x="78" y="84"/>
                    </a:cubicBezTo>
                    <a:cubicBezTo>
                      <a:pt x="79" y="84"/>
                      <a:pt x="80" y="83"/>
                      <a:pt x="80" y="82"/>
                    </a:cubicBezTo>
                    <a:cubicBezTo>
                      <a:pt x="80" y="2"/>
                      <a:pt x="80" y="2"/>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43" name="Freeform 192">
                <a:extLst>
                  <a:ext uri="{FF2B5EF4-FFF2-40B4-BE49-F238E27FC236}">
                    <a16:creationId xmlns:a16="http://schemas.microsoft.com/office/drawing/2014/main" id="{E3622C2C-4216-653F-679B-3569674AC8E7}"/>
                  </a:ext>
                </a:extLst>
              </p:cNvPr>
              <p:cNvSpPr>
                <a:spLocks/>
              </p:cNvSpPr>
              <p:nvPr/>
            </p:nvSpPr>
            <p:spPr bwMode="auto">
              <a:xfrm>
                <a:off x="5788025" y="2419351"/>
                <a:ext cx="57150" cy="65088"/>
              </a:xfrm>
              <a:custGeom>
                <a:avLst/>
                <a:gdLst>
                  <a:gd name="T0" fmla="*/ 15 w 15"/>
                  <a:gd name="T1" fmla="*/ 0 h 17"/>
                  <a:gd name="T2" fmla="*/ 2 w 15"/>
                  <a:gd name="T3" fmla="*/ 0 h 17"/>
                  <a:gd name="T4" fmla="*/ 0 w 15"/>
                  <a:gd name="T5" fmla="*/ 2 h 17"/>
                  <a:gd name="T6" fmla="*/ 0 w 15"/>
                  <a:gd name="T7" fmla="*/ 17 h 17"/>
                  <a:gd name="T8" fmla="*/ 15 w 15"/>
                  <a:gd name="T9" fmla="*/ 0 h 17"/>
                </a:gdLst>
                <a:ahLst/>
                <a:cxnLst>
                  <a:cxn ang="0">
                    <a:pos x="T0" y="T1"/>
                  </a:cxn>
                  <a:cxn ang="0">
                    <a:pos x="T2" y="T3"/>
                  </a:cxn>
                  <a:cxn ang="0">
                    <a:pos x="T4" y="T5"/>
                  </a:cxn>
                  <a:cxn ang="0">
                    <a:pos x="T6" y="T7"/>
                  </a:cxn>
                  <a:cxn ang="0">
                    <a:pos x="T8" y="T9"/>
                  </a:cxn>
                </a:cxnLst>
                <a:rect l="0" t="0" r="r" b="b"/>
                <a:pathLst>
                  <a:path w="15" h="17">
                    <a:moveTo>
                      <a:pt x="15" y="0"/>
                    </a:moveTo>
                    <a:cubicBezTo>
                      <a:pt x="2" y="0"/>
                      <a:pt x="2" y="0"/>
                      <a:pt x="2" y="0"/>
                    </a:cubicBezTo>
                    <a:cubicBezTo>
                      <a:pt x="1" y="0"/>
                      <a:pt x="0" y="1"/>
                      <a:pt x="0" y="2"/>
                    </a:cubicBezTo>
                    <a:cubicBezTo>
                      <a:pt x="0" y="17"/>
                      <a:pt x="0" y="17"/>
                      <a:pt x="0" y="17"/>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22" name="TextBox 25">
              <a:extLst>
                <a:ext uri="{FF2B5EF4-FFF2-40B4-BE49-F238E27FC236}">
                  <a16:creationId xmlns:a16="http://schemas.microsoft.com/office/drawing/2014/main" id="{50B0E4B0-80F2-1255-8004-241EC8D65AD4}"/>
                </a:ext>
              </a:extLst>
            </p:cNvPr>
            <p:cNvSpPr txBox="1"/>
            <p:nvPr/>
          </p:nvSpPr>
          <p:spPr>
            <a:xfrm>
              <a:off x="3497088" y="5977791"/>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07</a:t>
              </a:r>
            </a:p>
          </p:txBody>
        </p:sp>
      </p:grpSp>
      <p:grpSp>
        <p:nvGrpSpPr>
          <p:cNvPr id="70" name="Group 69">
            <a:extLst>
              <a:ext uri="{FF2B5EF4-FFF2-40B4-BE49-F238E27FC236}">
                <a16:creationId xmlns:a16="http://schemas.microsoft.com/office/drawing/2014/main" id="{5D86594C-41D7-6335-5CAC-11648DEDCEC8}"/>
              </a:ext>
            </a:extLst>
          </p:cNvPr>
          <p:cNvGrpSpPr/>
          <p:nvPr/>
        </p:nvGrpSpPr>
        <p:grpSpPr>
          <a:xfrm>
            <a:off x="5325699" y="3763329"/>
            <a:ext cx="1441706" cy="1992390"/>
            <a:chOff x="5325699" y="3763329"/>
            <a:chExt cx="1441706" cy="1992390"/>
          </a:xfrm>
        </p:grpSpPr>
        <p:grpSp>
          <p:nvGrpSpPr>
            <p:cNvPr id="8" name="Group 7">
              <a:extLst>
                <a:ext uri="{FF2B5EF4-FFF2-40B4-BE49-F238E27FC236}">
                  <a16:creationId xmlns:a16="http://schemas.microsoft.com/office/drawing/2014/main" id="{AB1502F8-ACB8-AA6F-88CE-D04F38D2CD6C}"/>
                </a:ext>
              </a:extLst>
            </p:cNvPr>
            <p:cNvGrpSpPr/>
            <p:nvPr/>
          </p:nvGrpSpPr>
          <p:grpSpPr>
            <a:xfrm>
              <a:off x="5396379" y="3763329"/>
              <a:ext cx="1277829" cy="636142"/>
              <a:chOff x="920816" y="2053524"/>
              <a:chExt cx="1294484" cy="815037"/>
            </a:xfrm>
          </p:grpSpPr>
          <p:sp>
            <p:nvSpPr>
              <p:cNvPr id="54" name="Rectangle: Rounded Corners 53">
                <a:extLst>
                  <a:ext uri="{FF2B5EF4-FFF2-40B4-BE49-F238E27FC236}">
                    <a16:creationId xmlns:a16="http://schemas.microsoft.com/office/drawing/2014/main" id="{E426A690-9A51-CE1F-0263-DC0C192AC9B2}"/>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55" name="Rectangle: Rounded Corners 54">
                <a:extLst>
                  <a:ext uri="{FF2B5EF4-FFF2-40B4-BE49-F238E27FC236}">
                    <a16:creationId xmlns:a16="http://schemas.microsoft.com/office/drawing/2014/main" id="{A36DEEEB-82AD-278F-BE2C-21D2AD739952}"/>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Rectangle: Rounded Corners 55">
                <a:extLst>
                  <a:ext uri="{FF2B5EF4-FFF2-40B4-BE49-F238E27FC236}">
                    <a16:creationId xmlns:a16="http://schemas.microsoft.com/office/drawing/2014/main" id="{05B7A9A9-3055-F594-814A-634BE11325F1}"/>
                  </a:ext>
                </a:extLst>
              </p:cNvPr>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TextBox 25">
              <a:extLst>
                <a:ext uri="{FF2B5EF4-FFF2-40B4-BE49-F238E27FC236}">
                  <a16:creationId xmlns:a16="http://schemas.microsoft.com/office/drawing/2014/main" id="{5A2E6A58-3845-AB8C-2054-94C80477B937}"/>
                </a:ext>
              </a:extLst>
            </p:cNvPr>
            <p:cNvSpPr txBox="1"/>
            <p:nvPr/>
          </p:nvSpPr>
          <p:spPr>
            <a:xfrm>
              <a:off x="5325699" y="4847220"/>
              <a:ext cx="1441706"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Conclusion</a:t>
              </a:r>
            </a:p>
          </p:txBody>
        </p:sp>
        <p:grpSp>
          <p:nvGrpSpPr>
            <p:cNvPr id="24" name="Group 23">
              <a:extLst>
                <a:ext uri="{FF2B5EF4-FFF2-40B4-BE49-F238E27FC236}">
                  <a16:creationId xmlns:a16="http://schemas.microsoft.com/office/drawing/2014/main" id="{E92073F5-F7D5-146B-21E4-4EDD2C0CE774}"/>
                </a:ext>
              </a:extLst>
            </p:cNvPr>
            <p:cNvGrpSpPr/>
            <p:nvPr/>
          </p:nvGrpSpPr>
          <p:grpSpPr>
            <a:xfrm>
              <a:off x="5865265" y="3940147"/>
              <a:ext cx="340056" cy="282504"/>
              <a:chOff x="6276975" y="723900"/>
              <a:chExt cx="344488" cy="361950"/>
            </a:xfrm>
            <a:solidFill>
              <a:schemeClr val="bg1"/>
            </a:solidFill>
          </p:grpSpPr>
          <p:sp>
            <p:nvSpPr>
              <p:cNvPr id="30" name="Freeform 71">
                <a:extLst>
                  <a:ext uri="{FF2B5EF4-FFF2-40B4-BE49-F238E27FC236}">
                    <a16:creationId xmlns:a16="http://schemas.microsoft.com/office/drawing/2014/main" id="{C0E6EA3C-5E9B-1B3D-1546-EE3F717D9D75}"/>
                  </a:ext>
                </a:extLst>
              </p:cNvPr>
              <p:cNvSpPr>
                <a:spLocks/>
              </p:cNvSpPr>
              <p:nvPr/>
            </p:nvSpPr>
            <p:spPr bwMode="auto">
              <a:xfrm>
                <a:off x="6527800" y="723900"/>
                <a:ext cx="93663" cy="153988"/>
              </a:xfrm>
              <a:custGeom>
                <a:avLst/>
                <a:gdLst>
                  <a:gd name="T0" fmla="*/ 25 w 25"/>
                  <a:gd name="T1" fmla="*/ 1 h 41"/>
                  <a:gd name="T2" fmla="*/ 23 w 25"/>
                  <a:gd name="T3" fmla="*/ 0 h 41"/>
                  <a:gd name="T4" fmla="*/ 16 w 25"/>
                  <a:gd name="T5" fmla="*/ 0 h 41"/>
                  <a:gd name="T6" fmla="*/ 0 w 25"/>
                  <a:gd name="T7" fmla="*/ 35 h 41"/>
                  <a:gd name="T8" fmla="*/ 7 w 25"/>
                  <a:gd name="T9" fmla="*/ 41 h 41"/>
                  <a:gd name="T10" fmla="*/ 7 w 25"/>
                  <a:gd name="T11" fmla="*/ 41 h 41"/>
                  <a:gd name="T12" fmla="*/ 25 w 25"/>
                  <a:gd name="T13" fmla="*/ 3 h 41"/>
                  <a:gd name="T14" fmla="*/ 25 w 25"/>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1">
                    <a:moveTo>
                      <a:pt x="25" y="1"/>
                    </a:moveTo>
                    <a:cubicBezTo>
                      <a:pt x="25" y="0"/>
                      <a:pt x="24" y="0"/>
                      <a:pt x="23" y="0"/>
                    </a:cubicBezTo>
                    <a:cubicBezTo>
                      <a:pt x="16" y="0"/>
                      <a:pt x="16" y="0"/>
                      <a:pt x="16" y="0"/>
                    </a:cubicBezTo>
                    <a:cubicBezTo>
                      <a:pt x="0" y="35"/>
                      <a:pt x="0" y="35"/>
                      <a:pt x="0" y="35"/>
                    </a:cubicBezTo>
                    <a:cubicBezTo>
                      <a:pt x="3" y="36"/>
                      <a:pt x="5" y="39"/>
                      <a:pt x="7" y="41"/>
                    </a:cubicBezTo>
                    <a:cubicBezTo>
                      <a:pt x="7" y="41"/>
                      <a:pt x="7" y="41"/>
                      <a:pt x="7" y="41"/>
                    </a:cubicBezTo>
                    <a:cubicBezTo>
                      <a:pt x="25" y="3"/>
                      <a:pt x="25" y="3"/>
                      <a:pt x="25" y="3"/>
                    </a:cubicBezTo>
                    <a:cubicBezTo>
                      <a:pt x="25" y="2"/>
                      <a:pt x="25" y="2"/>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31" name="Freeform 72">
                <a:extLst>
                  <a:ext uri="{FF2B5EF4-FFF2-40B4-BE49-F238E27FC236}">
                    <a16:creationId xmlns:a16="http://schemas.microsoft.com/office/drawing/2014/main" id="{9D397E7C-D41D-8DC9-9112-D97D6D1FD941}"/>
                  </a:ext>
                </a:extLst>
              </p:cNvPr>
              <p:cNvSpPr>
                <a:spLocks/>
              </p:cNvSpPr>
              <p:nvPr/>
            </p:nvSpPr>
            <p:spPr bwMode="auto">
              <a:xfrm>
                <a:off x="6483350" y="723900"/>
                <a:ext cx="90488" cy="120650"/>
              </a:xfrm>
              <a:custGeom>
                <a:avLst/>
                <a:gdLst>
                  <a:gd name="T0" fmla="*/ 24 w 24"/>
                  <a:gd name="T1" fmla="*/ 0 h 32"/>
                  <a:gd name="T2" fmla="*/ 15 w 24"/>
                  <a:gd name="T3" fmla="*/ 0 h 32"/>
                  <a:gd name="T4" fmla="*/ 14 w 24"/>
                  <a:gd name="T5" fmla="*/ 1 h 32"/>
                  <a:gd name="T6" fmla="*/ 0 w 24"/>
                  <a:gd name="T7" fmla="*/ 29 h 32"/>
                  <a:gd name="T8" fmla="*/ 9 w 24"/>
                  <a:gd name="T9" fmla="*/ 32 h 32"/>
                  <a:gd name="T10" fmla="*/ 24 w 24"/>
                  <a:gd name="T11" fmla="*/ 0 h 32"/>
                </a:gdLst>
                <a:ahLst/>
                <a:cxnLst>
                  <a:cxn ang="0">
                    <a:pos x="T0" y="T1"/>
                  </a:cxn>
                  <a:cxn ang="0">
                    <a:pos x="T2" y="T3"/>
                  </a:cxn>
                  <a:cxn ang="0">
                    <a:pos x="T4" y="T5"/>
                  </a:cxn>
                  <a:cxn ang="0">
                    <a:pos x="T6" y="T7"/>
                  </a:cxn>
                  <a:cxn ang="0">
                    <a:pos x="T8" y="T9"/>
                  </a:cxn>
                  <a:cxn ang="0">
                    <a:pos x="T10" y="T11"/>
                  </a:cxn>
                </a:cxnLst>
                <a:rect l="0" t="0" r="r" b="b"/>
                <a:pathLst>
                  <a:path w="24" h="32">
                    <a:moveTo>
                      <a:pt x="24" y="0"/>
                    </a:moveTo>
                    <a:cubicBezTo>
                      <a:pt x="15" y="0"/>
                      <a:pt x="15" y="0"/>
                      <a:pt x="15" y="0"/>
                    </a:cubicBezTo>
                    <a:cubicBezTo>
                      <a:pt x="15" y="0"/>
                      <a:pt x="14" y="0"/>
                      <a:pt x="14" y="1"/>
                    </a:cubicBezTo>
                    <a:cubicBezTo>
                      <a:pt x="0" y="29"/>
                      <a:pt x="0" y="29"/>
                      <a:pt x="0" y="29"/>
                    </a:cubicBezTo>
                    <a:cubicBezTo>
                      <a:pt x="3" y="30"/>
                      <a:pt x="6" y="31"/>
                      <a:pt x="9" y="32"/>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32" name="Freeform 73">
                <a:extLst>
                  <a:ext uri="{FF2B5EF4-FFF2-40B4-BE49-F238E27FC236}">
                    <a16:creationId xmlns:a16="http://schemas.microsoft.com/office/drawing/2014/main" id="{699AE55F-F5C6-F3CC-3BBA-6E01CBC009DE}"/>
                  </a:ext>
                </a:extLst>
              </p:cNvPr>
              <p:cNvSpPr>
                <a:spLocks/>
              </p:cNvSpPr>
              <p:nvPr/>
            </p:nvSpPr>
            <p:spPr bwMode="auto">
              <a:xfrm>
                <a:off x="6276975" y="723900"/>
                <a:ext cx="93663" cy="153988"/>
              </a:xfrm>
              <a:custGeom>
                <a:avLst/>
                <a:gdLst>
                  <a:gd name="T0" fmla="*/ 19 w 25"/>
                  <a:gd name="T1" fmla="*/ 41 h 41"/>
                  <a:gd name="T2" fmla="*/ 25 w 25"/>
                  <a:gd name="T3" fmla="*/ 35 h 41"/>
                  <a:gd name="T4" fmla="*/ 9 w 25"/>
                  <a:gd name="T5" fmla="*/ 0 h 41"/>
                  <a:gd name="T6" fmla="*/ 2 w 25"/>
                  <a:gd name="T7" fmla="*/ 0 h 41"/>
                  <a:gd name="T8" fmla="*/ 0 w 25"/>
                  <a:gd name="T9" fmla="*/ 1 h 41"/>
                  <a:gd name="T10" fmla="*/ 0 w 25"/>
                  <a:gd name="T11" fmla="*/ 3 h 41"/>
                  <a:gd name="T12" fmla="*/ 18 w 25"/>
                  <a:gd name="T13" fmla="*/ 41 h 41"/>
                  <a:gd name="T14" fmla="*/ 19 w 25"/>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1">
                    <a:moveTo>
                      <a:pt x="19" y="41"/>
                    </a:moveTo>
                    <a:cubicBezTo>
                      <a:pt x="21" y="39"/>
                      <a:pt x="23" y="37"/>
                      <a:pt x="25" y="35"/>
                    </a:cubicBezTo>
                    <a:cubicBezTo>
                      <a:pt x="9" y="0"/>
                      <a:pt x="9" y="0"/>
                      <a:pt x="9" y="0"/>
                    </a:cubicBezTo>
                    <a:cubicBezTo>
                      <a:pt x="2" y="0"/>
                      <a:pt x="2" y="0"/>
                      <a:pt x="2" y="0"/>
                    </a:cubicBezTo>
                    <a:cubicBezTo>
                      <a:pt x="1" y="0"/>
                      <a:pt x="1" y="0"/>
                      <a:pt x="0" y="1"/>
                    </a:cubicBezTo>
                    <a:cubicBezTo>
                      <a:pt x="0" y="2"/>
                      <a:pt x="0" y="2"/>
                      <a:pt x="0" y="3"/>
                    </a:cubicBezTo>
                    <a:cubicBezTo>
                      <a:pt x="18" y="41"/>
                      <a:pt x="18" y="41"/>
                      <a:pt x="18" y="41"/>
                    </a:cubicBezTo>
                    <a:cubicBezTo>
                      <a:pt x="18" y="41"/>
                      <a:pt x="18" y="41"/>
                      <a:pt x="1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33" name="Freeform 74">
                <a:extLst>
                  <a:ext uri="{FF2B5EF4-FFF2-40B4-BE49-F238E27FC236}">
                    <a16:creationId xmlns:a16="http://schemas.microsoft.com/office/drawing/2014/main" id="{322DD147-764A-080D-9320-37AD7BEEDA17}"/>
                  </a:ext>
                </a:extLst>
              </p:cNvPr>
              <p:cNvSpPr>
                <a:spLocks/>
              </p:cNvSpPr>
              <p:nvPr/>
            </p:nvSpPr>
            <p:spPr bwMode="auto">
              <a:xfrm>
                <a:off x="6324600" y="723900"/>
                <a:ext cx="90488" cy="123825"/>
              </a:xfrm>
              <a:custGeom>
                <a:avLst/>
                <a:gdLst>
                  <a:gd name="T0" fmla="*/ 24 w 24"/>
                  <a:gd name="T1" fmla="*/ 29 h 33"/>
                  <a:gd name="T2" fmla="*/ 11 w 24"/>
                  <a:gd name="T3" fmla="*/ 1 h 33"/>
                  <a:gd name="T4" fmla="*/ 9 w 24"/>
                  <a:gd name="T5" fmla="*/ 0 h 33"/>
                  <a:gd name="T6" fmla="*/ 0 w 24"/>
                  <a:gd name="T7" fmla="*/ 0 h 33"/>
                  <a:gd name="T8" fmla="*/ 16 w 24"/>
                  <a:gd name="T9" fmla="*/ 33 h 33"/>
                  <a:gd name="T10" fmla="*/ 24 w 24"/>
                  <a:gd name="T11" fmla="*/ 29 h 33"/>
                </a:gdLst>
                <a:ahLst/>
                <a:cxnLst>
                  <a:cxn ang="0">
                    <a:pos x="T0" y="T1"/>
                  </a:cxn>
                  <a:cxn ang="0">
                    <a:pos x="T2" y="T3"/>
                  </a:cxn>
                  <a:cxn ang="0">
                    <a:pos x="T4" y="T5"/>
                  </a:cxn>
                  <a:cxn ang="0">
                    <a:pos x="T6" y="T7"/>
                  </a:cxn>
                  <a:cxn ang="0">
                    <a:pos x="T8" y="T9"/>
                  </a:cxn>
                  <a:cxn ang="0">
                    <a:pos x="T10" y="T11"/>
                  </a:cxn>
                </a:cxnLst>
                <a:rect l="0" t="0" r="r" b="b"/>
                <a:pathLst>
                  <a:path w="24" h="33">
                    <a:moveTo>
                      <a:pt x="24" y="29"/>
                    </a:moveTo>
                    <a:cubicBezTo>
                      <a:pt x="11" y="1"/>
                      <a:pt x="11" y="1"/>
                      <a:pt x="11" y="1"/>
                    </a:cubicBezTo>
                    <a:cubicBezTo>
                      <a:pt x="10" y="0"/>
                      <a:pt x="10" y="0"/>
                      <a:pt x="9" y="0"/>
                    </a:cubicBezTo>
                    <a:cubicBezTo>
                      <a:pt x="0" y="0"/>
                      <a:pt x="0" y="0"/>
                      <a:pt x="0" y="0"/>
                    </a:cubicBezTo>
                    <a:cubicBezTo>
                      <a:pt x="16" y="33"/>
                      <a:pt x="16" y="33"/>
                      <a:pt x="16" y="33"/>
                    </a:cubicBezTo>
                    <a:cubicBezTo>
                      <a:pt x="18" y="31"/>
                      <a:pt x="21" y="30"/>
                      <a:pt x="2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34" name="Freeform 75">
                <a:extLst>
                  <a:ext uri="{FF2B5EF4-FFF2-40B4-BE49-F238E27FC236}">
                    <a16:creationId xmlns:a16="http://schemas.microsoft.com/office/drawing/2014/main" id="{BD91AA82-2E05-A80B-9E61-B2E7C295880B}"/>
                  </a:ext>
                </a:extLst>
              </p:cNvPr>
              <p:cNvSpPr>
                <a:spLocks noEditPoints="1"/>
              </p:cNvSpPr>
              <p:nvPr/>
            </p:nvSpPr>
            <p:spPr bwMode="auto">
              <a:xfrm>
                <a:off x="6329363" y="844550"/>
                <a:ext cx="239713" cy="241300"/>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2 w 64"/>
                  <a:gd name="T11" fmla="*/ 28 h 64"/>
                  <a:gd name="T12" fmla="*/ 43 w 64"/>
                  <a:gd name="T13" fmla="*/ 35 h 64"/>
                  <a:gd name="T14" fmla="*/ 46 w 64"/>
                  <a:gd name="T15" fmla="*/ 47 h 64"/>
                  <a:gd name="T16" fmla="*/ 46 w 64"/>
                  <a:gd name="T17" fmla="*/ 50 h 64"/>
                  <a:gd name="T18" fmla="*/ 44 w 64"/>
                  <a:gd name="T19" fmla="*/ 50 h 64"/>
                  <a:gd name="T20" fmla="*/ 43 w 64"/>
                  <a:gd name="T21" fmla="*/ 50 h 64"/>
                  <a:gd name="T22" fmla="*/ 32 w 64"/>
                  <a:gd name="T23" fmla="*/ 43 h 64"/>
                  <a:gd name="T24" fmla="*/ 21 w 64"/>
                  <a:gd name="T25" fmla="*/ 50 h 64"/>
                  <a:gd name="T26" fmla="*/ 19 w 64"/>
                  <a:gd name="T27" fmla="*/ 50 h 64"/>
                  <a:gd name="T28" fmla="*/ 18 w 64"/>
                  <a:gd name="T29" fmla="*/ 47 h 64"/>
                  <a:gd name="T30" fmla="*/ 22 w 64"/>
                  <a:gd name="T31" fmla="*/ 35 h 64"/>
                  <a:gd name="T32" fmla="*/ 13 w 64"/>
                  <a:gd name="T33" fmla="*/ 28 h 64"/>
                  <a:gd name="T34" fmla="*/ 12 w 64"/>
                  <a:gd name="T35" fmla="*/ 25 h 64"/>
                  <a:gd name="T36" fmla="*/ 14 w 64"/>
                  <a:gd name="T37" fmla="*/ 24 h 64"/>
                  <a:gd name="T38" fmla="*/ 25 w 64"/>
                  <a:gd name="T39" fmla="*/ 24 h 64"/>
                  <a:gd name="T40" fmla="*/ 31 w 64"/>
                  <a:gd name="T41" fmla="*/ 13 h 64"/>
                  <a:gd name="T42" fmla="*/ 34 w 64"/>
                  <a:gd name="T43" fmla="*/ 13 h 64"/>
                  <a:gd name="T44" fmla="*/ 40 w 64"/>
                  <a:gd name="T45" fmla="*/ 24 h 64"/>
                  <a:gd name="T46" fmla="*/ 50 w 64"/>
                  <a:gd name="T47" fmla="*/ 24 h 64"/>
                  <a:gd name="T48" fmla="*/ 52 w 64"/>
                  <a:gd name="T49" fmla="*/ 25 h 64"/>
                  <a:gd name="T50" fmla="*/ 52 w 64"/>
                  <a:gd name="T51"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32" y="0"/>
                    </a:moveTo>
                    <a:cubicBezTo>
                      <a:pt x="15" y="0"/>
                      <a:pt x="0" y="14"/>
                      <a:pt x="0" y="32"/>
                    </a:cubicBezTo>
                    <a:cubicBezTo>
                      <a:pt x="0" y="50"/>
                      <a:pt x="15" y="64"/>
                      <a:pt x="32" y="64"/>
                    </a:cubicBezTo>
                    <a:cubicBezTo>
                      <a:pt x="50" y="64"/>
                      <a:pt x="64" y="50"/>
                      <a:pt x="64" y="32"/>
                    </a:cubicBezTo>
                    <a:cubicBezTo>
                      <a:pt x="64" y="14"/>
                      <a:pt x="50" y="0"/>
                      <a:pt x="32" y="0"/>
                    </a:cubicBezTo>
                    <a:close/>
                    <a:moveTo>
                      <a:pt x="52" y="28"/>
                    </a:moveTo>
                    <a:cubicBezTo>
                      <a:pt x="43" y="35"/>
                      <a:pt x="43" y="35"/>
                      <a:pt x="43" y="35"/>
                    </a:cubicBezTo>
                    <a:cubicBezTo>
                      <a:pt x="46" y="47"/>
                      <a:pt x="46" y="47"/>
                      <a:pt x="46" y="47"/>
                    </a:cubicBezTo>
                    <a:cubicBezTo>
                      <a:pt x="46" y="48"/>
                      <a:pt x="46" y="49"/>
                      <a:pt x="46" y="50"/>
                    </a:cubicBezTo>
                    <a:cubicBezTo>
                      <a:pt x="45" y="50"/>
                      <a:pt x="45" y="50"/>
                      <a:pt x="44" y="50"/>
                    </a:cubicBezTo>
                    <a:cubicBezTo>
                      <a:pt x="44" y="50"/>
                      <a:pt x="44" y="50"/>
                      <a:pt x="43" y="50"/>
                    </a:cubicBezTo>
                    <a:cubicBezTo>
                      <a:pt x="32" y="43"/>
                      <a:pt x="32" y="43"/>
                      <a:pt x="32" y="43"/>
                    </a:cubicBezTo>
                    <a:cubicBezTo>
                      <a:pt x="21" y="50"/>
                      <a:pt x="21" y="50"/>
                      <a:pt x="21" y="50"/>
                    </a:cubicBezTo>
                    <a:cubicBezTo>
                      <a:pt x="21" y="50"/>
                      <a:pt x="20" y="50"/>
                      <a:pt x="19" y="50"/>
                    </a:cubicBezTo>
                    <a:cubicBezTo>
                      <a:pt x="18" y="49"/>
                      <a:pt x="18" y="48"/>
                      <a:pt x="18" y="47"/>
                    </a:cubicBezTo>
                    <a:cubicBezTo>
                      <a:pt x="22" y="35"/>
                      <a:pt x="22" y="35"/>
                      <a:pt x="22" y="35"/>
                    </a:cubicBezTo>
                    <a:cubicBezTo>
                      <a:pt x="13" y="28"/>
                      <a:pt x="13" y="28"/>
                      <a:pt x="13" y="28"/>
                    </a:cubicBezTo>
                    <a:cubicBezTo>
                      <a:pt x="12" y="27"/>
                      <a:pt x="12" y="26"/>
                      <a:pt x="12" y="25"/>
                    </a:cubicBezTo>
                    <a:cubicBezTo>
                      <a:pt x="13" y="25"/>
                      <a:pt x="13" y="24"/>
                      <a:pt x="14" y="24"/>
                    </a:cubicBezTo>
                    <a:cubicBezTo>
                      <a:pt x="25" y="24"/>
                      <a:pt x="25" y="24"/>
                      <a:pt x="25" y="24"/>
                    </a:cubicBezTo>
                    <a:cubicBezTo>
                      <a:pt x="31" y="13"/>
                      <a:pt x="31" y="13"/>
                      <a:pt x="31" y="13"/>
                    </a:cubicBezTo>
                    <a:cubicBezTo>
                      <a:pt x="31" y="12"/>
                      <a:pt x="33" y="12"/>
                      <a:pt x="34" y="13"/>
                    </a:cubicBezTo>
                    <a:cubicBezTo>
                      <a:pt x="40" y="24"/>
                      <a:pt x="40" y="24"/>
                      <a:pt x="40" y="24"/>
                    </a:cubicBezTo>
                    <a:cubicBezTo>
                      <a:pt x="50" y="24"/>
                      <a:pt x="50" y="24"/>
                      <a:pt x="50" y="24"/>
                    </a:cubicBezTo>
                    <a:cubicBezTo>
                      <a:pt x="51" y="24"/>
                      <a:pt x="52" y="25"/>
                      <a:pt x="52" y="25"/>
                    </a:cubicBezTo>
                    <a:cubicBezTo>
                      <a:pt x="52" y="26"/>
                      <a:pt x="52" y="27"/>
                      <a:pt x="5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25" name="TextBox 25">
              <a:extLst>
                <a:ext uri="{FF2B5EF4-FFF2-40B4-BE49-F238E27FC236}">
                  <a16:creationId xmlns:a16="http://schemas.microsoft.com/office/drawing/2014/main" id="{2A9E240C-4336-3463-53E3-E096A362DC5F}"/>
                </a:ext>
              </a:extLst>
            </p:cNvPr>
            <p:cNvSpPr txBox="1"/>
            <p:nvPr/>
          </p:nvSpPr>
          <p:spPr>
            <a:xfrm>
              <a:off x="5740683" y="5405170"/>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08</a:t>
              </a:r>
            </a:p>
          </p:txBody>
        </p:sp>
      </p:grpSp>
      <p:grpSp>
        <p:nvGrpSpPr>
          <p:cNvPr id="69" name="Group 68">
            <a:extLst>
              <a:ext uri="{FF2B5EF4-FFF2-40B4-BE49-F238E27FC236}">
                <a16:creationId xmlns:a16="http://schemas.microsoft.com/office/drawing/2014/main" id="{0306FE7A-C4A5-4632-0A4C-0E3D6C711FAB}"/>
              </a:ext>
            </a:extLst>
          </p:cNvPr>
          <p:cNvGrpSpPr/>
          <p:nvPr/>
        </p:nvGrpSpPr>
        <p:grpSpPr>
          <a:xfrm>
            <a:off x="7546777" y="4357586"/>
            <a:ext cx="1441706" cy="1970754"/>
            <a:chOff x="7546777" y="4357586"/>
            <a:chExt cx="1441706" cy="1970754"/>
          </a:xfrm>
        </p:grpSpPr>
        <p:grpSp>
          <p:nvGrpSpPr>
            <p:cNvPr id="6" name="Group 5">
              <a:extLst>
                <a:ext uri="{FF2B5EF4-FFF2-40B4-BE49-F238E27FC236}">
                  <a16:creationId xmlns:a16="http://schemas.microsoft.com/office/drawing/2014/main" id="{506E96F9-CAB8-70D7-D934-209A89B94D91}"/>
                </a:ext>
              </a:extLst>
            </p:cNvPr>
            <p:cNvGrpSpPr/>
            <p:nvPr/>
          </p:nvGrpSpPr>
          <p:grpSpPr>
            <a:xfrm>
              <a:off x="7632030" y="4357586"/>
              <a:ext cx="1277829" cy="636142"/>
              <a:chOff x="920816" y="2053524"/>
              <a:chExt cx="1294484" cy="815037"/>
            </a:xfrm>
          </p:grpSpPr>
          <p:sp>
            <p:nvSpPr>
              <p:cNvPr id="60" name="Rectangle: Rounded Corners 59">
                <a:extLst>
                  <a:ext uri="{FF2B5EF4-FFF2-40B4-BE49-F238E27FC236}">
                    <a16:creationId xmlns:a16="http://schemas.microsoft.com/office/drawing/2014/main" id="{FABCD354-350F-9620-53B3-185204B9E6F2}"/>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1" name="Rectangle: Rounded Corners 60">
                <a:extLst>
                  <a:ext uri="{FF2B5EF4-FFF2-40B4-BE49-F238E27FC236}">
                    <a16:creationId xmlns:a16="http://schemas.microsoft.com/office/drawing/2014/main" id="{1D3984A3-FF28-C0E4-5241-9119643BE8D1}"/>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Rounded Corners 61">
                <a:extLst>
                  <a:ext uri="{FF2B5EF4-FFF2-40B4-BE49-F238E27FC236}">
                    <a16:creationId xmlns:a16="http://schemas.microsoft.com/office/drawing/2014/main" id="{7672035F-63B7-57A9-F8C5-E3FD3B76DFD9}"/>
                  </a:ext>
                </a:extLst>
              </p:cNvPr>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0" name="Group 19">
              <a:extLst>
                <a:ext uri="{FF2B5EF4-FFF2-40B4-BE49-F238E27FC236}">
                  <a16:creationId xmlns:a16="http://schemas.microsoft.com/office/drawing/2014/main" id="{0A6B3158-9AB6-CAB2-3DCA-9AC323C9D2C3}"/>
                </a:ext>
              </a:extLst>
            </p:cNvPr>
            <p:cNvGrpSpPr/>
            <p:nvPr/>
          </p:nvGrpSpPr>
          <p:grpSpPr>
            <a:xfrm>
              <a:off x="8093082" y="4488560"/>
              <a:ext cx="355727" cy="281266"/>
              <a:chOff x="9166226" y="3952875"/>
              <a:chExt cx="360363" cy="360363"/>
            </a:xfrm>
            <a:solidFill>
              <a:schemeClr val="bg1"/>
            </a:solidFill>
          </p:grpSpPr>
          <p:sp>
            <p:nvSpPr>
              <p:cNvPr id="35" name="Freeform 24">
                <a:extLst>
                  <a:ext uri="{FF2B5EF4-FFF2-40B4-BE49-F238E27FC236}">
                    <a16:creationId xmlns:a16="http://schemas.microsoft.com/office/drawing/2014/main" id="{2D7C271E-11D9-04AC-B59A-970CCA99049F}"/>
                  </a:ext>
                </a:extLst>
              </p:cNvPr>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36" name="Freeform 25">
                <a:extLst>
                  <a:ext uri="{FF2B5EF4-FFF2-40B4-BE49-F238E27FC236}">
                    <a16:creationId xmlns:a16="http://schemas.microsoft.com/office/drawing/2014/main" id="{E10F0000-0C84-C9EC-DFF8-677AA2E59CD1}"/>
                  </a:ext>
                </a:extLst>
              </p:cNvPr>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26" name="TextBox 25">
              <a:extLst>
                <a:ext uri="{FF2B5EF4-FFF2-40B4-BE49-F238E27FC236}">
                  <a16:creationId xmlns:a16="http://schemas.microsoft.com/office/drawing/2014/main" id="{7FCA655E-E49B-519E-4B97-53A697F47739}"/>
                </a:ext>
              </a:extLst>
            </p:cNvPr>
            <p:cNvSpPr txBox="1"/>
            <p:nvPr/>
          </p:nvSpPr>
          <p:spPr>
            <a:xfrm>
              <a:off x="7546777" y="5393814"/>
              <a:ext cx="1441706"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Q &amp;A</a:t>
              </a:r>
            </a:p>
          </p:txBody>
        </p:sp>
        <p:sp>
          <p:nvSpPr>
            <p:cNvPr id="27" name="TextBox 25">
              <a:extLst>
                <a:ext uri="{FF2B5EF4-FFF2-40B4-BE49-F238E27FC236}">
                  <a16:creationId xmlns:a16="http://schemas.microsoft.com/office/drawing/2014/main" id="{43060944-419B-A8D0-5A6F-682C2E530E34}"/>
                </a:ext>
              </a:extLst>
            </p:cNvPr>
            <p:cNvSpPr txBox="1"/>
            <p:nvPr/>
          </p:nvSpPr>
          <p:spPr>
            <a:xfrm>
              <a:off x="7961761" y="5977791"/>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09</a:t>
              </a:r>
            </a:p>
          </p:txBody>
        </p:sp>
      </p:grpSp>
      <p:grpSp>
        <p:nvGrpSpPr>
          <p:cNvPr id="75" name="Group 74">
            <a:extLst>
              <a:ext uri="{FF2B5EF4-FFF2-40B4-BE49-F238E27FC236}">
                <a16:creationId xmlns:a16="http://schemas.microsoft.com/office/drawing/2014/main" id="{6CB5CD1A-3C9B-9462-7A56-112DF0944C1B}"/>
              </a:ext>
            </a:extLst>
          </p:cNvPr>
          <p:cNvGrpSpPr/>
          <p:nvPr/>
        </p:nvGrpSpPr>
        <p:grpSpPr>
          <a:xfrm>
            <a:off x="9780970" y="3763329"/>
            <a:ext cx="1441706" cy="1988199"/>
            <a:chOff x="9780970" y="3763329"/>
            <a:chExt cx="1441706" cy="1988199"/>
          </a:xfrm>
        </p:grpSpPr>
        <p:grpSp>
          <p:nvGrpSpPr>
            <p:cNvPr id="7" name="Group 6">
              <a:extLst>
                <a:ext uri="{FF2B5EF4-FFF2-40B4-BE49-F238E27FC236}">
                  <a16:creationId xmlns:a16="http://schemas.microsoft.com/office/drawing/2014/main" id="{C3731FC7-BC76-B3A9-67BE-4EBDB540EF5D}"/>
                </a:ext>
              </a:extLst>
            </p:cNvPr>
            <p:cNvGrpSpPr/>
            <p:nvPr/>
          </p:nvGrpSpPr>
          <p:grpSpPr>
            <a:xfrm>
              <a:off x="9867681" y="3763329"/>
              <a:ext cx="1277829" cy="636142"/>
              <a:chOff x="920816" y="2053524"/>
              <a:chExt cx="1294484" cy="815037"/>
            </a:xfrm>
          </p:grpSpPr>
          <p:sp>
            <p:nvSpPr>
              <p:cNvPr id="57" name="Rectangle: Rounded Corners 56">
                <a:extLst>
                  <a:ext uri="{FF2B5EF4-FFF2-40B4-BE49-F238E27FC236}">
                    <a16:creationId xmlns:a16="http://schemas.microsoft.com/office/drawing/2014/main" id="{885F94B6-0E97-E2CE-5038-AD78B5078544}"/>
                  </a:ext>
                </a:extLst>
              </p:cNvPr>
              <p:cNvSpPr/>
              <p:nvPr/>
            </p:nvSpPr>
            <p:spPr>
              <a:xfrm rot="18900000">
                <a:off x="920816" y="2233116"/>
                <a:ext cx="455856" cy="455857"/>
              </a:xfrm>
              <a:prstGeom prst="roundRect">
                <a:avLst>
                  <a:gd name="adj" fmla="val 9141"/>
                </a:avLst>
              </a:prstGeom>
              <a:gradFill flip="none" rotWithShape="1">
                <a:gsLst>
                  <a:gs pos="0">
                    <a:srgbClr val="BFBEBE"/>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58" name="Rectangle: Rounded Corners 57">
                <a:extLst>
                  <a:ext uri="{FF2B5EF4-FFF2-40B4-BE49-F238E27FC236}">
                    <a16:creationId xmlns:a16="http://schemas.microsoft.com/office/drawing/2014/main" id="{5C40E52B-0FBE-4981-F543-E0B6717D22C1}"/>
                  </a:ext>
                </a:extLst>
              </p:cNvPr>
              <p:cNvSpPr/>
              <p:nvPr/>
            </p:nvSpPr>
            <p:spPr>
              <a:xfrm rot="18900000">
                <a:off x="1759444" y="2233117"/>
                <a:ext cx="455856" cy="455857"/>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Rectangle: Rounded Corners 58">
                <a:extLst>
                  <a:ext uri="{FF2B5EF4-FFF2-40B4-BE49-F238E27FC236}">
                    <a16:creationId xmlns:a16="http://schemas.microsoft.com/office/drawing/2014/main" id="{A36BF48C-7E5D-5A83-847D-0A73C1E3D0B6}"/>
                  </a:ext>
                </a:extLst>
              </p:cNvPr>
              <p:cNvSpPr/>
              <p:nvPr/>
            </p:nvSpPr>
            <p:spPr>
              <a:xfrm rot="2700000">
                <a:off x="1160540" y="2053524"/>
                <a:ext cx="815037" cy="815038"/>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9" name="Group 18">
              <a:extLst>
                <a:ext uri="{FF2B5EF4-FFF2-40B4-BE49-F238E27FC236}">
                  <a16:creationId xmlns:a16="http://schemas.microsoft.com/office/drawing/2014/main" id="{5C6CE2BE-ADAD-4D47-342E-F2060B75074B}"/>
                </a:ext>
              </a:extLst>
            </p:cNvPr>
            <p:cNvGrpSpPr/>
            <p:nvPr/>
          </p:nvGrpSpPr>
          <p:grpSpPr>
            <a:xfrm>
              <a:off x="10387498" y="3940147"/>
              <a:ext cx="238195" cy="282505"/>
              <a:chOff x="7778750" y="2535238"/>
              <a:chExt cx="241300" cy="361951"/>
            </a:xfrm>
            <a:solidFill>
              <a:schemeClr val="bg1"/>
            </a:solidFill>
          </p:grpSpPr>
          <p:sp>
            <p:nvSpPr>
              <p:cNvPr id="37" name="Freeform 64">
                <a:extLst>
                  <a:ext uri="{FF2B5EF4-FFF2-40B4-BE49-F238E27FC236}">
                    <a16:creationId xmlns:a16="http://schemas.microsoft.com/office/drawing/2014/main" id="{47D0F6FA-BDE0-A052-9BE9-3684710E7582}"/>
                  </a:ext>
                </a:extLst>
              </p:cNvPr>
              <p:cNvSpPr>
                <a:spLocks noEditPoints="1"/>
              </p:cNvSpPr>
              <p:nvPr/>
            </p:nvSpPr>
            <p:spPr bwMode="auto">
              <a:xfrm>
                <a:off x="7778750" y="2686051"/>
                <a:ext cx="241300" cy="211138"/>
              </a:xfrm>
              <a:custGeom>
                <a:avLst/>
                <a:gdLst>
                  <a:gd name="T0" fmla="*/ 44 w 64"/>
                  <a:gd name="T1" fmla="*/ 0 h 56"/>
                  <a:gd name="T2" fmla="*/ 43 w 64"/>
                  <a:gd name="T3" fmla="*/ 0 h 56"/>
                  <a:gd name="T4" fmla="*/ 21 w 64"/>
                  <a:gd name="T5" fmla="*/ 0 h 56"/>
                  <a:gd name="T6" fmla="*/ 20 w 64"/>
                  <a:gd name="T7" fmla="*/ 0 h 56"/>
                  <a:gd name="T8" fmla="*/ 0 w 64"/>
                  <a:gd name="T9" fmla="*/ 32 h 56"/>
                  <a:gd name="T10" fmla="*/ 32 w 64"/>
                  <a:gd name="T11" fmla="*/ 56 h 56"/>
                  <a:gd name="T12" fmla="*/ 64 w 64"/>
                  <a:gd name="T13" fmla="*/ 32 h 56"/>
                  <a:gd name="T14" fmla="*/ 44 w 64"/>
                  <a:gd name="T15" fmla="*/ 0 h 56"/>
                  <a:gd name="T16" fmla="*/ 32 w 64"/>
                  <a:gd name="T17" fmla="*/ 26 h 56"/>
                  <a:gd name="T18" fmla="*/ 40 w 64"/>
                  <a:gd name="T19" fmla="*/ 34 h 56"/>
                  <a:gd name="T20" fmla="*/ 34 w 64"/>
                  <a:gd name="T21" fmla="*/ 42 h 56"/>
                  <a:gd name="T22" fmla="*/ 34 w 64"/>
                  <a:gd name="T23" fmla="*/ 44 h 56"/>
                  <a:gd name="T24" fmla="*/ 32 w 64"/>
                  <a:gd name="T25" fmla="*/ 46 h 56"/>
                  <a:gd name="T26" fmla="*/ 30 w 64"/>
                  <a:gd name="T27" fmla="*/ 44 h 56"/>
                  <a:gd name="T28" fmla="*/ 30 w 64"/>
                  <a:gd name="T29" fmla="*/ 42 h 56"/>
                  <a:gd name="T30" fmla="*/ 24 w 64"/>
                  <a:gd name="T31" fmla="*/ 34 h 56"/>
                  <a:gd name="T32" fmla="*/ 26 w 64"/>
                  <a:gd name="T33" fmla="*/ 32 h 56"/>
                  <a:gd name="T34" fmla="*/ 28 w 64"/>
                  <a:gd name="T35" fmla="*/ 34 h 56"/>
                  <a:gd name="T36" fmla="*/ 32 w 64"/>
                  <a:gd name="T37" fmla="*/ 38 h 56"/>
                  <a:gd name="T38" fmla="*/ 36 w 64"/>
                  <a:gd name="T39" fmla="*/ 34 h 56"/>
                  <a:gd name="T40" fmla="*/ 32 w 64"/>
                  <a:gd name="T41" fmla="*/ 30 h 56"/>
                  <a:gd name="T42" fmla="*/ 24 w 64"/>
                  <a:gd name="T43" fmla="*/ 22 h 56"/>
                  <a:gd name="T44" fmla="*/ 30 w 64"/>
                  <a:gd name="T45" fmla="*/ 14 h 56"/>
                  <a:gd name="T46" fmla="*/ 30 w 64"/>
                  <a:gd name="T47" fmla="*/ 12 h 56"/>
                  <a:gd name="T48" fmla="*/ 32 w 64"/>
                  <a:gd name="T49" fmla="*/ 10 h 56"/>
                  <a:gd name="T50" fmla="*/ 34 w 64"/>
                  <a:gd name="T51" fmla="*/ 12 h 56"/>
                  <a:gd name="T52" fmla="*/ 34 w 64"/>
                  <a:gd name="T53" fmla="*/ 14 h 56"/>
                  <a:gd name="T54" fmla="*/ 40 w 64"/>
                  <a:gd name="T55" fmla="*/ 22 h 56"/>
                  <a:gd name="T56" fmla="*/ 38 w 64"/>
                  <a:gd name="T57" fmla="*/ 24 h 56"/>
                  <a:gd name="T58" fmla="*/ 36 w 64"/>
                  <a:gd name="T59" fmla="*/ 22 h 56"/>
                  <a:gd name="T60" fmla="*/ 32 w 64"/>
                  <a:gd name="T61" fmla="*/ 18 h 56"/>
                  <a:gd name="T62" fmla="*/ 28 w 64"/>
                  <a:gd name="T63" fmla="*/ 22 h 56"/>
                  <a:gd name="T64" fmla="*/ 32 w 64"/>
                  <a:gd name="T65"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56">
                    <a:moveTo>
                      <a:pt x="44" y="0"/>
                    </a:moveTo>
                    <a:cubicBezTo>
                      <a:pt x="44" y="0"/>
                      <a:pt x="44" y="0"/>
                      <a:pt x="43" y="0"/>
                    </a:cubicBezTo>
                    <a:cubicBezTo>
                      <a:pt x="21" y="0"/>
                      <a:pt x="21" y="0"/>
                      <a:pt x="21" y="0"/>
                    </a:cubicBezTo>
                    <a:cubicBezTo>
                      <a:pt x="20" y="0"/>
                      <a:pt x="20" y="0"/>
                      <a:pt x="20" y="0"/>
                    </a:cubicBezTo>
                    <a:cubicBezTo>
                      <a:pt x="10" y="8"/>
                      <a:pt x="0" y="21"/>
                      <a:pt x="0" y="32"/>
                    </a:cubicBezTo>
                    <a:cubicBezTo>
                      <a:pt x="0" y="48"/>
                      <a:pt x="10" y="56"/>
                      <a:pt x="32" y="56"/>
                    </a:cubicBezTo>
                    <a:cubicBezTo>
                      <a:pt x="54" y="56"/>
                      <a:pt x="64" y="48"/>
                      <a:pt x="64" y="32"/>
                    </a:cubicBezTo>
                    <a:cubicBezTo>
                      <a:pt x="64" y="21"/>
                      <a:pt x="54" y="8"/>
                      <a:pt x="44" y="0"/>
                    </a:cubicBezTo>
                    <a:close/>
                    <a:moveTo>
                      <a:pt x="32" y="26"/>
                    </a:moveTo>
                    <a:cubicBezTo>
                      <a:pt x="36" y="26"/>
                      <a:pt x="40" y="30"/>
                      <a:pt x="40" y="34"/>
                    </a:cubicBezTo>
                    <a:cubicBezTo>
                      <a:pt x="40" y="38"/>
                      <a:pt x="37" y="41"/>
                      <a:pt x="34" y="42"/>
                    </a:cubicBezTo>
                    <a:cubicBezTo>
                      <a:pt x="34" y="44"/>
                      <a:pt x="34" y="44"/>
                      <a:pt x="34" y="44"/>
                    </a:cubicBezTo>
                    <a:cubicBezTo>
                      <a:pt x="34" y="45"/>
                      <a:pt x="33" y="46"/>
                      <a:pt x="32" y="46"/>
                    </a:cubicBezTo>
                    <a:cubicBezTo>
                      <a:pt x="31" y="46"/>
                      <a:pt x="30" y="45"/>
                      <a:pt x="30" y="44"/>
                    </a:cubicBezTo>
                    <a:cubicBezTo>
                      <a:pt x="30" y="42"/>
                      <a:pt x="30" y="42"/>
                      <a:pt x="30" y="42"/>
                    </a:cubicBezTo>
                    <a:cubicBezTo>
                      <a:pt x="27" y="41"/>
                      <a:pt x="24" y="38"/>
                      <a:pt x="24" y="34"/>
                    </a:cubicBezTo>
                    <a:cubicBezTo>
                      <a:pt x="24" y="33"/>
                      <a:pt x="25" y="32"/>
                      <a:pt x="26" y="32"/>
                    </a:cubicBezTo>
                    <a:cubicBezTo>
                      <a:pt x="27" y="32"/>
                      <a:pt x="28" y="33"/>
                      <a:pt x="28" y="34"/>
                    </a:cubicBezTo>
                    <a:cubicBezTo>
                      <a:pt x="28" y="36"/>
                      <a:pt x="30" y="38"/>
                      <a:pt x="32" y="38"/>
                    </a:cubicBezTo>
                    <a:cubicBezTo>
                      <a:pt x="34" y="38"/>
                      <a:pt x="36" y="36"/>
                      <a:pt x="36" y="34"/>
                    </a:cubicBezTo>
                    <a:cubicBezTo>
                      <a:pt x="36" y="32"/>
                      <a:pt x="34" y="30"/>
                      <a:pt x="32" y="30"/>
                    </a:cubicBezTo>
                    <a:cubicBezTo>
                      <a:pt x="28" y="30"/>
                      <a:pt x="24" y="26"/>
                      <a:pt x="24" y="22"/>
                    </a:cubicBezTo>
                    <a:cubicBezTo>
                      <a:pt x="24" y="18"/>
                      <a:pt x="27" y="15"/>
                      <a:pt x="30" y="14"/>
                    </a:cubicBezTo>
                    <a:cubicBezTo>
                      <a:pt x="30" y="12"/>
                      <a:pt x="30" y="12"/>
                      <a:pt x="30" y="12"/>
                    </a:cubicBezTo>
                    <a:cubicBezTo>
                      <a:pt x="30" y="11"/>
                      <a:pt x="31" y="10"/>
                      <a:pt x="32" y="10"/>
                    </a:cubicBezTo>
                    <a:cubicBezTo>
                      <a:pt x="33" y="10"/>
                      <a:pt x="34" y="11"/>
                      <a:pt x="34" y="12"/>
                    </a:cubicBezTo>
                    <a:cubicBezTo>
                      <a:pt x="34" y="14"/>
                      <a:pt x="34" y="14"/>
                      <a:pt x="34" y="14"/>
                    </a:cubicBezTo>
                    <a:cubicBezTo>
                      <a:pt x="37" y="15"/>
                      <a:pt x="40" y="18"/>
                      <a:pt x="40" y="22"/>
                    </a:cubicBezTo>
                    <a:cubicBezTo>
                      <a:pt x="40" y="23"/>
                      <a:pt x="39" y="24"/>
                      <a:pt x="38" y="24"/>
                    </a:cubicBezTo>
                    <a:cubicBezTo>
                      <a:pt x="37" y="24"/>
                      <a:pt x="36" y="23"/>
                      <a:pt x="36" y="22"/>
                    </a:cubicBezTo>
                    <a:cubicBezTo>
                      <a:pt x="36" y="20"/>
                      <a:pt x="34" y="18"/>
                      <a:pt x="32" y="18"/>
                    </a:cubicBezTo>
                    <a:cubicBezTo>
                      <a:pt x="30" y="18"/>
                      <a:pt x="28" y="20"/>
                      <a:pt x="28" y="22"/>
                    </a:cubicBezTo>
                    <a:cubicBezTo>
                      <a:pt x="28" y="24"/>
                      <a:pt x="30" y="26"/>
                      <a:pt x="3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38" name="Freeform 65">
                <a:extLst>
                  <a:ext uri="{FF2B5EF4-FFF2-40B4-BE49-F238E27FC236}">
                    <a16:creationId xmlns:a16="http://schemas.microsoft.com/office/drawing/2014/main" id="{F00B83C2-2753-D19C-4738-30E5905C2334}"/>
                  </a:ext>
                </a:extLst>
              </p:cNvPr>
              <p:cNvSpPr>
                <a:spLocks/>
              </p:cNvSpPr>
              <p:nvPr/>
            </p:nvSpPr>
            <p:spPr bwMode="auto">
              <a:xfrm>
                <a:off x="7824788" y="2535238"/>
                <a:ext cx="149225" cy="106363"/>
              </a:xfrm>
              <a:custGeom>
                <a:avLst/>
                <a:gdLst>
                  <a:gd name="T0" fmla="*/ 8 w 40"/>
                  <a:gd name="T1" fmla="*/ 26 h 28"/>
                  <a:gd name="T2" fmla="*/ 10 w 40"/>
                  <a:gd name="T3" fmla="*/ 28 h 28"/>
                  <a:gd name="T4" fmla="*/ 30 w 40"/>
                  <a:gd name="T5" fmla="*/ 28 h 28"/>
                  <a:gd name="T6" fmla="*/ 32 w 40"/>
                  <a:gd name="T7" fmla="*/ 26 h 28"/>
                  <a:gd name="T8" fmla="*/ 40 w 40"/>
                  <a:gd name="T9" fmla="*/ 7 h 28"/>
                  <a:gd name="T10" fmla="*/ 40 w 40"/>
                  <a:gd name="T11" fmla="*/ 5 h 28"/>
                  <a:gd name="T12" fmla="*/ 37 w 40"/>
                  <a:gd name="T13" fmla="*/ 4 h 28"/>
                  <a:gd name="T14" fmla="*/ 25 w 40"/>
                  <a:gd name="T15" fmla="*/ 9 h 28"/>
                  <a:gd name="T16" fmla="*/ 22 w 40"/>
                  <a:gd name="T17" fmla="*/ 1 h 28"/>
                  <a:gd name="T18" fmla="*/ 20 w 40"/>
                  <a:gd name="T19" fmla="*/ 0 h 28"/>
                  <a:gd name="T20" fmla="*/ 18 w 40"/>
                  <a:gd name="T21" fmla="*/ 1 h 28"/>
                  <a:gd name="T22" fmla="*/ 15 w 40"/>
                  <a:gd name="T23" fmla="*/ 9 h 28"/>
                  <a:gd name="T24" fmla="*/ 3 w 40"/>
                  <a:gd name="T25" fmla="*/ 4 h 28"/>
                  <a:gd name="T26" fmla="*/ 0 w 40"/>
                  <a:gd name="T27" fmla="*/ 5 h 28"/>
                  <a:gd name="T28" fmla="*/ 0 w 40"/>
                  <a:gd name="T29" fmla="*/ 7 h 28"/>
                  <a:gd name="T30" fmla="*/ 8 w 40"/>
                  <a:gd name="T31"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8">
                    <a:moveTo>
                      <a:pt x="8" y="26"/>
                    </a:moveTo>
                    <a:cubicBezTo>
                      <a:pt x="8" y="27"/>
                      <a:pt x="9" y="28"/>
                      <a:pt x="10" y="28"/>
                    </a:cubicBezTo>
                    <a:cubicBezTo>
                      <a:pt x="30" y="28"/>
                      <a:pt x="30" y="28"/>
                      <a:pt x="30" y="28"/>
                    </a:cubicBezTo>
                    <a:cubicBezTo>
                      <a:pt x="31" y="28"/>
                      <a:pt x="32" y="27"/>
                      <a:pt x="32" y="26"/>
                    </a:cubicBezTo>
                    <a:cubicBezTo>
                      <a:pt x="32" y="19"/>
                      <a:pt x="40" y="7"/>
                      <a:pt x="40" y="7"/>
                    </a:cubicBezTo>
                    <a:cubicBezTo>
                      <a:pt x="40" y="6"/>
                      <a:pt x="40" y="5"/>
                      <a:pt x="40" y="5"/>
                    </a:cubicBezTo>
                    <a:cubicBezTo>
                      <a:pt x="39" y="4"/>
                      <a:pt x="38" y="4"/>
                      <a:pt x="37" y="4"/>
                    </a:cubicBezTo>
                    <a:cubicBezTo>
                      <a:pt x="25" y="9"/>
                      <a:pt x="25" y="9"/>
                      <a:pt x="25" y="9"/>
                    </a:cubicBezTo>
                    <a:cubicBezTo>
                      <a:pt x="22" y="1"/>
                      <a:pt x="22" y="1"/>
                      <a:pt x="22" y="1"/>
                    </a:cubicBezTo>
                    <a:cubicBezTo>
                      <a:pt x="22" y="0"/>
                      <a:pt x="21" y="0"/>
                      <a:pt x="20" y="0"/>
                    </a:cubicBezTo>
                    <a:cubicBezTo>
                      <a:pt x="19" y="0"/>
                      <a:pt x="18" y="0"/>
                      <a:pt x="18" y="1"/>
                    </a:cubicBezTo>
                    <a:cubicBezTo>
                      <a:pt x="15" y="9"/>
                      <a:pt x="15" y="9"/>
                      <a:pt x="15" y="9"/>
                    </a:cubicBezTo>
                    <a:cubicBezTo>
                      <a:pt x="3" y="4"/>
                      <a:pt x="3" y="4"/>
                      <a:pt x="3" y="4"/>
                    </a:cubicBezTo>
                    <a:cubicBezTo>
                      <a:pt x="2" y="4"/>
                      <a:pt x="1" y="4"/>
                      <a:pt x="0" y="5"/>
                    </a:cubicBezTo>
                    <a:cubicBezTo>
                      <a:pt x="0" y="5"/>
                      <a:pt x="0" y="6"/>
                      <a:pt x="0" y="7"/>
                    </a:cubicBezTo>
                    <a:cubicBezTo>
                      <a:pt x="0" y="7"/>
                      <a:pt x="8" y="19"/>
                      <a:pt x="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sp>
            <p:nvSpPr>
              <p:cNvPr id="39" name="Freeform 66">
                <a:extLst>
                  <a:ext uri="{FF2B5EF4-FFF2-40B4-BE49-F238E27FC236}">
                    <a16:creationId xmlns:a16="http://schemas.microsoft.com/office/drawing/2014/main" id="{1CE5E2CE-915B-2536-0BA2-9D3A2F21CB7D}"/>
                  </a:ext>
                </a:extLst>
              </p:cNvPr>
              <p:cNvSpPr>
                <a:spLocks/>
              </p:cNvSpPr>
              <p:nvPr/>
            </p:nvSpPr>
            <p:spPr bwMode="auto">
              <a:xfrm>
                <a:off x="7839075" y="2655888"/>
                <a:ext cx="120650" cy="15875"/>
              </a:xfrm>
              <a:custGeom>
                <a:avLst/>
                <a:gdLst>
                  <a:gd name="T0" fmla="*/ 2 w 32"/>
                  <a:gd name="T1" fmla="*/ 0 h 4"/>
                  <a:gd name="T2" fmla="*/ 0 w 32"/>
                  <a:gd name="T3" fmla="*/ 2 h 4"/>
                  <a:gd name="T4" fmla="*/ 2 w 32"/>
                  <a:gd name="T5" fmla="*/ 4 h 4"/>
                  <a:gd name="T6" fmla="*/ 30 w 32"/>
                  <a:gd name="T7" fmla="*/ 4 h 4"/>
                  <a:gd name="T8" fmla="*/ 32 w 32"/>
                  <a:gd name="T9" fmla="*/ 2 h 4"/>
                  <a:gd name="T10" fmla="*/ 30 w 32"/>
                  <a:gd name="T11" fmla="*/ 0 h 4"/>
                  <a:gd name="T12" fmla="*/ 2 w 3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2" h="4">
                    <a:moveTo>
                      <a:pt x="2" y="0"/>
                    </a:moveTo>
                    <a:cubicBezTo>
                      <a:pt x="1" y="0"/>
                      <a:pt x="0" y="1"/>
                      <a:pt x="0" y="2"/>
                    </a:cubicBezTo>
                    <a:cubicBezTo>
                      <a:pt x="0" y="3"/>
                      <a:pt x="1" y="4"/>
                      <a:pt x="2" y="4"/>
                    </a:cubicBezTo>
                    <a:cubicBezTo>
                      <a:pt x="30" y="4"/>
                      <a:pt x="30" y="4"/>
                      <a:pt x="30" y="4"/>
                    </a:cubicBezTo>
                    <a:cubicBezTo>
                      <a:pt x="31" y="4"/>
                      <a:pt x="32" y="3"/>
                      <a:pt x="32" y="2"/>
                    </a:cubicBezTo>
                    <a:cubicBezTo>
                      <a:pt x="32" y="1"/>
                      <a:pt x="31" y="0"/>
                      <a:pt x="30"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p>
            </p:txBody>
          </p:sp>
        </p:grpSp>
        <p:sp>
          <p:nvSpPr>
            <p:cNvPr id="28" name="TextBox 25">
              <a:extLst>
                <a:ext uri="{FF2B5EF4-FFF2-40B4-BE49-F238E27FC236}">
                  <a16:creationId xmlns:a16="http://schemas.microsoft.com/office/drawing/2014/main" id="{3BD5480E-3909-7D04-9361-971F0CE4D53A}"/>
                </a:ext>
              </a:extLst>
            </p:cNvPr>
            <p:cNvSpPr txBox="1"/>
            <p:nvPr/>
          </p:nvSpPr>
          <p:spPr>
            <a:xfrm>
              <a:off x="9780970" y="4824153"/>
              <a:ext cx="1441706" cy="246221"/>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C344C"/>
                  </a:solidFill>
                  <a:cs typeface="Calibri Light" panose="020F0302020204030204" pitchFamily="34" charset="0"/>
                </a:rPr>
                <a:t>Appendix</a:t>
              </a:r>
            </a:p>
          </p:txBody>
        </p:sp>
        <p:sp>
          <p:nvSpPr>
            <p:cNvPr id="29" name="TextBox 25">
              <a:extLst>
                <a:ext uri="{FF2B5EF4-FFF2-40B4-BE49-F238E27FC236}">
                  <a16:creationId xmlns:a16="http://schemas.microsoft.com/office/drawing/2014/main" id="{832C8A9A-3294-5752-53F1-07FE3A2B1C61}"/>
                </a:ext>
              </a:extLst>
            </p:cNvPr>
            <p:cNvSpPr txBox="1"/>
            <p:nvPr/>
          </p:nvSpPr>
          <p:spPr>
            <a:xfrm>
              <a:off x="10184696" y="5400979"/>
              <a:ext cx="611737" cy="350549"/>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BFBEBE"/>
                  </a:solidFill>
                  <a:latin typeface="+mj-lt"/>
                  <a:cs typeface="Calibri Light" panose="020F0302020204030204" pitchFamily="34" charset="0"/>
                </a:rPr>
                <a:t>10</a:t>
              </a:r>
            </a:p>
          </p:txBody>
        </p:sp>
      </p:grpSp>
      <p:sp>
        <p:nvSpPr>
          <p:cNvPr id="63" name="Footer Placeholder 62">
            <a:extLst>
              <a:ext uri="{FF2B5EF4-FFF2-40B4-BE49-F238E27FC236}">
                <a16:creationId xmlns:a16="http://schemas.microsoft.com/office/drawing/2014/main" id="{D62CF791-F858-3D99-FC0E-78AF4E6125E4}"/>
              </a:ext>
            </a:extLst>
          </p:cNvPr>
          <p:cNvSpPr>
            <a:spLocks noGrp="1"/>
          </p:cNvSpPr>
          <p:nvPr>
            <p:ph type="ftr" sz="quarter" idx="11"/>
          </p:nvPr>
        </p:nvSpPr>
        <p:spPr/>
        <p:txBody>
          <a:bodyPr/>
          <a:lstStyle/>
          <a:p>
            <a:r>
              <a:rPr lang="en-US" dirty="0">
                <a:solidFill>
                  <a:srgbClr val="0C344C"/>
                </a:solidFill>
              </a:rPr>
              <a:t>The Innovative Actuary</a:t>
            </a:r>
          </a:p>
        </p:txBody>
      </p:sp>
      <p:pic>
        <p:nvPicPr>
          <p:cNvPr id="4" name="Picture 3">
            <a:extLst>
              <a:ext uri="{FF2B5EF4-FFF2-40B4-BE49-F238E27FC236}">
                <a16:creationId xmlns:a16="http://schemas.microsoft.com/office/drawing/2014/main" id="{0436C7CC-7B1F-310F-94DC-0355396AD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433" y="5534515"/>
            <a:ext cx="1295401" cy="684448"/>
          </a:xfrm>
          <a:prstGeom prst="rect">
            <a:avLst/>
          </a:prstGeom>
        </p:spPr>
      </p:pic>
    </p:spTree>
    <p:extLst>
      <p:ext uri="{BB962C8B-B14F-4D97-AF65-F5344CB8AC3E}">
        <p14:creationId xmlns:p14="http://schemas.microsoft.com/office/powerpoint/2010/main" val="287450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1000"/>
                                        <p:tgtEl>
                                          <p:spTgt spid="74"/>
                                        </p:tgtEl>
                                      </p:cBhvr>
                                    </p:animEffect>
                                    <p:anim calcmode="lin" valueType="num">
                                      <p:cBhvr>
                                        <p:cTn id="15" dur="1000" fill="hold"/>
                                        <p:tgtEl>
                                          <p:spTgt spid="74"/>
                                        </p:tgtEl>
                                        <p:attrNameLst>
                                          <p:attrName>ppt_x</p:attrName>
                                        </p:attrNameLst>
                                      </p:cBhvr>
                                      <p:tavLst>
                                        <p:tav tm="0">
                                          <p:val>
                                            <p:strVal val="#ppt_x"/>
                                          </p:val>
                                        </p:tav>
                                        <p:tav tm="100000">
                                          <p:val>
                                            <p:strVal val="#ppt_x"/>
                                          </p:val>
                                        </p:tav>
                                      </p:tavLst>
                                    </p:anim>
                                    <p:anim calcmode="lin" valueType="num">
                                      <p:cBhvr>
                                        <p:cTn id="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1000"/>
                                        <p:tgtEl>
                                          <p:spTgt spid="67"/>
                                        </p:tgtEl>
                                      </p:cBhvr>
                                    </p:animEffect>
                                    <p:anim calcmode="lin" valueType="num">
                                      <p:cBhvr>
                                        <p:cTn id="29" dur="1000" fill="hold"/>
                                        <p:tgtEl>
                                          <p:spTgt spid="67"/>
                                        </p:tgtEl>
                                        <p:attrNameLst>
                                          <p:attrName>ppt_x</p:attrName>
                                        </p:attrNameLst>
                                      </p:cBhvr>
                                      <p:tavLst>
                                        <p:tav tm="0">
                                          <p:val>
                                            <p:strVal val="#ppt_x"/>
                                          </p:val>
                                        </p:tav>
                                        <p:tav tm="100000">
                                          <p:val>
                                            <p:strVal val="#ppt_x"/>
                                          </p:val>
                                        </p:tav>
                                      </p:tavLst>
                                    </p:anim>
                                    <p:anim calcmode="lin" valueType="num">
                                      <p:cBhvr>
                                        <p:cTn id="3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anim calcmode="lin" valueType="num">
                                      <p:cBhvr>
                                        <p:cTn id="36" dur="1000" fill="hold"/>
                                        <p:tgtEl>
                                          <p:spTgt spid="68"/>
                                        </p:tgtEl>
                                        <p:attrNameLst>
                                          <p:attrName>ppt_x</p:attrName>
                                        </p:attrNameLst>
                                      </p:cBhvr>
                                      <p:tavLst>
                                        <p:tav tm="0">
                                          <p:val>
                                            <p:strVal val="#ppt_x"/>
                                          </p:val>
                                        </p:tav>
                                        <p:tav tm="100000">
                                          <p:val>
                                            <p:strVal val="#ppt_x"/>
                                          </p:val>
                                        </p:tav>
                                      </p:tavLst>
                                    </p:anim>
                                    <p:anim calcmode="lin" valueType="num">
                                      <p:cBhvr>
                                        <p:cTn id="37"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anim calcmode="lin" valueType="num">
                                      <p:cBhvr>
                                        <p:cTn id="43" dur="1000" fill="hold"/>
                                        <p:tgtEl>
                                          <p:spTgt spid="73"/>
                                        </p:tgtEl>
                                        <p:attrNameLst>
                                          <p:attrName>ppt_x</p:attrName>
                                        </p:attrNameLst>
                                      </p:cBhvr>
                                      <p:tavLst>
                                        <p:tav tm="0">
                                          <p:val>
                                            <p:strVal val="#ppt_x"/>
                                          </p:val>
                                        </p:tav>
                                        <p:tav tm="100000">
                                          <p:val>
                                            <p:strVal val="#ppt_x"/>
                                          </p:val>
                                        </p:tav>
                                      </p:tavLst>
                                    </p:anim>
                                    <p:anim calcmode="lin" valueType="num">
                                      <p:cBhvr>
                                        <p:cTn id="4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1000"/>
                                        <p:tgtEl>
                                          <p:spTgt spid="70"/>
                                        </p:tgtEl>
                                      </p:cBhvr>
                                    </p:animEffect>
                                    <p:anim calcmode="lin" valueType="num">
                                      <p:cBhvr>
                                        <p:cTn id="57" dur="1000" fill="hold"/>
                                        <p:tgtEl>
                                          <p:spTgt spid="70"/>
                                        </p:tgtEl>
                                        <p:attrNameLst>
                                          <p:attrName>ppt_x</p:attrName>
                                        </p:attrNameLst>
                                      </p:cBhvr>
                                      <p:tavLst>
                                        <p:tav tm="0">
                                          <p:val>
                                            <p:strVal val="#ppt_x"/>
                                          </p:val>
                                        </p:tav>
                                        <p:tav tm="100000">
                                          <p:val>
                                            <p:strVal val="#ppt_x"/>
                                          </p:val>
                                        </p:tav>
                                      </p:tavLst>
                                    </p:anim>
                                    <p:anim calcmode="lin" valueType="num">
                                      <p:cBhvr>
                                        <p:cTn id="5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1000"/>
                                        <p:tgtEl>
                                          <p:spTgt spid="75"/>
                                        </p:tgtEl>
                                      </p:cBhvr>
                                    </p:animEffect>
                                    <p:anim calcmode="lin" valueType="num">
                                      <p:cBhvr>
                                        <p:cTn id="71" dur="1000" fill="hold"/>
                                        <p:tgtEl>
                                          <p:spTgt spid="75"/>
                                        </p:tgtEl>
                                        <p:attrNameLst>
                                          <p:attrName>ppt_x</p:attrName>
                                        </p:attrNameLst>
                                      </p:cBhvr>
                                      <p:tavLst>
                                        <p:tav tm="0">
                                          <p:val>
                                            <p:strVal val="#ppt_x"/>
                                          </p:val>
                                        </p:tav>
                                        <p:tav tm="100000">
                                          <p:val>
                                            <p:strVal val="#ppt_x"/>
                                          </p:val>
                                        </p:tav>
                                      </p:tavLst>
                                    </p:anim>
                                    <p:anim calcmode="lin" valueType="num">
                                      <p:cBhvr>
                                        <p:cTn id="72"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3"/>
          <p:cNvSpPr/>
          <p:nvPr/>
        </p:nvSpPr>
        <p:spPr>
          <a:xfrm rot="18900000">
            <a:off x="5362458" y="1652474"/>
            <a:ext cx="781283" cy="781283"/>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4411" r="1082" b="1045"/>
          <a:stretch/>
        </p:blipFill>
        <p:spPr>
          <a:xfrm>
            <a:off x="0" y="0"/>
            <a:ext cx="6096000" cy="6233318"/>
          </a:xfrm>
          <a:custGeom>
            <a:avLst/>
            <a:gdLst>
              <a:gd name="connsiteX0" fmla="*/ 0 w 6096000"/>
              <a:gd name="connsiteY0" fmla="*/ 0 h 6233318"/>
              <a:gd name="connsiteX1" fmla="*/ 4071342 w 6096000"/>
              <a:gd name="connsiteY1" fmla="*/ 0 h 6233318"/>
              <a:gd name="connsiteX2" fmla="*/ 6096000 w 6096000"/>
              <a:gd name="connsiteY2" fmla="*/ 2043514 h 6233318"/>
              <a:gd name="connsiteX3" fmla="*/ 1942974 w 6096000"/>
              <a:gd name="connsiteY3" fmla="*/ 6233318 h 6233318"/>
              <a:gd name="connsiteX4" fmla="*/ 0 w 6096000"/>
              <a:gd name="connsiteY4" fmla="*/ 6233318 h 6233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233318">
                <a:moveTo>
                  <a:pt x="0" y="0"/>
                </a:moveTo>
                <a:lnTo>
                  <a:pt x="4071342" y="0"/>
                </a:lnTo>
                <a:lnTo>
                  <a:pt x="6096000" y="2043514"/>
                </a:lnTo>
                <a:lnTo>
                  <a:pt x="1942974" y="6233318"/>
                </a:lnTo>
                <a:lnTo>
                  <a:pt x="0" y="6233318"/>
                </a:lnTo>
                <a:close/>
              </a:path>
            </a:pathLst>
          </a:custGeom>
        </p:spPr>
      </p:pic>
      <p:sp>
        <p:nvSpPr>
          <p:cNvPr id="16" name="Freeform 9"/>
          <p:cNvSpPr>
            <a:spLocks/>
          </p:cNvSpPr>
          <p:nvPr/>
        </p:nvSpPr>
        <p:spPr bwMode="auto">
          <a:xfrm>
            <a:off x="1" y="0"/>
            <a:ext cx="6096000" cy="6233318"/>
          </a:xfrm>
          <a:custGeom>
            <a:avLst/>
            <a:gdLst>
              <a:gd name="T0" fmla="*/ 4436 w 6642"/>
              <a:gd name="T1" fmla="*/ 0 h 6733"/>
              <a:gd name="T2" fmla="*/ 6642 w 6642"/>
              <a:gd name="T3" fmla="*/ 2207 h 6733"/>
              <a:gd name="T4" fmla="*/ 2117 w 6642"/>
              <a:gd name="T5" fmla="*/ 6733 h 6733"/>
              <a:gd name="T6" fmla="*/ 0 w 6642"/>
              <a:gd name="T7" fmla="*/ 6733 h 6733"/>
              <a:gd name="T8" fmla="*/ 0 w 6642"/>
              <a:gd name="T9" fmla="*/ 0 h 6733"/>
              <a:gd name="T10" fmla="*/ 4436 w 6642"/>
              <a:gd name="T11" fmla="*/ 0 h 6733"/>
            </a:gdLst>
            <a:ahLst/>
            <a:cxnLst>
              <a:cxn ang="0">
                <a:pos x="T0" y="T1"/>
              </a:cxn>
              <a:cxn ang="0">
                <a:pos x="T2" y="T3"/>
              </a:cxn>
              <a:cxn ang="0">
                <a:pos x="T4" y="T5"/>
              </a:cxn>
              <a:cxn ang="0">
                <a:pos x="T6" y="T7"/>
              </a:cxn>
              <a:cxn ang="0">
                <a:pos x="T8" y="T9"/>
              </a:cxn>
              <a:cxn ang="0">
                <a:pos x="T10" y="T11"/>
              </a:cxn>
            </a:cxnLst>
            <a:rect l="0" t="0" r="r" b="b"/>
            <a:pathLst>
              <a:path w="6642" h="6733">
                <a:moveTo>
                  <a:pt x="4436" y="0"/>
                </a:moveTo>
                <a:lnTo>
                  <a:pt x="6642" y="2207"/>
                </a:lnTo>
                <a:lnTo>
                  <a:pt x="2117" y="6733"/>
                </a:lnTo>
                <a:lnTo>
                  <a:pt x="0" y="6733"/>
                </a:lnTo>
                <a:lnTo>
                  <a:pt x="0" y="0"/>
                </a:lnTo>
                <a:lnTo>
                  <a:pt x="4436" y="0"/>
                </a:lnTo>
                <a:close/>
              </a:path>
            </a:pathLst>
          </a:custGeom>
          <a:gradFill flip="none" rotWithShape="1">
            <a:gsLst>
              <a:gs pos="0">
                <a:srgbClr val="0C344C">
                  <a:alpha val="50000"/>
                </a:srgbClr>
              </a:gs>
              <a:gs pos="100000">
                <a:srgbClr val="0C344C">
                  <a:alpha val="0"/>
                </a:srgb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386346" y="0"/>
            <a:ext cx="1240778" cy="482568"/>
            <a:chOff x="5401469" y="1588"/>
            <a:chExt cx="1389063" cy="540239"/>
          </a:xfrm>
        </p:grpSpPr>
        <p:sp>
          <p:nvSpPr>
            <p:cNvPr id="9"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BFBEBE"/>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TextBox 25"/>
          <p:cNvSpPr txBox="1"/>
          <p:nvPr/>
        </p:nvSpPr>
        <p:spPr>
          <a:xfrm>
            <a:off x="7162169" y="1110560"/>
            <a:ext cx="5175709" cy="1631216"/>
          </a:xfrm>
          <a:prstGeom prst="rect">
            <a:avLst/>
          </a:prstGeom>
          <a:noFill/>
        </p:spPr>
        <p:txBody>
          <a:bodyPr wrap="square" lIns="0" tIns="0" rIns="0" bIns="0" rtlCol="0" anchor="ctr">
            <a:spAutoFit/>
          </a:bodyPr>
          <a:lstStyle>
            <a:defPPr>
              <a:defRPr lang="en-US"/>
            </a:defPPr>
            <a:lvl1pPr algn="ctr">
              <a:defRPr sz="1600">
                <a:solidFill>
                  <a:srgbClr val="0C344C"/>
                </a:solidFill>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t>Actuaries have played a vital role in assessing and managing risk for centuries. Early actuaries were instrumental in supporting emerging insurance markets and ensuring their stability. Their work laid the foundation for modern risk management practices.</a:t>
            </a:r>
            <a:endParaRPr lang="en-NG" sz="1800" dirty="0"/>
          </a:p>
          <a:p>
            <a:endParaRPr lang="en-US" dirty="0"/>
          </a:p>
        </p:txBody>
      </p:sp>
      <p:grpSp>
        <p:nvGrpSpPr>
          <p:cNvPr id="6" name="Group 5">
            <a:extLst>
              <a:ext uri="{FF2B5EF4-FFF2-40B4-BE49-F238E27FC236}">
                <a16:creationId xmlns:a16="http://schemas.microsoft.com/office/drawing/2014/main" id="{AD58C51D-A883-6EC2-F690-BDAC4D3E2CE4}"/>
              </a:ext>
            </a:extLst>
          </p:cNvPr>
          <p:cNvGrpSpPr/>
          <p:nvPr/>
        </p:nvGrpSpPr>
        <p:grpSpPr>
          <a:xfrm>
            <a:off x="6108125" y="1141498"/>
            <a:ext cx="902686" cy="690266"/>
            <a:chOff x="4886031" y="3524798"/>
            <a:chExt cx="902686" cy="690266"/>
          </a:xfrm>
        </p:grpSpPr>
        <p:sp>
          <p:nvSpPr>
            <p:cNvPr id="31" name="Rectangle: Rounded Corners 73"/>
            <p:cNvSpPr/>
            <p:nvPr/>
          </p:nvSpPr>
          <p:spPr>
            <a:xfrm rot="18900000">
              <a:off x="5334938" y="3643041"/>
              <a:ext cx="453779" cy="453781"/>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50"/>
            <p:cNvSpPr/>
            <p:nvPr/>
          </p:nvSpPr>
          <p:spPr>
            <a:xfrm rot="2700000">
              <a:off x="4886032" y="3524797"/>
              <a:ext cx="690266" cy="69026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p:cNvGrpSpPr/>
            <p:nvPr/>
          </p:nvGrpSpPr>
          <p:grpSpPr>
            <a:xfrm>
              <a:off x="5083299" y="3722064"/>
              <a:ext cx="295732" cy="295733"/>
              <a:chOff x="5554663" y="2887663"/>
              <a:chExt cx="360362" cy="360363"/>
            </a:xfrm>
            <a:solidFill>
              <a:schemeClr val="bg1"/>
            </a:solidFill>
          </p:grpSpPr>
          <p:sp>
            <p:nvSpPr>
              <p:cNvPr id="98" name="Freeform 152"/>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153"/>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154"/>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155"/>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2" name="Date Placeholder 1">
            <a:extLst>
              <a:ext uri="{FF2B5EF4-FFF2-40B4-BE49-F238E27FC236}">
                <a16:creationId xmlns:a16="http://schemas.microsoft.com/office/drawing/2014/main" id="{AEA3E1FB-6450-8506-3410-BE31AD98C0E0}"/>
              </a:ext>
            </a:extLst>
          </p:cNvPr>
          <p:cNvSpPr>
            <a:spLocks noGrp="1"/>
          </p:cNvSpPr>
          <p:nvPr>
            <p:ph type="dt" sz="half" idx="10"/>
          </p:nvPr>
        </p:nvSpPr>
        <p:spPr/>
        <p:txBody>
          <a:bodyPr/>
          <a:lstStyle/>
          <a:p>
            <a:fld id="{2B9DCDB3-F8EB-4436-B471-F4E6AEED6D24}" type="datetime4">
              <a:rPr lang="en-US" smtClean="0"/>
              <a:t>September 19, 2023</a:t>
            </a:fld>
            <a:endParaRPr lang="en-US"/>
          </a:p>
        </p:txBody>
      </p:sp>
      <p:sp>
        <p:nvSpPr>
          <p:cNvPr id="3" name="Slide Number Placeholder 2">
            <a:extLst>
              <a:ext uri="{FF2B5EF4-FFF2-40B4-BE49-F238E27FC236}">
                <a16:creationId xmlns:a16="http://schemas.microsoft.com/office/drawing/2014/main" id="{86FEF51D-6ADC-921D-126C-CC7958F11F1B}"/>
              </a:ext>
            </a:extLst>
          </p:cNvPr>
          <p:cNvSpPr>
            <a:spLocks noGrp="1"/>
          </p:cNvSpPr>
          <p:nvPr>
            <p:ph type="sldNum" sz="quarter" idx="12"/>
          </p:nvPr>
        </p:nvSpPr>
        <p:spPr/>
        <p:txBody>
          <a:bodyPr/>
          <a:lstStyle/>
          <a:p>
            <a:fld id="{1F0D9605-A831-4471-A4C4-EBFA8615ADCD}" type="slidenum">
              <a:rPr lang="en-US" smtClean="0"/>
              <a:t>4</a:t>
            </a:fld>
            <a:endParaRPr lang="en-US"/>
          </a:p>
        </p:txBody>
      </p:sp>
      <p:sp>
        <p:nvSpPr>
          <p:cNvPr id="4" name="Footer Placeholder 3">
            <a:extLst>
              <a:ext uri="{FF2B5EF4-FFF2-40B4-BE49-F238E27FC236}">
                <a16:creationId xmlns:a16="http://schemas.microsoft.com/office/drawing/2014/main" id="{EEF66BD8-EA6A-C1B2-4CCB-25DFAA319800}"/>
              </a:ext>
            </a:extLst>
          </p:cNvPr>
          <p:cNvSpPr>
            <a:spLocks noGrp="1"/>
          </p:cNvSpPr>
          <p:nvPr>
            <p:ph type="ftr" sz="quarter" idx="11"/>
          </p:nvPr>
        </p:nvSpPr>
        <p:spPr/>
        <p:txBody>
          <a:bodyPr/>
          <a:lstStyle/>
          <a:p>
            <a:r>
              <a:rPr lang="en-US"/>
              <a:t>The Innovative Actuary</a:t>
            </a:r>
            <a:endParaRPr lang="en-US" dirty="0"/>
          </a:p>
        </p:txBody>
      </p:sp>
      <p:sp>
        <p:nvSpPr>
          <p:cNvPr id="5" name="TextBox 4">
            <a:extLst>
              <a:ext uri="{FF2B5EF4-FFF2-40B4-BE49-F238E27FC236}">
                <a16:creationId xmlns:a16="http://schemas.microsoft.com/office/drawing/2014/main" id="{7244D85C-1CB7-7F4D-18D9-D2419C34E531}"/>
              </a:ext>
            </a:extLst>
          </p:cNvPr>
          <p:cNvSpPr txBox="1"/>
          <p:nvPr/>
        </p:nvSpPr>
        <p:spPr>
          <a:xfrm>
            <a:off x="6305551" y="276057"/>
            <a:ext cx="5430094" cy="615553"/>
          </a:xfrm>
          <a:prstGeom prst="rect">
            <a:avLst/>
          </a:prstGeom>
          <a:noFill/>
        </p:spPr>
        <p:txBody>
          <a:bodyPr wrap="square" lIns="0" tIns="0" rIns="0" bIns="0" rtlCol="0">
            <a:spAutoFit/>
          </a:bodyPr>
          <a:lstStyle/>
          <a:p>
            <a:r>
              <a:rPr lang="cy-GB" sz="4000" dirty="0">
                <a:solidFill>
                  <a:srgbClr val="0C344C"/>
                </a:solidFill>
                <a:latin typeface="+mj-lt"/>
              </a:rPr>
              <a:t>Introduction</a:t>
            </a:r>
            <a:endParaRPr lang="en-US" sz="4000" dirty="0">
              <a:solidFill>
                <a:srgbClr val="0C344C"/>
              </a:solidFill>
              <a:latin typeface="+mj-lt"/>
            </a:endParaRPr>
          </a:p>
        </p:txBody>
      </p:sp>
      <p:grpSp>
        <p:nvGrpSpPr>
          <p:cNvPr id="13" name="Group 12">
            <a:extLst>
              <a:ext uri="{FF2B5EF4-FFF2-40B4-BE49-F238E27FC236}">
                <a16:creationId xmlns:a16="http://schemas.microsoft.com/office/drawing/2014/main" id="{ABE99684-267D-A6DD-8B85-46B9DEDE7CAA}"/>
              </a:ext>
            </a:extLst>
          </p:cNvPr>
          <p:cNvGrpSpPr/>
          <p:nvPr/>
        </p:nvGrpSpPr>
        <p:grpSpPr>
          <a:xfrm>
            <a:off x="5839976" y="2721850"/>
            <a:ext cx="902686" cy="690266"/>
            <a:chOff x="4886031" y="3524798"/>
            <a:chExt cx="902686" cy="690266"/>
          </a:xfrm>
        </p:grpSpPr>
        <p:sp>
          <p:nvSpPr>
            <p:cNvPr id="14" name="Rectangle: Rounded Corners 73">
              <a:extLst>
                <a:ext uri="{FF2B5EF4-FFF2-40B4-BE49-F238E27FC236}">
                  <a16:creationId xmlns:a16="http://schemas.microsoft.com/office/drawing/2014/main" id="{198EF7D5-64B5-A0F3-1EB7-5C1E749FA723}"/>
                </a:ext>
              </a:extLst>
            </p:cNvPr>
            <p:cNvSpPr/>
            <p:nvPr/>
          </p:nvSpPr>
          <p:spPr>
            <a:xfrm rot="18900000">
              <a:off x="5334938" y="3643041"/>
              <a:ext cx="453779" cy="453781"/>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50">
              <a:extLst>
                <a:ext uri="{FF2B5EF4-FFF2-40B4-BE49-F238E27FC236}">
                  <a16:creationId xmlns:a16="http://schemas.microsoft.com/office/drawing/2014/main" id="{ABA01B2C-FE82-D135-34B1-447F91349D66}"/>
                </a:ext>
              </a:extLst>
            </p:cNvPr>
            <p:cNvSpPr/>
            <p:nvPr/>
          </p:nvSpPr>
          <p:spPr>
            <a:xfrm rot="2700000">
              <a:off x="4886032" y="3524797"/>
              <a:ext cx="690266" cy="69026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3C09B73A-A682-5709-1E72-00C590E7FC00}"/>
                </a:ext>
              </a:extLst>
            </p:cNvPr>
            <p:cNvGrpSpPr/>
            <p:nvPr/>
          </p:nvGrpSpPr>
          <p:grpSpPr>
            <a:xfrm>
              <a:off x="5083299" y="3722064"/>
              <a:ext cx="295732" cy="295733"/>
              <a:chOff x="5554663" y="2887663"/>
              <a:chExt cx="360362" cy="360363"/>
            </a:xfrm>
            <a:solidFill>
              <a:schemeClr val="bg1"/>
            </a:solidFill>
          </p:grpSpPr>
          <p:sp>
            <p:nvSpPr>
              <p:cNvPr id="18" name="Freeform 152">
                <a:extLst>
                  <a:ext uri="{FF2B5EF4-FFF2-40B4-BE49-F238E27FC236}">
                    <a16:creationId xmlns:a16="http://schemas.microsoft.com/office/drawing/2014/main" id="{8152B643-DD07-9DF9-85B5-98781D3C46F2}"/>
                  </a:ext>
                </a:extLst>
              </p:cNvPr>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53">
                <a:extLst>
                  <a:ext uri="{FF2B5EF4-FFF2-40B4-BE49-F238E27FC236}">
                    <a16:creationId xmlns:a16="http://schemas.microsoft.com/office/drawing/2014/main" id="{ACDEEC41-6615-4A4D-BB93-DC29B537E4D6}"/>
                  </a:ext>
                </a:extLst>
              </p:cNvPr>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54">
                <a:extLst>
                  <a:ext uri="{FF2B5EF4-FFF2-40B4-BE49-F238E27FC236}">
                    <a16:creationId xmlns:a16="http://schemas.microsoft.com/office/drawing/2014/main" id="{8DE0B67F-353B-13CB-517A-2D74BEFE3381}"/>
                  </a:ext>
                </a:extLst>
              </p:cNvPr>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55">
                <a:extLst>
                  <a:ext uri="{FF2B5EF4-FFF2-40B4-BE49-F238E27FC236}">
                    <a16:creationId xmlns:a16="http://schemas.microsoft.com/office/drawing/2014/main" id="{1189880B-9D2E-E409-E357-9D58AB40D5BD}"/>
                  </a:ext>
                </a:extLst>
              </p:cNvPr>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3" name="TextBox 32">
            <a:extLst>
              <a:ext uri="{FF2B5EF4-FFF2-40B4-BE49-F238E27FC236}">
                <a16:creationId xmlns:a16="http://schemas.microsoft.com/office/drawing/2014/main" id="{4AB8CF15-C1E2-F8E4-3BBA-49DB74F9FC9F}"/>
              </a:ext>
            </a:extLst>
          </p:cNvPr>
          <p:cNvSpPr txBox="1"/>
          <p:nvPr/>
        </p:nvSpPr>
        <p:spPr>
          <a:xfrm>
            <a:off x="6931767" y="2793212"/>
            <a:ext cx="5227275" cy="553998"/>
          </a:xfrm>
          <a:prstGeom prst="rect">
            <a:avLst/>
          </a:prstGeom>
          <a:noFill/>
        </p:spPr>
        <p:txBody>
          <a:bodyPr wrap="square" lIns="0" tIns="0" rIns="0" bIns="0" rtlCol="0" anchor="ctr">
            <a:spAutoFit/>
          </a:bodyPr>
          <a:lstStyle>
            <a:defPPr>
              <a:defRPr lang="en-US"/>
            </a:defPPr>
            <a:lvl1pPr>
              <a:defRPr sz="1600">
                <a:solidFill>
                  <a:srgbClr val="0C344C"/>
                </a:solidFill>
                <a:cs typeface="Calibri Light" panose="020F0302020204030204" pitchFamily="34" charset="0"/>
              </a:defRPr>
            </a:lvl1pPr>
          </a:lstStyle>
          <a:p>
            <a:r>
              <a:rPr lang="en-US" sz="1800" dirty="0"/>
              <a:t>In the past, actuaries faced significant challenges in their work:</a:t>
            </a:r>
            <a:endParaRPr lang="en-NG" sz="1800" dirty="0"/>
          </a:p>
        </p:txBody>
      </p:sp>
      <p:sp>
        <p:nvSpPr>
          <p:cNvPr id="34" name="TextBox 33">
            <a:extLst>
              <a:ext uri="{FF2B5EF4-FFF2-40B4-BE49-F238E27FC236}">
                <a16:creationId xmlns:a16="http://schemas.microsoft.com/office/drawing/2014/main" id="{83247EAA-3889-0912-99FE-FAE266DF4FD3}"/>
              </a:ext>
            </a:extLst>
          </p:cNvPr>
          <p:cNvSpPr txBox="1"/>
          <p:nvPr/>
        </p:nvSpPr>
        <p:spPr>
          <a:xfrm>
            <a:off x="6836644" y="3643771"/>
            <a:ext cx="5050556" cy="830997"/>
          </a:xfrm>
          <a:prstGeom prst="rect">
            <a:avLst/>
          </a:prstGeom>
          <a:noFill/>
        </p:spPr>
        <p:txBody>
          <a:bodyPr wrap="square" lIns="0" tIns="0" rIns="0" bIns="0" rtlCol="0" anchor="ctr">
            <a:spAutoFit/>
          </a:bodyPr>
          <a:lstStyle>
            <a:defPPr>
              <a:defRPr lang="en-US"/>
            </a:defPPr>
            <a:lvl1pPr>
              <a:defRPr sz="1600">
                <a:solidFill>
                  <a:srgbClr val="0C344C"/>
                </a:solidFill>
                <a:cs typeface="Calibri Light" panose="020F0302020204030204" pitchFamily="34" charset="0"/>
              </a:defRPr>
            </a:lvl1pPr>
          </a:lstStyle>
          <a:p>
            <a:pPr marL="285750" indent="-285750">
              <a:buFont typeface="Arial" panose="020B0604020202020204" pitchFamily="34" charset="0"/>
              <a:buChar char="•"/>
            </a:pPr>
            <a:r>
              <a:rPr lang="en-US" sz="1800" b="1" dirty="0"/>
              <a:t>Time-Consuming Calculations: </a:t>
            </a:r>
            <a:r>
              <a:rPr lang="en-US" sz="1800" dirty="0"/>
              <a:t>Actuaries relied on manual calculations, making it a labor-intensive and time-consuming process.</a:t>
            </a:r>
            <a:endParaRPr lang="en-NG" sz="1800" dirty="0"/>
          </a:p>
        </p:txBody>
      </p:sp>
      <p:sp>
        <p:nvSpPr>
          <p:cNvPr id="37" name="TextBox 36">
            <a:extLst>
              <a:ext uri="{FF2B5EF4-FFF2-40B4-BE49-F238E27FC236}">
                <a16:creationId xmlns:a16="http://schemas.microsoft.com/office/drawing/2014/main" id="{5236333C-0909-F179-B410-344CFC904F91}"/>
              </a:ext>
            </a:extLst>
          </p:cNvPr>
          <p:cNvSpPr txBox="1"/>
          <p:nvPr/>
        </p:nvSpPr>
        <p:spPr>
          <a:xfrm>
            <a:off x="6738725" y="4626263"/>
            <a:ext cx="5375121" cy="553998"/>
          </a:xfrm>
          <a:prstGeom prst="rect">
            <a:avLst/>
          </a:prstGeom>
          <a:noFill/>
        </p:spPr>
        <p:txBody>
          <a:bodyPr wrap="square" lIns="0" tIns="0" rIns="0" bIns="0" rtlCol="0" anchor="ctr">
            <a:spAutoFit/>
          </a:bodyPr>
          <a:lstStyle>
            <a:defPPr>
              <a:defRPr lang="en-US"/>
            </a:defPPr>
            <a:lvl1pPr>
              <a:defRPr sz="1600">
                <a:solidFill>
                  <a:srgbClr val="0C344C"/>
                </a:solidFill>
                <a:cs typeface="Calibri Light" panose="020F0302020204030204" pitchFamily="34" charset="0"/>
              </a:defRPr>
            </a:lvl1pPr>
          </a:lstStyle>
          <a:p>
            <a:pPr marL="285750" indent="-285750">
              <a:buFont typeface="Arial" panose="020B0604020202020204" pitchFamily="34" charset="0"/>
              <a:buChar char="•"/>
            </a:pPr>
            <a:r>
              <a:rPr lang="en-US" sz="1800" b="1" dirty="0"/>
              <a:t>Limited Data Insights:</a:t>
            </a:r>
            <a:r>
              <a:rPr lang="en-US" sz="1800" dirty="0"/>
              <a:t> Data availability was restricted, limiting the depth of analysis and predictive accuracy.</a:t>
            </a:r>
            <a:endParaRPr lang="en-NG" sz="1800" dirty="0"/>
          </a:p>
        </p:txBody>
      </p:sp>
      <p:sp>
        <p:nvSpPr>
          <p:cNvPr id="41" name="TextBox 40">
            <a:extLst>
              <a:ext uri="{FF2B5EF4-FFF2-40B4-BE49-F238E27FC236}">
                <a16:creationId xmlns:a16="http://schemas.microsoft.com/office/drawing/2014/main" id="{354C5A14-0CF2-B9B1-24C3-C97A3789D53E}"/>
              </a:ext>
            </a:extLst>
          </p:cNvPr>
          <p:cNvSpPr txBox="1"/>
          <p:nvPr/>
        </p:nvSpPr>
        <p:spPr>
          <a:xfrm>
            <a:off x="4254312" y="5418311"/>
            <a:ext cx="7904730" cy="276999"/>
          </a:xfrm>
          <a:prstGeom prst="rect">
            <a:avLst/>
          </a:prstGeom>
          <a:noFill/>
        </p:spPr>
        <p:txBody>
          <a:bodyPr wrap="square" lIns="0" tIns="0" rIns="0" bIns="0" rtlCol="0" anchor="ctr">
            <a:spAutoFit/>
          </a:bodyPr>
          <a:lstStyle>
            <a:defPPr>
              <a:defRPr lang="en-US"/>
            </a:defPPr>
            <a:lvl1pPr>
              <a:defRPr sz="1600">
                <a:solidFill>
                  <a:srgbClr val="0C344C"/>
                </a:solidFill>
                <a:cs typeface="Calibri Light" panose="020F0302020204030204" pitchFamily="34" charset="0"/>
              </a:defRPr>
            </a:lvl1pPr>
          </a:lstStyle>
          <a:p>
            <a:r>
              <a:rPr lang="en-US" sz="1800" dirty="0"/>
              <a:t>These challenges created bottlenecks in risk assessment and decision-making.</a:t>
            </a:r>
            <a:endParaRPr lang="en-NG" sz="1800" dirty="0"/>
          </a:p>
        </p:txBody>
      </p:sp>
      <p:pic>
        <p:nvPicPr>
          <p:cNvPr id="11" name="Picture 10">
            <a:extLst>
              <a:ext uri="{FF2B5EF4-FFF2-40B4-BE49-F238E27FC236}">
                <a16:creationId xmlns:a16="http://schemas.microsoft.com/office/drawing/2014/main" id="{EF2E0748-CE3E-7F41-CE81-6240DE546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445" y="13219"/>
            <a:ext cx="1295401" cy="684448"/>
          </a:xfrm>
          <a:prstGeom prst="rect">
            <a:avLst/>
          </a:prstGeom>
        </p:spPr>
      </p:pic>
    </p:spTree>
    <p:extLst>
      <p:ext uri="{BB962C8B-B14F-4D97-AF65-F5344CB8AC3E}">
        <p14:creationId xmlns:p14="http://schemas.microsoft.com/office/powerpoint/2010/main" val="31206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arn(inVertical)">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3" grpId="0"/>
      <p:bldP spid="34" grpId="0"/>
      <p:bldP spid="37"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6092741" y="-1"/>
            <a:ext cx="6099259" cy="6238876"/>
            <a:chOff x="2851665" y="-915326"/>
            <a:chExt cx="6099259" cy="623887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3976" r="23976"/>
            <a:stretch/>
          </p:blipFill>
          <p:spPr>
            <a:xfrm flipH="1">
              <a:off x="2854924" y="-915325"/>
              <a:ext cx="6096000" cy="6238875"/>
            </a:xfrm>
            <a:prstGeom prst="rect">
              <a:avLst/>
            </a:prstGeom>
          </p:spPr>
        </p:pic>
        <p:sp>
          <p:nvSpPr>
            <p:cNvPr id="9" name="Rectangle 8"/>
            <p:cNvSpPr/>
            <p:nvPr/>
          </p:nvSpPr>
          <p:spPr>
            <a:xfrm>
              <a:off x="2851665" y="-915326"/>
              <a:ext cx="2852050" cy="6238875"/>
            </a:xfrm>
            <a:prstGeom prst="rect">
              <a:avLst/>
            </a:prstGeom>
            <a:gradFill>
              <a:gsLst>
                <a:gs pos="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Rectangle 50"/>
          <p:cNvSpPr/>
          <p:nvPr/>
        </p:nvSpPr>
        <p:spPr>
          <a:xfrm>
            <a:off x="835729" y="4480380"/>
            <a:ext cx="45719" cy="225425"/>
          </a:xfrm>
          <a:prstGeom prst="rect">
            <a:avLst/>
          </a:prstGeom>
          <a:gradFill>
            <a:gsLst>
              <a:gs pos="0">
                <a:srgbClr val="0C344C"/>
              </a:gs>
              <a:gs pos="100000">
                <a:srgbClr val="D80F7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5"/>
          <p:cNvSpPr txBox="1"/>
          <p:nvPr/>
        </p:nvSpPr>
        <p:spPr>
          <a:xfrm>
            <a:off x="1347166" y="1177243"/>
            <a:ext cx="4718997" cy="2492990"/>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C344C"/>
                </a:solidFill>
                <a:latin typeface="Söhne"/>
              </a:rPr>
              <a:t>In the dynamic landscape of actuarial science, technology has emerged as a transformative force that is reshaping traditional practices and opening new horizons. Actuaries, historically known for their expertise in risk assessment and financial stability, have evolved alongside technological advancements, harnessing its potential to enhance their decision-making capabilities. </a:t>
            </a:r>
          </a:p>
          <a:p>
            <a:endParaRPr lang="en-US" dirty="0">
              <a:solidFill>
                <a:srgbClr val="0C344C"/>
              </a:solidFill>
              <a:latin typeface="Söhne"/>
            </a:endParaRPr>
          </a:p>
        </p:txBody>
      </p:sp>
      <p:cxnSp>
        <p:nvCxnSpPr>
          <p:cNvPr id="50" name="Straight Connector 49"/>
          <p:cNvCxnSpPr/>
          <p:nvPr/>
        </p:nvCxnSpPr>
        <p:spPr>
          <a:xfrm>
            <a:off x="839788" y="4438805"/>
            <a:ext cx="0" cy="1161961"/>
          </a:xfrm>
          <a:prstGeom prst="line">
            <a:avLst/>
          </a:prstGeom>
          <a:ln w="9525">
            <a:solidFill>
              <a:srgbClr val="BFBEBE"/>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9034CFE-F344-A738-1463-18117AF76732}"/>
              </a:ext>
            </a:extLst>
          </p:cNvPr>
          <p:cNvSpPr>
            <a:spLocks noGrp="1"/>
          </p:cNvSpPr>
          <p:nvPr>
            <p:ph type="dt" sz="half" idx="10"/>
          </p:nvPr>
        </p:nvSpPr>
        <p:spPr/>
        <p:txBody>
          <a:bodyPr/>
          <a:lstStyle/>
          <a:p>
            <a:fld id="{AE769911-76E0-41CC-B200-B98B28A3C74F}" type="datetime4">
              <a:rPr lang="en-US" smtClean="0"/>
              <a:t>September 19, 2023</a:t>
            </a:fld>
            <a:endParaRPr lang="en-US"/>
          </a:p>
        </p:txBody>
      </p:sp>
      <p:sp>
        <p:nvSpPr>
          <p:cNvPr id="8" name="Slide Number Placeholder 7">
            <a:extLst>
              <a:ext uri="{FF2B5EF4-FFF2-40B4-BE49-F238E27FC236}">
                <a16:creationId xmlns:a16="http://schemas.microsoft.com/office/drawing/2014/main" id="{F7953A6D-68CC-3D58-1887-06A8225D0C48}"/>
              </a:ext>
            </a:extLst>
          </p:cNvPr>
          <p:cNvSpPr>
            <a:spLocks noGrp="1"/>
          </p:cNvSpPr>
          <p:nvPr>
            <p:ph type="sldNum" sz="quarter" idx="12"/>
          </p:nvPr>
        </p:nvSpPr>
        <p:spPr/>
        <p:txBody>
          <a:bodyPr/>
          <a:lstStyle/>
          <a:p>
            <a:fld id="{1F0D9605-A831-4471-A4C4-EBFA8615ADCD}" type="slidenum">
              <a:rPr lang="en-US" smtClean="0"/>
              <a:t>5</a:t>
            </a:fld>
            <a:endParaRPr lang="en-US"/>
          </a:p>
        </p:txBody>
      </p:sp>
      <p:sp>
        <p:nvSpPr>
          <p:cNvPr id="22" name="Footer Placeholder 21">
            <a:extLst>
              <a:ext uri="{FF2B5EF4-FFF2-40B4-BE49-F238E27FC236}">
                <a16:creationId xmlns:a16="http://schemas.microsoft.com/office/drawing/2014/main" id="{D975BB94-096A-507A-9A27-A42219B9B154}"/>
              </a:ext>
            </a:extLst>
          </p:cNvPr>
          <p:cNvSpPr>
            <a:spLocks noGrp="1"/>
          </p:cNvSpPr>
          <p:nvPr>
            <p:ph type="ftr" sz="quarter" idx="11"/>
          </p:nvPr>
        </p:nvSpPr>
        <p:spPr/>
        <p:txBody>
          <a:bodyPr/>
          <a:lstStyle/>
          <a:p>
            <a:r>
              <a:rPr lang="en-US"/>
              <a:t>The Innovative Actuary</a:t>
            </a:r>
            <a:endParaRPr lang="en-US" dirty="0"/>
          </a:p>
        </p:txBody>
      </p:sp>
      <p:sp>
        <p:nvSpPr>
          <p:cNvPr id="23" name="TextBox 22">
            <a:extLst>
              <a:ext uri="{FF2B5EF4-FFF2-40B4-BE49-F238E27FC236}">
                <a16:creationId xmlns:a16="http://schemas.microsoft.com/office/drawing/2014/main" id="{6EA98938-C171-6552-810A-595286F63282}"/>
              </a:ext>
            </a:extLst>
          </p:cNvPr>
          <p:cNvSpPr txBox="1"/>
          <p:nvPr/>
        </p:nvSpPr>
        <p:spPr>
          <a:xfrm>
            <a:off x="2172540" y="252617"/>
            <a:ext cx="6808173" cy="615553"/>
          </a:xfrm>
          <a:prstGeom prst="rect">
            <a:avLst/>
          </a:prstGeom>
          <a:noFill/>
        </p:spPr>
        <p:txBody>
          <a:bodyPr wrap="square" lIns="0" tIns="0" rIns="0" bIns="0" rtlCol="0">
            <a:spAutoFit/>
          </a:bodyPr>
          <a:lstStyle/>
          <a:p>
            <a:r>
              <a:rPr lang="cy-GB" sz="4000" dirty="0">
                <a:solidFill>
                  <a:srgbClr val="0C344C"/>
                </a:solidFill>
                <a:latin typeface="+mj-lt"/>
              </a:rPr>
              <a:t>Tech Meets Actuarial Science</a:t>
            </a:r>
            <a:endParaRPr lang="en-US" sz="4000" dirty="0">
              <a:solidFill>
                <a:srgbClr val="0C344C"/>
              </a:solidFill>
              <a:latin typeface="+mj-lt"/>
            </a:endParaRPr>
          </a:p>
        </p:txBody>
      </p:sp>
      <p:sp>
        <p:nvSpPr>
          <p:cNvPr id="42" name="TextBox 25">
            <a:extLst>
              <a:ext uri="{FF2B5EF4-FFF2-40B4-BE49-F238E27FC236}">
                <a16:creationId xmlns:a16="http://schemas.microsoft.com/office/drawing/2014/main" id="{EE204B1F-6744-65A4-7D6D-FC3DA6477C68}"/>
              </a:ext>
            </a:extLst>
          </p:cNvPr>
          <p:cNvSpPr txBox="1"/>
          <p:nvPr/>
        </p:nvSpPr>
        <p:spPr>
          <a:xfrm>
            <a:off x="1262721" y="3628296"/>
            <a:ext cx="4758659" cy="1384995"/>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C344C"/>
              </a:solidFill>
              <a:latin typeface="Söhne"/>
            </a:endParaRPr>
          </a:p>
          <a:p>
            <a:r>
              <a:rPr lang="en-US" dirty="0">
                <a:solidFill>
                  <a:srgbClr val="0C344C"/>
                </a:solidFill>
                <a:latin typeface="Söhne"/>
              </a:rPr>
              <a:t>This transformation is not just about speeding up calculations or accessing more data; it's about fundamentally altering the way actuaries perceive, analyze, and respond to risk.</a:t>
            </a:r>
          </a:p>
        </p:txBody>
      </p:sp>
      <p:grpSp>
        <p:nvGrpSpPr>
          <p:cNvPr id="44" name="Group 43">
            <a:extLst>
              <a:ext uri="{FF2B5EF4-FFF2-40B4-BE49-F238E27FC236}">
                <a16:creationId xmlns:a16="http://schemas.microsoft.com/office/drawing/2014/main" id="{6B3BD797-6B72-D4F0-5DA9-171D4FC3492F}"/>
              </a:ext>
            </a:extLst>
          </p:cNvPr>
          <p:cNvGrpSpPr/>
          <p:nvPr/>
        </p:nvGrpSpPr>
        <p:grpSpPr>
          <a:xfrm>
            <a:off x="495028" y="3871870"/>
            <a:ext cx="731771" cy="559571"/>
            <a:chOff x="935790" y="3051703"/>
            <a:chExt cx="731771" cy="559571"/>
          </a:xfrm>
        </p:grpSpPr>
        <p:sp>
          <p:nvSpPr>
            <p:cNvPr id="45" name="Rectangle: Rounded Corners 74">
              <a:extLst>
                <a:ext uri="{FF2B5EF4-FFF2-40B4-BE49-F238E27FC236}">
                  <a16:creationId xmlns:a16="http://schemas.microsoft.com/office/drawing/2014/main" id="{4D590A94-2EBA-4859-8B89-2626F34BE7F1}"/>
                </a:ext>
              </a:extLst>
            </p:cNvPr>
            <p:cNvSpPr/>
            <p:nvPr/>
          </p:nvSpPr>
          <p:spPr>
            <a:xfrm rot="18900000">
              <a:off x="1299700" y="3147558"/>
              <a:ext cx="367861" cy="367862"/>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51">
              <a:extLst>
                <a:ext uri="{FF2B5EF4-FFF2-40B4-BE49-F238E27FC236}">
                  <a16:creationId xmlns:a16="http://schemas.microsoft.com/office/drawing/2014/main" id="{407FAFD3-53B1-D66E-B6DE-10B98AC1756A}"/>
                </a:ext>
              </a:extLst>
            </p:cNvPr>
            <p:cNvSpPr/>
            <p:nvPr/>
          </p:nvSpPr>
          <p:spPr>
            <a:xfrm rot="2700000">
              <a:off x="935790" y="3051703"/>
              <a:ext cx="559571" cy="559572"/>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4BC395B8-3149-CE22-D5C4-B01C20DB5BCE}"/>
                </a:ext>
              </a:extLst>
            </p:cNvPr>
            <p:cNvGrpSpPr/>
            <p:nvPr/>
          </p:nvGrpSpPr>
          <p:grpSpPr>
            <a:xfrm>
              <a:off x="1094383" y="3209763"/>
              <a:ext cx="242385" cy="243452"/>
              <a:chOff x="9161463" y="1803400"/>
              <a:chExt cx="360363" cy="361950"/>
            </a:xfrm>
            <a:solidFill>
              <a:schemeClr val="bg1"/>
            </a:solidFill>
          </p:grpSpPr>
          <p:sp>
            <p:nvSpPr>
              <p:cNvPr id="48" name="Freeform 101">
                <a:extLst>
                  <a:ext uri="{FF2B5EF4-FFF2-40B4-BE49-F238E27FC236}">
                    <a16:creationId xmlns:a16="http://schemas.microsoft.com/office/drawing/2014/main" id="{C29A5720-EC87-E9C4-7387-907BA4284391}"/>
                  </a:ext>
                </a:extLst>
              </p:cNvPr>
              <p:cNvSpPr>
                <a:spLocks/>
              </p:cNvSpPr>
              <p:nvPr/>
            </p:nvSpPr>
            <p:spPr bwMode="auto">
              <a:xfrm>
                <a:off x="9161463" y="1965325"/>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02">
                <a:extLst>
                  <a:ext uri="{FF2B5EF4-FFF2-40B4-BE49-F238E27FC236}">
                    <a16:creationId xmlns:a16="http://schemas.microsoft.com/office/drawing/2014/main" id="{FB6B93A7-F1A4-5ACB-BFFD-824DDAAEEC94}"/>
                  </a:ext>
                </a:extLst>
              </p:cNvPr>
              <p:cNvSpPr>
                <a:spLocks/>
              </p:cNvSpPr>
              <p:nvPr/>
            </p:nvSpPr>
            <p:spPr bwMode="auto">
              <a:xfrm>
                <a:off x="9161463" y="1897063"/>
                <a:ext cx="300038"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103">
                <a:extLst>
                  <a:ext uri="{FF2B5EF4-FFF2-40B4-BE49-F238E27FC236}">
                    <a16:creationId xmlns:a16="http://schemas.microsoft.com/office/drawing/2014/main" id="{55FB40A1-A206-737C-78EA-9B43A7F23873}"/>
                  </a:ext>
                </a:extLst>
              </p:cNvPr>
              <p:cNvSpPr>
                <a:spLocks/>
              </p:cNvSpPr>
              <p:nvPr/>
            </p:nvSpPr>
            <p:spPr bwMode="auto">
              <a:xfrm>
                <a:off x="9161463" y="1803400"/>
                <a:ext cx="300038"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104">
                <a:extLst>
                  <a:ext uri="{FF2B5EF4-FFF2-40B4-BE49-F238E27FC236}">
                    <a16:creationId xmlns:a16="http://schemas.microsoft.com/office/drawing/2014/main" id="{126256F5-1D1D-306F-44B1-87000E9F65A2}"/>
                  </a:ext>
                </a:extLst>
              </p:cNvPr>
              <p:cNvSpPr>
                <a:spLocks/>
              </p:cNvSpPr>
              <p:nvPr/>
            </p:nvSpPr>
            <p:spPr bwMode="auto">
              <a:xfrm>
                <a:off x="9161463" y="2033588"/>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105">
                <a:extLst>
                  <a:ext uri="{FF2B5EF4-FFF2-40B4-BE49-F238E27FC236}">
                    <a16:creationId xmlns:a16="http://schemas.microsoft.com/office/drawing/2014/main" id="{20BBCA03-6C83-AA6C-827E-1A2F0EAD4429}"/>
                  </a:ext>
                </a:extLst>
              </p:cNvPr>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55" name="Group 54">
            <a:extLst>
              <a:ext uri="{FF2B5EF4-FFF2-40B4-BE49-F238E27FC236}">
                <a16:creationId xmlns:a16="http://schemas.microsoft.com/office/drawing/2014/main" id="{115DFE5F-958F-492E-2E98-DB77EBF29419}"/>
              </a:ext>
            </a:extLst>
          </p:cNvPr>
          <p:cNvGrpSpPr/>
          <p:nvPr/>
        </p:nvGrpSpPr>
        <p:grpSpPr>
          <a:xfrm>
            <a:off x="538231" y="1067256"/>
            <a:ext cx="731771" cy="559571"/>
            <a:chOff x="935790" y="3051703"/>
            <a:chExt cx="731771" cy="559571"/>
          </a:xfrm>
        </p:grpSpPr>
        <p:sp>
          <p:nvSpPr>
            <p:cNvPr id="56" name="Rectangle: Rounded Corners 74">
              <a:extLst>
                <a:ext uri="{FF2B5EF4-FFF2-40B4-BE49-F238E27FC236}">
                  <a16:creationId xmlns:a16="http://schemas.microsoft.com/office/drawing/2014/main" id="{BC43AE20-1737-47F0-689A-9A90852CD256}"/>
                </a:ext>
              </a:extLst>
            </p:cNvPr>
            <p:cNvSpPr/>
            <p:nvPr/>
          </p:nvSpPr>
          <p:spPr>
            <a:xfrm rot="18900000">
              <a:off x="1299700" y="3147558"/>
              <a:ext cx="367861" cy="367862"/>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1">
              <a:extLst>
                <a:ext uri="{FF2B5EF4-FFF2-40B4-BE49-F238E27FC236}">
                  <a16:creationId xmlns:a16="http://schemas.microsoft.com/office/drawing/2014/main" id="{C0F598C5-5A23-46C1-D396-E5FBD61C77FC}"/>
                </a:ext>
              </a:extLst>
            </p:cNvPr>
            <p:cNvSpPr/>
            <p:nvPr/>
          </p:nvSpPr>
          <p:spPr>
            <a:xfrm rot="2700000">
              <a:off x="935790" y="3051703"/>
              <a:ext cx="559571" cy="559572"/>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615E2BB2-7AEE-11E3-F5C3-3547CDE414B3}"/>
                </a:ext>
              </a:extLst>
            </p:cNvPr>
            <p:cNvGrpSpPr/>
            <p:nvPr/>
          </p:nvGrpSpPr>
          <p:grpSpPr>
            <a:xfrm>
              <a:off x="1094383" y="3209763"/>
              <a:ext cx="242385" cy="243452"/>
              <a:chOff x="9161463" y="1803400"/>
              <a:chExt cx="360363" cy="361950"/>
            </a:xfrm>
            <a:solidFill>
              <a:schemeClr val="bg1"/>
            </a:solidFill>
          </p:grpSpPr>
          <p:sp>
            <p:nvSpPr>
              <p:cNvPr id="59" name="Freeform 101">
                <a:extLst>
                  <a:ext uri="{FF2B5EF4-FFF2-40B4-BE49-F238E27FC236}">
                    <a16:creationId xmlns:a16="http://schemas.microsoft.com/office/drawing/2014/main" id="{62ABB186-3F25-49A2-B47D-BFEECA1A3FE5}"/>
                  </a:ext>
                </a:extLst>
              </p:cNvPr>
              <p:cNvSpPr>
                <a:spLocks/>
              </p:cNvSpPr>
              <p:nvPr/>
            </p:nvSpPr>
            <p:spPr bwMode="auto">
              <a:xfrm>
                <a:off x="9161463" y="1965325"/>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02">
                <a:extLst>
                  <a:ext uri="{FF2B5EF4-FFF2-40B4-BE49-F238E27FC236}">
                    <a16:creationId xmlns:a16="http://schemas.microsoft.com/office/drawing/2014/main" id="{FF1977B5-19F1-F46B-41DA-101CF6848BCB}"/>
                  </a:ext>
                </a:extLst>
              </p:cNvPr>
              <p:cNvSpPr>
                <a:spLocks/>
              </p:cNvSpPr>
              <p:nvPr/>
            </p:nvSpPr>
            <p:spPr bwMode="auto">
              <a:xfrm>
                <a:off x="9161463" y="1897063"/>
                <a:ext cx="300038"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03">
                <a:extLst>
                  <a:ext uri="{FF2B5EF4-FFF2-40B4-BE49-F238E27FC236}">
                    <a16:creationId xmlns:a16="http://schemas.microsoft.com/office/drawing/2014/main" id="{490AF371-0324-79C0-A778-A7CB0568C94E}"/>
                  </a:ext>
                </a:extLst>
              </p:cNvPr>
              <p:cNvSpPr>
                <a:spLocks/>
              </p:cNvSpPr>
              <p:nvPr/>
            </p:nvSpPr>
            <p:spPr bwMode="auto">
              <a:xfrm>
                <a:off x="9161463" y="1803400"/>
                <a:ext cx="300038"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04">
                <a:extLst>
                  <a:ext uri="{FF2B5EF4-FFF2-40B4-BE49-F238E27FC236}">
                    <a16:creationId xmlns:a16="http://schemas.microsoft.com/office/drawing/2014/main" id="{3170E5E4-BC73-6A18-6AD6-614CFBC9CAC4}"/>
                  </a:ext>
                </a:extLst>
              </p:cNvPr>
              <p:cNvSpPr>
                <a:spLocks/>
              </p:cNvSpPr>
              <p:nvPr/>
            </p:nvSpPr>
            <p:spPr bwMode="auto">
              <a:xfrm>
                <a:off x="9161463" y="2033588"/>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05">
                <a:extLst>
                  <a:ext uri="{FF2B5EF4-FFF2-40B4-BE49-F238E27FC236}">
                    <a16:creationId xmlns:a16="http://schemas.microsoft.com/office/drawing/2014/main" id="{384D58B6-0B5D-8D36-CF2E-D62F973C4527}"/>
                  </a:ext>
                </a:extLst>
              </p:cNvPr>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pic>
        <p:nvPicPr>
          <p:cNvPr id="5" name="Picture 4">
            <a:extLst>
              <a:ext uri="{FF2B5EF4-FFF2-40B4-BE49-F238E27FC236}">
                <a16:creationId xmlns:a16="http://schemas.microsoft.com/office/drawing/2014/main" id="{2FEA1441-DD37-01E3-B5DB-79BAB8FF4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8679" y="-1"/>
            <a:ext cx="1295401" cy="684448"/>
          </a:xfrm>
          <a:prstGeom prst="rect">
            <a:avLst/>
          </a:prstGeom>
        </p:spPr>
      </p:pic>
    </p:spTree>
    <p:extLst>
      <p:ext uri="{BB962C8B-B14F-4D97-AF65-F5344CB8AC3E}">
        <p14:creationId xmlns:p14="http://schemas.microsoft.com/office/powerpoint/2010/main" val="39879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0-#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7812" b="15580"/>
          <a:stretch/>
        </p:blipFill>
        <p:spPr>
          <a:xfrm>
            <a:off x="0" y="0"/>
            <a:ext cx="12192000" cy="6234249"/>
          </a:xfrm>
          <a:prstGeom prst="rect">
            <a:avLst/>
          </a:prstGeom>
        </p:spPr>
      </p:pic>
      <p:sp>
        <p:nvSpPr>
          <p:cNvPr id="9" name="Rectangle 8"/>
          <p:cNvSpPr/>
          <p:nvPr/>
        </p:nvSpPr>
        <p:spPr>
          <a:xfrm>
            <a:off x="8731" y="-11692"/>
            <a:ext cx="12192000" cy="6234249"/>
          </a:xfrm>
          <a:prstGeom prst="rect">
            <a:avLst/>
          </a:prstGeom>
          <a:solidFill>
            <a:srgbClr val="0C344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BFBEBE"/>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p:nvSpPr>
        <p:spPr>
          <a:xfrm>
            <a:off x="839788" y="688975"/>
            <a:ext cx="10298181" cy="430887"/>
          </a:xfrm>
          <a:prstGeom prst="rect">
            <a:avLst/>
          </a:prstGeom>
          <a:noFill/>
        </p:spPr>
        <p:txBody>
          <a:bodyPr wrap="square" lIns="0" tIns="0" rIns="0" bIns="0" rtlCol="0">
            <a:spAutoFit/>
          </a:bodyPr>
          <a:lstStyle/>
          <a:p>
            <a:r>
              <a:rPr lang="en-US" sz="2800" b="1" i="0" dirty="0">
                <a:solidFill>
                  <a:schemeClr val="bg1"/>
                </a:solidFill>
                <a:effectLst/>
                <a:latin typeface="Söhne"/>
              </a:rPr>
              <a:t>Transformative Power of Technology in Actuarial Science</a:t>
            </a:r>
            <a:endParaRPr lang="en-US" sz="2800" dirty="0">
              <a:solidFill>
                <a:schemeClr val="bg1"/>
              </a:solidFill>
              <a:latin typeface="+mj-lt"/>
            </a:endParaRPr>
          </a:p>
        </p:txBody>
      </p:sp>
      <p:grpSp>
        <p:nvGrpSpPr>
          <p:cNvPr id="15" name="Group 14">
            <a:extLst>
              <a:ext uri="{FF2B5EF4-FFF2-40B4-BE49-F238E27FC236}">
                <a16:creationId xmlns:a16="http://schemas.microsoft.com/office/drawing/2014/main" id="{FFF287EF-7C85-047C-1EA3-10264753E105}"/>
              </a:ext>
            </a:extLst>
          </p:cNvPr>
          <p:cNvGrpSpPr/>
          <p:nvPr/>
        </p:nvGrpSpPr>
        <p:grpSpPr>
          <a:xfrm>
            <a:off x="839788" y="3061729"/>
            <a:ext cx="1765300" cy="2816942"/>
            <a:chOff x="839788" y="3061729"/>
            <a:chExt cx="1765300" cy="2816942"/>
          </a:xfrm>
        </p:grpSpPr>
        <p:grpSp>
          <p:nvGrpSpPr>
            <p:cNvPr id="8" name="Group 7"/>
            <p:cNvGrpSpPr/>
            <p:nvPr/>
          </p:nvGrpSpPr>
          <p:grpSpPr>
            <a:xfrm>
              <a:off x="1139119" y="3061729"/>
              <a:ext cx="1166638" cy="734542"/>
              <a:chOff x="920816" y="2053524"/>
              <a:chExt cx="1294484" cy="815037"/>
            </a:xfrm>
          </p:grpSpPr>
          <p:sp>
            <p:nvSpPr>
              <p:cNvPr id="10" name="Rectangle: Rounded Corners 12"/>
              <p:cNvSpPr/>
              <p:nvPr/>
            </p:nvSpPr>
            <p:spPr>
              <a:xfrm rot="18900000">
                <a:off x="920816" y="2233116"/>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3"/>
              <p:cNvSpPr/>
              <p:nvPr/>
            </p:nvSpPr>
            <p:spPr>
              <a:xfrm rot="18900000">
                <a:off x="1759444" y="2233117"/>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4"/>
              <p:cNvSpPr/>
              <p:nvPr/>
            </p:nvSpPr>
            <p:spPr>
              <a:xfrm rot="2700000">
                <a:off x="1160540" y="2053524"/>
                <a:ext cx="815037" cy="815038"/>
              </a:xfrm>
              <a:prstGeom prst="roundRect">
                <a:avLst>
                  <a:gd name="adj" fmla="val 9141"/>
                </a:avLst>
              </a:prstGeom>
              <a:gradFill flip="none" rotWithShape="1">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49" name="TextBox 25"/>
            <p:cNvSpPr txBox="1"/>
            <p:nvPr/>
          </p:nvSpPr>
          <p:spPr>
            <a:xfrm>
              <a:off x="839788" y="4770675"/>
              <a:ext cx="1765300" cy="1107996"/>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0" i="0" dirty="0">
                  <a:solidFill>
                    <a:schemeClr val="bg1"/>
                  </a:solidFill>
                  <a:effectLst/>
                  <a:latin typeface="Söhne"/>
                </a:rPr>
                <a:t>Technology transcends the constraints of traditional actuarial methodologies, unlocking innovative possibilities previously unimaginable.</a:t>
              </a:r>
              <a:endParaRPr lang="en-US" sz="1200" dirty="0">
                <a:solidFill>
                  <a:schemeClr val="bg1"/>
                </a:solidFill>
                <a:cs typeface="Calibri Light" panose="020F0302020204030204" pitchFamily="34" charset="0"/>
              </a:endParaRPr>
            </a:p>
          </p:txBody>
        </p:sp>
        <p:sp>
          <p:nvSpPr>
            <p:cNvPr id="50" name="TextBox 25"/>
            <p:cNvSpPr txBox="1"/>
            <p:nvPr/>
          </p:nvSpPr>
          <p:spPr>
            <a:xfrm>
              <a:off x="839788" y="4144510"/>
              <a:ext cx="1765300" cy="492443"/>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0" dirty="0">
                  <a:solidFill>
                    <a:schemeClr val="bg1"/>
                  </a:solidFill>
                  <a:effectLst/>
                  <a:latin typeface="Söhne"/>
                </a:rPr>
                <a:t>Breaking Traditional Boundaries</a:t>
              </a:r>
              <a:endParaRPr lang="en-US" sz="1600" dirty="0">
                <a:solidFill>
                  <a:schemeClr val="bg1"/>
                </a:solidFill>
                <a:latin typeface="+mj-lt"/>
                <a:cs typeface="Calibri Light" panose="020F0302020204030204" pitchFamily="34" charset="0"/>
              </a:endParaRPr>
            </a:p>
          </p:txBody>
        </p:sp>
      </p:grpSp>
      <p:grpSp>
        <p:nvGrpSpPr>
          <p:cNvPr id="55" name="Group 54"/>
          <p:cNvGrpSpPr/>
          <p:nvPr/>
        </p:nvGrpSpPr>
        <p:grpSpPr>
          <a:xfrm>
            <a:off x="3325900" y="3061729"/>
            <a:ext cx="1166638" cy="734542"/>
            <a:chOff x="920816" y="2053524"/>
            <a:chExt cx="1294484" cy="815037"/>
          </a:xfrm>
        </p:grpSpPr>
        <p:sp>
          <p:nvSpPr>
            <p:cNvPr id="58" name="Rectangle: Rounded Corners 12"/>
            <p:cNvSpPr/>
            <p:nvPr/>
          </p:nvSpPr>
          <p:spPr>
            <a:xfrm rot="18900000">
              <a:off x="920816" y="2233116"/>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Rounded Corners 13"/>
            <p:cNvSpPr/>
            <p:nvPr/>
          </p:nvSpPr>
          <p:spPr>
            <a:xfrm rot="18900000">
              <a:off x="1759444" y="2233117"/>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14"/>
            <p:cNvSpPr/>
            <p:nvPr/>
          </p:nvSpPr>
          <p:spPr>
            <a:xfrm rot="2700000">
              <a:off x="1160540" y="2053524"/>
              <a:ext cx="815037" cy="815038"/>
            </a:xfrm>
            <a:prstGeom prst="roundRect">
              <a:avLst>
                <a:gd name="adj" fmla="val 9141"/>
              </a:avLst>
            </a:prstGeom>
            <a:gradFill flip="none" rotWithShape="1">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6" name="TextBox 25"/>
          <p:cNvSpPr txBox="1"/>
          <p:nvPr/>
        </p:nvSpPr>
        <p:spPr>
          <a:xfrm>
            <a:off x="3026569" y="4802437"/>
            <a:ext cx="1765300" cy="1107996"/>
          </a:xfrm>
          <a:prstGeom prst="rect">
            <a:avLst/>
          </a:prstGeom>
          <a:noFill/>
        </p:spPr>
        <p:txBody>
          <a:bodyPr wrap="square" lIns="0" tIns="0" rIns="0" bIns="0" rtlCol="0" anchor="t">
            <a:spAutoFit/>
          </a:bodyPr>
          <a:lstStyle>
            <a:defPPr>
              <a:defRPr lang="en-US"/>
            </a:defPPr>
            <a:lvl1pPr algn="ctr">
              <a:defRPr sz="1200" b="0" i="0">
                <a:solidFill>
                  <a:schemeClr val="bg1"/>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Actuaries can now make decisions with a higher degree of precision and accuracy, leveraging advanced algorithms and modeling techniques</a:t>
            </a:r>
          </a:p>
        </p:txBody>
      </p:sp>
      <p:sp>
        <p:nvSpPr>
          <p:cNvPr id="57" name="TextBox 25"/>
          <p:cNvSpPr txBox="1"/>
          <p:nvPr/>
        </p:nvSpPr>
        <p:spPr>
          <a:xfrm>
            <a:off x="3026569" y="4144510"/>
            <a:ext cx="1765300" cy="492443"/>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0" dirty="0">
                <a:solidFill>
                  <a:schemeClr val="bg1"/>
                </a:solidFill>
                <a:effectLst/>
                <a:latin typeface="Söhne"/>
              </a:rPr>
              <a:t>Tech-Enhanced Decision-Making</a:t>
            </a:r>
            <a:endParaRPr lang="en-US" sz="1600" dirty="0">
              <a:solidFill>
                <a:schemeClr val="bg1"/>
              </a:solidFill>
              <a:latin typeface="+mj-lt"/>
              <a:cs typeface="Calibri Light" panose="020F0302020204030204" pitchFamily="34" charset="0"/>
            </a:endParaRPr>
          </a:p>
        </p:txBody>
      </p:sp>
      <p:grpSp>
        <p:nvGrpSpPr>
          <p:cNvPr id="62" name="Group 61"/>
          <p:cNvGrpSpPr/>
          <p:nvPr/>
        </p:nvGrpSpPr>
        <p:grpSpPr>
          <a:xfrm>
            <a:off x="5512681" y="3061729"/>
            <a:ext cx="1166638" cy="734542"/>
            <a:chOff x="920816" y="2053524"/>
            <a:chExt cx="1294484" cy="815037"/>
          </a:xfrm>
        </p:grpSpPr>
        <p:sp>
          <p:nvSpPr>
            <p:cNvPr id="65" name="Rectangle: Rounded Corners 12"/>
            <p:cNvSpPr/>
            <p:nvPr/>
          </p:nvSpPr>
          <p:spPr>
            <a:xfrm rot="18900000">
              <a:off x="920816" y="2233116"/>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Rounded Corners 13"/>
            <p:cNvSpPr/>
            <p:nvPr/>
          </p:nvSpPr>
          <p:spPr>
            <a:xfrm rot="18900000">
              <a:off x="1759444" y="2233117"/>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14"/>
            <p:cNvSpPr/>
            <p:nvPr/>
          </p:nvSpPr>
          <p:spPr>
            <a:xfrm rot="2700000">
              <a:off x="1160540" y="2053524"/>
              <a:ext cx="815037" cy="815038"/>
            </a:xfrm>
            <a:prstGeom prst="roundRect">
              <a:avLst>
                <a:gd name="adj" fmla="val 9141"/>
              </a:avLst>
            </a:prstGeom>
            <a:gradFill flip="none" rotWithShape="1">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3" name="TextBox 25"/>
          <p:cNvSpPr txBox="1"/>
          <p:nvPr/>
        </p:nvSpPr>
        <p:spPr>
          <a:xfrm>
            <a:off x="5213350" y="4802437"/>
            <a:ext cx="1765300" cy="1107996"/>
          </a:xfrm>
          <a:prstGeom prst="rect">
            <a:avLst/>
          </a:prstGeom>
          <a:noFill/>
        </p:spPr>
        <p:txBody>
          <a:bodyPr wrap="square" lIns="0" tIns="0" rIns="0" bIns="0" rtlCol="0" anchor="t">
            <a:spAutoFit/>
          </a:bodyPr>
          <a:lstStyle>
            <a:defPPr>
              <a:defRPr lang="en-US"/>
            </a:defPPr>
            <a:lvl1pPr algn="ctr">
              <a:defRPr sz="1200" b="0" i="0">
                <a:solidFill>
                  <a:schemeClr val="bg1"/>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Technology empowers actuaries to respond swiftly to emerging risks and market fluctuations, reducing exposure to unforeseen threats..</a:t>
            </a:r>
          </a:p>
        </p:txBody>
      </p:sp>
      <p:sp>
        <p:nvSpPr>
          <p:cNvPr id="64" name="TextBox 25"/>
          <p:cNvSpPr txBox="1"/>
          <p:nvPr/>
        </p:nvSpPr>
        <p:spPr>
          <a:xfrm>
            <a:off x="5213350" y="4144510"/>
            <a:ext cx="1765300" cy="246221"/>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0" dirty="0">
                <a:solidFill>
                  <a:schemeClr val="bg1"/>
                </a:solidFill>
                <a:effectLst/>
                <a:latin typeface="Söhne"/>
              </a:rPr>
              <a:t>Timely Responses</a:t>
            </a:r>
            <a:endParaRPr lang="en-US" sz="1600" dirty="0">
              <a:solidFill>
                <a:schemeClr val="bg1"/>
              </a:solidFill>
              <a:latin typeface="+mj-lt"/>
              <a:cs typeface="Calibri Light" panose="020F0302020204030204" pitchFamily="34" charset="0"/>
            </a:endParaRPr>
          </a:p>
        </p:txBody>
      </p:sp>
      <p:grpSp>
        <p:nvGrpSpPr>
          <p:cNvPr id="69" name="Group 68"/>
          <p:cNvGrpSpPr/>
          <p:nvPr/>
        </p:nvGrpSpPr>
        <p:grpSpPr>
          <a:xfrm>
            <a:off x="7699462" y="3061729"/>
            <a:ext cx="1166638" cy="734542"/>
            <a:chOff x="920816" y="2053524"/>
            <a:chExt cx="1294484" cy="815037"/>
          </a:xfrm>
        </p:grpSpPr>
        <p:sp>
          <p:nvSpPr>
            <p:cNvPr id="72" name="Rectangle: Rounded Corners 12"/>
            <p:cNvSpPr/>
            <p:nvPr/>
          </p:nvSpPr>
          <p:spPr>
            <a:xfrm rot="18900000">
              <a:off x="920816" y="2233116"/>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Rounded Corners 13"/>
            <p:cNvSpPr/>
            <p:nvPr/>
          </p:nvSpPr>
          <p:spPr>
            <a:xfrm rot="18900000">
              <a:off x="1759444" y="2233117"/>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4"/>
            <p:cNvSpPr/>
            <p:nvPr/>
          </p:nvSpPr>
          <p:spPr>
            <a:xfrm rot="2700000">
              <a:off x="1160540" y="2053524"/>
              <a:ext cx="815037" cy="815038"/>
            </a:xfrm>
            <a:prstGeom prst="roundRect">
              <a:avLst>
                <a:gd name="adj" fmla="val 9141"/>
              </a:avLst>
            </a:prstGeom>
            <a:gradFill flip="none" rotWithShape="1">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0" name="TextBox 25"/>
          <p:cNvSpPr txBox="1"/>
          <p:nvPr/>
        </p:nvSpPr>
        <p:spPr>
          <a:xfrm>
            <a:off x="7400131" y="4770675"/>
            <a:ext cx="1765300" cy="1292662"/>
          </a:xfrm>
          <a:prstGeom prst="rect">
            <a:avLst/>
          </a:prstGeom>
          <a:noFill/>
        </p:spPr>
        <p:txBody>
          <a:bodyPr wrap="square" lIns="0" tIns="0" rIns="0" bIns="0" rtlCol="0" anchor="t">
            <a:spAutoFit/>
          </a:bodyPr>
          <a:lstStyle>
            <a:defPPr>
              <a:defRPr lang="en-US"/>
            </a:defPPr>
            <a:lvl1pPr algn="ctr">
              <a:defRPr sz="1200" b="0" i="0">
                <a:solidFill>
                  <a:schemeClr val="bg1"/>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effectLst/>
                <a:latin typeface="Söhne"/>
              </a:rPr>
              <a:t>Beyond enhancing existing processes, technology drives innovation in risk assessment. Actuaries explore novel approaches and collaborate with experts from diverse fields.</a:t>
            </a:r>
            <a:r>
              <a:rPr lang="en-US" dirty="0"/>
              <a:t>.</a:t>
            </a:r>
          </a:p>
        </p:txBody>
      </p:sp>
      <p:sp>
        <p:nvSpPr>
          <p:cNvPr id="71" name="TextBox 25"/>
          <p:cNvSpPr txBox="1"/>
          <p:nvPr/>
        </p:nvSpPr>
        <p:spPr>
          <a:xfrm>
            <a:off x="7400131" y="4144510"/>
            <a:ext cx="1765300" cy="246221"/>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0" dirty="0">
                <a:solidFill>
                  <a:schemeClr val="bg1"/>
                </a:solidFill>
                <a:effectLst/>
                <a:latin typeface="Söhne"/>
              </a:rPr>
              <a:t>Enabling Innovation</a:t>
            </a:r>
            <a:endParaRPr lang="en-US" sz="1600" dirty="0">
              <a:solidFill>
                <a:schemeClr val="bg1"/>
              </a:solidFill>
              <a:latin typeface="+mj-lt"/>
              <a:cs typeface="Calibri Light" panose="020F0302020204030204" pitchFamily="34" charset="0"/>
            </a:endParaRPr>
          </a:p>
        </p:txBody>
      </p:sp>
      <p:grpSp>
        <p:nvGrpSpPr>
          <p:cNvPr id="76" name="Group 75"/>
          <p:cNvGrpSpPr/>
          <p:nvPr/>
        </p:nvGrpSpPr>
        <p:grpSpPr>
          <a:xfrm>
            <a:off x="9886244" y="3061729"/>
            <a:ext cx="1166638" cy="734542"/>
            <a:chOff x="920816" y="2053524"/>
            <a:chExt cx="1294484" cy="815037"/>
          </a:xfrm>
        </p:grpSpPr>
        <p:sp>
          <p:nvSpPr>
            <p:cNvPr id="79" name="Rectangle: Rounded Corners 12"/>
            <p:cNvSpPr/>
            <p:nvPr/>
          </p:nvSpPr>
          <p:spPr>
            <a:xfrm rot="18900000">
              <a:off x="920816" y="2233116"/>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Rounded Corners 13"/>
            <p:cNvSpPr/>
            <p:nvPr/>
          </p:nvSpPr>
          <p:spPr>
            <a:xfrm rot="18900000">
              <a:off x="1759444" y="2233117"/>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14"/>
            <p:cNvSpPr/>
            <p:nvPr/>
          </p:nvSpPr>
          <p:spPr>
            <a:xfrm rot="2700000">
              <a:off x="1160540" y="2053524"/>
              <a:ext cx="815037" cy="815038"/>
            </a:xfrm>
            <a:prstGeom prst="roundRect">
              <a:avLst>
                <a:gd name="adj" fmla="val 9141"/>
              </a:avLst>
            </a:prstGeom>
            <a:gradFill flip="none" rotWithShape="1">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7" name="TextBox 25"/>
          <p:cNvSpPr txBox="1"/>
          <p:nvPr/>
        </p:nvSpPr>
        <p:spPr>
          <a:xfrm>
            <a:off x="9625013" y="4789036"/>
            <a:ext cx="1765300" cy="923330"/>
          </a:xfrm>
          <a:prstGeom prst="rect">
            <a:avLst/>
          </a:prstGeom>
          <a:noFill/>
        </p:spPr>
        <p:txBody>
          <a:bodyPr wrap="square" lIns="0" tIns="0" rIns="0" bIns="0" rtlCol="0" anchor="t">
            <a:spAutoFit/>
          </a:bodyPr>
          <a:lstStyle>
            <a:defPPr>
              <a:defRPr lang="en-US"/>
            </a:defPPr>
            <a:lvl1pPr algn="ctr">
              <a:defRPr sz="1200" b="0" i="0">
                <a:solidFill>
                  <a:schemeClr val="bg1"/>
                </a:solidFill>
                <a:effectLst/>
                <a:latin typeface="Söhn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effectLst/>
                <a:latin typeface="Söhne"/>
              </a:rPr>
              <a:t>Technology facilitates ongoing refinement of actuarial methodologies based on real-time data and feedback.</a:t>
            </a:r>
            <a:endParaRPr lang="en-US" dirty="0"/>
          </a:p>
        </p:txBody>
      </p:sp>
      <p:sp>
        <p:nvSpPr>
          <p:cNvPr id="78" name="TextBox 25"/>
          <p:cNvSpPr txBox="1"/>
          <p:nvPr/>
        </p:nvSpPr>
        <p:spPr>
          <a:xfrm>
            <a:off x="9586913" y="4144510"/>
            <a:ext cx="2093458" cy="492443"/>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0" dirty="0">
                <a:solidFill>
                  <a:schemeClr val="bg1"/>
                </a:solidFill>
                <a:effectLst/>
                <a:latin typeface="Söhne"/>
              </a:rPr>
              <a:t>Continuous Improvement</a:t>
            </a:r>
            <a:r>
              <a:rPr lang="en-US" sz="1600" b="0" i="0" dirty="0">
                <a:solidFill>
                  <a:srgbClr val="D1D5DB"/>
                </a:solidFill>
                <a:effectLst/>
                <a:latin typeface="Söhne"/>
              </a:rPr>
              <a:t>:</a:t>
            </a:r>
            <a:endParaRPr lang="en-US" sz="1600" dirty="0">
              <a:solidFill>
                <a:schemeClr val="bg1"/>
              </a:solidFill>
              <a:latin typeface="+mj-lt"/>
              <a:cs typeface="Calibri Light" panose="020F0302020204030204" pitchFamily="34" charset="0"/>
            </a:endParaRPr>
          </a:p>
        </p:txBody>
      </p:sp>
      <p:grpSp>
        <p:nvGrpSpPr>
          <p:cNvPr id="16" name="Group 15">
            <a:extLst>
              <a:ext uri="{FF2B5EF4-FFF2-40B4-BE49-F238E27FC236}">
                <a16:creationId xmlns:a16="http://schemas.microsoft.com/office/drawing/2014/main" id="{225CE60F-6191-3651-6743-F45DFBCCAE99}"/>
              </a:ext>
            </a:extLst>
          </p:cNvPr>
          <p:cNvGrpSpPr/>
          <p:nvPr/>
        </p:nvGrpSpPr>
        <p:grpSpPr>
          <a:xfrm>
            <a:off x="4549860" y="1607299"/>
            <a:ext cx="6802352" cy="1069780"/>
            <a:chOff x="4549860" y="1607299"/>
            <a:chExt cx="6802352" cy="1069780"/>
          </a:xfrm>
        </p:grpSpPr>
        <p:grpSp>
          <p:nvGrpSpPr>
            <p:cNvPr id="87" name="Group 86"/>
            <p:cNvGrpSpPr/>
            <p:nvPr/>
          </p:nvGrpSpPr>
          <p:grpSpPr>
            <a:xfrm>
              <a:off x="4549860" y="1657485"/>
              <a:ext cx="1026740" cy="886905"/>
              <a:chOff x="4859710" y="1476475"/>
              <a:chExt cx="1236290" cy="1067916"/>
            </a:xfrm>
            <a:gradFill>
              <a:gsLst>
                <a:gs pos="0">
                  <a:srgbClr val="0C344C"/>
                </a:gs>
                <a:gs pos="100000">
                  <a:srgbClr val="D80F79"/>
                </a:gs>
              </a:gsLst>
              <a:lin ang="13500000" scaled="1"/>
            </a:gradFill>
          </p:grpSpPr>
          <p:sp>
            <p:nvSpPr>
              <p:cNvPr id="85" name="Freeform 5"/>
              <p:cNvSpPr>
                <a:spLocks/>
              </p:cNvSpPr>
              <p:nvPr/>
            </p:nvSpPr>
            <p:spPr bwMode="auto">
              <a:xfrm>
                <a:off x="4859710" y="1476475"/>
                <a:ext cx="536371" cy="1067916"/>
              </a:xfrm>
              <a:custGeom>
                <a:avLst/>
                <a:gdLst>
                  <a:gd name="T0" fmla="*/ 151 w 328"/>
                  <a:gd name="T1" fmla="*/ 326 h 653"/>
                  <a:gd name="T2" fmla="*/ 227 w 328"/>
                  <a:gd name="T3" fmla="*/ 104 h 653"/>
                  <a:gd name="T4" fmla="*/ 227 w 328"/>
                  <a:gd name="T5" fmla="*/ 0 h 653"/>
                  <a:gd name="T6" fmla="*/ 0 w 328"/>
                  <a:gd name="T7" fmla="*/ 326 h 653"/>
                  <a:gd name="T8" fmla="*/ 0 w 328"/>
                  <a:gd name="T9" fmla="*/ 653 h 653"/>
                  <a:gd name="T10" fmla="*/ 328 w 328"/>
                  <a:gd name="T11" fmla="*/ 653 h 653"/>
                  <a:gd name="T12" fmla="*/ 328 w 328"/>
                  <a:gd name="T13" fmla="*/ 326 h 653"/>
                  <a:gd name="T14" fmla="*/ 151 w 328"/>
                  <a:gd name="T15" fmla="*/ 326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653">
                    <a:moveTo>
                      <a:pt x="151" y="326"/>
                    </a:moveTo>
                    <a:cubicBezTo>
                      <a:pt x="125" y="122"/>
                      <a:pt x="227" y="104"/>
                      <a:pt x="227" y="104"/>
                    </a:cubicBezTo>
                    <a:cubicBezTo>
                      <a:pt x="227" y="0"/>
                      <a:pt x="227" y="0"/>
                      <a:pt x="227" y="0"/>
                    </a:cubicBezTo>
                    <a:cubicBezTo>
                      <a:pt x="109" y="0"/>
                      <a:pt x="0" y="93"/>
                      <a:pt x="0" y="326"/>
                    </a:cubicBezTo>
                    <a:cubicBezTo>
                      <a:pt x="0" y="653"/>
                      <a:pt x="0" y="653"/>
                      <a:pt x="0" y="653"/>
                    </a:cubicBezTo>
                    <a:cubicBezTo>
                      <a:pt x="328" y="653"/>
                      <a:pt x="328" y="653"/>
                      <a:pt x="328" y="653"/>
                    </a:cubicBezTo>
                    <a:cubicBezTo>
                      <a:pt x="328" y="326"/>
                      <a:pt x="328" y="326"/>
                      <a:pt x="328" y="326"/>
                    </a:cubicBezTo>
                    <a:lnTo>
                      <a:pt x="151" y="32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p:cNvSpPr>
              <p:nvPr/>
            </p:nvSpPr>
            <p:spPr bwMode="auto">
              <a:xfrm>
                <a:off x="5559629" y="1476475"/>
                <a:ext cx="536371" cy="1067916"/>
              </a:xfrm>
              <a:custGeom>
                <a:avLst/>
                <a:gdLst>
                  <a:gd name="T0" fmla="*/ 151 w 328"/>
                  <a:gd name="T1" fmla="*/ 326 h 653"/>
                  <a:gd name="T2" fmla="*/ 227 w 328"/>
                  <a:gd name="T3" fmla="*/ 104 h 653"/>
                  <a:gd name="T4" fmla="*/ 227 w 328"/>
                  <a:gd name="T5" fmla="*/ 0 h 653"/>
                  <a:gd name="T6" fmla="*/ 0 w 328"/>
                  <a:gd name="T7" fmla="*/ 326 h 653"/>
                  <a:gd name="T8" fmla="*/ 0 w 328"/>
                  <a:gd name="T9" fmla="*/ 653 h 653"/>
                  <a:gd name="T10" fmla="*/ 328 w 328"/>
                  <a:gd name="T11" fmla="*/ 653 h 653"/>
                  <a:gd name="T12" fmla="*/ 328 w 328"/>
                  <a:gd name="T13" fmla="*/ 326 h 653"/>
                  <a:gd name="T14" fmla="*/ 151 w 328"/>
                  <a:gd name="T15" fmla="*/ 326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653">
                    <a:moveTo>
                      <a:pt x="151" y="326"/>
                    </a:moveTo>
                    <a:cubicBezTo>
                      <a:pt x="125" y="122"/>
                      <a:pt x="227" y="104"/>
                      <a:pt x="227" y="104"/>
                    </a:cubicBezTo>
                    <a:cubicBezTo>
                      <a:pt x="227" y="0"/>
                      <a:pt x="227" y="0"/>
                      <a:pt x="227" y="0"/>
                    </a:cubicBezTo>
                    <a:cubicBezTo>
                      <a:pt x="109" y="0"/>
                      <a:pt x="0" y="93"/>
                      <a:pt x="0" y="326"/>
                    </a:cubicBezTo>
                    <a:cubicBezTo>
                      <a:pt x="0" y="653"/>
                      <a:pt x="0" y="653"/>
                      <a:pt x="0" y="653"/>
                    </a:cubicBezTo>
                    <a:cubicBezTo>
                      <a:pt x="328" y="653"/>
                      <a:pt x="328" y="653"/>
                      <a:pt x="328" y="653"/>
                    </a:cubicBezTo>
                    <a:cubicBezTo>
                      <a:pt x="328" y="326"/>
                      <a:pt x="328" y="326"/>
                      <a:pt x="328" y="326"/>
                    </a:cubicBezTo>
                    <a:lnTo>
                      <a:pt x="151" y="32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88" name="TextBox 25"/>
            <p:cNvSpPr txBox="1"/>
            <p:nvPr/>
          </p:nvSpPr>
          <p:spPr>
            <a:xfrm>
              <a:off x="5841221" y="1607299"/>
              <a:ext cx="5510991" cy="1069780"/>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00" b="0" i="0" dirty="0">
                  <a:solidFill>
                    <a:schemeClr val="bg1"/>
                  </a:solidFill>
                  <a:effectLst/>
                  <a:latin typeface="Söhne"/>
                </a:rPr>
                <a:t>Technology is not just a tool; it's a beacon guiding actuaries through uncharted territories, transforming the way we perceive, assess, and manage risk.</a:t>
              </a:r>
              <a:endParaRPr lang="en-US" sz="1600" dirty="0">
                <a:solidFill>
                  <a:schemeClr val="bg1"/>
                </a:solidFill>
                <a:latin typeface="+mj-lt"/>
                <a:cs typeface="Calibri Light" panose="020F0302020204030204" pitchFamily="34" charset="0"/>
              </a:endParaRPr>
            </a:p>
          </p:txBody>
        </p:sp>
      </p:grpSp>
      <p:grpSp>
        <p:nvGrpSpPr>
          <p:cNvPr id="89" name="Group 88"/>
          <p:cNvGrpSpPr/>
          <p:nvPr/>
        </p:nvGrpSpPr>
        <p:grpSpPr>
          <a:xfrm>
            <a:off x="1542257" y="3248025"/>
            <a:ext cx="360362" cy="361951"/>
            <a:chOff x="5554663" y="3971925"/>
            <a:chExt cx="360362" cy="361951"/>
          </a:xfrm>
          <a:solidFill>
            <a:srgbClr val="0C344C"/>
          </a:solidFill>
        </p:grpSpPr>
        <p:sp>
          <p:nvSpPr>
            <p:cNvPr id="90" name="Freeform 89"/>
            <p:cNvSpPr>
              <a:spLocks noEditPoints="1"/>
            </p:cNvSpPr>
            <p:nvPr/>
          </p:nvSpPr>
          <p:spPr bwMode="auto">
            <a:xfrm>
              <a:off x="5554663" y="4078288"/>
              <a:ext cx="255588" cy="255588"/>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8 h 68"/>
                <a:gd name="T86" fmla="*/ 20 w 68"/>
                <a:gd name="T87" fmla="*/ 34 h 68"/>
                <a:gd name="T88" fmla="*/ 34 w 68"/>
                <a:gd name="T89" fmla="*/ 20 h 68"/>
                <a:gd name="T90" fmla="*/ 48 w 68"/>
                <a:gd name="T91" fmla="*/ 34 h 68"/>
                <a:gd name="T92" fmla="*/ 34 w 68"/>
                <a:gd name="T93"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8"/>
                  </a:moveTo>
                  <a:cubicBezTo>
                    <a:pt x="26" y="48"/>
                    <a:pt x="20" y="42"/>
                    <a:pt x="20" y="34"/>
                  </a:cubicBezTo>
                  <a:cubicBezTo>
                    <a:pt x="20" y="26"/>
                    <a:pt x="26" y="20"/>
                    <a:pt x="34" y="20"/>
                  </a:cubicBezTo>
                  <a:cubicBezTo>
                    <a:pt x="42" y="20"/>
                    <a:pt x="48" y="26"/>
                    <a:pt x="48" y="34"/>
                  </a:cubicBezTo>
                  <a:cubicBezTo>
                    <a:pt x="48" y="42"/>
                    <a:pt x="42" y="48"/>
                    <a:pt x="3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90"/>
            <p:cNvSpPr>
              <a:spLocks noEditPoints="1"/>
            </p:cNvSpPr>
            <p:nvPr/>
          </p:nvSpPr>
          <p:spPr bwMode="auto">
            <a:xfrm>
              <a:off x="5765800" y="3971925"/>
              <a:ext cx="149225" cy="150813"/>
            </a:xfrm>
            <a:custGeom>
              <a:avLst/>
              <a:gdLst>
                <a:gd name="T0" fmla="*/ 39 w 40"/>
                <a:gd name="T1" fmla="*/ 24 h 40"/>
                <a:gd name="T2" fmla="*/ 36 w 40"/>
                <a:gd name="T3" fmla="*/ 22 h 40"/>
                <a:gd name="T4" fmla="*/ 36 w 40"/>
                <a:gd name="T5" fmla="*/ 20 h 40"/>
                <a:gd name="T6" fmla="*/ 36 w 40"/>
                <a:gd name="T7" fmla="*/ 18 h 40"/>
                <a:gd name="T8" fmla="*/ 39 w 40"/>
                <a:gd name="T9" fmla="*/ 16 h 40"/>
                <a:gd name="T10" fmla="*/ 39 w 40"/>
                <a:gd name="T11" fmla="*/ 13 h 40"/>
                <a:gd name="T12" fmla="*/ 35 w 40"/>
                <a:gd name="T13" fmla="*/ 7 h 40"/>
                <a:gd name="T14" fmla="*/ 34 w 40"/>
                <a:gd name="T15" fmla="*/ 6 h 40"/>
                <a:gd name="T16" fmla="*/ 33 w 40"/>
                <a:gd name="T17" fmla="*/ 6 h 40"/>
                <a:gd name="T18" fmla="*/ 30 w 40"/>
                <a:gd name="T19" fmla="*/ 7 h 40"/>
                <a:gd name="T20" fmla="*/ 26 w 40"/>
                <a:gd name="T21" fmla="*/ 5 h 40"/>
                <a:gd name="T22" fmla="*/ 26 w 40"/>
                <a:gd name="T23" fmla="*/ 2 h 40"/>
                <a:gd name="T24" fmla="*/ 24 w 40"/>
                <a:gd name="T25" fmla="*/ 0 h 40"/>
                <a:gd name="T26" fmla="*/ 16 w 40"/>
                <a:gd name="T27" fmla="*/ 0 h 40"/>
                <a:gd name="T28" fmla="*/ 14 w 40"/>
                <a:gd name="T29" fmla="*/ 2 h 40"/>
                <a:gd name="T30" fmla="*/ 14 w 40"/>
                <a:gd name="T31" fmla="*/ 5 h 40"/>
                <a:gd name="T32" fmla="*/ 10 w 40"/>
                <a:gd name="T33" fmla="*/ 7 h 40"/>
                <a:gd name="T34" fmla="*/ 8 w 40"/>
                <a:gd name="T35" fmla="*/ 6 h 40"/>
                <a:gd name="T36" fmla="*/ 5 w 40"/>
                <a:gd name="T37" fmla="*/ 7 h 40"/>
                <a:gd name="T38" fmla="*/ 1 w 40"/>
                <a:gd name="T39" fmla="*/ 13 h 40"/>
                <a:gd name="T40" fmla="*/ 1 w 40"/>
                <a:gd name="T41" fmla="*/ 15 h 40"/>
                <a:gd name="T42" fmla="*/ 1 w 40"/>
                <a:gd name="T43" fmla="*/ 16 h 40"/>
                <a:gd name="T44" fmla="*/ 4 w 40"/>
                <a:gd name="T45" fmla="*/ 18 h 40"/>
                <a:gd name="T46" fmla="*/ 4 w 40"/>
                <a:gd name="T47" fmla="*/ 20 h 40"/>
                <a:gd name="T48" fmla="*/ 4 w 40"/>
                <a:gd name="T49" fmla="*/ 22 h 40"/>
                <a:gd name="T50" fmla="*/ 1 w 40"/>
                <a:gd name="T51" fmla="*/ 24 h 40"/>
                <a:gd name="T52" fmla="*/ 1 w 40"/>
                <a:gd name="T53" fmla="*/ 25 h 40"/>
                <a:gd name="T54" fmla="*/ 1 w 40"/>
                <a:gd name="T55" fmla="*/ 27 h 40"/>
                <a:gd name="T56" fmla="*/ 5 w 40"/>
                <a:gd name="T57" fmla="*/ 33 h 40"/>
                <a:gd name="T58" fmla="*/ 7 w 40"/>
                <a:gd name="T59" fmla="*/ 34 h 40"/>
                <a:gd name="T60" fmla="*/ 10 w 40"/>
                <a:gd name="T61" fmla="*/ 33 h 40"/>
                <a:gd name="T62" fmla="*/ 14 w 40"/>
                <a:gd name="T63" fmla="*/ 35 h 40"/>
                <a:gd name="T64" fmla="*/ 14 w 40"/>
                <a:gd name="T65" fmla="*/ 38 h 40"/>
                <a:gd name="T66" fmla="*/ 16 w 40"/>
                <a:gd name="T67" fmla="*/ 40 h 40"/>
                <a:gd name="T68" fmla="*/ 24 w 40"/>
                <a:gd name="T69" fmla="*/ 40 h 40"/>
                <a:gd name="T70" fmla="*/ 26 w 40"/>
                <a:gd name="T71" fmla="*/ 38 h 40"/>
                <a:gd name="T72" fmla="*/ 26 w 40"/>
                <a:gd name="T73" fmla="*/ 35 h 40"/>
                <a:gd name="T74" fmla="*/ 30 w 40"/>
                <a:gd name="T75" fmla="*/ 33 h 40"/>
                <a:gd name="T76" fmla="*/ 33 w 40"/>
                <a:gd name="T77" fmla="*/ 34 h 40"/>
                <a:gd name="T78" fmla="*/ 34 w 40"/>
                <a:gd name="T79" fmla="*/ 34 h 40"/>
                <a:gd name="T80" fmla="*/ 35 w 40"/>
                <a:gd name="T81" fmla="*/ 33 h 40"/>
                <a:gd name="T82" fmla="*/ 39 w 40"/>
                <a:gd name="T83" fmla="*/ 27 h 40"/>
                <a:gd name="T84" fmla="*/ 39 w 40"/>
                <a:gd name="T85" fmla="*/ 24 h 40"/>
                <a:gd name="T86" fmla="*/ 20 w 40"/>
                <a:gd name="T87" fmla="*/ 28 h 40"/>
                <a:gd name="T88" fmla="*/ 12 w 40"/>
                <a:gd name="T89" fmla="*/ 20 h 40"/>
                <a:gd name="T90" fmla="*/ 20 w 40"/>
                <a:gd name="T91" fmla="*/ 12 h 40"/>
                <a:gd name="T92" fmla="*/ 28 w 40"/>
                <a:gd name="T93" fmla="*/ 20 h 40"/>
                <a:gd name="T94" fmla="*/ 20 w 40"/>
                <a:gd name="T9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40">
                  <a:moveTo>
                    <a:pt x="39" y="24"/>
                  </a:moveTo>
                  <a:cubicBezTo>
                    <a:pt x="36" y="22"/>
                    <a:pt x="36" y="22"/>
                    <a:pt x="36" y="22"/>
                  </a:cubicBezTo>
                  <a:cubicBezTo>
                    <a:pt x="36" y="21"/>
                    <a:pt x="36" y="21"/>
                    <a:pt x="36" y="20"/>
                  </a:cubicBezTo>
                  <a:cubicBezTo>
                    <a:pt x="36" y="19"/>
                    <a:pt x="36" y="19"/>
                    <a:pt x="36" y="18"/>
                  </a:cubicBezTo>
                  <a:cubicBezTo>
                    <a:pt x="39" y="16"/>
                    <a:pt x="39" y="16"/>
                    <a:pt x="39" y="16"/>
                  </a:cubicBezTo>
                  <a:cubicBezTo>
                    <a:pt x="40" y="16"/>
                    <a:pt x="40" y="14"/>
                    <a:pt x="39" y="13"/>
                  </a:cubicBezTo>
                  <a:cubicBezTo>
                    <a:pt x="35" y="7"/>
                    <a:pt x="35" y="7"/>
                    <a:pt x="35" y="7"/>
                  </a:cubicBezTo>
                  <a:cubicBezTo>
                    <a:pt x="35" y="6"/>
                    <a:pt x="35" y="6"/>
                    <a:pt x="34" y="6"/>
                  </a:cubicBezTo>
                  <a:cubicBezTo>
                    <a:pt x="34" y="5"/>
                    <a:pt x="33" y="6"/>
                    <a:pt x="33" y="6"/>
                  </a:cubicBezTo>
                  <a:cubicBezTo>
                    <a:pt x="30" y="7"/>
                    <a:pt x="30" y="7"/>
                    <a:pt x="30" y="7"/>
                  </a:cubicBezTo>
                  <a:cubicBezTo>
                    <a:pt x="29" y="6"/>
                    <a:pt x="28" y="6"/>
                    <a:pt x="26" y="5"/>
                  </a:cubicBezTo>
                  <a:cubicBezTo>
                    <a:pt x="26" y="2"/>
                    <a:pt x="26" y="2"/>
                    <a:pt x="26" y="2"/>
                  </a:cubicBezTo>
                  <a:cubicBezTo>
                    <a:pt x="26" y="1"/>
                    <a:pt x="25" y="0"/>
                    <a:pt x="24" y="0"/>
                  </a:cubicBezTo>
                  <a:cubicBezTo>
                    <a:pt x="16" y="0"/>
                    <a:pt x="16" y="0"/>
                    <a:pt x="16" y="0"/>
                  </a:cubicBezTo>
                  <a:cubicBezTo>
                    <a:pt x="15" y="0"/>
                    <a:pt x="14" y="1"/>
                    <a:pt x="14" y="2"/>
                  </a:cubicBezTo>
                  <a:cubicBezTo>
                    <a:pt x="14" y="5"/>
                    <a:pt x="14" y="5"/>
                    <a:pt x="14" y="5"/>
                  </a:cubicBezTo>
                  <a:cubicBezTo>
                    <a:pt x="13" y="6"/>
                    <a:pt x="12" y="7"/>
                    <a:pt x="10" y="7"/>
                  </a:cubicBezTo>
                  <a:cubicBezTo>
                    <a:pt x="8" y="6"/>
                    <a:pt x="8" y="6"/>
                    <a:pt x="8" y="6"/>
                  </a:cubicBezTo>
                  <a:cubicBezTo>
                    <a:pt x="7" y="5"/>
                    <a:pt x="5" y="6"/>
                    <a:pt x="5" y="7"/>
                  </a:cubicBezTo>
                  <a:cubicBezTo>
                    <a:pt x="1" y="13"/>
                    <a:pt x="1" y="13"/>
                    <a:pt x="1" y="13"/>
                  </a:cubicBezTo>
                  <a:cubicBezTo>
                    <a:pt x="0" y="14"/>
                    <a:pt x="0" y="14"/>
                    <a:pt x="1" y="15"/>
                  </a:cubicBezTo>
                  <a:cubicBezTo>
                    <a:pt x="1" y="15"/>
                    <a:pt x="1" y="16"/>
                    <a:pt x="1" y="16"/>
                  </a:cubicBezTo>
                  <a:cubicBezTo>
                    <a:pt x="4" y="18"/>
                    <a:pt x="4" y="18"/>
                    <a:pt x="4" y="18"/>
                  </a:cubicBezTo>
                  <a:cubicBezTo>
                    <a:pt x="4" y="19"/>
                    <a:pt x="4" y="19"/>
                    <a:pt x="4" y="20"/>
                  </a:cubicBezTo>
                  <a:cubicBezTo>
                    <a:pt x="4" y="21"/>
                    <a:pt x="4" y="21"/>
                    <a:pt x="4" y="22"/>
                  </a:cubicBezTo>
                  <a:cubicBezTo>
                    <a:pt x="1" y="24"/>
                    <a:pt x="1" y="24"/>
                    <a:pt x="1" y="24"/>
                  </a:cubicBezTo>
                  <a:cubicBezTo>
                    <a:pt x="1" y="24"/>
                    <a:pt x="1" y="25"/>
                    <a:pt x="1" y="25"/>
                  </a:cubicBezTo>
                  <a:cubicBezTo>
                    <a:pt x="0" y="26"/>
                    <a:pt x="0" y="26"/>
                    <a:pt x="1" y="27"/>
                  </a:cubicBezTo>
                  <a:cubicBezTo>
                    <a:pt x="5" y="33"/>
                    <a:pt x="5" y="33"/>
                    <a:pt x="5" y="33"/>
                  </a:cubicBezTo>
                  <a:cubicBezTo>
                    <a:pt x="5" y="34"/>
                    <a:pt x="6" y="35"/>
                    <a:pt x="7" y="34"/>
                  </a:cubicBezTo>
                  <a:cubicBezTo>
                    <a:pt x="10" y="33"/>
                    <a:pt x="10" y="33"/>
                    <a:pt x="10" y="33"/>
                  </a:cubicBezTo>
                  <a:cubicBezTo>
                    <a:pt x="12" y="33"/>
                    <a:pt x="13" y="34"/>
                    <a:pt x="14" y="35"/>
                  </a:cubicBezTo>
                  <a:cubicBezTo>
                    <a:pt x="14" y="38"/>
                    <a:pt x="14" y="38"/>
                    <a:pt x="14" y="38"/>
                  </a:cubicBezTo>
                  <a:cubicBezTo>
                    <a:pt x="14" y="39"/>
                    <a:pt x="15" y="40"/>
                    <a:pt x="16" y="40"/>
                  </a:cubicBezTo>
                  <a:cubicBezTo>
                    <a:pt x="24" y="40"/>
                    <a:pt x="24" y="40"/>
                    <a:pt x="24" y="40"/>
                  </a:cubicBezTo>
                  <a:cubicBezTo>
                    <a:pt x="25" y="40"/>
                    <a:pt x="26" y="39"/>
                    <a:pt x="26" y="38"/>
                  </a:cubicBezTo>
                  <a:cubicBezTo>
                    <a:pt x="26" y="35"/>
                    <a:pt x="26" y="35"/>
                    <a:pt x="26" y="35"/>
                  </a:cubicBezTo>
                  <a:cubicBezTo>
                    <a:pt x="28" y="34"/>
                    <a:pt x="29" y="34"/>
                    <a:pt x="30" y="33"/>
                  </a:cubicBezTo>
                  <a:cubicBezTo>
                    <a:pt x="33" y="34"/>
                    <a:pt x="33" y="34"/>
                    <a:pt x="33" y="34"/>
                  </a:cubicBezTo>
                  <a:cubicBezTo>
                    <a:pt x="33" y="34"/>
                    <a:pt x="34" y="35"/>
                    <a:pt x="34" y="34"/>
                  </a:cubicBezTo>
                  <a:cubicBezTo>
                    <a:pt x="35" y="34"/>
                    <a:pt x="35" y="34"/>
                    <a:pt x="35" y="33"/>
                  </a:cubicBezTo>
                  <a:cubicBezTo>
                    <a:pt x="39" y="27"/>
                    <a:pt x="39" y="27"/>
                    <a:pt x="39" y="27"/>
                  </a:cubicBezTo>
                  <a:cubicBezTo>
                    <a:pt x="40" y="26"/>
                    <a:pt x="40" y="24"/>
                    <a:pt x="39" y="24"/>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2" name="Freeform 91"/>
          <p:cNvSpPr>
            <a:spLocks noEditPoints="1"/>
          </p:cNvSpPr>
          <p:nvPr/>
        </p:nvSpPr>
        <p:spPr bwMode="auto">
          <a:xfrm>
            <a:off x="3729038" y="3247231"/>
            <a:ext cx="360363" cy="363538"/>
          </a:xfrm>
          <a:custGeom>
            <a:avLst/>
            <a:gdLst>
              <a:gd name="T0" fmla="*/ 30 w 96"/>
              <a:gd name="T1" fmla="*/ 96 h 96"/>
              <a:gd name="T2" fmla="*/ 60 w 96"/>
              <a:gd name="T3" fmla="*/ 66 h 96"/>
              <a:gd name="T4" fmla="*/ 57 w 96"/>
              <a:gd name="T5" fmla="*/ 54 h 96"/>
              <a:gd name="T6" fmla="*/ 69 w 96"/>
              <a:gd name="T7" fmla="*/ 42 h 96"/>
              <a:gd name="T8" fmla="*/ 76 w 96"/>
              <a:gd name="T9" fmla="*/ 42 h 96"/>
              <a:gd name="T10" fmla="*/ 76 w 96"/>
              <a:gd name="T11" fmla="*/ 35 h 96"/>
              <a:gd name="T12" fmla="*/ 77 w 96"/>
              <a:gd name="T13" fmla="*/ 34 h 96"/>
              <a:gd name="T14" fmla="*/ 84 w 96"/>
              <a:gd name="T15" fmla="*/ 34 h 96"/>
              <a:gd name="T16" fmla="*/ 84 w 96"/>
              <a:gd name="T17" fmla="*/ 27 h 96"/>
              <a:gd name="T18" fmla="*/ 85 w 96"/>
              <a:gd name="T19" fmla="*/ 26 h 96"/>
              <a:gd name="T20" fmla="*/ 92 w 96"/>
              <a:gd name="T21" fmla="*/ 26 h 96"/>
              <a:gd name="T22" fmla="*/ 92 w 96"/>
              <a:gd name="T23" fmla="*/ 19 h 96"/>
              <a:gd name="T24" fmla="*/ 96 w 96"/>
              <a:gd name="T25" fmla="*/ 15 h 96"/>
              <a:gd name="T26" fmla="*/ 96 w 96"/>
              <a:gd name="T27" fmla="*/ 0 h 96"/>
              <a:gd name="T28" fmla="*/ 81 w 96"/>
              <a:gd name="T29" fmla="*/ 0 h 96"/>
              <a:gd name="T30" fmla="*/ 42 w 96"/>
              <a:gd name="T31" fmla="*/ 39 h 96"/>
              <a:gd name="T32" fmla="*/ 30 w 96"/>
              <a:gd name="T33" fmla="*/ 36 h 96"/>
              <a:gd name="T34" fmla="*/ 0 w 96"/>
              <a:gd name="T35" fmla="*/ 66 h 96"/>
              <a:gd name="T36" fmla="*/ 30 w 96"/>
              <a:gd name="T37" fmla="*/ 96 h 96"/>
              <a:gd name="T38" fmla="*/ 22 w 96"/>
              <a:gd name="T39" fmla="*/ 66 h 96"/>
              <a:gd name="T40" fmla="*/ 30 w 96"/>
              <a:gd name="T41" fmla="*/ 74 h 96"/>
              <a:gd name="T42" fmla="*/ 22 w 96"/>
              <a:gd name="T43" fmla="*/ 82 h 96"/>
              <a:gd name="T44" fmla="*/ 14 w 96"/>
              <a:gd name="T45" fmla="*/ 74 h 96"/>
              <a:gd name="T46" fmla="*/ 22 w 96"/>
              <a:gd name="T47"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30" y="96"/>
                </a:moveTo>
                <a:cubicBezTo>
                  <a:pt x="47" y="96"/>
                  <a:pt x="60" y="83"/>
                  <a:pt x="60" y="66"/>
                </a:cubicBezTo>
                <a:cubicBezTo>
                  <a:pt x="60" y="62"/>
                  <a:pt x="59" y="57"/>
                  <a:pt x="57" y="54"/>
                </a:cubicBezTo>
                <a:cubicBezTo>
                  <a:pt x="69" y="42"/>
                  <a:pt x="69" y="42"/>
                  <a:pt x="69" y="42"/>
                </a:cubicBezTo>
                <a:cubicBezTo>
                  <a:pt x="76" y="42"/>
                  <a:pt x="76" y="42"/>
                  <a:pt x="76" y="42"/>
                </a:cubicBezTo>
                <a:cubicBezTo>
                  <a:pt x="76" y="35"/>
                  <a:pt x="76" y="35"/>
                  <a:pt x="76" y="35"/>
                </a:cubicBezTo>
                <a:cubicBezTo>
                  <a:pt x="77" y="34"/>
                  <a:pt x="77" y="34"/>
                  <a:pt x="77" y="34"/>
                </a:cubicBezTo>
                <a:cubicBezTo>
                  <a:pt x="84" y="34"/>
                  <a:pt x="84" y="34"/>
                  <a:pt x="84" y="34"/>
                </a:cubicBezTo>
                <a:cubicBezTo>
                  <a:pt x="84" y="27"/>
                  <a:pt x="84" y="27"/>
                  <a:pt x="84" y="27"/>
                </a:cubicBezTo>
                <a:cubicBezTo>
                  <a:pt x="85" y="26"/>
                  <a:pt x="85" y="26"/>
                  <a:pt x="85" y="26"/>
                </a:cubicBezTo>
                <a:cubicBezTo>
                  <a:pt x="92" y="26"/>
                  <a:pt x="92" y="26"/>
                  <a:pt x="92" y="26"/>
                </a:cubicBezTo>
                <a:cubicBezTo>
                  <a:pt x="92" y="19"/>
                  <a:pt x="92" y="19"/>
                  <a:pt x="92" y="19"/>
                </a:cubicBezTo>
                <a:cubicBezTo>
                  <a:pt x="96" y="15"/>
                  <a:pt x="96" y="15"/>
                  <a:pt x="96" y="15"/>
                </a:cubicBezTo>
                <a:cubicBezTo>
                  <a:pt x="96" y="0"/>
                  <a:pt x="96" y="0"/>
                  <a:pt x="96" y="0"/>
                </a:cubicBezTo>
                <a:cubicBezTo>
                  <a:pt x="81" y="0"/>
                  <a:pt x="81" y="0"/>
                  <a:pt x="81" y="0"/>
                </a:cubicBezTo>
                <a:cubicBezTo>
                  <a:pt x="42" y="39"/>
                  <a:pt x="42" y="39"/>
                  <a:pt x="42" y="39"/>
                </a:cubicBezTo>
                <a:cubicBezTo>
                  <a:pt x="39" y="37"/>
                  <a:pt x="34" y="36"/>
                  <a:pt x="30" y="36"/>
                </a:cubicBezTo>
                <a:cubicBezTo>
                  <a:pt x="13" y="36"/>
                  <a:pt x="0" y="49"/>
                  <a:pt x="0" y="66"/>
                </a:cubicBezTo>
                <a:cubicBezTo>
                  <a:pt x="0" y="83"/>
                  <a:pt x="13" y="96"/>
                  <a:pt x="30" y="96"/>
                </a:cubicBezTo>
                <a:close/>
                <a:moveTo>
                  <a:pt x="22" y="66"/>
                </a:moveTo>
                <a:cubicBezTo>
                  <a:pt x="26" y="66"/>
                  <a:pt x="30" y="70"/>
                  <a:pt x="30" y="74"/>
                </a:cubicBezTo>
                <a:cubicBezTo>
                  <a:pt x="30" y="78"/>
                  <a:pt x="26" y="82"/>
                  <a:pt x="22" y="82"/>
                </a:cubicBezTo>
                <a:cubicBezTo>
                  <a:pt x="18" y="82"/>
                  <a:pt x="14" y="78"/>
                  <a:pt x="14" y="74"/>
                </a:cubicBezTo>
                <a:cubicBezTo>
                  <a:pt x="14" y="70"/>
                  <a:pt x="18" y="66"/>
                  <a:pt x="22" y="66"/>
                </a:cubicBez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93" name="Group 92"/>
          <p:cNvGrpSpPr/>
          <p:nvPr/>
        </p:nvGrpSpPr>
        <p:grpSpPr>
          <a:xfrm>
            <a:off x="10288588" y="3256202"/>
            <a:ext cx="361950" cy="361950"/>
            <a:chOff x="3390900" y="3248025"/>
            <a:chExt cx="361950" cy="361950"/>
          </a:xfrm>
          <a:solidFill>
            <a:srgbClr val="0C344C"/>
          </a:solidFill>
        </p:grpSpPr>
        <p:sp>
          <p:nvSpPr>
            <p:cNvPr id="94" name="Freeform 93"/>
            <p:cNvSpPr>
              <a:spLocks/>
            </p:cNvSpPr>
            <p:nvPr/>
          </p:nvSpPr>
          <p:spPr bwMode="auto">
            <a:xfrm>
              <a:off x="3436938" y="3324225"/>
              <a:ext cx="269875" cy="225425"/>
            </a:xfrm>
            <a:custGeom>
              <a:avLst/>
              <a:gdLst>
                <a:gd name="T0" fmla="*/ 70 w 72"/>
                <a:gd name="T1" fmla="*/ 56 h 60"/>
                <a:gd name="T2" fmla="*/ 64 w 72"/>
                <a:gd name="T3" fmla="*/ 50 h 60"/>
                <a:gd name="T4" fmla="*/ 64 w 72"/>
                <a:gd name="T5" fmla="*/ 36 h 60"/>
                <a:gd name="T6" fmla="*/ 48 w 72"/>
                <a:gd name="T7" fmla="*/ 11 h 60"/>
                <a:gd name="T8" fmla="*/ 36 w 72"/>
                <a:gd name="T9" fmla="*/ 0 h 60"/>
                <a:gd name="T10" fmla="*/ 24 w 72"/>
                <a:gd name="T11" fmla="*/ 11 h 60"/>
                <a:gd name="T12" fmla="*/ 8 w 72"/>
                <a:gd name="T13" fmla="*/ 36 h 60"/>
                <a:gd name="T14" fmla="*/ 8 w 72"/>
                <a:gd name="T15" fmla="*/ 50 h 60"/>
                <a:gd name="T16" fmla="*/ 2 w 72"/>
                <a:gd name="T17" fmla="*/ 56 h 60"/>
                <a:gd name="T18" fmla="*/ 0 w 72"/>
                <a:gd name="T19" fmla="*/ 58 h 60"/>
                <a:gd name="T20" fmla="*/ 2 w 72"/>
                <a:gd name="T21" fmla="*/ 60 h 60"/>
                <a:gd name="T22" fmla="*/ 70 w 72"/>
                <a:gd name="T23" fmla="*/ 60 h 60"/>
                <a:gd name="T24" fmla="*/ 72 w 72"/>
                <a:gd name="T25" fmla="*/ 58 h 60"/>
                <a:gd name="T26" fmla="*/ 70 w 72"/>
                <a:gd name="T2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60">
                  <a:moveTo>
                    <a:pt x="70" y="56"/>
                  </a:moveTo>
                  <a:cubicBezTo>
                    <a:pt x="67" y="56"/>
                    <a:pt x="64" y="53"/>
                    <a:pt x="64" y="50"/>
                  </a:cubicBezTo>
                  <a:cubicBezTo>
                    <a:pt x="64" y="36"/>
                    <a:pt x="64" y="36"/>
                    <a:pt x="64" y="36"/>
                  </a:cubicBezTo>
                  <a:cubicBezTo>
                    <a:pt x="64" y="25"/>
                    <a:pt x="58" y="15"/>
                    <a:pt x="48" y="11"/>
                  </a:cubicBezTo>
                  <a:cubicBezTo>
                    <a:pt x="47" y="5"/>
                    <a:pt x="42" y="0"/>
                    <a:pt x="36" y="0"/>
                  </a:cubicBezTo>
                  <a:cubicBezTo>
                    <a:pt x="30" y="0"/>
                    <a:pt x="25" y="5"/>
                    <a:pt x="24" y="11"/>
                  </a:cubicBezTo>
                  <a:cubicBezTo>
                    <a:pt x="14" y="15"/>
                    <a:pt x="8" y="25"/>
                    <a:pt x="8" y="36"/>
                  </a:cubicBezTo>
                  <a:cubicBezTo>
                    <a:pt x="8" y="50"/>
                    <a:pt x="8" y="50"/>
                    <a:pt x="8" y="50"/>
                  </a:cubicBezTo>
                  <a:cubicBezTo>
                    <a:pt x="8" y="53"/>
                    <a:pt x="5" y="56"/>
                    <a:pt x="2" y="56"/>
                  </a:cubicBezTo>
                  <a:cubicBezTo>
                    <a:pt x="1" y="56"/>
                    <a:pt x="0" y="57"/>
                    <a:pt x="0" y="58"/>
                  </a:cubicBezTo>
                  <a:cubicBezTo>
                    <a:pt x="0" y="59"/>
                    <a:pt x="1" y="60"/>
                    <a:pt x="2" y="60"/>
                  </a:cubicBezTo>
                  <a:cubicBezTo>
                    <a:pt x="70" y="60"/>
                    <a:pt x="70" y="60"/>
                    <a:pt x="70" y="60"/>
                  </a:cubicBezTo>
                  <a:cubicBezTo>
                    <a:pt x="71" y="60"/>
                    <a:pt x="72" y="59"/>
                    <a:pt x="72" y="58"/>
                  </a:cubicBezTo>
                  <a:cubicBezTo>
                    <a:pt x="72" y="57"/>
                    <a:pt x="71" y="56"/>
                    <a:pt x="7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94"/>
            <p:cNvSpPr>
              <a:spLocks/>
            </p:cNvSpPr>
            <p:nvPr/>
          </p:nvSpPr>
          <p:spPr bwMode="auto">
            <a:xfrm>
              <a:off x="3533775" y="3565525"/>
              <a:ext cx="76200" cy="44450"/>
            </a:xfrm>
            <a:custGeom>
              <a:avLst/>
              <a:gdLst>
                <a:gd name="T0" fmla="*/ 18 w 20"/>
                <a:gd name="T1" fmla="*/ 0 h 12"/>
                <a:gd name="T2" fmla="*/ 2 w 20"/>
                <a:gd name="T3" fmla="*/ 0 h 12"/>
                <a:gd name="T4" fmla="*/ 0 w 20"/>
                <a:gd name="T5" fmla="*/ 2 h 12"/>
                <a:gd name="T6" fmla="*/ 10 w 20"/>
                <a:gd name="T7" fmla="*/ 12 h 12"/>
                <a:gd name="T8" fmla="*/ 20 w 20"/>
                <a:gd name="T9" fmla="*/ 2 h 12"/>
                <a:gd name="T10" fmla="*/ 18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8" y="0"/>
                  </a:moveTo>
                  <a:cubicBezTo>
                    <a:pt x="2" y="0"/>
                    <a:pt x="2" y="0"/>
                    <a:pt x="2" y="0"/>
                  </a:cubicBezTo>
                  <a:cubicBezTo>
                    <a:pt x="1" y="0"/>
                    <a:pt x="0" y="1"/>
                    <a:pt x="0" y="2"/>
                  </a:cubicBezTo>
                  <a:cubicBezTo>
                    <a:pt x="0" y="8"/>
                    <a:pt x="4" y="12"/>
                    <a:pt x="10" y="12"/>
                  </a:cubicBezTo>
                  <a:cubicBezTo>
                    <a:pt x="16" y="12"/>
                    <a:pt x="20" y="8"/>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95"/>
            <p:cNvSpPr>
              <a:spLocks/>
            </p:cNvSpPr>
            <p:nvPr/>
          </p:nvSpPr>
          <p:spPr bwMode="auto">
            <a:xfrm>
              <a:off x="3436938" y="3294063"/>
              <a:ext cx="96838"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96"/>
            <p:cNvSpPr>
              <a:spLocks/>
            </p:cNvSpPr>
            <p:nvPr/>
          </p:nvSpPr>
          <p:spPr bwMode="auto">
            <a:xfrm>
              <a:off x="3390900" y="3248025"/>
              <a:ext cx="142875" cy="142875"/>
            </a:xfrm>
            <a:custGeom>
              <a:avLst/>
              <a:gdLst>
                <a:gd name="T0" fmla="*/ 36 w 38"/>
                <a:gd name="T1" fmla="*/ 4 h 38"/>
                <a:gd name="T2" fmla="*/ 38 w 38"/>
                <a:gd name="T3" fmla="*/ 2 h 38"/>
                <a:gd name="T4" fmla="*/ 36 w 38"/>
                <a:gd name="T5" fmla="*/ 0 h 38"/>
                <a:gd name="T6" fmla="*/ 0 w 38"/>
                <a:gd name="T7" fmla="*/ 36 h 38"/>
                <a:gd name="T8" fmla="*/ 2 w 38"/>
                <a:gd name="T9" fmla="*/ 38 h 38"/>
                <a:gd name="T10" fmla="*/ 4 w 38"/>
                <a:gd name="T11" fmla="*/ 36 h 38"/>
                <a:gd name="T12" fmla="*/ 36 w 38"/>
                <a:gd name="T13" fmla="*/ 4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36" y="4"/>
                  </a:moveTo>
                  <a:cubicBezTo>
                    <a:pt x="37" y="4"/>
                    <a:pt x="38" y="3"/>
                    <a:pt x="38" y="2"/>
                  </a:cubicBezTo>
                  <a:cubicBezTo>
                    <a:pt x="38" y="1"/>
                    <a:pt x="37" y="0"/>
                    <a:pt x="36" y="0"/>
                  </a:cubicBezTo>
                  <a:cubicBezTo>
                    <a:pt x="16" y="0"/>
                    <a:pt x="0" y="16"/>
                    <a:pt x="0" y="36"/>
                  </a:cubicBezTo>
                  <a:cubicBezTo>
                    <a:pt x="0" y="37"/>
                    <a:pt x="1" y="38"/>
                    <a:pt x="2" y="38"/>
                  </a:cubicBezTo>
                  <a:cubicBezTo>
                    <a:pt x="3" y="38"/>
                    <a:pt x="4" y="37"/>
                    <a:pt x="4" y="36"/>
                  </a:cubicBezTo>
                  <a:cubicBezTo>
                    <a:pt x="4" y="18"/>
                    <a:pt x="18" y="4"/>
                    <a:pt x="3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97"/>
            <p:cNvSpPr>
              <a:spLocks/>
            </p:cNvSpPr>
            <p:nvPr/>
          </p:nvSpPr>
          <p:spPr bwMode="auto">
            <a:xfrm>
              <a:off x="3609975" y="3294063"/>
              <a:ext cx="96838" cy="96838"/>
            </a:xfrm>
            <a:custGeom>
              <a:avLst/>
              <a:gdLst>
                <a:gd name="T0" fmla="*/ 2 w 26"/>
                <a:gd name="T1" fmla="*/ 0 h 26"/>
                <a:gd name="T2" fmla="*/ 0 w 26"/>
                <a:gd name="T3" fmla="*/ 2 h 26"/>
                <a:gd name="T4" fmla="*/ 2 w 26"/>
                <a:gd name="T5" fmla="*/ 4 h 26"/>
                <a:gd name="T6" fmla="*/ 22 w 26"/>
                <a:gd name="T7" fmla="*/ 24 h 26"/>
                <a:gd name="T8" fmla="*/ 24 w 26"/>
                <a:gd name="T9" fmla="*/ 26 h 26"/>
                <a:gd name="T10" fmla="*/ 26 w 26"/>
                <a:gd name="T11" fmla="*/ 24 h 26"/>
                <a:gd name="T12" fmla="*/ 2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 y="0"/>
                  </a:moveTo>
                  <a:cubicBezTo>
                    <a:pt x="1" y="0"/>
                    <a:pt x="0" y="1"/>
                    <a:pt x="0" y="2"/>
                  </a:cubicBezTo>
                  <a:cubicBezTo>
                    <a:pt x="0" y="3"/>
                    <a:pt x="1" y="4"/>
                    <a:pt x="2" y="4"/>
                  </a:cubicBezTo>
                  <a:cubicBezTo>
                    <a:pt x="13" y="4"/>
                    <a:pt x="22" y="13"/>
                    <a:pt x="22" y="24"/>
                  </a:cubicBezTo>
                  <a:cubicBezTo>
                    <a:pt x="22" y="25"/>
                    <a:pt x="23" y="26"/>
                    <a:pt x="24" y="26"/>
                  </a:cubicBezTo>
                  <a:cubicBezTo>
                    <a:pt x="25" y="26"/>
                    <a:pt x="26" y="25"/>
                    <a:pt x="26" y="24"/>
                  </a:cubicBezTo>
                  <a:cubicBezTo>
                    <a:pt x="26" y="11"/>
                    <a:pt x="15"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98"/>
            <p:cNvSpPr>
              <a:spLocks/>
            </p:cNvSpPr>
            <p:nvPr/>
          </p:nvSpPr>
          <p:spPr bwMode="auto">
            <a:xfrm>
              <a:off x="3609975" y="3248025"/>
              <a:ext cx="142875" cy="142875"/>
            </a:xfrm>
            <a:custGeom>
              <a:avLst/>
              <a:gdLst>
                <a:gd name="T0" fmla="*/ 2 w 38"/>
                <a:gd name="T1" fmla="*/ 0 h 38"/>
                <a:gd name="T2" fmla="*/ 0 w 38"/>
                <a:gd name="T3" fmla="*/ 2 h 38"/>
                <a:gd name="T4" fmla="*/ 2 w 38"/>
                <a:gd name="T5" fmla="*/ 4 h 38"/>
                <a:gd name="T6" fmla="*/ 34 w 38"/>
                <a:gd name="T7" fmla="*/ 36 h 38"/>
                <a:gd name="T8" fmla="*/ 36 w 38"/>
                <a:gd name="T9" fmla="*/ 38 h 38"/>
                <a:gd name="T10" fmla="*/ 38 w 38"/>
                <a:gd name="T11" fmla="*/ 36 h 38"/>
                <a:gd name="T12" fmla="*/ 2 w 3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2" y="0"/>
                  </a:moveTo>
                  <a:cubicBezTo>
                    <a:pt x="1" y="0"/>
                    <a:pt x="0" y="1"/>
                    <a:pt x="0" y="2"/>
                  </a:cubicBezTo>
                  <a:cubicBezTo>
                    <a:pt x="0" y="3"/>
                    <a:pt x="1" y="4"/>
                    <a:pt x="2" y="4"/>
                  </a:cubicBezTo>
                  <a:cubicBezTo>
                    <a:pt x="20" y="4"/>
                    <a:pt x="34" y="18"/>
                    <a:pt x="34" y="36"/>
                  </a:cubicBezTo>
                  <a:cubicBezTo>
                    <a:pt x="34" y="37"/>
                    <a:pt x="35" y="38"/>
                    <a:pt x="36" y="38"/>
                  </a:cubicBezTo>
                  <a:cubicBezTo>
                    <a:pt x="37" y="38"/>
                    <a:pt x="38" y="37"/>
                    <a:pt x="38" y="36"/>
                  </a:cubicBezTo>
                  <a:cubicBezTo>
                    <a:pt x="38" y="16"/>
                    <a:pt x="2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0" name="Group 99"/>
          <p:cNvGrpSpPr/>
          <p:nvPr/>
        </p:nvGrpSpPr>
        <p:grpSpPr>
          <a:xfrm>
            <a:off x="5915819" y="3248025"/>
            <a:ext cx="360363" cy="361950"/>
            <a:chOff x="5554663" y="3248025"/>
            <a:chExt cx="360363" cy="361950"/>
          </a:xfrm>
          <a:solidFill>
            <a:srgbClr val="0C344C"/>
          </a:solidFill>
        </p:grpSpPr>
        <p:sp>
          <p:nvSpPr>
            <p:cNvPr id="101" name="Rectangle 100"/>
            <p:cNvSpPr>
              <a:spLocks noChangeArrowheads="1"/>
            </p:cNvSpPr>
            <p:nvPr/>
          </p:nvSpPr>
          <p:spPr bwMode="auto">
            <a:xfrm>
              <a:off x="5743575" y="3489325"/>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Rectangle 101"/>
            <p:cNvSpPr>
              <a:spLocks noChangeArrowheads="1"/>
            </p:cNvSpPr>
            <p:nvPr/>
          </p:nvSpPr>
          <p:spPr bwMode="auto">
            <a:xfrm>
              <a:off x="5661025" y="3489325"/>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Rectangle 102"/>
            <p:cNvSpPr>
              <a:spLocks noChangeArrowheads="1"/>
            </p:cNvSpPr>
            <p:nvPr/>
          </p:nvSpPr>
          <p:spPr bwMode="auto">
            <a:xfrm>
              <a:off x="5743575" y="3429000"/>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Rectangle 103"/>
            <p:cNvSpPr>
              <a:spLocks noChangeArrowheads="1"/>
            </p:cNvSpPr>
            <p:nvPr/>
          </p:nvSpPr>
          <p:spPr bwMode="auto">
            <a:xfrm>
              <a:off x="5661025" y="3429000"/>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104"/>
            <p:cNvSpPr>
              <a:spLocks noEditPoints="1"/>
            </p:cNvSpPr>
            <p:nvPr/>
          </p:nvSpPr>
          <p:spPr bwMode="auto">
            <a:xfrm>
              <a:off x="5554663" y="3368675"/>
              <a:ext cx="360363" cy="241300"/>
            </a:xfrm>
            <a:custGeom>
              <a:avLst/>
              <a:gdLst>
                <a:gd name="T0" fmla="*/ 2 w 96"/>
                <a:gd name="T1" fmla="*/ 64 h 64"/>
                <a:gd name="T2" fmla="*/ 96 w 96"/>
                <a:gd name="T3" fmla="*/ 62 h 64"/>
                <a:gd name="T4" fmla="*/ 0 w 96"/>
                <a:gd name="T5" fmla="*/ 0 h 64"/>
                <a:gd name="T6" fmla="*/ 10 w 96"/>
                <a:gd name="T7" fmla="*/ 32 h 64"/>
                <a:gd name="T8" fmla="*/ 10 w 96"/>
                <a:gd name="T9" fmla="*/ 28 h 64"/>
                <a:gd name="T10" fmla="*/ 24 w 96"/>
                <a:gd name="T11" fmla="*/ 16 h 64"/>
                <a:gd name="T12" fmla="*/ 8 w 96"/>
                <a:gd name="T13" fmla="*/ 14 h 64"/>
                <a:gd name="T14" fmla="*/ 24 w 96"/>
                <a:gd name="T15" fmla="*/ 12 h 64"/>
                <a:gd name="T16" fmla="*/ 26 w 96"/>
                <a:gd name="T17" fmla="*/ 4 h 64"/>
                <a:gd name="T18" fmla="*/ 28 w 96"/>
                <a:gd name="T19" fmla="*/ 12 h 64"/>
                <a:gd name="T20" fmla="*/ 46 w 96"/>
                <a:gd name="T21" fmla="*/ 6 h 64"/>
                <a:gd name="T22" fmla="*/ 50 w 96"/>
                <a:gd name="T23" fmla="*/ 6 h 64"/>
                <a:gd name="T24" fmla="*/ 68 w 96"/>
                <a:gd name="T25" fmla="*/ 12 h 64"/>
                <a:gd name="T26" fmla="*/ 70 w 96"/>
                <a:gd name="T27" fmla="*/ 4 h 64"/>
                <a:gd name="T28" fmla="*/ 72 w 96"/>
                <a:gd name="T29" fmla="*/ 12 h 64"/>
                <a:gd name="T30" fmla="*/ 88 w 96"/>
                <a:gd name="T31" fmla="*/ 14 h 64"/>
                <a:gd name="T32" fmla="*/ 72 w 96"/>
                <a:gd name="T33" fmla="*/ 16 h 64"/>
                <a:gd name="T34" fmla="*/ 86 w 96"/>
                <a:gd name="T35" fmla="*/ 28 h 64"/>
                <a:gd name="T36" fmla="*/ 86 w 96"/>
                <a:gd name="T37" fmla="*/ 32 h 64"/>
                <a:gd name="T38" fmla="*/ 72 w 96"/>
                <a:gd name="T39" fmla="*/ 44 h 64"/>
                <a:gd name="T40" fmla="*/ 88 w 96"/>
                <a:gd name="T41" fmla="*/ 46 h 64"/>
                <a:gd name="T42" fmla="*/ 72 w 96"/>
                <a:gd name="T43" fmla="*/ 48 h 64"/>
                <a:gd name="T44" fmla="*/ 70 w 96"/>
                <a:gd name="T45" fmla="*/ 56 h 64"/>
                <a:gd name="T46" fmla="*/ 68 w 96"/>
                <a:gd name="T47" fmla="*/ 48 h 64"/>
                <a:gd name="T48" fmla="*/ 50 w 96"/>
                <a:gd name="T49" fmla="*/ 54 h 64"/>
                <a:gd name="T50" fmla="*/ 46 w 96"/>
                <a:gd name="T51" fmla="*/ 54 h 64"/>
                <a:gd name="T52" fmla="*/ 28 w 96"/>
                <a:gd name="T53" fmla="*/ 48 h 64"/>
                <a:gd name="T54" fmla="*/ 26 w 96"/>
                <a:gd name="T55" fmla="*/ 56 h 64"/>
                <a:gd name="T56" fmla="*/ 24 w 96"/>
                <a:gd name="T57" fmla="*/ 48 h 64"/>
                <a:gd name="T58" fmla="*/ 8 w 96"/>
                <a:gd name="T59" fmla="*/ 46 h 64"/>
                <a:gd name="T60" fmla="*/ 24 w 96"/>
                <a:gd name="T61" fmla="*/ 44 h 64"/>
                <a:gd name="T62" fmla="*/ 10 w 96"/>
                <a:gd name="T6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64">
                  <a:moveTo>
                    <a:pt x="0" y="62"/>
                  </a:moveTo>
                  <a:cubicBezTo>
                    <a:pt x="0" y="63"/>
                    <a:pt x="1" y="64"/>
                    <a:pt x="2" y="64"/>
                  </a:cubicBezTo>
                  <a:cubicBezTo>
                    <a:pt x="94" y="64"/>
                    <a:pt x="94" y="64"/>
                    <a:pt x="94" y="64"/>
                  </a:cubicBezTo>
                  <a:cubicBezTo>
                    <a:pt x="95" y="64"/>
                    <a:pt x="96" y="63"/>
                    <a:pt x="96" y="62"/>
                  </a:cubicBezTo>
                  <a:cubicBezTo>
                    <a:pt x="96" y="0"/>
                    <a:pt x="96" y="0"/>
                    <a:pt x="96" y="0"/>
                  </a:cubicBezTo>
                  <a:cubicBezTo>
                    <a:pt x="0" y="0"/>
                    <a:pt x="0" y="0"/>
                    <a:pt x="0" y="0"/>
                  </a:cubicBezTo>
                  <a:lnTo>
                    <a:pt x="0" y="62"/>
                  </a:lnTo>
                  <a:close/>
                  <a:moveTo>
                    <a:pt x="10" y="32"/>
                  </a:moveTo>
                  <a:cubicBezTo>
                    <a:pt x="9" y="32"/>
                    <a:pt x="8" y="31"/>
                    <a:pt x="8" y="30"/>
                  </a:cubicBezTo>
                  <a:cubicBezTo>
                    <a:pt x="8" y="29"/>
                    <a:pt x="9" y="28"/>
                    <a:pt x="10" y="28"/>
                  </a:cubicBezTo>
                  <a:cubicBezTo>
                    <a:pt x="24" y="28"/>
                    <a:pt x="24" y="28"/>
                    <a:pt x="24" y="28"/>
                  </a:cubicBezTo>
                  <a:cubicBezTo>
                    <a:pt x="24" y="16"/>
                    <a:pt x="24" y="16"/>
                    <a:pt x="24" y="16"/>
                  </a:cubicBezTo>
                  <a:cubicBezTo>
                    <a:pt x="10" y="16"/>
                    <a:pt x="10" y="16"/>
                    <a:pt x="10" y="16"/>
                  </a:cubicBezTo>
                  <a:cubicBezTo>
                    <a:pt x="9" y="16"/>
                    <a:pt x="8" y="15"/>
                    <a:pt x="8" y="14"/>
                  </a:cubicBezTo>
                  <a:cubicBezTo>
                    <a:pt x="8" y="13"/>
                    <a:pt x="9" y="12"/>
                    <a:pt x="10" y="12"/>
                  </a:cubicBezTo>
                  <a:cubicBezTo>
                    <a:pt x="24" y="12"/>
                    <a:pt x="24" y="12"/>
                    <a:pt x="24" y="12"/>
                  </a:cubicBezTo>
                  <a:cubicBezTo>
                    <a:pt x="24" y="6"/>
                    <a:pt x="24" y="6"/>
                    <a:pt x="24" y="6"/>
                  </a:cubicBezTo>
                  <a:cubicBezTo>
                    <a:pt x="24" y="5"/>
                    <a:pt x="25" y="4"/>
                    <a:pt x="26" y="4"/>
                  </a:cubicBezTo>
                  <a:cubicBezTo>
                    <a:pt x="27" y="4"/>
                    <a:pt x="28" y="5"/>
                    <a:pt x="28" y="6"/>
                  </a:cubicBezTo>
                  <a:cubicBezTo>
                    <a:pt x="28" y="12"/>
                    <a:pt x="28" y="12"/>
                    <a:pt x="28" y="12"/>
                  </a:cubicBezTo>
                  <a:cubicBezTo>
                    <a:pt x="46" y="12"/>
                    <a:pt x="46" y="12"/>
                    <a:pt x="46" y="12"/>
                  </a:cubicBezTo>
                  <a:cubicBezTo>
                    <a:pt x="46" y="6"/>
                    <a:pt x="46" y="6"/>
                    <a:pt x="46" y="6"/>
                  </a:cubicBezTo>
                  <a:cubicBezTo>
                    <a:pt x="46" y="5"/>
                    <a:pt x="47" y="4"/>
                    <a:pt x="48" y="4"/>
                  </a:cubicBezTo>
                  <a:cubicBezTo>
                    <a:pt x="49" y="4"/>
                    <a:pt x="50" y="5"/>
                    <a:pt x="50" y="6"/>
                  </a:cubicBezTo>
                  <a:cubicBezTo>
                    <a:pt x="50" y="12"/>
                    <a:pt x="50" y="12"/>
                    <a:pt x="50" y="12"/>
                  </a:cubicBezTo>
                  <a:cubicBezTo>
                    <a:pt x="68" y="12"/>
                    <a:pt x="68" y="12"/>
                    <a:pt x="68" y="12"/>
                  </a:cubicBezTo>
                  <a:cubicBezTo>
                    <a:pt x="68" y="6"/>
                    <a:pt x="68" y="6"/>
                    <a:pt x="68" y="6"/>
                  </a:cubicBezTo>
                  <a:cubicBezTo>
                    <a:pt x="68" y="5"/>
                    <a:pt x="69" y="4"/>
                    <a:pt x="70" y="4"/>
                  </a:cubicBezTo>
                  <a:cubicBezTo>
                    <a:pt x="71" y="4"/>
                    <a:pt x="72" y="5"/>
                    <a:pt x="72" y="6"/>
                  </a:cubicBezTo>
                  <a:cubicBezTo>
                    <a:pt x="72" y="12"/>
                    <a:pt x="72" y="12"/>
                    <a:pt x="72" y="12"/>
                  </a:cubicBezTo>
                  <a:cubicBezTo>
                    <a:pt x="86" y="12"/>
                    <a:pt x="86" y="12"/>
                    <a:pt x="86" y="12"/>
                  </a:cubicBezTo>
                  <a:cubicBezTo>
                    <a:pt x="87" y="12"/>
                    <a:pt x="88" y="13"/>
                    <a:pt x="88" y="14"/>
                  </a:cubicBezTo>
                  <a:cubicBezTo>
                    <a:pt x="88" y="15"/>
                    <a:pt x="87" y="16"/>
                    <a:pt x="86" y="16"/>
                  </a:cubicBezTo>
                  <a:cubicBezTo>
                    <a:pt x="72" y="16"/>
                    <a:pt x="72" y="16"/>
                    <a:pt x="72" y="16"/>
                  </a:cubicBezTo>
                  <a:cubicBezTo>
                    <a:pt x="72" y="28"/>
                    <a:pt x="72" y="28"/>
                    <a:pt x="72" y="28"/>
                  </a:cubicBezTo>
                  <a:cubicBezTo>
                    <a:pt x="86" y="28"/>
                    <a:pt x="86" y="28"/>
                    <a:pt x="86" y="28"/>
                  </a:cubicBezTo>
                  <a:cubicBezTo>
                    <a:pt x="87" y="28"/>
                    <a:pt x="88" y="29"/>
                    <a:pt x="88" y="30"/>
                  </a:cubicBezTo>
                  <a:cubicBezTo>
                    <a:pt x="88" y="31"/>
                    <a:pt x="87" y="32"/>
                    <a:pt x="86" y="32"/>
                  </a:cubicBezTo>
                  <a:cubicBezTo>
                    <a:pt x="72" y="32"/>
                    <a:pt x="72" y="32"/>
                    <a:pt x="72" y="32"/>
                  </a:cubicBezTo>
                  <a:cubicBezTo>
                    <a:pt x="72" y="44"/>
                    <a:pt x="72" y="44"/>
                    <a:pt x="72" y="44"/>
                  </a:cubicBezTo>
                  <a:cubicBezTo>
                    <a:pt x="86" y="44"/>
                    <a:pt x="86" y="44"/>
                    <a:pt x="86" y="44"/>
                  </a:cubicBezTo>
                  <a:cubicBezTo>
                    <a:pt x="87" y="44"/>
                    <a:pt x="88" y="45"/>
                    <a:pt x="88" y="46"/>
                  </a:cubicBezTo>
                  <a:cubicBezTo>
                    <a:pt x="88" y="47"/>
                    <a:pt x="87" y="48"/>
                    <a:pt x="86" y="48"/>
                  </a:cubicBezTo>
                  <a:cubicBezTo>
                    <a:pt x="72" y="48"/>
                    <a:pt x="72" y="48"/>
                    <a:pt x="72" y="48"/>
                  </a:cubicBezTo>
                  <a:cubicBezTo>
                    <a:pt x="72" y="54"/>
                    <a:pt x="72" y="54"/>
                    <a:pt x="72" y="54"/>
                  </a:cubicBezTo>
                  <a:cubicBezTo>
                    <a:pt x="72" y="55"/>
                    <a:pt x="71" y="56"/>
                    <a:pt x="70" y="56"/>
                  </a:cubicBezTo>
                  <a:cubicBezTo>
                    <a:pt x="69" y="56"/>
                    <a:pt x="68" y="55"/>
                    <a:pt x="68" y="54"/>
                  </a:cubicBezTo>
                  <a:cubicBezTo>
                    <a:pt x="68" y="48"/>
                    <a:pt x="68" y="48"/>
                    <a:pt x="68" y="48"/>
                  </a:cubicBezTo>
                  <a:cubicBezTo>
                    <a:pt x="50" y="48"/>
                    <a:pt x="50" y="48"/>
                    <a:pt x="50" y="48"/>
                  </a:cubicBezTo>
                  <a:cubicBezTo>
                    <a:pt x="50" y="54"/>
                    <a:pt x="50" y="54"/>
                    <a:pt x="50" y="54"/>
                  </a:cubicBezTo>
                  <a:cubicBezTo>
                    <a:pt x="50" y="55"/>
                    <a:pt x="49" y="56"/>
                    <a:pt x="48" y="56"/>
                  </a:cubicBezTo>
                  <a:cubicBezTo>
                    <a:pt x="47" y="56"/>
                    <a:pt x="46" y="55"/>
                    <a:pt x="46" y="54"/>
                  </a:cubicBezTo>
                  <a:cubicBezTo>
                    <a:pt x="46" y="48"/>
                    <a:pt x="46" y="48"/>
                    <a:pt x="46" y="48"/>
                  </a:cubicBezTo>
                  <a:cubicBezTo>
                    <a:pt x="28" y="48"/>
                    <a:pt x="28" y="48"/>
                    <a:pt x="28" y="48"/>
                  </a:cubicBezTo>
                  <a:cubicBezTo>
                    <a:pt x="28" y="54"/>
                    <a:pt x="28" y="54"/>
                    <a:pt x="28" y="54"/>
                  </a:cubicBezTo>
                  <a:cubicBezTo>
                    <a:pt x="28" y="55"/>
                    <a:pt x="27" y="56"/>
                    <a:pt x="26" y="56"/>
                  </a:cubicBezTo>
                  <a:cubicBezTo>
                    <a:pt x="25" y="56"/>
                    <a:pt x="24" y="55"/>
                    <a:pt x="24" y="54"/>
                  </a:cubicBezTo>
                  <a:cubicBezTo>
                    <a:pt x="24" y="48"/>
                    <a:pt x="24" y="48"/>
                    <a:pt x="24" y="48"/>
                  </a:cubicBezTo>
                  <a:cubicBezTo>
                    <a:pt x="10" y="48"/>
                    <a:pt x="10" y="48"/>
                    <a:pt x="10" y="48"/>
                  </a:cubicBezTo>
                  <a:cubicBezTo>
                    <a:pt x="9" y="48"/>
                    <a:pt x="8" y="47"/>
                    <a:pt x="8" y="46"/>
                  </a:cubicBezTo>
                  <a:cubicBezTo>
                    <a:pt x="8" y="45"/>
                    <a:pt x="9" y="44"/>
                    <a:pt x="10" y="44"/>
                  </a:cubicBezTo>
                  <a:cubicBezTo>
                    <a:pt x="24" y="44"/>
                    <a:pt x="24" y="44"/>
                    <a:pt x="24" y="44"/>
                  </a:cubicBezTo>
                  <a:cubicBezTo>
                    <a:pt x="24" y="32"/>
                    <a:pt x="24" y="32"/>
                    <a:pt x="24" y="32"/>
                  </a:cubicBez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05"/>
            <p:cNvSpPr>
              <a:spLocks noEditPoints="1"/>
            </p:cNvSpPr>
            <p:nvPr/>
          </p:nvSpPr>
          <p:spPr bwMode="auto">
            <a:xfrm>
              <a:off x="5554663" y="3248025"/>
              <a:ext cx="360363" cy="106363"/>
            </a:xfrm>
            <a:custGeom>
              <a:avLst/>
              <a:gdLst>
                <a:gd name="T0" fmla="*/ 94 w 96"/>
                <a:gd name="T1" fmla="*/ 8 h 28"/>
                <a:gd name="T2" fmla="*/ 80 w 96"/>
                <a:gd name="T3" fmla="*/ 8 h 28"/>
                <a:gd name="T4" fmla="*/ 80 w 96"/>
                <a:gd name="T5" fmla="*/ 2 h 28"/>
                <a:gd name="T6" fmla="*/ 78 w 96"/>
                <a:gd name="T7" fmla="*/ 0 h 28"/>
                <a:gd name="T8" fmla="*/ 66 w 96"/>
                <a:gd name="T9" fmla="*/ 0 h 28"/>
                <a:gd name="T10" fmla="*/ 64 w 96"/>
                <a:gd name="T11" fmla="*/ 2 h 28"/>
                <a:gd name="T12" fmla="*/ 64 w 96"/>
                <a:gd name="T13" fmla="*/ 8 h 28"/>
                <a:gd name="T14" fmla="*/ 32 w 96"/>
                <a:gd name="T15" fmla="*/ 8 h 28"/>
                <a:gd name="T16" fmla="*/ 32 w 96"/>
                <a:gd name="T17" fmla="*/ 2 h 28"/>
                <a:gd name="T18" fmla="*/ 30 w 96"/>
                <a:gd name="T19" fmla="*/ 0 h 28"/>
                <a:gd name="T20" fmla="*/ 18 w 96"/>
                <a:gd name="T21" fmla="*/ 0 h 28"/>
                <a:gd name="T22" fmla="*/ 16 w 96"/>
                <a:gd name="T23" fmla="*/ 2 h 28"/>
                <a:gd name="T24" fmla="*/ 16 w 96"/>
                <a:gd name="T25" fmla="*/ 8 h 28"/>
                <a:gd name="T26" fmla="*/ 2 w 96"/>
                <a:gd name="T27" fmla="*/ 8 h 28"/>
                <a:gd name="T28" fmla="*/ 0 w 96"/>
                <a:gd name="T29" fmla="*/ 10 h 28"/>
                <a:gd name="T30" fmla="*/ 0 w 96"/>
                <a:gd name="T31" fmla="*/ 28 h 28"/>
                <a:gd name="T32" fmla="*/ 96 w 96"/>
                <a:gd name="T33" fmla="*/ 28 h 28"/>
                <a:gd name="T34" fmla="*/ 96 w 96"/>
                <a:gd name="T35" fmla="*/ 10 h 28"/>
                <a:gd name="T36" fmla="*/ 94 w 96"/>
                <a:gd name="T37" fmla="*/ 8 h 28"/>
                <a:gd name="T38" fmla="*/ 28 w 96"/>
                <a:gd name="T39" fmla="*/ 16 h 28"/>
                <a:gd name="T40" fmla="*/ 20 w 96"/>
                <a:gd name="T41" fmla="*/ 16 h 28"/>
                <a:gd name="T42" fmla="*/ 20 w 96"/>
                <a:gd name="T43" fmla="*/ 4 h 28"/>
                <a:gd name="T44" fmla="*/ 28 w 96"/>
                <a:gd name="T45" fmla="*/ 4 h 28"/>
                <a:gd name="T46" fmla="*/ 28 w 96"/>
                <a:gd name="T47" fmla="*/ 16 h 28"/>
                <a:gd name="T48" fmla="*/ 76 w 96"/>
                <a:gd name="T49" fmla="*/ 16 h 28"/>
                <a:gd name="T50" fmla="*/ 68 w 96"/>
                <a:gd name="T51" fmla="*/ 16 h 28"/>
                <a:gd name="T52" fmla="*/ 68 w 96"/>
                <a:gd name="T53" fmla="*/ 4 h 28"/>
                <a:gd name="T54" fmla="*/ 76 w 96"/>
                <a:gd name="T55" fmla="*/ 4 h 28"/>
                <a:gd name="T56" fmla="*/ 76 w 96"/>
                <a:gd name="T5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28">
                  <a:moveTo>
                    <a:pt x="94" y="8"/>
                  </a:moveTo>
                  <a:cubicBezTo>
                    <a:pt x="80" y="8"/>
                    <a:pt x="80" y="8"/>
                    <a:pt x="80" y="8"/>
                  </a:cubicBezTo>
                  <a:cubicBezTo>
                    <a:pt x="80" y="2"/>
                    <a:pt x="80" y="2"/>
                    <a:pt x="80" y="2"/>
                  </a:cubicBezTo>
                  <a:cubicBezTo>
                    <a:pt x="80" y="1"/>
                    <a:pt x="79" y="0"/>
                    <a:pt x="78" y="0"/>
                  </a:cubicBezTo>
                  <a:cubicBezTo>
                    <a:pt x="66" y="0"/>
                    <a:pt x="66" y="0"/>
                    <a:pt x="66" y="0"/>
                  </a:cubicBezTo>
                  <a:cubicBezTo>
                    <a:pt x="65" y="0"/>
                    <a:pt x="64" y="1"/>
                    <a:pt x="64" y="2"/>
                  </a:cubicBezTo>
                  <a:cubicBezTo>
                    <a:pt x="64" y="8"/>
                    <a:pt x="64" y="8"/>
                    <a:pt x="64" y="8"/>
                  </a:cubicBezTo>
                  <a:cubicBezTo>
                    <a:pt x="32" y="8"/>
                    <a:pt x="32" y="8"/>
                    <a:pt x="32" y="8"/>
                  </a:cubicBezTo>
                  <a:cubicBezTo>
                    <a:pt x="32" y="2"/>
                    <a:pt x="32" y="2"/>
                    <a:pt x="32" y="2"/>
                  </a:cubicBezTo>
                  <a:cubicBezTo>
                    <a:pt x="32" y="1"/>
                    <a:pt x="31" y="0"/>
                    <a:pt x="30" y="0"/>
                  </a:cubicBezTo>
                  <a:cubicBezTo>
                    <a:pt x="18" y="0"/>
                    <a:pt x="18" y="0"/>
                    <a:pt x="18" y="0"/>
                  </a:cubicBezTo>
                  <a:cubicBezTo>
                    <a:pt x="17" y="0"/>
                    <a:pt x="16" y="1"/>
                    <a:pt x="16" y="2"/>
                  </a:cubicBezTo>
                  <a:cubicBezTo>
                    <a:pt x="16" y="8"/>
                    <a:pt x="16" y="8"/>
                    <a:pt x="16" y="8"/>
                  </a:cubicBezTo>
                  <a:cubicBezTo>
                    <a:pt x="2" y="8"/>
                    <a:pt x="2" y="8"/>
                    <a:pt x="2" y="8"/>
                  </a:cubicBezTo>
                  <a:cubicBezTo>
                    <a:pt x="1" y="8"/>
                    <a:pt x="0" y="9"/>
                    <a:pt x="0" y="10"/>
                  </a:cubicBezTo>
                  <a:cubicBezTo>
                    <a:pt x="0" y="28"/>
                    <a:pt x="0" y="28"/>
                    <a:pt x="0" y="28"/>
                  </a:cubicBezTo>
                  <a:cubicBezTo>
                    <a:pt x="96" y="28"/>
                    <a:pt x="96" y="28"/>
                    <a:pt x="96" y="28"/>
                  </a:cubicBezTo>
                  <a:cubicBezTo>
                    <a:pt x="96" y="10"/>
                    <a:pt x="96" y="10"/>
                    <a:pt x="96" y="10"/>
                  </a:cubicBezTo>
                  <a:cubicBezTo>
                    <a:pt x="96" y="9"/>
                    <a:pt x="95" y="8"/>
                    <a:pt x="94" y="8"/>
                  </a:cubicBezTo>
                  <a:close/>
                  <a:moveTo>
                    <a:pt x="28" y="16"/>
                  </a:moveTo>
                  <a:cubicBezTo>
                    <a:pt x="20" y="16"/>
                    <a:pt x="20" y="16"/>
                    <a:pt x="20" y="16"/>
                  </a:cubicBezTo>
                  <a:cubicBezTo>
                    <a:pt x="20" y="4"/>
                    <a:pt x="20" y="4"/>
                    <a:pt x="20" y="4"/>
                  </a:cubicBezTo>
                  <a:cubicBezTo>
                    <a:pt x="28" y="4"/>
                    <a:pt x="28" y="4"/>
                    <a:pt x="28" y="4"/>
                  </a:cubicBezTo>
                  <a:lnTo>
                    <a:pt x="28" y="16"/>
                  </a:lnTo>
                  <a:close/>
                  <a:moveTo>
                    <a:pt x="76" y="16"/>
                  </a:moveTo>
                  <a:cubicBezTo>
                    <a:pt x="68" y="16"/>
                    <a:pt x="68" y="16"/>
                    <a:pt x="68" y="16"/>
                  </a:cubicBezTo>
                  <a:cubicBezTo>
                    <a:pt x="68" y="4"/>
                    <a:pt x="68" y="4"/>
                    <a:pt x="68" y="4"/>
                  </a:cubicBezTo>
                  <a:cubicBezTo>
                    <a:pt x="76" y="4"/>
                    <a:pt x="76" y="4"/>
                    <a:pt x="76" y="4"/>
                  </a:cubicBezTo>
                  <a:lnTo>
                    <a:pt x="7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7" name="Group 106"/>
          <p:cNvGrpSpPr/>
          <p:nvPr/>
        </p:nvGrpSpPr>
        <p:grpSpPr>
          <a:xfrm>
            <a:off x="8130381" y="3248025"/>
            <a:ext cx="361951" cy="361951"/>
            <a:chOff x="3390900" y="3248025"/>
            <a:chExt cx="361951" cy="361951"/>
          </a:xfrm>
          <a:solidFill>
            <a:srgbClr val="0C344C"/>
          </a:solidFill>
        </p:grpSpPr>
        <p:sp>
          <p:nvSpPr>
            <p:cNvPr id="108" name="Freeform 31"/>
            <p:cNvSpPr>
              <a:spLocks/>
            </p:cNvSpPr>
            <p:nvPr/>
          </p:nvSpPr>
          <p:spPr bwMode="auto">
            <a:xfrm>
              <a:off x="3390900" y="3248025"/>
              <a:ext cx="241300" cy="301625"/>
            </a:xfrm>
            <a:custGeom>
              <a:avLst/>
              <a:gdLst>
                <a:gd name="T0" fmla="*/ 64 w 64"/>
                <a:gd name="T1" fmla="*/ 54 h 80"/>
                <a:gd name="T2" fmla="*/ 56 w 64"/>
                <a:gd name="T3" fmla="*/ 51 h 80"/>
                <a:gd name="T4" fmla="*/ 48 w 64"/>
                <a:gd name="T5" fmla="*/ 48 h 80"/>
                <a:gd name="T6" fmla="*/ 48 w 64"/>
                <a:gd name="T7" fmla="*/ 41 h 80"/>
                <a:gd name="T8" fmla="*/ 54 w 64"/>
                <a:gd name="T9" fmla="*/ 29 h 80"/>
                <a:gd name="T10" fmla="*/ 56 w 64"/>
                <a:gd name="T11" fmla="*/ 24 h 80"/>
                <a:gd name="T12" fmla="*/ 54 w 64"/>
                <a:gd name="T13" fmla="*/ 18 h 80"/>
                <a:gd name="T14" fmla="*/ 56 w 64"/>
                <a:gd name="T15" fmla="*/ 7 h 80"/>
                <a:gd name="T16" fmla="*/ 41 w 64"/>
                <a:gd name="T17" fmla="*/ 0 h 80"/>
                <a:gd name="T18" fmla="*/ 41 w 64"/>
                <a:gd name="T19" fmla="*/ 0 h 80"/>
                <a:gd name="T20" fmla="*/ 27 w 64"/>
                <a:gd name="T21" fmla="*/ 6 h 80"/>
                <a:gd name="T22" fmla="*/ 22 w 64"/>
                <a:gd name="T23" fmla="*/ 7 h 80"/>
                <a:gd name="T24" fmla="*/ 22 w 64"/>
                <a:gd name="T25" fmla="*/ 19 h 80"/>
                <a:gd name="T26" fmla="*/ 20 w 64"/>
                <a:gd name="T27" fmla="*/ 20 h 80"/>
                <a:gd name="T28" fmla="*/ 20 w 64"/>
                <a:gd name="T29" fmla="*/ 24 h 80"/>
                <a:gd name="T30" fmla="*/ 22 w 64"/>
                <a:gd name="T31" fmla="*/ 29 h 80"/>
                <a:gd name="T32" fmla="*/ 28 w 64"/>
                <a:gd name="T33" fmla="*/ 41 h 80"/>
                <a:gd name="T34" fmla="*/ 28 w 64"/>
                <a:gd name="T35" fmla="*/ 48 h 80"/>
                <a:gd name="T36" fmla="*/ 20 w 64"/>
                <a:gd name="T37" fmla="*/ 51 h 80"/>
                <a:gd name="T38" fmla="*/ 2 w 64"/>
                <a:gd name="T39" fmla="*/ 61 h 80"/>
                <a:gd name="T40" fmla="*/ 0 w 64"/>
                <a:gd name="T41" fmla="*/ 78 h 80"/>
                <a:gd name="T42" fmla="*/ 1 w 64"/>
                <a:gd name="T43" fmla="*/ 79 h 80"/>
                <a:gd name="T44" fmla="*/ 2 w 64"/>
                <a:gd name="T45" fmla="*/ 80 h 80"/>
                <a:gd name="T46" fmla="*/ 54 w 64"/>
                <a:gd name="T47" fmla="*/ 80 h 80"/>
                <a:gd name="T48" fmla="*/ 52 w 64"/>
                <a:gd name="T49" fmla="*/ 72 h 80"/>
                <a:gd name="T50" fmla="*/ 64 w 64"/>
                <a:gd name="T51"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80">
                  <a:moveTo>
                    <a:pt x="64" y="54"/>
                  </a:moveTo>
                  <a:cubicBezTo>
                    <a:pt x="61" y="53"/>
                    <a:pt x="59" y="52"/>
                    <a:pt x="56" y="51"/>
                  </a:cubicBezTo>
                  <a:cubicBezTo>
                    <a:pt x="53" y="50"/>
                    <a:pt x="50" y="49"/>
                    <a:pt x="48" y="48"/>
                  </a:cubicBezTo>
                  <a:cubicBezTo>
                    <a:pt x="48" y="41"/>
                    <a:pt x="48" y="41"/>
                    <a:pt x="48" y="41"/>
                  </a:cubicBezTo>
                  <a:cubicBezTo>
                    <a:pt x="50" y="40"/>
                    <a:pt x="54" y="36"/>
                    <a:pt x="54" y="29"/>
                  </a:cubicBezTo>
                  <a:cubicBezTo>
                    <a:pt x="55" y="28"/>
                    <a:pt x="56" y="26"/>
                    <a:pt x="56" y="24"/>
                  </a:cubicBezTo>
                  <a:cubicBezTo>
                    <a:pt x="56" y="21"/>
                    <a:pt x="56" y="19"/>
                    <a:pt x="54" y="18"/>
                  </a:cubicBezTo>
                  <a:cubicBezTo>
                    <a:pt x="55" y="16"/>
                    <a:pt x="57" y="12"/>
                    <a:pt x="56" y="7"/>
                  </a:cubicBezTo>
                  <a:cubicBezTo>
                    <a:pt x="55" y="2"/>
                    <a:pt x="47" y="0"/>
                    <a:pt x="41" y="0"/>
                  </a:cubicBezTo>
                  <a:cubicBezTo>
                    <a:pt x="41" y="0"/>
                    <a:pt x="41" y="0"/>
                    <a:pt x="41" y="0"/>
                  </a:cubicBezTo>
                  <a:cubicBezTo>
                    <a:pt x="36" y="0"/>
                    <a:pt x="29" y="1"/>
                    <a:pt x="27" y="6"/>
                  </a:cubicBezTo>
                  <a:cubicBezTo>
                    <a:pt x="25" y="5"/>
                    <a:pt x="23" y="6"/>
                    <a:pt x="22" y="7"/>
                  </a:cubicBezTo>
                  <a:cubicBezTo>
                    <a:pt x="19" y="10"/>
                    <a:pt x="21" y="16"/>
                    <a:pt x="22" y="19"/>
                  </a:cubicBezTo>
                  <a:cubicBezTo>
                    <a:pt x="21" y="19"/>
                    <a:pt x="21" y="19"/>
                    <a:pt x="20" y="20"/>
                  </a:cubicBezTo>
                  <a:cubicBezTo>
                    <a:pt x="20" y="21"/>
                    <a:pt x="20" y="22"/>
                    <a:pt x="20" y="24"/>
                  </a:cubicBezTo>
                  <a:cubicBezTo>
                    <a:pt x="20" y="26"/>
                    <a:pt x="21" y="28"/>
                    <a:pt x="22" y="29"/>
                  </a:cubicBezTo>
                  <a:cubicBezTo>
                    <a:pt x="22" y="36"/>
                    <a:pt x="26" y="40"/>
                    <a:pt x="28" y="41"/>
                  </a:cubicBezTo>
                  <a:cubicBezTo>
                    <a:pt x="28" y="48"/>
                    <a:pt x="28" y="48"/>
                    <a:pt x="28" y="48"/>
                  </a:cubicBezTo>
                  <a:cubicBezTo>
                    <a:pt x="26" y="49"/>
                    <a:pt x="23" y="50"/>
                    <a:pt x="20" y="51"/>
                  </a:cubicBezTo>
                  <a:cubicBezTo>
                    <a:pt x="11" y="54"/>
                    <a:pt x="4" y="56"/>
                    <a:pt x="2" y="61"/>
                  </a:cubicBezTo>
                  <a:cubicBezTo>
                    <a:pt x="0" y="67"/>
                    <a:pt x="0" y="78"/>
                    <a:pt x="0" y="78"/>
                  </a:cubicBezTo>
                  <a:cubicBezTo>
                    <a:pt x="0" y="79"/>
                    <a:pt x="0" y="79"/>
                    <a:pt x="1" y="79"/>
                  </a:cubicBezTo>
                  <a:cubicBezTo>
                    <a:pt x="1" y="80"/>
                    <a:pt x="1" y="80"/>
                    <a:pt x="2" y="80"/>
                  </a:cubicBezTo>
                  <a:cubicBezTo>
                    <a:pt x="54" y="80"/>
                    <a:pt x="54" y="80"/>
                    <a:pt x="54" y="80"/>
                  </a:cubicBezTo>
                  <a:cubicBezTo>
                    <a:pt x="53" y="78"/>
                    <a:pt x="52" y="75"/>
                    <a:pt x="52" y="72"/>
                  </a:cubicBezTo>
                  <a:cubicBezTo>
                    <a:pt x="52" y="64"/>
                    <a:pt x="57" y="57"/>
                    <a:pt x="64"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32"/>
            <p:cNvSpPr>
              <a:spLocks noEditPoints="1"/>
            </p:cNvSpPr>
            <p:nvPr/>
          </p:nvSpPr>
          <p:spPr bwMode="auto">
            <a:xfrm>
              <a:off x="3602038" y="3459163"/>
              <a:ext cx="150813" cy="150813"/>
            </a:xfrm>
            <a:custGeom>
              <a:avLst/>
              <a:gdLst>
                <a:gd name="T0" fmla="*/ 39 w 40"/>
                <a:gd name="T1" fmla="*/ 37 h 40"/>
                <a:gd name="T2" fmla="*/ 31 w 40"/>
                <a:gd name="T3" fmla="*/ 29 h 40"/>
                <a:gd name="T4" fmla="*/ 29 w 40"/>
                <a:gd name="T5" fmla="*/ 26 h 40"/>
                <a:gd name="T6" fmla="*/ 32 w 40"/>
                <a:gd name="T7" fmla="*/ 16 h 40"/>
                <a:gd name="T8" fmla="*/ 16 w 40"/>
                <a:gd name="T9" fmla="*/ 0 h 40"/>
                <a:gd name="T10" fmla="*/ 0 w 40"/>
                <a:gd name="T11" fmla="*/ 16 h 40"/>
                <a:gd name="T12" fmla="*/ 16 w 40"/>
                <a:gd name="T13" fmla="*/ 32 h 40"/>
                <a:gd name="T14" fmla="*/ 26 w 40"/>
                <a:gd name="T15" fmla="*/ 29 h 40"/>
                <a:gd name="T16" fmla="*/ 29 w 40"/>
                <a:gd name="T17" fmla="*/ 31 h 40"/>
                <a:gd name="T18" fmla="*/ 37 w 40"/>
                <a:gd name="T19" fmla="*/ 39 h 40"/>
                <a:gd name="T20" fmla="*/ 38 w 40"/>
                <a:gd name="T21" fmla="*/ 40 h 40"/>
                <a:gd name="T22" fmla="*/ 39 w 40"/>
                <a:gd name="T23" fmla="*/ 39 h 40"/>
                <a:gd name="T24" fmla="*/ 39 w 40"/>
                <a:gd name="T25" fmla="*/ 37 h 40"/>
                <a:gd name="T26" fmla="*/ 16 w 40"/>
                <a:gd name="T27" fmla="*/ 28 h 40"/>
                <a:gd name="T28" fmla="*/ 4 w 40"/>
                <a:gd name="T29" fmla="*/ 16 h 40"/>
                <a:gd name="T30" fmla="*/ 16 w 40"/>
                <a:gd name="T31" fmla="*/ 4 h 40"/>
                <a:gd name="T32" fmla="*/ 28 w 40"/>
                <a:gd name="T33" fmla="*/ 16 h 40"/>
                <a:gd name="T34" fmla="*/ 16 w 40"/>
                <a:gd name="T3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0">
                  <a:moveTo>
                    <a:pt x="39" y="37"/>
                  </a:moveTo>
                  <a:cubicBezTo>
                    <a:pt x="31" y="29"/>
                    <a:pt x="31" y="29"/>
                    <a:pt x="31" y="29"/>
                  </a:cubicBezTo>
                  <a:cubicBezTo>
                    <a:pt x="29" y="26"/>
                    <a:pt x="29" y="26"/>
                    <a:pt x="29" y="26"/>
                  </a:cubicBezTo>
                  <a:cubicBezTo>
                    <a:pt x="31" y="23"/>
                    <a:pt x="32" y="20"/>
                    <a:pt x="32" y="16"/>
                  </a:cubicBezTo>
                  <a:cubicBezTo>
                    <a:pt x="32" y="7"/>
                    <a:pt x="25" y="0"/>
                    <a:pt x="16" y="0"/>
                  </a:cubicBezTo>
                  <a:cubicBezTo>
                    <a:pt x="7" y="0"/>
                    <a:pt x="0" y="7"/>
                    <a:pt x="0" y="16"/>
                  </a:cubicBezTo>
                  <a:cubicBezTo>
                    <a:pt x="0" y="25"/>
                    <a:pt x="7" y="32"/>
                    <a:pt x="16" y="32"/>
                  </a:cubicBezTo>
                  <a:cubicBezTo>
                    <a:pt x="20" y="32"/>
                    <a:pt x="23" y="31"/>
                    <a:pt x="26" y="29"/>
                  </a:cubicBezTo>
                  <a:cubicBezTo>
                    <a:pt x="29" y="31"/>
                    <a:pt x="29" y="31"/>
                    <a:pt x="29" y="31"/>
                  </a:cubicBezTo>
                  <a:cubicBezTo>
                    <a:pt x="37" y="39"/>
                    <a:pt x="37" y="39"/>
                    <a:pt x="37" y="39"/>
                  </a:cubicBezTo>
                  <a:cubicBezTo>
                    <a:pt x="37" y="40"/>
                    <a:pt x="37" y="40"/>
                    <a:pt x="38" y="40"/>
                  </a:cubicBezTo>
                  <a:cubicBezTo>
                    <a:pt x="39" y="40"/>
                    <a:pt x="39" y="40"/>
                    <a:pt x="39" y="39"/>
                  </a:cubicBezTo>
                  <a:cubicBezTo>
                    <a:pt x="40" y="39"/>
                    <a:pt x="40" y="37"/>
                    <a:pt x="39" y="37"/>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 name="Date Placeholder 5">
            <a:extLst>
              <a:ext uri="{FF2B5EF4-FFF2-40B4-BE49-F238E27FC236}">
                <a16:creationId xmlns:a16="http://schemas.microsoft.com/office/drawing/2014/main" id="{844F20D5-20C5-3F01-62F4-31ECB6D2C930}"/>
              </a:ext>
            </a:extLst>
          </p:cNvPr>
          <p:cNvSpPr>
            <a:spLocks noGrp="1"/>
          </p:cNvSpPr>
          <p:nvPr>
            <p:ph type="dt" sz="half" idx="10"/>
          </p:nvPr>
        </p:nvSpPr>
        <p:spPr/>
        <p:txBody>
          <a:bodyPr/>
          <a:lstStyle/>
          <a:p>
            <a:fld id="{525E87EB-3E4F-4DEE-BE34-441020E237D8}" type="datetime4">
              <a:rPr lang="en-US" smtClean="0"/>
              <a:t>September 19, 2023</a:t>
            </a:fld>
            <a:endParaRPr lang="en-US"/>
          </a:p>
        </p:txBody>
      </p:sp>
      <p:sp>
        <p:nvSpPr>
          <p:cNvPr id="13" name="Slide Number Placeholder 12">
            <a:extLst>
              <a:ext uri="{FF2B5EF4-FFF2-40B4-BE49-F238E27FC236}">
                <a16:creationId xmlns:a16="http://schemas.microsoft.com/office/drawing/2014/main" id="{DBE32F8A-BEC7-729B-0315-AA763483D77F}"/>
              </a:ext>
            </a:extLst>
          </p:cNvPr>
          <p:cNvSpPr>
            <a:spLocks noGrp="1"/>
          </p:cNvSpPr>
          <p:nvPr>
            <p:ph type="sldNum" sz="quarter" idx="12"/>
          </p:nvPr>
        </p:nvSpPr>
        <p:spPr/>
        <p:txBody>
          <a:bodyPr/>
          <a:lstStyle/>
          <a:p>
            <a:fld id="{1F0D9605-A831-4471-A4C4-EBFA8615ADCD}" type="slidenum">
              <a:rPr lang="en-US" smtClean="0"/>
              <a:t>6</a:t>
            </a:fld>
            <a:endParaRPr lang="en-US"/>
          </a:p>
        </p:txBody>
      </p:sp>
      <p:sp>
        <p:nvSpPr>
          <p:cNvPr id="14" name="Footer Placeholder 13">
            <a:extLst>
              <a:ext uri="{FF2B5EF4-FFF2-40B4-BE49-F238E27FC236}">
                <a16:creationId xmlns:a16="http://schemas.microsoft.com/office/drawing/2014/main" id="{1C22A2A7-3654-4D5C-FF6B-C88044D6AA71}"/>
              </a:ext>
            </a:extLst>
          </p:cNvPr>
          <p:cNvSpPr>
            <a:spLocks noGrp="1"/>
          </p:cNvSpPr>
          <p:nvPr>
            <p:ph type="ftr" sz="quarter" idx="11"/>
          </p:nvPr>
        </p:nvSpPr>
        <p:spPr/>
        <p:txBody>
          <a:bodyPr/>
          <a:lstStyle/>
          <a:p>
            <a:r>
              <a:rPr lang="en-US"/>
              <a:t>The Innovative Actuary</a:t>
            </a:r>
            <a:endParaRPr lang="en-US" dirty="0"/>
          </a:p>
        </p:txBody>
      </p:sp>
      <p:pic>
        <p:nvPicPr>
          <p:cNvPr id="17" name="Picture 16">
            <a:extLst>
              <a:ext uri="{FF2B5EF4-FFF2-40B4-BE49-F238E27FC236}">
                <a16:creationId xmlns:a16="http://schemas.microsoft.com/office/drawing/2014/main" id="{A136F91F-C711-6979-B28E-CEC44926F22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0751079" y="-7165"/>
            <a:ext cx="1295401" cy="684448"/>
          </a:xfrm>
          <a:prstGeom prst="rect">
            <a:avLst/>
          </a:prstGeom>
        </p:spPr>
      </p:pic>
    </p:spTree>
    <p:extLst>
      <p:ext uri="{BB962C8B-B14F-4D97-AF65-F5344CB8AC3E}">
        <p14:creationId xmlns:p14="http://schemas.microsoft.com/office/powerpoint/2010/main" val="13162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circle(in)">
                                      <p:cBhvr>
                                        <p:cTn id="17" dur="750"/>
                                        <p:tgtEl>
                                          <p:spTgt spid="5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circle(in)">
                                      <p:cBhvr>
                                        <p:cTn id="20" dur="750"/>
                                        <p:tgtEl>
                                          <p:spTgt spid="5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circle(in)">
                                      <p:cBhvr>
                                        <p:cTn id="23" dur="75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circle(in)">
                                      <p:cBhvr>
                                        <p:cTn id="28" dur="750"/>
                                        <p:tgtEl>
                                          <p:spTgt spid="6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circle(in)">
                                      <p:cBhvr>
                                        <p:cTn id="31" dur="750"/>
                                        <p:tgtEl>
                                          <p:spTgt spid="6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circle(in)">
                                      <p:cBhvr>
                                        <p:cTn id="34" dur="75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circle(in)">
                                      <p:cBhvr>
                                        <p:cTn id="39" dur="750"/>
                                        <p:tgtEl>
                                          <p:spTgt spid="6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circle(in)">
                                      <p:cBhvr>
                                        <p:cTn id="42" dur="750"/>
                                        <p:tgtEl>
                                          <p:spTgt spid="7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circle(in)">
                                      <p:cBhvr>
                                        <p:cTn id="45" dur="750"/>
                                        <p:tgtEl>
                                          <p:spTgt spid="70"/>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circle(in)">
                                      <p:cBhvr>
                                        <p:cTn id="50" dur="750"/>
                                        <p:tgtEl>
                                          <p:spTgt spid="76"/>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circle(in)">
                                      <p:cBhvr>
                                        <p:cTn id="53" dur="750"/>
                                        <p:tgtEl>
                                          <p:spTgt spid="78"/>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circle(in)">
                                      <p:cBhvr>
                                        <p:cTn id="56"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63" grpId="0"/>
      <p:bldP spid="64" grpId="0"/>
      <p:bldP spid="70" grpId="0"/>
      <p:bldP spid="71" grpId="0"/>
      <p:bldP spid="77"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9823" t="51" r="7817" b="207"/>
          <a:stretch/>
        </p:blipFill>
        <p:spPr>
          <a:xfrm flipH="1">
            <a:off x="5258552" y="3175"/>
            <a:ext cx="6933449" cy="6237968"/>
          </a:xfrm>
          <a:custGeom>
            <a:avLst/>
            <a:gdLst>
              <a:gd name="connsiteX0" fmla="*/ 3569978 w 6933449"/>
              <a:gd name="connsiteY0" fmla="*/ 0 h 6237968"/>
              <a:gd name="connsiteX1" fmla="*/ 0 w 6933449"/>
              <a:gd name="connsiteY1" fmla="*/ 0 h 6237968"/>
              <a:gd name="connsiteX2" fmla="*/ 0 w 6933449"/>
              <a:gd name="connsiteY2" fmla="*/ 6237968 h 6237968"/>
              <a:gd name="connsiteX3" fmla="*/ 6933449 w 6933449"/>
              <a:gd name="connsiteY3" fmla="*/ 6237968 h 6237968"/>
              <a:gd name="connsiteX4" fmla="*/ 2133916 w 6933449"/>
              <a:gd name="connsiteY4" fmla="*/ 1437249 h 6237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449" h="6237968">
                <a:moveTo>
                  <a:pt x="3569978" y="0"/>
                </a:moveTo>
                <a:lnTo>
                  <a:pt x="0" y="0"/>
                </a:lnTo>
                <a:lnTo>
                  <a:pt x="0" y="6237968"/>
                </a:lnTo>
                <a:lnTo>
                  <a:pt x="6933449" y="6237968"/>
                </a:lnTo>
                <a:lnTo>
                  <a:pt x="2133916" y="1437249"/>
                </a:lnTo>
                <a:close/>
              </a:path>
            </a:pathLst>
          </a:custGeom>
        </p:spPr>
      </p:pic>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p:nvSpPr>
        <p:spPr>
          <a:xfrm>
            <a:off x="839788" y="688975"/>
            <a:ext cx="6933449" cy="430887"/>
          </a:xfrm>
          <a:prstGeom prst="rect">
            <a:avLst/>
          </a:prstGeom>
          <a:noFill/>
        </p:spPr>
        <p:txBody>
          <a:bodyPr wrap="square" lIns="0" tIns="0" rIns="0" bIns="0" rtlCol="0">
            <a:spAutoFit/>
          </a:bodyPr>
          <a:lstStyle/>
          <a:p>
            <a:r>
              <a:rPr lang="en-US" sz="2800" dirty="0">
                <a:solidFill>
                  <a:srgbClr val="0C344C"/>
                </a:solidFill>
                <a:latin typeface="+mj-lt"/>
              </a:rPr>
              <a:t>Data Analytics, Insights and Automation</a:t>
            </a:r>
          </a:p>
        </p:txBody>
      </p:sp>
      <p:sp>
        <p:nvSpPr>
          <p:cNvPr id="15" name="Freeform 9"/>
          <p:cNvSpPr>
            <a:spLocks/>
          </p:cNvSpPr>
          <p:nvPr/>
        </p:nvSpPr>
        <p:spPr bwMode="auto">
          <a:xfrm>
            <a:off x="5258551" y="3175"/>
            <a:ext cx="6933449" cy="6237968"/>
          </a:xfrm>
          <a:custGeom>
            <a:avLst/>
            <a:gdLst>
              <a:gd name="T0" fmla="*/ 2834 w 5842"/>
              <a:gd name="T1" fmla="*/ 0 h 5256"/>
              <a:gd name="T2" fmla="*/ 4044 w 5842"/>
              <a:gd name="T3" fmla="*/ 1211 h 5256"/>
              <a:gd name="T4" fmla="*/ 0 w 5842"/>
              <a:gd name="T5" fmla="*/ 5256 h 5256"/>
              <a:gd name="T6" fmla="*/ 5842 w 5842"/>
              <a:gd name="T7" fmla="*/ 5256 h 5256"/>
              <a:gd name="T8" fmla="*/ 5842 w 5842"/>
              <a:gd name="T9" fmla="*/ 0 h 5256"/>
              <a:gd name="T10" fmla="*/ 2834 w 5842"/>
              <a:gd name="T11" fmla="*/ 0 h 5256"/>
            </a:gdLst>
            <a:ahLst/>
            <a:cxnLst>
              <a:cxn ang="0">
                <a:pos x="T0" y="T1"/>
              </a:cxn>
              <a:cxn ang="0">
                <a:pos x="T2" y="T3"/>
              </a:cxn>
              <a:cxn ang="0">
                <a:pos x="T4" y="T5"/>
              </a:cxn>
              <a:cxn ang="0">
                <a:pos x="T6" y="T7"/>
              </a:cxn>
              <a:cxn ang="0">
                <a:pos x="T8" y="T9"/>
              </a:cxn>
              <a:cxn ang="0">
                <a:pos x="T10" y="T11"/>
              </a:cxn>
            </a:cxnLst>
            <a:rect l="0" t="0" r="r" b="b"/>
            <a:pathLst>
              <a:path w="5842" h="5256">
                <a:moveTo>
                  <a:pt x="2834" y="0"/>
                </a:moveTo>
                <a:lnTo>
                  <a:pt x="4044" y="1211"/>
                </a:lnTo>
                <a:lnTo>
                  <a:pt x="0" y="5256"/>
                </a:lnTo>
                <a:lnTo>
                  <a:pt x="5842" y="5256"/>
                </a:lnTo>
                <a:lnTo>
                  <a:pt x="5842" y="0"/>
                </a:lnTo>
                <a:lnTo>
                  <a:pt x="2834" y="0"/>
                </a:lnTo>
                <a:close/>
              </a:path>
            </a:pathLst>
          </a:custGeom>
          <a:gradFill flip="none" rotWithShape="1">
            <a:gsLst>
              <a:gs pos="0">
                <a:srgbClr val="0C344C">
                  <a:alpha val="90000"/>
                </a:srgbClr>
              </a:gs>
              <a:gs pos="100000">
                <a:srgbClr val="0C344C">
                  <a:alpha val="38000"/>
                </a:srgb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Box 25"/>
          <p:cNvSpPr txBox="1"/>
          <p:nvPr/>
        </p:nvSpPr>
        <p:spPr>
          <a:xfrm>
            <a:off x="759766" y="1427822"/>
            <a:ext cx="7273891" cy="2215991"/>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rgbClr val="0C344C"/>
                </a:solidFill>
                <a:latin typeface="+mj-lt"/>
                <a:cs typeface="Calibri Light" panose="020F0302020204030204" pitchFamily="34" charset="0"/>
              </a:rPr>
              <a:t>In a rapidly evolving world, where data is abundant and technology continues to advance, actuarial science stands on the cusp of a data-driven revolution. Actuaries, long known for their expertise in risk assessment and financial stability, now have access to a wealth of data and cutting-edge technology that can transform their practice. </a:t>
            </a:r>
          </a:p>
          <a:p>
            <a:pPr marL="285750" indent="-285750">
              <a:buFont typeface="Arial" panose="020B0604020202020204" pitchFamily="34" charset="0"/>
              <a:buChar char="•"/>
            </a:pPr>
            <a:endParaRPr lang="en-US" sz="1600" dirty="0">
              <a:solidFill>
                <a:srgbClr val="0C344C"/>
              </a:solidFill>
              <a:latin typeface="+mj-lt"/>
              <a:cs typeface="Calibri Light" panose="020F0302020204030204" pitchFamily="34" charset="0"/>
            </a:endParaRPr>
          </a:p>
          <a:p>
            <a:pPr marL="285750" indent="-285750">
              <a:buFont typeface="Arial" panose="020B0604020202020204" pitchFamily="34" charset="0"/>
              <a:buChar char="•"/>
            </a:pPr>
            <a:r>
              <a:rPr lang="en-US" sz="1600" dirty="0">
                <a:solidFill>
                  <a:srgbClr val="0C344C"/>
                </a:solidFill>
                <a:latin typeface="+mj-lt"/>
                <a:cs typeface="Calibri Light" panose="020F0302020204030204" pitchFamily="34" charset="0"/>
              </a:rPr>
              <a:t>Data analytics plays a pivotal role in the field of actuarial science, providing actuaries with a robust set of tools and methodologies to enhance their work. The significance of data analytics for actuaries can be understood through the following key points:</a:t>
            </a:r>
          </a:p>
        </p:txBody>
      </p:sp>
      <p:sp>
        <p:nvSpPr>
          <p:cNvPr id="6" name="Date Placeholder 5">
            <a:extLst>
              <a:ext uri="{FF2B5EF4-FFF2-40B4-BE49-F238E27FC236}">
                <a16:creationId xmlns:a16="http://schemas.microsoft.com/office/drawing/2014/main" id="{919365A2-1E33-894D-D717-072350C3CA13}"/>
              </a:ext>
            </a:extLst>
          </p:cNvPr>
          <p:cNvSpPr>
            <a:spLocks noGrp="1"/>
          </p:cNvSpPr>
          <p:nvPr>
            <p:ph type="dt" sz="half" idx="10"/>
          </p:nvPr>
        </p:nvSpPr>
        <p:spPr/>
        <p:txBody>
          <a:bodyPr/>
          <a:lstStyle/>
          <a:p>
            <a:fld id="{A31A172D-D472-46A0-B8D2-58F82545F36C}" type="datetime4">
              <a:rPr lang="en-US" smtClean="0"/>
              <a:t>September 19, 2023</a:t>
            </a:fld>
            <a:endParaRPr lang="en-US"/>
          </a:p>
        </p:txBody>
      </p:sp>
      <p:sp>
        <p:nvSpPr>
          <p:cNvPr id="7" name="Slide Number Placeholder 6">
            <a:extLst>
              <a:ext uri="{FF2B5EF4-FFF2-40B4-BE49-F238E27FC236}">
                <a16:creationId xmlns:a16="http://schemas.microsoft.com/office/drawing/2014/main" id="{82455D56-5E09-376D-E3A6-59ED291A7FE4}"/>
              </a:ext>
            </a:extLst>
          </p:cNvPr>
          <p:cNvSpPr>
            <a:spLocks noGrp="1"/>
          </p:cNvSpPr>
          <p:nvPr>
            <p:ph type="sldNum" sz="quarter" idx="12"/>
          </p:nvPr>
        </p:nvSpPr>
        <p:spPr/>
        <p:txBody>
          <a:bodyPr/>
          <a:lstStyle/>
          <a:p>
            <a:fld id="{1F0D9605-A831-4471-A4C4-EBFA8615ADCD}" type="slidenum">
              <a:rPr lang="en-US" smtClean="0"/>
              <a:t>7</a:t>
            </a:fld>
            <a:endParaRPr lang="en-US"/>
          </a:p>
        </p:txBody>
      </p:sp>
      <p:sp>
        <p:nvSpPr>
          <p:cNvPr id="8" name="Footer Placeholder 7">
            <a:extLst>
              <a:ext uri="{FF2B5EF4-FFF2-40B4-BE49-F238E27FC236}">
                <a16:creationId xmlns:a16="http://schemas.microsoft.com/office/drawing/2014/main" id="{38F55966-9A0F-6502-A479-2B9E79E7E190}"/>
              </a:ext>
            </a:extLst>
          </p:cNvPr>
          <p:cNvSpPr>
            <a:spLocks noGrp="1"/>
          </p:cNvSpPr>
          <p:nvPr>
            <p:ph type="ftr" sz="quarter" idx="11"/>
          </p:nvPr>
        </p:nvSpPr>
        <p:spPr/>
        <p:txBody>
          <a:bodyPr/>
          <a:lstStyle/>
          <a:p>
            <a:r>
              <a:rPr lang="en-US"/>
              <a:t>The Innovative Actuary</a:t>
            </a:r>
            <a:endParaRPr lang="en-US" dirty="0"/>
          </a:p>
        </p:txBody>
      </p:sp>
      <p:grpSp>
        <p:nvGrpSpPr>
          <p:cNvPr id="23" name="Group 22">
            <a:extLst>
              <a:ext uri="{FF2B5EF4-FFF2-40B4-BE49-F238E27FC236}">
                <a16:creationId xmlns:a16="http://schemas.microsoft.com/office/drawing/2014/main" id="{08393EBD-6783-170F-AEE1-F5429653095D}"/>
              </a:ext>
            </a:extLst>
          </p:cNvPr>
          <p:cNvGrpSpPr/>
          <p:nvPr/>
        </p:nvGrpSpPr>
        <p:grpSpPr>
          <a:xfrm>
            <a:off x="917819" y="4148036"/>
            <a:ext cx="2301247" cy="435610"/>
            <a:chOff x="917819" y="4148036"/>
            <a:chExt cx="2301247" cy="435610"/>
          </a:xfrm>
        </p:grpSpPr>
        <p:sp>
          <p:nvSpPr>
            <p:cNvPr id="9" name="Rectangle: Rounded Corners 50">
              <a:extLst>
                <a:ext uri="{FF2B5EF4-FFF2-40B4-BE49-F238E27FC236}">
                  <a16:creationId xmlns:a16="http://schemas.microsoft.com/office/drawing/2014/main" id="{F5AD86C9-6B46-519F-E0EF-E43FBE4130E8}"/>
                </a:ext>
              </a:extLst>
            </p:cNvPr>
            <p:cNvSpPr/>
            <p:nvPr/>
          </p:nvSpPr>
          <p:spPr>
            <a:xfrm rot="2700000">
              <a:off x="875308" y="4190548"/>
              <a:ext cx="435609" cy="350587"/>
            </a:xfrm>
            <a:prstGeom prst="roundRect">
              <a:avLst>
                <a:gd name="adj" fmla="val 9141"/>
              </a:avLst>
            </a:prstGeom>
            <a:solidFill>
              <a:srgbClr val="D80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50">
              <a:extLst>
                <a:ext uri="{FF2B5EF4-FFF2-40B4-BE49-F238E27FC236}">
                  <a16:creationId xmlns:a16="http://schemas.microsoft.com/office/drawing/2014/main" id="{2985023F-BCC3-E5FE-0117-29F327A8487A}"/>
                </a:ext>
              </a:extLst>
            </p:cNvPr>
            <p:cNvSpPr/>
            <p:nvPr/>
          </p:nvSpPr>
          <p:spPr>
            <a:xfrm rot="2700000">
              <a:off x="875309" y="4190547"/>
              <a:ext cx="435609" cy="350587"/>
            </a:xfrm>
            <a:prstGeom prst="roundRect">
              <a:avLst>
                <a:gd name="adj" fmla="val 9141"/>
              </a:avLst>
            </a:prstGeom>
            <a:solidFill>
              <a:srgbClr val="D80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C8BD91A-7802-2E22-1A0E-2D2D604251B9}"/>
                </a:ext>
              </a:extLst>
            </p:cNvPr>
            <p:cNvSpPr txBox="1"/>
            <p:nvPr/>
          </p:nvSpPr>
          <p:spPr>
            <a:xfrm>
              <a:off x="1361361" y="4153026"/>
              <a:ext cx="1857705" cy="184666"/>
            </a:xfrm>
            <a:prstGeom prst="rect">
              <a:avLst/>
            </a:prstGeom>
            <a:noFill/>
          </p:spPr>
          <p:txBody>
            <a:bodyPr wrap="square" lIns="0" tIns="0" rIns="0" bIns="0" rtlCol="0">
              <a:spAutoFit/>
            </a:bodyPr>
            <a:lstStyle/>
            <a:p>
              <a:r>
                <a:rPr lang="cy-GB" sz="1200" dirty="0">
                  <a:solidFill>
                    <a:srgbClr val="D80F79"/>
                  </a:solidFill>
                  <a:latin typeface="+mj-lt"/>
                </a:rPr>
                <a:t>Informed Decision-Making</a:t>
              </a:r>
              <a:endParaRPr lang="en-US" sz="1200" dirty="0">
                <a:solidFill>
                  <a:srgbClr val="D80F79"/>
                </a:solidFill>
                <a:latin typeface="+mj-lt"/>
              </a:endParaRPr>
            </a:p>
          </p:txBody>
        </p:sp>
      </p:grpSp>
      <p:grpSp>
        <p:nvGrpSpPr>
          <p:cNvPr id="24" name="Group 23">
            <a:extLst>
              <a:ext uri="{FF2B5EF4-FFF2-40B4-BE49-F238E27FC236}">
                <a16:creationId xmlns:a16="http://schemas.microsoft.com/office/drawing/2014/main" id="{A510D502-1ACF-FB31-3EDE-C9A806495175}"/>
              </a:ext>
            </a:extLst>
          </p:cNvPr>
          <p:cNvGrpSpPr/>
          <p:nvPr/>
        </p:nvGrpSpPr>
        <p:grpSpPr>
          <a:xfrm>
            <a:off x="917819" y="5194074"/>
            <a:ext cx="2301247" cy="435610"/>
            <a:chOff x="917819" y="5194074"/>
            <a:chExt cx="2301247" cy="435610"/>
          </a:xfrm>
        </p:grpSpPr>
        <p:sp>
          <p:nvSpPr>
            <p:cNvPr id="10" name="Rectangle: Rounded Corners 50">
              <a:extLst>
                <a:ext uri="{FF2B5EF4-FFF2-40B4-BE49-F238E27FC236}">
                  <a16:creationId xmlns:a16="http://schemas.microsoft.com/office/drawing/2014/main" id="{45635C84-D9DA-9D80-0FB1-5576C0126E16}"/>
                </a:ext>
              </a:extLst>
            </p:cNvPr>
            <p:cNvSpPr/>
            <p:nvPr/>
          </p:nvSpPr>
          <p:spPr>
            <a:xfrm rot="2700000">
              <a:off x="875308" y="5236586"/>
              <a:ext cx="435609" cy="350587"/>
            </a:xfrm>
            <a:prstGeom prst="roundRect">
              <a:avLst>
                <a:gd name="adj" fmla="val 9141"/>
              </a:avLst>
            </a:prstGeom>
            <a:solidFill>
              <a:srgbClr val="0C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50">
              <a:extLst>
                <a:ext uri="{FF2B5EF4-FFF2-40B4-BE49-F238E27FC236}">
                  <a16:creationId xmlns:a16="http://schemas.microsoft.com/office/drawing/2014/main" id="{79CBFF93-14BE-4828-5CEE-1CC3E7501536}"/>
                </a:ext>
              </a:extLst>
            </p:cNvPr>
            <p:cNvSpPr/>
            <p:nvPr/>
          </p:nvSpPr>
          <p:spPr>
            <a:xfrm rot="2700000">
              <a:off x="875309" y="5236585"/>
              <a:ext cx="435609" cy="350587"/>
            </a:xfrm>
            <a:prstGeom prst="roundRect">
              <a:avLst>
                <a:gd name="adj" fmla="val 9141"/>
              </a:avLst>
            </a:prstGeom>
            <a:solidFill>
              <a:srgbClr val="0C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BAC9C0E-0503-2B61-5E31-E2311E9F415B}"/>
                </a:ext>
              </a:extLst>
            </p:cNvPr>
            <p:cNvSpPr txBox="1"/>
            <p:nvPr/>
          </p:nvSpPr>
          <p:spPr>
            <a:xfrm>
              <a:off x="1361361" y="5199065"/>
              <a:ext cx="1857705" cy="184666"/>
            </a:xfrm>
            <a:prstGeom prst="rect">
              <a:avLst/>
            </a:prstGeom>
            <a:noFill/>
          </p:spPr>
          <p:txBody>
            <a:bodyPr wrap="square" lIns="0" tIns="0" rIns="0" bIns="0" rtlCol="0">
              <a:spAutoFit/>
            </a:bodyPr>
            <a:lstStyle/>
            <a:p>
              <a:r>
                <a:rPr lang="cy-GB" sz="1200" dirty="0">
                  <a:solidFill>
                    <a:srgbClr val="0C344C"/>
                  </a:solidFill>
                  <a:latin typeface="+mj-lt"/>
                </a:rPr>
                <a:t>Optimised Reporting flows</a:t>
              </a:r>
              <a:endParaRPr lang="en-US" sz="1200" dirty="0">
                <a:solidFill>
                  <a:srgbClr val="0C344C"/>
                </a:solidFill>
                <a:latin typeface="+mj-lt"/>
              </a:endParaRPr>
            </a:p>
          </p:txBody>
        </p:sp>
      </p:grpSp>
      <p:grpSp>
        <p:nvGrpSpPr>
          <p:cNvPr id="20" name="Group 19">
            <a:extLst>
              <a:ext uri="{FF2B5EF4-FFF2-40B4-BE49-F238E27FC236}">
                <a16:creationId xmlns:a16="http://schemas.microsoft.com/office/drawing/2014/main" id="{5C1FAE84-A5C2-CCF7-5016-2D78AEBCDC29}"/>
              </a:ext>
            </a:extLst>
          </p:cNvPr>
          <p:cNvGrpSpPr/>
          <p:nvPr/>
        </p:nvGrpSpPr>
        <p:grpSpPr>
          <a:xfrm>
            <a:off x="3470205" y="4147855"/>
            <a:ext cx="2701986" cy="435789"/>
            <a:chOff x="3470205" y="4147855"/>
            <a:chExt cx="2701986" cy="435789"/>
          </a:xfrm>
        </p:grpSpPr>
        <p:sp>
          <p:nvSpPr>
            <p:cNvPr id="13" name="Rectangle: Rounded Corners 50">
              <a:extLst>
                <a:ext uri="{FF2B5EF4-FFF2-40B4-BE49-F238E27FC236}">
                  <a16:creationId xmlns:a16="http://schemas.microsoft.com/office/drawing/2014/main" id="{A70E2126-B223-EE7E-CD5E-7728D1C9421C}"/>
                </a:ext>
              </a:extLst>
            </p:cNvPr>
            <p:cNvSpPr/>
            <p:nvPr/>
          </p:nvSpPr>
          <p:spPr>
            <a:xfrm rot="2700000">
              <a:off x="3427694" y="4190546"/>
              <a:ext cx="435609" cy="350587"/>
            </a:xfrm>
            <a:prstGeom prst="roundRect">
              <a:avLst>
                <a:gd name="adj" fmla="val 9141"/>
              </a:avLst>
            </a:prstGeom>
            <a:solidFill>
              <a:srgbClr val="19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7F0C6D5-ADCC-1B29-D900-8E3560373BF8}"/>
                </a:ext>
              </a:extLst>
            </p:cNvPr>
            <p:cNvSpPr txBox="1"/>
            <p:nvPr/>
          </p:nvSpPr>
          <p:spPr>
            <a:xfrm>
              <a:off x="3907962" y="4147855"/>
              <a:ext cx="2264229" cy="184666"/>
            </a:xfrm>
            <a:prstGeom prst="rect">
              <a:avLst/>
            </a:prstGeom>
            <a:noFill/>
          </p:spPr>
          <p:txBody>
            <a:bodyPr wrap="square" lIns="0" tIns="0" rIns="0" bIns="0" rtlCol="0">
              <a:spAutoFit/>
            </a:bodyPr>
            <a:lstStyle/>
            <a:p>
              <a:r>
                <a:rPr lang="cy-GB" sz="1200" dirty="0">
                  <a:solidFill>
                    <a:srgbClr val="19627F"/>
                  </a:solidFill>
                  <a:latin typeface="+mj-lt"/>
                </a:rPr>
                <a:t>Improved Accuracy and Predictions</a:t>
              </a:r>
              <a:endParaRPr lang="en-US" sz="1200" dirty="0">
                <a:solidFill>
                  <a:srgbClr val="19627F"/>
                </a:solidFill>
                <a:latin typeface="+mj-lt"/>
              </a:endParaRPr>
            </a:p>
          </p:txBody>
        </p:sp>
      </p:grpSp>
      <p:grpSp>
        <p:nvGrpSpPr>
          <p:cNvPr id="25" name="Group 24">
            <a:extLst>
              <a:ext uri="{FF2B5EF4-FFF2-40B4-BE49-F238E27FC236}">
                <a16:creationId xmlns:a16="http://schemas.microsoft.com/office/drawing/2014/main" id="{FD8A7F85-FB46-9518-A98A-5BE94116E295}"/>
              </a:ext>
            </a:extLst>
          </p:cNvPr>
          <p:cNvGrpSpPr/>
          <p:nvPr/>
        </p:nvGrpSpPr>
        <p:grpSpPr>
          <a:xfrm>
            <a:off x="3513752" y="5150530"/>
            <a:ext cx="2877435" cy="435609"/>
            <a:chOff x="3513752" y="5150530"/>
            <a:chExt cx="2877435" cy="435609"/>
          </a:xfrm>
        </p:grpSpPr>
        <p:sp>
          <p:nvSpPr>
            <p:cNvPr id="14" name="Rectangle: Rounded Corners 50">
              <a:extLst>
                <a:ext uri="{FF2B5EF4-FFF2-40B4-BE49-F238E27FC236}">
                  <a16:creationId xmlns:a16="http://schemas.microsoft.com/office/drawing/2014/main" id="{F87116CD-5FAD-A9E4-0E5D-5141F11AED72}"/>
                </a:ext>
              </a:extLst>
            </p:cNvPr>
            <p:cNvSpPr/>
            <p:nvPr/>
          </p:nvSpPr>
          <p:spPr>
            <a:xfrm rot="2700000">
              <a:off x="3471241" y="5193041"/>
              <a:ext cx="435609" cy="350587"/>
            </a:xfrm>
            <a:prstGeom prst="roundRect">
              <a:avLst>
                <a:gd name="adj" fmla="val 9141"/>
              </a:avLst>
            </a:prstGeom>
            <a:solidFill>
              <a:srgbClr val="6F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9AC1B55-4F10-EC70-8824-763E84F7FA3D}"/>
                </a:ext>
              </a:extLst>
            </p:cNvPr>
            <p:cNvSpPr txBox="1"/>
            <p:nvPr/>
          </p:nvSpPr>
          <p:spPr>
            <a:xfrm>
              <a:off x="4126958" y="5247854"/>
              <a:ext cx="2264229" cy="184666"/>
            </a:xfrm>
            <a:prstGeom prst="rect">
              <a:avLst/>
            </a:prstGeom>
            <a:noFill/>
          </p:spPr>
          <p:txBody>
            <a:bodyPr wrap="square" lIns="0" tIns="0" rIns="0" bIns="0" rtlCol="0">
              <a:spAutoFit/>
            </a:bodyPr>
            <a:lstStyle/>
            <a:p>
              <a:r>
                <a:rPr lang="cy-GB" sz="1200" dirty="0">
                  <a:solidFill>
                    <a:srgbClr val="19627F"/>
                  </a:solidFill>
                  <a:latin typeface="+mj-lt"/>
                </a:rPr>
                <a:t>Improved Customer Experience</a:t>
              </a:r>
              <a:endParaRPr lang="en-US" sz="1200" dirty="0">
                <a:solidFill>
                  <a:srgbClr val="19627F"/>
                </a:solidFill>
                <a:latin typeface="+mj-lt"/>
              </a:endParaRPr>
            </a:p>
          </p:txBody>
        </p:sp>
      </p:grpSp>
      <p:pic>
        <p:nvPicPr>
          <p:cNvPr id="26" name="Picture 25">
            <a:extLst>
              <a:ext uri="{FF2B5EF4-FFF2-40B4-BE49-F238E27FC236}">
                <a16:creationId xmlns:a16="http://schemas.microsoft.com/office/drawing/2014/main" id="{5B57C763-351B-DF7B-3908-1F644ABB3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599" y="5582110"/>
            <a:ext cx="1295401" cy="684448"/>
          </a:xfrm>
          <a:prstGeom prst="rect">
            <a:avLst/>
          </a:prstGeom>
        </p:spPr>
      </p:pic>
    </p:spTree>
    <p:extLst>
      <p:ext uri="{BB962C8B-B14F-4D97-AF65-F5344CB8AC3E}">
        <p14:creationId xmlns:p14="http://schemas.microsoft.com/office/powerpoint/2010/main" val="134540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1" name="Rectangle 50"/>
          <p:cNvSpPr/>
          <p:nvPr/>
        </p:nvSpPr>
        <p:spPr>
          <a:xfrm>
            <a:off x="835729" y="4480380"/>
            <a:ext cx="45719" cy="225425"/>
          </a:xfrm>
          <a:prstGeom prst="rect">
            <a:avLst/>
          </a:prstGeom>
          <a:gradFill>
            <a:gsLst>
              <a:gs pos="0">
                <a:srgbClr val="0C344C"/>
              </a:gs>
              <a:gs pos="100000">
                <a:srgbClr val="D80F7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p:cNvCxnSpPr/>
          <p:nvPr/>
        </p:nvCxnSpPr>
        <p:spPr>
          <a:xfrm>
            <a:off x="839788" y="4438805"/>
            <a:ext cx="0" cy="1161961"/>
          </a:xfrm>
          <a:prstGeom prst="line">
            <a:avLst/>
          </a:prstGeom>
          <a:ln w="9525">
            <a:solidFill>
              <a:srgbClr val="BFBEBE"/>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9034CFE-F344-A738-1463-18117AF76732}"/>
              </a:ext>
            </a:extLst>
          </p:cNvPr>
          <p:cNvSpPr>
            <a:spLocks noGrp="1"/>
          </p:cNvSpPr>
          <p:nvPr>
            <p:ph type="dt" sz="half" idx="10"/>
          </p:nvPr>
        </p:nvSpPr>
        <p:spPr/>
        <p:txBody>
          <a:bodyPr/>
          <a:lstStyle/>
          <a:p>
            <a:fld id="{AE769911-76E0-41CC-B200-B98B28A3C74F}" type="datetime4">
              <a:rPr lang="en-US" smtClean="0"/>
              <a:t>September 19, 2023</a:t>
            </a:fld>
            <a:endParaRPr lang="en-US" dirty="0"/>
          </a:p>
        </p:txBody>
      </p:sp>
      <p:sp>
        <p:nvSpPr>
          <p:cNvPr id="8" name="Slide Number Placeholder 7">
            <a:extLst>
              <a:ext uri="{FF2B5EF4-FFF2-40B4-BE49-F238E27FC236}">
                <a16:creationId xmlns:a16="http://schemas.microsoft.com/office/drawing/2014/main" id="{F7953A6D-68CC-3D58-1887-06A8225D0C48}"/>
              </a:ext>
            </a:extLst>
          </p:cNvPr>
          <p:cNvSpPr>
            <a:spLocks noGrp="1"/>
          </p:cNvSpPr>
          <p:nvPr>
            <p:ph type="sldNum" sz="quarter" idx="12"/>
          </p:nvPr>
        </p:nvSpPr>
        <p:spPr/>
        <p:txBody>
          <a:bodyPr/>
          <a:lstStyle/>
          <a:p>
            <a:fld id="{1F0D9605-A831-4471-A4C4-EBFA8615ADCD}" type="slidenum">
              <a:rPr lang="en-US" smtClean="0"/>
              <a:t>8</a:t>
            </a:fld>
            <a:endParaRPr lang="en-US" dirty="0"/>
          </a:p>
        </p:txBody>
      </p:sp>
      <p:sp>
        <p:nvSpPr>
          <p:cNvPr id="22" name="Footer Placeholder 21">
            <a:extLst>
              <a:ext uri="{FF2B5EF4-FFF2-40B4-BE49-F238E27FC236}">
                <a16:creationId xmlns:a16="http://schemas.microsoft.com/office/drawing/2014/main" id="{D975BB94-096A-507A-9A27-A42219B9B154}"/>
              </a:ext>
            </a:extLst>
          </p:cNvPr>
          <p:cNvSpPr>
            <a:spLocks noGrp="1"/>
          </p:cNvSpPr>
          <p:nvPr>
            <p:ph type="ftr" sz="quarter" idx="11"/>
          </p:nvPr>
        </p:nvSpPr>
        <p:spPr/>
        <p:txBody>
          <a:bodyPr/>
          <a:lstStyle/>
          <a:p>
            <a:r>
              <a:rPr lang="en-US" dirty="0"/>
              <a:t>The Innovative Actuary</a:t>
            </a:r>
          </a:p>
        </p:txBody>
      </p:sp>
      <p:pic>
        <p:nvPicPr>
          <p:cNvPr id="15" name="Picture 14" descr="A robot touching a blackboard with math equations&#10;&#10;Description automatically generated">
            <a:extLst>
              <a:ext uri="{FF2B5EF4-FFF2-40B4-BE49-F238E27FC236}">
                <a16:creationId xmlns:a16="http://schemas.microsoft.com/office/drawing/2014/main" id="{A89DAFC9-9733-3E63-E73C-133BDD13A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131" y="1086924"/>
            <a:ext cx="9367869" cy="5269425"/>
          </a:xfrm>
          <a:prstGeom prst="rect">
            <a:avLst/>
          </a:prstGeom>
        </p:spPr>
      </p:pic>
      <p:sp>
        <p:nvSpPr>
          <p:cNvPr id="19" name="Rectangle 18">
            <a:extLst>
              <a:ext uri="{FF2B5EF4-FFF2-40B4-BE49-F238E27FC236}">
                <a16:creationId xmlns:a16="http://schemas.microsoft.com/office/drawing/2014/main" id="{6B7B8A31-55E3-2384-D0B5-A9AAC95EE59F}"/>
              </a:ext>
            </a:extLst>
          </p:cNvPr>
          <p:cNvSpPr/>
          <p:nvPr/>
        </p:nvSpPr>
        <p:spPr>
          <a:xfrm>
            <a:off x="2735325" y="321534"/>
            <a:ext cx="4333855" cy="6034815"/>
          </a:xfrm>
          <a:prstGeom prst="rect">
            <a:avLst/>
          </a:prstGeom>
          <a:gradFill>
            <a:gsLst>
              <a:gs pos="68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5"/>
          <p:cNvSpPr txBox="1"/>
          <p:nvPr/>
        </p:nvSpPr>
        <p:spPr>
          <a:xfrm>
            <a:off x="118503" y="1008274"/>
            <a:ext cx="5902877" cy="1397620"/>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C344C"/>
                </a:solidFill>
                <a:latin typeface="Söhne"/>
              </a:rPr>
              <a:t>Innovative actuaries can integrate Machine Learning, Predictive Modeling, and AI into various aspects of their work, from risk assessment and pricing to fraud detection, customer experience enhancement, and investment portfolio management.</a:t>
            </a:r>
          </a:p>
        </p:txBody>
      </p:sp>
      <p:sp>
        <p:nvSpPr>
          <p:cNvPr id="23" name="TextBox 22">
            <a:extLst>
              <a:ext uri="{FF2B5EF4-FFF2-40B4-BE49-F238E27FC236}">
                <a16:creationId xmlns:a16="http://schemas.microsoft.com/office/drawing/2014/main" id="{6EA98938-C171-6552-810A-595286F63282}"/>
              </a:ext>
            </a:extLst>
          </p:cNvPr>
          <p:cNvSpPr txBox="1"/>
          <p:nvPr/>
        </p:nvSpPr>
        <p:spPr>
          <a:xfrm>
            <a:off x="1627124" y="18850"/>
            <a:ext cx="9498512" cy="1169551"/>
          </a:xfrm>
          <a:prstGeom prst="rect">
            <a:avLst/>
          </a:prstGeom>
          <a:noFill/>
        </p:spPr>
        <p:txBody>
          <a:bodyPr wrap="square" lIns="0" tIns="0" rIns="0" bIns="0" rtlCol="0">
            <a:spAutoFit/>
          </a:bodyPr>
          <a:lstStyle/>
          <a:p>
            <a:pPr algn="ctr"/>
            <a:r>
              <a:rPr lang="en-US" sz="3800" dirty="0">
                <a:solidFill>
                  <a:srgbClr val="0C344C"/>
                </a:solidFill>
                <a:cs typeface="Calibri Light" panose="020F0302020204030204" pitchFamily="34" charset="0"/>
              </a:rPr>
              <a:t>Machine Learning, Predictive Modelling and AI </a:t>
            </a:r>
          </a:p>
          <a:p>
            <a:pPr algn="ctr"/>
            <a:endParaRPr lang="en-US" sz="3800" dirty="0">
              <a:solidFill>
                <a:srgbClr val="0C344C"/>
              </a:solidFill>
              <a:latin typeface="+mj-lt"/>
            </a:endParaRPr>
          </a:p>
        </p:txBody>
      </p:sp>
      <p:grpSp>
        <p:nvGrpSpPr>
          <p:cNvPr id="20" name="Group 19">
            <a:extLst>
              <a:ext uri="{FF2B5EF4-FFF2-40B4-BE49-F238E27FC236}">
                <a16:creationId xmlns:a16="http://schemas.microsoft.com/office/drawing/2014/main" id="{1DD94F61-596A-C13A-F568-A78853EB5AD9}"/>
              </a:ext>
            </a:extLst>
          </p:cNvPr>
          <p:cNvGrpSpPr/>
          <p:nvPr/>
        </p:nvGrpSpPr>
        <p:grpSpPr>
          <a:xfrm>
            <a:off x="118503" y="2732367"/>
            <a:ext cx="1344441" cy="3186115"/>
            <a:chOff x="839788" y="3061729"/>
            <a:chExt cx="1765300" cy="5612580"/>
          </a:xfrm>
        </p:grpSpPr>
        <p:grpSp>
          <p:nvGrpSpPr>
            <p:cNvPr id="24" name="Group 23">
              <a:extLst>
                <a:ext uri="{FF2B5EF4-FFF2-40B4-BE49-F238E27FC236}">
                  <a16:creationId xmlns:a16="http://schemas.microsoft.com/office/drawing/2014/main" id="{E588BA43-1188-F283-E850-9CA5BD93846E}"/>
                </a:ext>
              </a:extLst>
            </p:cNvPr>
            <p:cNvGrpSpPr/>
            <p:nvPr/>
          </p:nvGrpSpPr>
          <p:grpSpPr>
            <a:xfrm>
              <a:off x="1139119" y="3061729"/>
              <a:ext cx="1166638" cy="734542"/>
              <a:chOff x="920816" y="2053524"/>
              <a:chExt cx="1294484" cy="815037"/>
            </a:xfrm>
          </p:grpSpPr>
          <p:sp>
            <p:nvSpPr>
              <p:cNvPr id="27" name="Rectangle: Rounded Corners 12">
                <a:extLst>
                  <a:ext uri="{FF2B5EF4-FFF2-40B4-BE49-F238E27FC236}">
                    <a16:creationId xmlns:a16="http://schemas.microsoft.com/office/drawing/2014/main" id="{BE7A9958-AC57-B8D8-C46C-35596AC97C89}"/>
                  </a:ext>
                </a:extLst>
              </p:cNvPr>
              <p:cNvSpPr/>
              <p:nvPr/>
            </p:nvSpPr>
            <p:spPr>
              <a:xfrm rot="18900000">
                <a:off x="920816" y="2233116"/>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13">
                <a:extLst>
                  <a:ext uri="{FF2B5EF4-FFF2-40B4-BE49-F238E27FC236}">
                    <a16:creationId xmlns:a16="http://schemas.microsoft.com/office/drawing/2014/main" id="{B1B6C80D-4E22-2468-46BC-66F2B9F288AA}"/>
                  </a:ext>
                </a:extLst>
              </p:cNvPr>
              <p:cNvSpPr/>
              <p:nvPr/>
            </p:nvSpPr>
            <p:spPr>
              <a:xfrm rot="18900000">
                <a:off x="1759444" y="2233117"/>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14">
                <a:extLst>
                  <a:ext uri="{FF2B5EF4-FFF2-40B4-BE49-F238E27FC236}">
                    <a16:creationId xmlns:a16="http://schemas.microsoft.com/office/drawing/2014/main" id="{787D900B-9837-E120-EA1C-4395A6A6B654}"/>
                  </a:ext>
                </a:extLst>
              </p:cNvPr>
              <p:cNvSpPr/>
              <p:nvPr/>
            </p:nvSpPr>
            <p:spPr>
              <a:xfrm rot="2700000">
                <a:off x="1160540" y="2053524"/>
                <a:ext cx="815037" cy="815038"/>
              </a:xfrm>
              <a:prstGeom prst="roundRect">
                <a:avLst>
                  <a:gd name="adj" fmla="val 9141"/>
                </a:avLst>
              </a:prstGeom>
              <a:gradFill flip="none" rotWithShape="1">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5" name="TextBox 25">
              <a:extLst>
                <a:ext uri="{FF2B5EF4-FFF2-40B4-BE49-F238E27FC236}">
                  <a16:creationId xmlns:a16="http://schemas.microsoft.com/office/drawing/2014/main" id="{E0B2581A-B66D-75A5-8AB9-0614AF761134}"/>
                </a:ext>
              </a:extLst>
            </p:cNvPr>
            <p:cNvSpPr txBox="1"/>
            <p:nvPr/>
          </p:nvSpPr>
          <p:spPr>
            <a:xfrm>
              <a:off x="839788" y="4770675"/>
              <a:ext cx="1765300" cy="390363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0" i="0" dirty="0">
                  <a:solidFill>
                    <a:schemeClr val="bg1"/>
                  </a:solidFill>
                  <a:effectLst/>
                  <a:latin typeface="Söhne"/>
                </a:rPr>
                <a:t>Technology </a:t>
              </a:r>
            </a:p>
            <a:p>
              <a:pPr algn="ctr"/>
              <a:endParaRPr lang="en-US" sz="1200" dirty="0">
                <a:solidFill>
                  <a:schemeClr val="bg1"/>
                </a:solidFill>
                <a:latin typeface="Söhne"/>
              </a:endParaRPr>
            </a:p>
            <a:p>
              <a:pPr algn="ctr"/>
              <a:r>
                <a:rPr lang="en-US" sz="1200" b="0" i="0" dirty="0">
                  <a:solidFill>
                    <a:srgbClr val="0C344C"/>
                  </a:solidFill>
                  <a:effectLst/>
                  <a:latin typeface="Söhne"/>
                </a:rPr>
                <a:t>This</a:t>
              </a:r>
              <a:r>
                <a:rPr lang="en-US" sz="1200" b="0" i="0" dirty="0">
                  <a:solidFill>
                    <a:schemeClr val="bg1"/>
                  </a:solidFill>
                  <a:effectLst/>
                  <a:latin typeface="Söhne"/>
                </a:rPr>
                <a:t> </a:t>
              </a:r>
              <a:r>
                <a:rPr lang="en-US" sz="1200" b="0" i="0" dirty="0">
                  <a:solidFill>
                    <a:srgbClr val="0C344C"/>
                  </a:solidFill>
                  <a:effectLst/>
                  <a:latin typeface="Söhne"/>
                </a:rPr>
                <a:t>can lead to more precise risk assessments, allowing actuaries to develop customized insurance policies and pricing models based on individualized risk profiles.</a:t>
              </a:r>
              <a:endParaRPr lang="en-US" sz="1200" dirty="0">
                <a:solidFill>
                  <a:srgbClr val="0C344C"/>
                </a:solidFill>
                <a:cs typeface="Calibri Light" panose="020F0302020204030204" pitchFamily="34" charset="0"/>
              </a:endParaRPr>
            </a:p>
          </p:txBody>
        </p:sp>
        <p:sp>
          <p:nvSpPr>
            <p:cNvPr id="26" name="TextBox 25">
              <a:extLst>
                <a:ext uri="{FF2B5EF4-FFF2-40B4-BE49-F238E27FC236}">
                  <a16:creationId xmlns:a16="http://schemas.microsoft.com/office/drawing/2014/main" id="{664653BE-9B5A-2026-7093-7FBE4A5E0C8D}"/>
                </a:ext>
              </a:extLst>
            </p:cNvPr>
            <p:cNvSpPr txBox="1"/>
            <p:nvPr/>
          </p:nvSpPr>
          <p:spPr>
            <a:xfrm>
              <a:off x="839788" y="4010550"/>
              <a:ext cx="1765300" cy="1301212"/>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0" dirty="0">
                  <a:effectLst/>
                  <a:latin typeface="Söhne"/>
                </a:rPr>
                <a:t>Risk Assessment and Pricing</a:t>
              </a:r>
              <a:endParaRPr lang="en-US" sz="1600" dirty="0">
                <a:solidFill>
                  <a:srgbClr val="0C344C"/>
                </a:solidFill>
                <a:latin typeface="+mj-lt"/>
                <a:cs typeface="Calibri Light" panose="020F0302020204030204" pitchFamily="34" charset="0"/>
              </a:endParaRPr>
            </a:p>
          </p:txBody>
        </p:sp>
      </p:grpSp>
      <p:grpSp>
        <p:nvGrpSpPr>
          <p:cNvPr id="30" name="Group 29">
            <a:extLst>
              <a:ext uri="{FF2B5EF4-FFF2-40B4-BE49-F238E27FC236}">
                <a16:creationId xmlns:a16="http://schemas.microsoft.com/office/drawing/2014/main" id="{7055D829-EC2E-4432-7A8B-520AFA17496C}"/>
              </a:ext>
            </a:extLst>
          </p:cNvPr>
          <p:cNvGrpSpPr/>
          <p:nvPr/>
        </p:nvGrpSpPr>
        <p:grpSpPr>
          <a:xfrm>
            <a:off x="1857844" y="2663611"/>
            <a:ext cx="1523946" cy="2719954"/>
            <a:chOff x="604091" y="3061729"/>
            <a:chExt cx="2000997" cy="4791403"/>
          </a:xfrm>
        </p:grpSpPr>
        <p:grpSp>
          <p:nvGrpSpPr>
            <p:cNvPr id="31" name="Group 30">
              <a:extLst>
                <a:ext uri="{FF2B5EF4-FFF2-40B4-BE49-F238E27FC236}">
                  <a16:creationId xmlns:a16="http://schemas.microsoft.com/office/drawing/2014/main" id="{D20E2462-935C-A0BB-2B78-BD057027CDEC}"/>
                </a:ext>
              </a:extLst>
            </p:cNvPr>
            <p:cNvGrpSpPr/>
            <p:nvPr/>
          </p:nvGrpSpPr>
          <p:grpSpPr>
            <a:xfrm>
              <a:off x="1139119" y="3061729"/>
              <a:ext cx="1166638" cy="734542"/>
              <a:chOff x="920816" y="2053524"/>
              <a:chExt cx="1294484" cy="815037"/>
            </a:xfrm>
          </p:grpSpPr>
          <p:sp>
            <p:nvSpPr>
              <p:cNvPr id="34" name="Rectangle: Rounded Corners 12">
                <a:extLst>
                  <a:ext uri="{FF2B5EF4-FFF2-40B4-BE49-F238E27FC236}">
                    <a16:creationId xmlns:a16="http://schemas.microsoft.com/office/drawing/2014/main" id="{5D829AC4-A81B-B078-B0CC-B10D9BCF9705}"/>
                  </a:ext>
                </a:extLst>
              </p:cNvPr>
              <p:cNvSpPr/>
              <p:nvPr/>
            </p:nvSpPr>
            <p:spPr>
              <a:xfrm rot="18900000">
                <a:off x="920816" y="2233116"/>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13">
                <a:extLst>
                  <a:ext uri="{FF2B5EF4-FFF2-40B4-BE49-F238E27FC236}">
                    <a16:creationId xmlns:a16="http://schemas.microsoft.com/office/drawing/2014/main" id="{BA7F7C62-8A02-734E-CC4E-7F91697F90F7}"/>
                  </a:ext>
                </a:extLst>
              </p:cNvPr>
              <p:cNvSpPr/>
              <p:nvPr/>
            </p:nvSpPr>
            <p:spPr>
              <a:xfrm rot="18900000">
                <a:off x="1759444" y="2233117"/>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Rounded Corners 14">
                <a:extLst>
                  <a:ext uri="{FF2B5EF4-FFF2-40B4-BE49-F238E27FC236}">
                    <a16:creationId xmlns:a16="http://schemas.microsoft.com/office/drawing/2014/main" id="{ED728BC5-ED76-BC75-4A51-BCB019FEEF8B}"/>
                  </a:ext>
                </a:extLst>
              </p:cNvPr>
              <p:cNvSpPr/>
              <p:nvPr/>
            </p:nvSpPr>
            <p:spPr>
              <a:xfrm rot="2700000">
                <a:off x="1160540" y="2053524"/>
                <a:ext cx="815037" cy="815038"/>
              </a:xfrm>
              <a:prstGeom prst="roundRect">
                <a:avLst>
                  <a:gd name="adj" fmla="val 9141"/>
                </a:avLst>
              </a:prstGeom>
              <a:gradFill flip="none" rotWithShape="1">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2" name="TextBox 25">
              <a:extLst>
                <a:ext uri="{FF2B5EF4-FFF2-40B4-BE49-F238E27FC236}">
                  <a16:creationId xmlns:a16="http://schemas.microsoft.com/office/drawing/2014/main" id="{B773FCE8-9D9F-FB58-B008-60F03CC03FE1}"/>
                </a:ext>
              </a:extLst>
            </p:cNvPr>
            <p:cNvSpPr txBox="1"/>
            <p:nvPr/>
          </p:nvSpPr>
          <p:spPr>
            <a:xfrm>
              <a:off x="604091" y="5250708"/>
              <a:ext cx="1765300" cy="260242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b="0" i="0" dirty="0">
                <a:solidFill>
                  <a:srgbClr val="0C344C"/>
                </a:solidFill>
                <a:effectLst/>
                <a:latin typeface="Söhne"/>
              </a:endParaRPr>
            </a:p>
            <a:p>
              <a:pPr algn="ctr"/>
              <a:r>
                <a:rPr lang="en-US" sz="1200" b="0" i="0" dirty="0">
                  <a:solidFill>
                    <a:srgbClr val="0C344C"/>
                  </a:solidFill>
                  <a:effectLst/>
                  <a:latin typeface="Söhne"/>
                </a:rPr>
                <a:t>This ML models can flag potentially fraudulent claims, enabling actuaries to investigate and mitigate fraud more effectively.</a:t>
              </a:r>
              <a:endParaRPr lang="en-US" sz="1200" dirty="0">
                <a:solidFill>
                  <a:srgbClr val="0C344C"/>
                </a:solidFill>
                <a:cs typeface="Calibri Light" panose="020F0302020204030204" pitchFamily="34" charset="0"/>
              </a:endParaRPr>
            </a:p>
          </p:txBody>
        </p:sp>
        <p:sp>
          <p:nvSpPr>
            <p:cNvPr id="33" name="TextBox 32">
              <a:extLst>
                <a:ext uri="{FF2B5EF4-FFF2-40B4-BE49-F238E27FC236}">
                  <a16:creationId xmlns:a16="http://schemas.microsoft.com/office/drawing/2014/main" id="{104218EB-6623-2B69-F6B8-AF459B9C1174}"/>
                </a:ext>
              </a:extLst>
            </p:cNvPr>
            <p:cNvSpPr txBox="1"/>
            <p:nvPr/>
          </p:nvSpPr>
          <p:spPr>
            <a:xfrm>
              <a:off x="839788" y="4010550"/>
              <a:ext cx="1765300" cy="1301212"/>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0" dirty="0">
                  <a:effectLst/>
                  <a:latin typeface="Söhne"/>
                </a:rPr>
                <a:t>Fraud Detection and Prevention</a:t>
              </a:r>
              <a:endParaRPr lang="en-US" sz="1600" dirty="0">
                <a:solidFill>
                  <a:srgbClr val="0C344C"/>
                </a:solidFill>
                <a:latin typeface="+mj-lt"/>
                <a:cs typeface="Calibri Light" panose="020F0302020204030204" pitchFamily="34" charset="0"/>
              </a:endParaRPr>
            </a:p>
          </p:txBody>
        </p:sp>
      </p:grpSp>
      <p:grpSp>
        <p:nvGrpSpPr>
          <p:cNvPr id="37" name="Group 36">
            <a:extLst>
              <a:ext uri="{FF2B5EF4-FFF2-40B4-BE49-F238E27FC236}">
                <a16:creationId xmlns:a16="http://schemas.microsoft.com/office/drawing/2014/main" id="{9E80B214-F36B-B19C-46D2-DE885AF9469F}"/>
              </a:ext>
            </a:extLst>
          </p:cNvPr>
          <p:cNvGrpSpPr/>
          <p:nvPr/>
        </p:nvGrpSpPr>
        <p:grpSpPr>
          <a:xfrm>
            <a:off x="3957404" y="2595646"/>
            <a:ext cx="1344441" cy="3186115"/>
            <a:chOff x="839788" y="3061729"/>
            <a:chExt cx="1765300" cy="5612580"/>
          </a:xfrm>
        </p:grpSpPr>
        <p:grpSp>
          <p:nvGrpSpPr>
            <p:cNvPr id="38" name="Group 37">
              <a:extLst>
                <a:ext uri="{FF2B5EF4-FFF2-40B4-BE49-F238E27FC236}">
                  <a16:creationId xmlns:a16="http://schemas.microsoft.com/office/drawing/2014/main" id="{962B3FF3-16BA-379B-162D-551633176F3C}"/>
                </a:ext>
              </a:extLst>
            </p:cNvPr>
            <p:cNvGrpSpPr/>
            <p:nvPr/>
          </p:nvGrpSpPr>
          <p:grpSpPr>
            <a:xfrm>
              <a:off x="1139119" y="3061729"/>
              <a:ext cx="1166638" cy="734542"/>
              <a:chOff x="920816" y="2053524"/>
              <a:chExt cx="1294484" cy="815037"/>
            </a:xfrm>
          </p:grpSpPr>
          <p:sp>
            <p:nvSpPr>
              <p:cNvPr id="41" name="Rectangle: Rounded Corners 12">
                <a:extLst>
                  <a:ext uri="{FF2B5EF4-FFF2-40B4-BE49-F238E27FC236}">
                    <a16:creationId xmlns:a16="http://schemas.microsoft.com/office/drawing/2014/main" id="{2B484E79-F559-3C75-E4B8-CF4A2E7E0A14}"/>
                  </a:ext>
                </a:extLst>
              </p:cNvPr>
              <p:cNvSpPr/>
              <p:nvPr/>
            </p:nvSpPr>
            <p:spPr>
              <a:xfrm rot="18900000">
                <a:off x="920816" y="2233116"/>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Rounded Corners 13">
                <a:extLst>
                  <a:ext uri="{FF2B5EF4-FFF2-40B4-BE49-F238E27FC236}">
                    <a16:creationId xmlns:a16="http://schemas.microsoft.com/office/drawing/2014/main" id="{73C258EB-67AB-2C7F-68B3-8C017882DB37}"/>
                  </a:ext>
                </a:extLst>
              </p:cNvPr>
              <p:cNvSpPr/>
              <p:nvPr/>
            </p:nvSpPr>
            <p:spPr>
              <a:xfrm rot="18900000">
                <a:off x="1759444" y="2233117"/>
                <a:ext cx="455856" cy="455857"/>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Rounded Corners 14">
                <a:extLst>
                  <a:ext uri="{FF2B5EF4-FFF2-40B4-BE49-F238E27FC236}">
                    <a16:creationId xmlns:a16="http://schemas.microsoft.com/office/drawing/2014/main" id="{E0355B61-9811-775A-C6AD-7A2BAEF63548}"/>
                  </a:ext>
                </a:extLst>
              </p:cNvPr>
              <p:cNvSpPr/>
              <p:nvPr/>
            </p:nvSpPr>
            <p:spPr>
              <a:xfrm rot="2700000">
                <a:off x="1160540" y="2053524"/>
                <a:ext cx="815037" cy="815038"/>
              </a:xfrm>
              <a:prstGeom prst="roundRect">
                <a:avLst>
                  <a:gd name="adj" fmla="val 9141"/>
                </a:avLst>
              </a:prstGeom>
              <a:gradFill flip="none" rotWithShape="1">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9" name="TextBox 25">
              <a:extLst>
                <a:ext uri="{FF2B5EF4-FFF2-40B4-BE49-F238E27FC236}">
                  <a16:creationId xmlns:a16="http://schemas.microsoft.com/office/drawing/2014/main" id="{1000E615-3D33-2CA0-6069-D59B4EDCDE38}"/>
                </a:ext>
              </a:extLst>
            </p:cNvPr>
            <p:cNvSpPr txBox="1"/>
            <p:nvPr/>
          </p:nvSpPr>
          <p:spPr>
            <a:xfrm>
              <a:off x="839788" y="4770675"/>
              <a:ext cx="1765300" cy="390363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0" i="0" dirty="0">
                  <a:solidFill>
                    <a:schemeClr val="bg1"/>
                  </a:solidFill>
                  <a:effectLst/>
                  <a:latin typeface="Söhne"/>
                </a:rPr>
                <a:t>Technology tran</a:t>
              </a:r>
            </a:p>
            <a:p>
              <a:pPr algn="ctr"/>
              <a:r>
                <a:rPr lang="en-US" sz="1200" b="0" i="0" dirty="0">
                  <a:solidFill>
                    <a:schemeClr val="bg1"/>
                  </a:solidFill>
                  <a:effectLst/>
                  <a:latin typeface="Söhne"/>
                </a:rPr>
                <a:t>This </a:t>
              </a:r>
            </a:p>
            <a:p>
              <a:pPr algn="ctr"/>
              <a:r>
                <a:rPr lang="en-US" sz="1200" dirty="0">
                  <a:solidFill>
                    <a:srgbClr val="0C344C"/>
                  </a:solidFill>
                  <a:latin typeface="Söhne"/>
                </a:rPr>
                <a:t>O</a:t>
              </a:r>
              <a:r>
                <a:rPr lang="en-US" sz="1200" b="0" i="0" dirty="0">
                  <a:solidFill>
                    <a:srgbClr val="0C344C"/>
                  </a:solidFill>
                  <a:effectLst/>
                  <a:latin typeface="Söhne"/>
                </a:rPr>
                <a:t>ptimize investment strategies by predicting market trends and identifying high-performing assets leading to more profitable investment portfolios for insurers.</a:t>
              </a:r>
              <a:endParaRPr lang="en-US" sz="1200" dirty="0">
                <a:solidFill>
                  <a:srgbClr val="0C344C"/>
                </a:solidFill>
                <a:latin typeface="Söhne"/>
              </a:endParaRPr>
            </a:p>
          </p:txBody>
        </p:sp>
        <p:sp>
          <p:nvSpPr>
            <p:cNvPr id="40" name="TextBox 39">
              <a:extLst>
                <a:ext uri="{FF2B5EF4-FFF2-40B4-BE49-F238E27FC236}">
                  <a16:creationId xmlns:a16="http://schemas.microsoft.com/office/drawing/2014/main" id="{B14835F3-E2F6-BA3C-1436-63D879210618}"/>
                </a:ext>
              </a:extLst>
            </p:cNvPr>
            <p:cNvSpPr txBox="1"/>
            <p:nvPr/>
          </p:nvSpPr>
          <p:spPr>
            <a:xfrm>
              <a:off x="839788" y="4010550"/>
              <a:ext cx="1765300" cy="1301212"/>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0" dirty="0">
                  <a:effectLst/>
                  <a:latin typeface="Söhne"/>
                </a:rPr>
                <a:t>Investment Portfolio Management:</a:t>
              </a:r>
              <a:endParaRPr lang="en-US" sz="1600" dirty="0">
                <a:solidFill>
                  <a:srgbClr val="0C344C"/>
                </a:solidFill>
                <a:latin typeface="+mj-lt"/>
                <a:cs typeface="Calibri Light" panose="020F0302020204030204" pitchFamily="34" charset="0"/>
              </a:endParaRPr>
            </a:p>
          </p:txBody>
        </p:sp>
      </p:grpSp>
      <p:pic>
        <p:nvPicPr>
          <p:cNvPr id="5" name="Picture 4">
            <a:extLst>
              <a:ext uri="{FF2B5EF4-FFF2-40B4-BE49-F238E27FC236}">
                <a16:creationId xmlns:a16="http://schemas.microsoft.com/office/drawing/2014/main" id="{41F02FEC-3447-B79D-A33D-66E6E0298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4462" y="-33899"/>
            <a:ext cx="1295401" cy="684448"/>
          </a:xfrm>
          <a:prstGeom prst="rect">
            <a:avLst/>
          </a:prstGeom>
        </p:spPr>
      </p:pic>
    </p:spTree>
    <p:extLst>
      <p:ext uri="{BB962C8B-B14F-4D97-AF65-F5344CB8AC3E}">
        <p14:creationId xmlns:p14="http://schemas.microsoft.com/office/powerpoint/2010/main" val="75582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6346" y="0"/>
            <a:ext cx="1240778" cy="482568"/>
            <a:chOff x="5401469" y="1588"/>
            <a:chExt cx="1389063" cy="540239"/>
          </a:xfrm>
        </p:grpSpPr>
        <p:sp>
          <p:nvSpPr>
            <p:cNvPr id="3" name="Freeform 5"/>
            <p:cNvSpPr>
              <a:spLocks/>
            </p:cNvSpPr>
            <p:nvPr/>
          </p:nvSpPr>
          <p:spPr bwMode="auto">
            <a:xfrm>
              <a:off x="5401469" y="1588"/>
              <a:ext cx="1205279" cy="540239"/>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0">
                  <a:srgbClr val="0C344C"/>
                </a:gs>
                <a:gs pos="100000">
                  <a:srgbClr val="D80F7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252003" y="1588"/>
              <a:ext cx="538529" cy="426549"/>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p:nvSpPr>
        <p:spPr>
          <a:xfrm>
            <a:off x="1530294" y="708770"/>
            <a:ext cx="5675311" cy="430887"/>
          </a:xfrm>
          <a:prstGeom prst="rect">
            <a:avLst/>
          </a:prstGeom>
          <a:noFill/>
        </p:spPr>
        <p:txBody>
          <a:bodyPr wrap="square" lIns="0" tIns="0" rIns="0" bIns="0" rtlCol="0">
            <a:spAutoFit/>
          </a:bodyPr>
          <a:lstStyle/>
          <a:p>
            <a:r>
              <a:rPr lang="en-GB" sz="2800" dirty="0">
                <a:solidFill>
                  <a:srgbClr val="0C344C"/>
                </a:solidFill>
                <a:latin typeface="+mj-lt"/>
              </a:rPr>
              <a:t>Future Trends</a:t>
            </a:r>
            <a:endParaRPr lang="en-US" sz="2800" dirty="0">
              <a:solidFill>
                <a:srgbClr val="0C344C"/>
              </a:solidFill>
              <a:latin typeface="+mj-lt"/>
            </a:endParaRPr>
          </a:p>
        </p:txBody>
      </p:sp>
      <p:sp>
        <p:nvSpPr>
          <p:cNvPr id="6" name="TextBox 25"/>
          <p:cNvSpPr txBox="1"/>
          <p:nvPr/>
        </p:nvSpPr>
        <p:spPr>
          <a:xfrm>
            <a:off x="620076" y="1093168"/>
            <a:ext cx="9955002" cy="989040"/>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rgbClr val="0C344C"/>
              </a:solidFill>
              <a:cs typeface="Calibri Light" panose="020F0302020204030204" pitchFamily="34" charset="0"/>
            </a:endParaRPr>
          </a:p>
          <a:p>
            <a:r>
              <a:rPr lang="en-US" sz="1600" b="0" i="0" dirty="0">
                <a:solidFill>
                  <a:srgbClr val="0C344C"/>
                </a:solidFill>
                <a:effectLst/>
                <a:latin typeface="Söhne"/>
              </a:rPr>
              <a:t>The field of actuarial science is on the brink of significant transformation, driven by emerging technologies and evolving data practices. Three key future trends—quantum computing, data visualization, and personalized risk assessment promise to reshape the actuarial landscape. Actuaries must adapt to harness these trends effectively.</a:t>
            </a:r>
            <a:endParaRPr lang="en-US" sz="1600" dirty="0">
              <a:solidFill>
                <a:srgbClr val="0C344C"/>
              </a:solidFill>
              <a:cs typeface="Calibri Light" panose="020F0302020204030204" pitchFamily="34" charset="0"/>
            </a:endParaRPr>
          </a:p>
        </p:txBody>
      </p:sp>
      <p:grpSp>
        <p:nvGrpSpPr>
          <p:cNvPr id="69" name="Group 68"/>
          <p:cNvGrpSpPr/>
          <p:nvPr/>
        </p:nvGrpSpPr>
        <p:grpSpPr>
          <a:xfrm>
            <a:off x="1496881" y="2622783"/>
            <a:ext cx="4882149" cy="1470751"/>
            <a:chOff x="7748832" y="2577037"/>
            <a:chExt cx="2832386" cy="2106290"/>
          </a:xfrm>
        </p:grpSpPr>
        <p:sp>
          <p:nvSpPr>
            <p:cNvPr id="70" name="TextBox 25"/>
            <p:cNvSpPr txBox="1"/>
            <p:nvPr/>
          </p:nvSpPr>
          <p:spPr>
            <a:xfrm>
              <a:off x="7748832" y="3140623"/>
              <a:ext cx="2832386" cy="154270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C344C"/>
                  </a:solidFill>
                  <a:cs typeface="Calibri Light" panose="020F0302020204030204" pitchFamily="34" charset="0"/>
                </a:rPr>
                <a:t>Unlike classical computers, this technology enables unprecedented speed and complexity in calculations. </a:t>
              </a:r>
              <a:r>
                <a:rPr lang="en-US" sz="1400" b="0" i="0" dirty="0">
                  <a:solidFill>
                    <a:srgbClr val="0C344C"/>
                  </a:solidFill>
                  <a:effectLst/>
                  <a:latin typeface="Söhne"/>
                </a:rPr>
                <a:t>Quantum computing can revolutionize complex risk assessments and simulations, drastically reducing computation time. Actuaries can explore intricate models and scenarios previously deemed impractical.</a:t>
              </a:r>
              <a:endParaRPr lang="en-US" sz="1400" dirty="0">
                <a:solidFill>
                  <a:srgbClr val="0C344C"/>
                </a:solidFill>
                <a:cs typeface="Calibri Light" panose="020F0302020204030204" pitchFamily="34" charset="0"/>
              </a:endParaRPr>
            </a:p>
          </p:txBody>
        </p:sp>
        <p:sp>
          <p:nvSpPr>
            <p:cNvPr id="71" name="TextBox 25"/>
            <p:cNvSpPr txBox="1"/>
            <p:nvPr/>
          </p:nvSpPr>
          <p:spPr>
            <a:xfrm>
              <a:off x="7749580" y="2577037"/>
              <a:ext cx="2088074" cy="246221"/>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19627F"/>
                  </a:solidFill>
                  <a:latin typeface="+mj-lt"/>
                  <a:cs typeface="Calibri Light" panose="020F0302020204030204" pitchFamily="34" charset="0"/>
                </a:rPr>
                <a:t>Quantum Computing</a:t>
              </a:r>
            </a:p>
          </p:txBody>
        </p:sp>
      </p:grpSp>
      <p:grpSp>
        <p:nvGrpSpPr>
          <p:cNvPr id="10" name="Group 9">
            <a:extLst>
              <a:ext uri="{FF2B5EF4-FFF2-40B4-BE49-F238E27FC236}">
                <a16:creationId xmlns:a16="http://schemas.microsoft.com/office/drawing/2014/main" id="{6A16F8D6-45CC-79B4-86F4-D11A7B29B1E0}"/>
              </a:ext>
            </a:extLst>
          </p:cNvPr>
          <p:cNvGrpSpPr/>
          <p:nvPr/>
        </p:nvGrpSpPr>
        <p:grpSpPr>
          <a:xfrm>
            <a:off x="523560" y="4243936"/>
            <a:ext cx="731771" cy="559571"/>
            <a:chOff x="935790" y="3051703"/>
            <a:chExt cx="731771" cy="559571"/>
          </a:xfrm>
        </p:grpSpPr>
        <p:sp>
          <p:nvSpPr>
            <p:cNvPr id="49" name="Rectangle: Rounded Corners 74"/>
            <p:cNvSpPr/>
            <p:nvPr/>
          </p:nvSpPr>
          <p:spPr>
            <a:xfrm rot="18900000">
              <a:off x="1299700" y="3147558"/>
              <a:ext cx="367861" cy="367862"/>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1"/>
            <p:cNvSpPr/>
            <p:nvPr/>
          </p:nvSpPr>
          <p:spPr>
            <a:xfrm rot="2700000">
              <a:off x="935790" y="3051703"/>
              <a:ext cx="559571" cy="559572"/>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p:cNvGrpSpPr/>
            <p:nvPr/>
          </p:nvGrpSpPr>
          <p:grpSpPr>
            <a:xfrm>
              <a:off x="1094383" y="3209763"/>
              <a:ext cx="242385" cy="243452"/>
              <a:chOff x="9161463" y="1803400"/>
              <a:chExt cx="360363" cy="361950"/>
            </a:xfrm>
            <a:solidFill>
              <a:schemeClr val="bg1"/>
            </a:solidFill>
          </p:grpSpPr>
          <p:sp>
            <p:nvSpPr>
              <p:cNvPr id="76" name="Freeform 101"/>
              <p:cNvSpPr>
                <a:spLocks/>
              </p:cNvSpPr>
              <p:nvPr/>
            </p:nvSpPr>
            <p:spPr bwMode="auto">
              <a:xfrm>
                <a:off x="9161463" y="1965325"/>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102"/>
              <p:cNvSpPr>
                <a:spLocks/>
              </p:cNvSpPr>
              <p:nvPr/>
            </p:nvSpPr>
            <p:spPr bwMode="auto">
              <a:xfrm>
                <a:off x="9161463" y="1897063"/>
                <a:ext cx="300038"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103"/>
              <p:cNvSpPr>
                <a:spLocks/>
              </p:cNvSpPr>
              <p:nvPr/>
            </p:nvSpPr>
            <p:spPr bwMode="auto">
              <a:xfrm>
                <a:off x="9161463" y="1803400"/>
                <a:ext cx="300038"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104"/>
              <p:cNvSpPr>
                <a:spLocks/>
              </p:cNvSpPr>
              <p:nvPr/>
            </p:nvSpPr>
            <p:spPr bwMode="auto">
              <a:xfrm>
                <a:off x="9161463" y="2033588"/>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105"/>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5" name="Group 14">
            <a:extLst>
              <a:ext uri="{FF2B5EF4-FFF2-40B4-BE49-F238E27FC236}">
                <a16:creationId xmlns:a16="http://schemas.microsoft.com/office/drawing/2014/main" id="{D1558510-30CC-C4BE-C9EE-3D163484CB9C}"/>
              </a:ext>
            </a:extLst>
          </p:cNvPr>
          <p:cNvGrpSpPr/>
          <p:nvPr/>
        </p:nvGrpSpPr>
        <p:grpSpPr>
          <a:xfrm>
            <a:off x="6874573" y="2622783"/>
            <a:ext cx="731771" cy="559571"/>
            <a:chOff x="935790" y="4027756"/>
            <a:chExt cx="731771" cy="559571"/>
          </a:xfrm>
        </p:grpSpPr>
        <p:sp>
          <p:nvSpPr>
            <p:cNvPr id="50" name="Rectangle: Rounded Corners 75"/>
            <p:cNvSpPr/>
            <p:nvPr/>
          </p:nvSpPr>
          <p:spPr>
            <a:xfrm rot="18900000">
              <a:off x="1299700" y="4123611"/>
              <a:ext cx="367861" cy="367862"/>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BCC14B4-1174-F94D-C4EE-5416F1E69223}"/>
                </a:ext>
              </a:extLst>
            </p:cNvPr>
            <p:cNvGrpSpPr/>
            <p:nvPr/>
          </p:nvGrpSpPr>
          <p:grpSpPr>
            <a:xfrm>
              <a:off x="935790" y="4027756"/>
              <a:ext cx="559572" cy="559571"/>
              <a:chOff x="935792" y="4027754"/>
              <a:chExt cx="559572" cy="559571"/>
            </a:xfrm>
          </p:grpSpPr>
          <p:sp>
            <p:nvSpPr>
              <p:cNvPr id="55" name="Rectangle: Rounded Corners 52"/>
              <p:cNvSpPr/>
              <p:nvPr/>
            </p:nvSpPr>
            <p:spPr>
              <a:xfrm rot="2700000">
                <a:off x="935792" y="4027754"/>
                <a:ext cx="559571" cy="559572"/>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p:cNvGrpSpPr/>
              <p:nvPr/>
            </p:nvGrpSpPr>
            <p:grpSpPr>
              <a:xfrm>
                <a:off x="1068894" y="4181444"/>
                <a:ext cx="293372" cy="252196"/>
                <a:chOff x="5554663" y="2179638"/>
                <a:chExt cx="361951" cy="311151"/>
              </a:xfrm>
              <a:solidFill>
                <a:schemeClr val="bg1"/>
              </a:solidFill>
            </p:grpSpPr>
            <p:sp>
              <p:nvSpPr>
                <p:cNvPr id="86" name="Freeform 85"/>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Oval 86"/>
                <p:cNvSpPr>
                  <a:spLocks noChangeArrowheads="1"/>
                </p:cNvSpPr>
                <p:nvPr/>
              </p:nvSpPr>
              <p:spPr bwMode="auto">
                <a:xfrm>
                  <a:off x="582136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Oval 87"/>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89"/>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90"/>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91"/>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93" name="Freeform 92"/>
                <p:cNvSpPr>
                  <a:spLocks noEditPoints="1"/>
                </p:cNvSpPr>
                <p:nvPr/>
              </p:nvSpPr>
              <p:spPr bwMode="auto">
                <a:xfrm>
                  <a:off x="5803901" y="2344738"/>
                  <a:ext cx="112713" cy="128587"/>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grpSp>
        <p:nvGrpSpPr>
          <p:cNvPr id="12" name="Group 11">
            <a:extLst>
              <a:ext uri="{FF2B5EF4-FFF2-40B4-BE49-F238E27FC236}">
                <a16:creationId xmlns:a16="http://schemas.microsoft.com/office/drawing/2014/main" id="{D85F9793-7610-5A12-48DA-8754469C7B0A}"/>
              </a:ext>
            </a:extLst>
          </p:cNvPr>
          <p:cNvGrpSpPr/>
          <p:nvPr/>
        </p:nvGrpSpPr>
        <p:grpSpPr>
          <a:xfrm>
            <a:off x="555993" y="2533101"/>
            <a:ext cx="742828" cy="559571"/>
            <a:chOff x="1708991" y="2902601"/>
            <a:chExt cx="742828" cy="559571"/>
          </a:xfrm>
        </p:grpSpPr>
        <p:sp>
          <p:nvSpPr>
            <p:cNvPr id="51" name="Rectangle: Rounded Corners 73"/>
            <p:cNvSpPr/>
            <p:nvPr/>
          </p:nvSpPr>
          <p:spPr>
            <a:xfrm rot="18900000">
              <a:off x="2083958" y="2953666"/>
              <a:ext cx="367861" cy="367862"/>
            </a:xfrm>
            <a:prstGeom prst="roundRect">
              <a:avLst>
                <a:gd name="adj" fmla="val 9141"/>
              </a:avLst>
            </a:prstGeom>
            <a:gradFill flip="none" rotWithShape="1">
              <a:gsLst>
                <a:gs pos="0">
                  <a:srgbClr val="BFBEBE"/>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2B08B78-4CB3-361F-1FA9-DE7A9EFDF614}"/>
                </a:ext>
              </a:extLst>
            </p:cNvPr>
            <p:cNvGrpSpPr/>
            <p:nvPr/>
          </p:nvGrpSpPr>
          <p:grpSpPr>
            <a:xfrm>
              <a:off x="1708991" y="2902601"/>
              <a:ext cx="559572" cy="559571"/>
              <a:chOff x="979727" y="2152213"/>
              <a:chExt cx="559572" cy="559571"/>
            </a:xfrm>
          </p:grpSpPr>
          <p:sp>
            <p:nvSpPr>
              <p:cNvPr id="52" name="Rectangle: Rounded Corners 50"/>
              <p:cNvSpPr/>
              <p:nvPr/>
            </p:nvSpPr>
            <p:spPr>
              <a:xfrm rot="2700000">
                <a:off x="979727" y="2152213"/>
                <a:ext cx="559571" cy="559572"/>
              </a:xfrm>
              <a:prstGeom prst="roundRect">
                <a:avLst>
                  <a:gd name="adj" fmla="val 9141"/>
                </a:avLst>
              </a:prstGeom>
              <a:gradFill flip="none" rotWithShape="1">
                <a:gsLst>
                  <a:gs pos="0">
                    <a:srgbClr val="0C344C"/>
                  </a:gs>
                  <a:gs pos="100000">
                    <a:srgbClr val="D80F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p:cNvGrpSpPr/>
              <p:nvPr/>
            </p:nvGrpSpPr>
            <p:grpSpPr>
              <a:xfrm>
                <a:off x="1094383" y="2273439"/>
                <a:ext cx="242384" cy="202877"/>
                <a:chOff x="2670175" y="2916238"/>
                <a:chExt cx="360363" cy="301626"/>
              </a:xfrm>
              <a:solidFill>
                <a:schemeClr val="bg1"/>
              </a:solidFill>
            </p:grpSpPr>
            <p:sp>
              <p:nvSpPr>
                <p:cNvPr id="82" name="Freeform 81"/>
                <p:cNvSpPr>
                  <a:spLocks/>
                </p:cNvSpPr>
                <p:nvPr/>
              </p:nvSpPr>
              <p:spPr bwMode="auto">
                <a:xfrm>
                  <a:off x="2970213" y="3067051"/>
                  <a:ext cx="60325" cy="136525"/>
                </a:xfrm>
                <a:custGeom>
                  <a:avLst/>
                  <a:gdLst>
                    <a:gd name="T0" fmla="*/ 14 w 16"/>
                    <a:gd name="T1" fmla="*/ 0 h 36"/>
                    <a:gd name="T2" fmla="*/ 2 w 16"/>
                    <a:gd name="T3" fmla="*/ 0 h 36"/>
                    <a:gd name="T4" fmla="*/ 0 w 16"/>
                    <a:gd name="T5" fmla="*/ 2 h 36"/>
                    <a:gd name="T6" fmla="*/ 0 w 16"/>
                    <a:gd name="T7" fmla="*/ 34 h 36"/>
                    <a:gd name="T8" fmla="*/ 2 w 16"/>
                    <a:gd name="T9" fmla="*/ 36 h 36"/>
                    <a:gd name="T10" fmla="*/ 14 w 16"/>
                    <a:gd name="T11" fmla="*/ 36 h 36"/>
                    <a:gd name="T12" fmla="*/ 16 w 16"/>
                    <a:gd name="T13" fmla="*/ 34 h 36"/>
                    <a:gd name="T14" fmla="*/ 16 w 16"/>
                    <a:gd name="T15" fmla="*/ 2 h 36"/>
                    <a:gd name="T16" fmla="*/ 14 w 1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6">
                      <a:moveTo>
                        <a:pt x="14" y="0"/>
                      </a:moveTo>
                      <a:cubicBezTo>
                        <a:pt x="2" y="0"/>
                        <a:pt x="2" y="0"/>
                        <a:pt x="2" y="0"/>
                      </a:cubicBezTo>
                      <a:cubicBezTo>
                        <a:pt x="1" y="0"/>
                        <a:pt x="0" y="1"/>
                        <a:pt x="0" y="2"/>
                      </a:cubicBezTo>
                      <a:cubicBezTo>
                        <a:pt x="0" y="34"/>
                        <a:pt x="0" y="34"/>
                        <a:pt x="0" y="34"/>
                      </a:cubicBezTo>
                      <a:cubicBezTo>
                        <a:pt x="0" y="35"/>
                        <a:pt x="1" y="36"/>
                        <a:pt x="2" y="36"/>
                      </a:cubicBezTo>
                      <a:cubicBezTo>
                        <a:pt x="14" y="36"/>
                        <a:pt x="14" y="36"/>
                        <a:pt x="14" y="36"/>
                      </a:cubicBezTo>
                      <a:cubicBezTo>
                        <a:pt x="15" y="36"/>
                        <a:pt x="16" y="35"/>
                        <a:pt x="16" y="3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82"/>
                <p:cNvSpPr>
                  <a:spLocks/>
                </p:cNvSpPr>
                <p:nvPr/>
              </p:nvSpPr>
              <p:spPr bwMode="auto">
                <a:xfrm>
                  <a:off x="2714625" y="2916238"/>
                  <a:ext cx="225425" cy="196850"/>
                </a:xfrm>
                <a:custGeom>
                  <a:avLst/>
                  <a:gdLst>
                    <a:gd name="T0" fmla="*/ 58 w 60"/>
                    <a:gd name="T1" fmla="*/ 0 h 52"/>
                    <a:gd name="T2" fmla="*/ 42 w 60"/>
                    <a:gd name="T3" fmla="*/ 0 h 52"/>
                    <a:gd name="T4" fmla="*/ 42 w 60"/>
                    <a:gd name="T5" fmla="*/ 34 h 52"/>
                    <a:gd name="T6" fmla="*/ 30 w 60"/>
                    <a:gd name="T7" fmla="*/ 24 h 52"/>
                    <a:gd name="T8" fmla="*/ 18 w 60"/>
                    <a:gd name="T9" fmla="*/ 34 h 52"/>
                    <a:gd name="T10" fmla="*/ 18 w 60"/>
                    <a:gd name="T11" fmla="*/ 0 h 52"/>
                    <a:gd name="T12" fmla="*/ 2 w 60"/>
                    <a:gd name="T13" fmla="*/ 0 h 52"/>
                    <a:gd name="T14" fmla="*/ 0 w 60"/>
                    <a:gd name="T15" fmla="*/ 2 h 52"/>
                    <a:gd name="T16" fmla="*/ 0 w 60"/>
                    <a:gd name="T17" fmla="*/ 48 h 52"/>
                    <a:gd name="T18" fmla="*/ 4 w 60"/>
                    <a:gd name="T19" fmla="*/ 48 h 52"/>
                    <a:gd name="T20" fmla="*/ 15 w 60"/>
                    <a:gd name="T21" fmla="*/ 52 h 52"/>
                    <a:gd name="T22" fmla="*/ 22 w 60"/>
                    <a:gd name="T23" fmla="*/ 48 h 52"/>
                    <a:gd name="T24" fmla="*/ 35 w 60"/>
                    <a:gd name="T25" fmla="*/ 48 h 52"/>
                    <a:gd name="T26" fmla="*/ 36 w 60"/>
                    <a:gd name="T27" fmla="*/ 47 h 52"/>
                    <a:gd name="T28" fmla="*/ 54 w 60"/>
                    <a:gd name="T29" fmla="*/ 40 h 52"/>
                    <a:gd name="T30" fmla="*/ 60 w 60"/>
                    <a:gd name="T31" fmla="*/ 40 h 52"/>
                    <a:gd name="T32" fmla="*/ 60 w 60"/>
                    <a:gd name="T33" fmla="*/ 2 h 52"/>
                    <a:gd name="T34" fmla="*/ 58 w 60"/>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2">
                      <a:moveTo>
                        <a:pt x="58" y="0"/>
                      </a:moveTo>
                      <a:cubicBezTo>
                        <a:pt x="42" y="0"/>
                        <a:pt x="42" y="0"/>
                        <a:pt x="42" y="0"/>
                      </a:cubicBezTo>
                      <a:cubicBezTo>
                        <a:pt x="42" y="34"/>
                        <a:pt x="42" y="34"/>
                        <a:pt x="42" y="34"/>
                      </a:cubicBezTo>
                      <a:cubicBezTo>
                        <a:pt x="30" y="24"/>
                        <a:pt x="30" y="24"/>
                        <a:pt x="30" y="24"/>
                      </a:cubicBezTo>
                      <a:cubicBezTo>
                        <a:pt x="18" y="34"/>
                        <a:pt x="18" y="34"/>
                        <a:pt x="18" y="34"/>
                      </a:cubicBezTo>
                      <a:cubicBezTo>
                        <a:pt x="18" y="0"/>
                        <a:pt x="18" y="0"/>
                        <a:pt x="18" y="0"/>
                      </a:cubicBezTo>
                      <a:cubicBezTo>
                        <a:pt x="2" y="0"/>
                        <a:pt x="2" y="0"/>
                        <a:pt x="2" y="0"/>
                      </a:cubicBezTo>
                      <a:cubicBezTo>
                        <a:pt x="1" y="0"/>
                        <a:pt x="0" y="1"/>
                        <a:pt x="0" y="2"/>
                      </a:cubicBezTo>
                      <a:cubicBezTo>
                        <a:pt x="0" y="48"/>
                        <a:pt x="0" y="48"/>
                        <a:pt x="0" y="48"/>
                      </a:cubicBezTo>
                      <a:cubicBezTo>
                        <a:pt x="1" y="48"/>
                        <a:pt x="2" y="48"/>
                        <a:pt x="4" y="48"/>
                      </a:cubicBezTo>
                      <a:cubicBezTo>
                        <a:pt x="15" y="52"/>
                        <a:pt x="15" y="52"/>
                        <a:pt x="15" y="52"/>
                      </a:cubicBezTo>
                      <a:cubicBezTo>
                        <a:pt x="16" y="50"/>
                        <a:pt x="19" y="48"/>
                        <a:pt x="22" y="48"/>
                      </a:cubicBezTo>
                      <a:cubicBezTo>
                        <a:pt x="35" y="48"/>
                        <a:pt x="35" y="48"/>
                        <a:pt x="35" y="48"/>
                      </a:cubicBezTo>
                      <a:cubicBezTo>
                        <a:pt x="35" y="48"/>
                        <a:pt x="35" y="48"/>
                        <a:pt x="36" y="47"/>
                      </a:cubicBezTo>
                      <a:cubicBezTo>
                        <a:pt x="39" y="45"/>
                        <a:pt x="46" y="40"/>
                        <a:pt x="54" y="40"/>
                      </a:cubicBezTo>
                      <a:cubicBezTo>
                        <a:pt x="60" y="40"/>
                        <a:pt x="60" y="40"/>
                        <a:pt x="60" y="40"/>
                      </a:cubicBezTo>
                      <a:cubicBezTo>
                        <a:pt x="60" y="2"/>
                        <a:pt x="60" y="2"/>
                        <a:pt x="60" y="2"/>
                      </a:cubicBezTo>
                      <a:cubicBezTo>
                        <a:pt x="60" y="1"/>
                        <a:pt x="5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83"/>
                <p:cNvSpPr>
                  <a:spLocks/>
                </p:cNvSpPr>
                <p:nvPr/>
              </p:nvSpPr>
              <p:spPr bwMode="auto">
                <a:xfrm>
                  <a:off x="2670175" y="3082926"/>
                  <a:ext cx="285750" cy="134938"/>
                </a:xfrm>
                <a:custGeom>
                  <a:avLst/>
                  <a:gdLst>
                    <a:gd name="T0" fmla="*/ 76 w 76"/>
                    <a:gd name="T1" fmla="*/ 0 h 36"/>
                    <a:gd name="T2" fmla="*/ 66 w 76"/>
                    <a:gd name="T3" fmla="*/ 0 h 36"/>
                    <a:gd name="T4" fmla="*/ 50 w 76"/>
                    <a:gd name="T5" fmla="*/ 6 h 36"/>
                    <a:gd name="T6" fmla="*/ 48 w 76"/>
                    <a:gd name="T7" fmla="*/ 8 h 36"/>
                    <a:gd name="T8" fmla="*/ 46 w 76"/>
                    <a:gd name="T9" fmla="*/ 8 h 36"/>
                    <a:gd name="T10" fmla="*/ 34 w 76"/>
                    <a:gd name="T11" fmla="*/ 8 h 36"/>
                    <a:gd name="T12" fmla="*/ 32 w 76"/>
                    <a:gd name="T13" fmla="*/ 8 h 36"/>
                    <a:gd name="T14" fmla="*/ 32 w 76"/>
                    <a:gd name="T15" fmla="*/ 8 h 36"/>
                    <a:gd name="T16" fmla="*/ 31 w 76"/>
                    <a:gd name="T17" fmla="*/ 9 h 36"/>
                    <a:gd name="T18" fmla="*/ 30 w 76"/>
                    <a:gd name="T19" fmla="*/ 12 h 36"/>
                    <a:gd name="T20" fmla="*/ 34 w 76"/>
                    <a:gd name="T21" fmla="*/ 16 h 36"/>
                    <a:gd name="T22" fmla="*/ 56 w 76"/>
                    <a:gd name="T23" fmla="*/ 16 h 36"/>
                    <a:gd name="T24" fmla="*/ 58 w 76"/>
                    <a:gd name="T25" fmla="*/ 18 h 36"/>
                    <a:gd name="T26" fmla="*/ 56 w 76"/>
                    <a:gd name="T27" fmla="*/ 20 h 36"/>
                    <a:gd name="T28" fmla="*/ 34 w 76"/>
                    <a:gd name="T29" fmla="*/ 20 h 36"/>
                    <a:gd name="T30" fmla="*/ 26 w 76"/>
                    <a:gd name="T31" fmla="*/ 12 h 36"/>
                    <a:gd name="T32" fmla="*/ 26 w 76"/>
                    <a:gd name="T33" fmla="*/ 12 h 36"/>
                    <a:gd name="T34" fmla="*/ 15 w 76"/>
                    <a:gd name="T35" fmla="*/ 8 h 36"/>
                    <a:gd name="T36" fmla="*/ 1 w 76"/>
                    <a:gd name="T37" fmla="*/ 13 h 36"/>
                    <a:gd name="T38" fmla="*/ 0 w 76"/>
                    <a:gd name="T39" fmla="*/ 15 h 36"/>
                    <a:gd name="T40" fmla="*/ 1 w 76"/>
                    <a:gd name="T41" fmla="*/ 16 h 36"/>
                    <a:gd name="T42" fmla="*/ 21 w 76"/>
                    <a:gd name="T43" fmla="*/ 26 h 36"/>
                    <a:gd name="T44" fmla="*/ 45 w 76"/>
                    <a:gd name="T45" fmla="*/ 36 h 36"/>
                    <a:gd name="T46" fmla="*/ 67 w 76"/>
                    <a:gd name="T47" fmla="*/ 30 h 36"/>
                    <a:gd name="T48" fmla="*/ 76 w 76"/>
                    <a:gd name="T49" fmla="*/ 27 h 36"/>
                    <a:gd name="T50" fmla="*/ 76 w 76"/>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36">
                      <a:moveTo>
                        <a:pt x="76" y="0"/>
                      </a:moveTo>
                      <a:cubicBezTo>
                        <a:pt x="66" y="0"/>
                        <a:pt x="66" y="0"/>
                        <a:pt x="66" y="0"/>
                      </a:cubicBezTo>
                      <a:cubicBezTo>
                        <a:pt x="59" y="0"/>
                        <a:pt x="53" y="4"/>
                        <a:pt x="50" y="6"/>
                      </a:cubicBezTo>
                      <a:cubicBezTo>
                        <a:pt x="49" y="7"/>
                        <a:pt x="48" y="8"/>
                        <a:pt x="48" y="8"/>
                      </a:cubicBezTo>
                      <a:cubicBezTo>
                        <a:pt x="46" y="8"/>
                        <a:pt x="46" y="8"/>
                        <a:pt x="46" y="8"/>
                      </a:cubicBezTo>
                      <a:cubicBezTo>
                        <a:pt x="34" y="8"/>
                        <a:pt x="34" y="8"/>
                        <a:pt x="34" y="8"/>
                      </a:cubicBezTo>
                      <a:cubicBezTo>
                        <a:pt x="33" y="8"/>
                        <a:pt x="33" y="8"/>
                        <a:pt x="32" y="8"/>
                      </a:cubicBezTo>
                      <a:cubicBezTo>
                        <a:pt x="32" y="8"/>
                        <a:pt x="32" y="8"/>
                        <a:pt x="32" y="8"/>
                      </a:cubicBezTo>
                      <a:cubicBezTo>
                        <a:pt x="32" y="9"/>
                        <a:pt x="31" y="9"/>
                        <a:pt x="31" y="9"/>
                      </a:cubicBezTo>
                      <a:cubicBezTo>
                        <a:pt x="30" y="10"/>
                        <a:pt x="30" y="11"/>
                        <a:pt x="30" y="12"/>
                      </a:cubicBezTo>
                      <a:cubicBezTo>
                        <a:pt x="30" y="14"/>
                        <a:pt x="31" y="16"/>
                        <a:pt x="34" y="16"/>
                      </a:cubicBezTo>
                      <a:cubicBezTo>
                        <a:pt x="56" y="16"/>
                        <a:pt x="56" y="16"/>
                        <a:pt x="56" y="16"/>
                      </a:cubicBezTo>
                      <a:cubicBezTo>
                        <a:pt x="57" y="16"/>
                        <a:pt x="58" y="17"/>
                        <a:pt x="58" y="18"/>
                      </a:cubicBezTo>
                      <a:cubicBezTo>
                        <a:pt x="58" y="19"/>
                        <a:pt x="57" y="20"/>
                        <a:pt x="56" y="20"/>
                      </a:cubicBezTo>
                      <a:cubicBezTo>
                        <a:pt x="34" y="20"/>
                        <a:pt x="34" y="20"/>
                        <a:pt x="34" y="20"/>
                      </a:cubicBezTo>
                      <a:cubicBezTo>
                        <a:pt x="29" y="20"/>
                        <a:pt x="26" y="16"/>
                        <a:pt x="26" y="12"/>
                      </a:cubicBezTo>
                      <a:cubicBezTo>
                        <a:pt x="26" y="12"/>
                        <a:pt x="26" y="12"/>
                        <a:pt x="26" y="12"/>
                      </a:cubicBezTo>
                      <a:cubicBezTo>
                        <a:pt x="15" y="8"/>
                        <a:pt x="15" y="8"/>
                        <a:pt x="15" y="8"/>
                      </a:cubicBezTo>
                      <a:cubicBezTo>
                        <a:pt x="9" y="7"/>
                        <a:pt x="5" y="8"/>
                        <a:pt x="1" y="13"/>
                      </a:cubicBezTo>
                      <a:cubicBezTo>
                        <a:pt x="0" y="13"/>
                        <a:pt x="0" y="14"/>
                        <a:pt x="0" y="15"/>
                      </a:cubicBezTo>
                      <a:cubicBezTo>
                        <a:pt x="0" y="15"/>
                        <a:pt x="1" y="16"/>
                        <a:pt x="1" y="16"/>
                      </a:cubicBezTo>
                      <a:cubicBezTo>
                        <a:pt x="9" y="20"/>
                        <a:pt x="16" y="24"/>
                        <a:pt x="21" y="26"/>
                      </a:cubicBezTo>
                      <a:cubicBezTo>
                        <a:pt x="33" y="33"/>
                        <a:pt x="39" y="36"/>
                        <a:pt x="45" y="36"/>
                      </a:cubicBezTo>
                      <a:cubicBezTo>
                        <a:pt x="51" y="36"/>
                        <a:pt x="56" y="34"/>
                        <a:pt x="67" y="30"/>
                      </a:cubicBezTo>
                      <a:cubicBezTo>
                        <a:pt x="70" y="29"/>
                        <a:pt x="73" y="28"/>
                        <a:pt x="76" y="27"/>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sp>
        <p:nvSpPr>
          <p:cNvPr id="7" name="Date Placeholder 6">
            <a:extLst>
              <a:ext uri="{FF2B5EF4-FFF2-40B4-BE49-F238E27FC236}">
                <a16:creationId xmlns:a16="http://schemas.microsoft.com/office/drawing/2014/main" id="{DA0FBDA0-9C66-F04D-FA73-07A8643966DF}"/>
              </a:ext>
            </a:extLst>
          </p:cNvPr>
          <p:cNvSpPr>
            <a:spLocks noGrp="1"/>
          </p:cNvSpPr>
          <p:nvPr>
            <p:ph type="dt" sz="half" idx="10"/>
          </p:nvPr>
        </p:nvSpPr>
        <p:spPr/>
        <p:txBody>
          <a:bodyPr/>
          <a:lstStyle/>
          <a:p>
            <a:fld id="{5E37CF18-92C7-4AE0-900C-9D48E166F1EF}" type="datetime4">
              <a:rPr lang="en-US" smtClean="0"/>
              <a:t>September 19, 2023</a:t>
            </a:fld>
            <a:endParaRPr lang="en-US"/>
          </a:p>
        </p:txBody>
      </p:sp>
      <p:sp>
        <p:nvSpPr>
          <p:cNvPr id="8" name="Slide Number Placeholder 7">
            <a:extLst>
              <a:ext uri="{FF2B5EF4-FFF2-40B4-BE49-F238E27FC236}">
                <a16:creationId xmlns:a16="http://schemas.microsoft.com/office/drawing/2014/main" id="{2175377B-5332-5567-E031-6AD9E71A3156}"/>
              </a:ext>
            </a:extLst>
          </p:cNvPr>
          <p:cNvSpPr>
            <a:spLocks noGrp="1"/>
          </p:cNvSpPr>
          <p:nvPr>
            <p:ph type="sldNum" sz="quarter" idx="12"/>
          </p:nvPr>
        </p:nvSpPr>
        <p:spPr/>
        <p:txBody>
          <a:bodyPr/>
          <a:lstStyle/>
          <a:p>
            <a:fld id="{1F0D9605-A831-4471-A4C4-EBFA8615ADCD}" type="slidenum">
              <a:rPr lang="en-US" smtClean="0"/>
              <a:t>9</a:t>
            </a:fld>
            <a:endParaRPr lang="en-US"/>
          </a:p>
        </p:txBody>
      </p:sp>
      <p:sp>
        <p:nvSpPr>
          <p:cNvPr id="9" name="Footer Placeholder 8">
            <a:extLst>
              <a:ext uri="{FF2B5EF4-FFF2-40B4-BE49-F238E27FC236}">
                <a16:creationId xmlns:a16="http://schemas.microsoft.com/office/drawing/2014/main" id="{001DA3BB-1C0A-C4AF-E054-FD2724C160D3}"/>
              </a:ext>
            </a:extLst>
          </p:cNvPr>
          <p:cNvSpPr>
            <a:spLocks noGrp="1"/>
          </p:cNvSpPr>
          <p:nvPr>
            <p:ph type="ftr" sz="quarter" idx="11"/>
          </p:nvPr>
        </p:nvSpPr>
        <p:spPr/>
        <p:txBody>
          <a:bodyPr/>
          <a:lstStyle/>
          <a:p>
            <a:r>
              <a:rPr lang="en-US"/>
              <a:t>The Innovative Actuary</a:t>
            </a:r>
            <a:endParaRPr lang="en-US" dirty="0"/>
          </a:p>
        </p:txBody>
      </p:sp>
      <p:grpSp>
        <p:nvGrpSpPr>
          <p:cNvPr id="16" name="Group 15">
            <a:extLst>
              <a:ext uri="{FF2B5EF4-FFF2-40B4-BE49-F238E27FC236}">
                <a16:creationId xmlns:a16="http://schemas.microsoft.com/office/drawing/2014/main" id="{824135A9-1F1D-AE89-5C69-E40C0B338447}"/>
              </a:ext>
            </a:extLst>
          </p:cNvPr>
          <p:cNvGrpSpPr/>
          <p:nvPr/>
        </p:nvGrpSpPr>
        <p:grpSpPr>
          <a:xfrm>
            <a:off x="1546973" y="4312007"/>
            <a:ext cx="5130006" cy="1456840"/>
            <a:chOff x="7722294" y="2655273"/>
            <a:chExt cx="3695687" cy="1311399"/>
          </a:xfrm>
        </p:grpSpPr>
        <p:sp>
          <p:nvSpPr>
            <p:cNvPr id="17" name="TextBox 25">
              <a:extLst>
                <a:ext uri="{FF2B5EF4-FFF2-40B4-BE49-F238E27FC236}">
                  <a16:creationId xmlns:a16="http://schemas.microsoft.com/office/drawing/2014/main" id="{8FD25968-B479-1B2D-C3B2-46F4C209634D}"/>
                </a:ext>
              </a:extLst>
            </p:cNvPr>
            <p:cNvSpPr txBox="1"/>
            <p:nvPr/>
          </p:nvSpPr>
          <p:spPr>
            <a:xfrm>
              <a:off x="7736330" y="2996996"/>
              <a:ext cx="3681651" cy="969676"/>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rgbClr val="0C344C"/>
                  </a:solidFill>
                  <a:effectLst/>
                  <a:latin typeface="Söhne"/>
                </a:rPr>
                <a:t>Personalized risk assessment tailors risk evaluation to individual policyholders or clients. It relies on extensive data analysis to assess unique risk factors and behaviors. Actuaries can use this to offer more customized insurance products. This approach enhances risk accuracy and enables insurers to incentivize safer behaviors.</a:t>
              </a:r>
            </a:p>
          </p:txBody>
        </p:sp>
        <p:sp>
          <p:nvSpPr>
            <p:cNvPr id="19" name="TextBox 25">
              <a:extLst>
                <a:ext uri="{FF2B5EF4-FFF2-40B4-BE49-F238E27FC236}">
                  <a16:creationId xmlns:a16="http://schemas.microsoft.com/office/drawing/2014/main" id="{3390EF9C-52FF-EF59-D858-99A68E5289E8}"/>
                </a:ext>
              </a:extLst>
            </p:cNvPr>
            <p:cNvSpPr txBox="1"/>
            <p:nvPr/>
          </p:nvSpPr>
          <p:spPr>
            <a:xfrm>
              <a:off x="7722294" y="2655273"/>
              <a:ext cx="2088074" cy="221640"/>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19627F"/>
                  </a:solidFill>
                  <a:latin typeface="+mj-lt"/>
                  <a:cs typeface="Calibri Light" panose="020F0302020204030204" pitchFamily="34" charset="0"/>
                </a:rPr>
                <a:t>Personalized Risk Assessment</a:t>
              </a:r>
            </a:p>
          </p:txBody>
        </p:sp>
      </p:grpSp>
      <p:grpSp>
        <p:nvGrpSpPr>
          <p:cNvPr id="53" name="Group 52">
            <a:extLst>
              <a:ext uri="{FF2B5EF4-FFF2-40B4-BE49-F238E27FC236}">
                <a16:creationId xmlns:a16="http://schemas.microsoft.com/office/drawing/2014/main" id="{D2EF2943-4380-78F7-CD65-BD6EA258A394}"/>
              </a:ext>
            </a:extLst>
          </p:cNvPr>
          <p:cNvGrpSpPr/>
          <p:nvPr/>
        </p:nvGrpSpPr>
        <p:grpSpPr>
          <a:xfrm>
            <a:off x="7550037" y="2551245"/>
            <a:ext cx="3949231" cy="1781780"/>
            <a:chOff x="7518801" y="2501135"/>
            <a:chExt cx="3842054" cy="1753533"/>
          </a:xfrm>
        </p:grpSpPr>
        <p:sp>
          <p:nvSpPr>
            <p:cNvPr id="56" name="TextBox 25">
              <a:extLst>
                <a:ext uri="{FF2B5EF4-FFF2-40B4-BE49-F238E27FC236}">
                  <a16:creationId xmlns:a16="http://schemas.microsoft.com/office/drawing/2014/main" id="{2C5B5E5B-AC28-05E9-558F-066539F45FA6}"/>
                </a:ext>
              </a:extLst>
            </p:cNvPr>
            <p:cNvSpPr txBox="1"/>
            <p:nvPr/>
          </p:nvSpPr>
          <p:spPr>
            <a:xfrm>
              <a:off x="7679204" y="2758972"/>
              <a:ext cx="3681651" cy="1495696"/>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C344C"/>
                  </a:solidFill>
                  <a:cs typeface="Calibri Light" panose="020F0302020204030204" pitchFamily="34" charset="0"/>
                </a:rPr>
                <a:t> </a:t>
              </a:r>
              <a:r>
                <a:rPr lang="en-US" sz="1400" dirty="0">
                  <a:solidFill>
                    <a:srgbClr val="0C344C"/>
                  </a:solidFill>
                  <a:cs typeface="Calibri Light" panose="020F0302020204030204" pitchFamily="34" charset="0"/>
                </a:rPr>
                <a:t>Data Viz enhances data understanding and aids in pattern recognition, making complex data more accessible. </a:t>
              </a:r>
              <a:r>
                <a:rPr lang="en-US" sz="1400" b="0" i="0" dirty="0">
                  <a:solidFill>
                    <a:srgbClr val="0C344C"/>
                  </a:solidFill>
                  <a:effectLst/>
                  <a:latin typeface="Söhne"/>
                </a:rPr>
                <a:t>Actuaries can leverage data visualization to communicate findings effectively, enabling clearer insights for decision-makers. Visualizations also simplify the interpretation of complex risk data.</a:t>
              </a:r>
              <a:endParaRPr lang="en-US" sz="1400" dirty="0">
                <a:solidFill>
                  <a:srgbClr val="0C344C"/>
                </a:solidFill>
                <a:cs typeface="Calibri Light" panose="020F0302020204030204" pitchFamily="34" charset="0"/>
              </a:endParaRPr>
            </a:p>
          </p:txBody>
        </p:sp>
        <p:sp>
          <p:nvSpPr>
            <p:cNvPr id="57" name="TextBox 25">
              <a:extLst>
                <a:ext uri="{FF2B5EF4-FFF2-40B4-BE49-F238E27FC236}">
                  <a16:creationId xmlns:a16="http://schemas.microsoft.com/office/drawing/2014/main" id="{7A0EDDDD-B0B1-9481-CCF9-DF2725820B4A}"/>
                </a:ext>
              </a:extLst>
            </p:cNvPr>
            <p:cNvSpPr txBox="1"/>
            <p:nvPr/>
          </p:nvSpPr>
          <p:spPr>
            <a:xfrm>
              <a:off x="7518801" y="2501135"/>
              <a:ext cx="3378173" cy="13931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19627F"/>
                  </a:solidFill>
                  <a:latin typeface="+mj-lt"/>
                  <a:cs typeface="Calibri Light" panose="020F0302020204030204" pitchFamily="34" charset="0"/>
                </a:rPr>
                <a:t>Data Visualization</a:t>
              </a:r>
            </a:p>
          </p:txBody>
        </p:sp>
      </p:grpSp>
      <p:sp>
        <p:nvSpPr>
          <p:cNvPr id="59" name="Rectangle 58">
            <a:extLst>
              <a:ext uri="{FF2B5EF4-FFF2-40B4-BE49-F238E27FC236}">
                <a16:creationId xmlns:a16="http://schemas.microsoft.com/office/drawing/2014/main" id="{199AE262-724B-7306-B520-CF52902479D9}"/>
              </a:ext>
            </a:extLst>
          </p:cNvPr>
          <p:cNvSpPr/>
          <p:nvPr/>
        </p:nvSpPr>
        <p:spPr>
          <a:xfrm>
            <a:off x="2021126" y="381015"/>
            <a:ext cx="7063308" cy="5420864"/>
          </a:xfrm>
          <a:prstGeom prst="rect">
            <a:avLst/>
          </a:prstGeom>
          <a:blipFill dpi="0" rotWithShape="1">
            <a:blip r:embed="rId2">
              <a:alphaModFix amt="20000"/>
              <a:extLst>
                <a:ext uri="{96DAC541-7B7A-43D3-8B79-37D633B846F1}">
                  <asvg:svgBlip xmlns:asvg="http://schemas.microsoft.com/office/drawing/2016/SVG/main" r:embed="rId3"/>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13" name="Picture 12">
            <a:extLst>
              <a:ext uri="{FF2B5EF4-FFF2-40B4-BE49-F238E27FC236}">
                <a16:creationId xmlns:a16="http://schemas.microsoft.com/office/drawing/2014/main" id="{306C54B2-7FD1-D1FA-72B8-48D8CAE27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1567" y="5545667"/>
            <a:ext cx="1295401" cy="684448"/>
          </a:xfrm>
          <a:prstGeom prst="rect">
            <a:avLst/>
          </a:prstGeom>
        </p:spPr>
      </p:pic>
    </p:spTree>
    <p:extLst>
      <p:ext uri="{BB962C8B-B14F-4D97-AF65-F5344CB8AC3E}">
        <p14:creationId xmlns:p14="http://schemas.microsoft.com/office/powerpoint/2010/main" val="161819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par>
                                <p:cTn id="38" presetID="53"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2">
      <a:majorFont>
        <a:latin typeface="Adobe Gothic Std B"/>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1926</Words>
  <Application>Microsoft Office PowerPoint</Application>
  <PresentationFormat>Widescreen</PresentationFormat>
  <Paragraphs>174</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Adobe Gothic Std B</vt:lpstr>
      <vt:lpstr>Arial</vt:lpstr>
      <vt:lpstr>Calibri</vt:lpstr>
      <vt:lpstr>Söhne</vt:lpstr>
      <vt:lpstr>Office Theme</vt:lpstr>
      <vt:lpstr>The Innovative Actuary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Fauzy Lukman</dc:creator>
  <cp:lastModifiedBy>NAS Computer</cp:lastModifiedBy>
  <cp:revision>76</cp:revision>
  <dcterms:created xsi:type="dcterms:W3CDTF">2017-06-08T09:33:15Z</dcterms:created>
  <dcterms:modified xsi:type="dcterms:W3CDTF">2023-09-19T11:00:27Z</dcterms:modified>
</cp:coreProperties>
</file>